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3.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4.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5.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6.xml" ContentType="application/vnd.openxmlformats-officedocument.theme+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media/image99.jpg" ContentType="image/png"/>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4"/>
    <p:sldMasterId id="2147484532" r:id="rId5"/>
    <p:sldMasterId id="2147483712" r:id="rId6"/>
    <p:sldMasterId id="2147483648" r:id="rId7"/>
    <p:sldMasterId id="2147484411" r:id="rId8"/>
    <p:sldMasterId id="2147484459" r:id="rId9"/>
    <p:sldMasterId id="2147483684" r:id="rId10"/>
  </p:sldMasterIdLst>
  <p:notesMasterIdLst>
    <p:notesMasterId r:id="rId161"/>
  </p:notesMasterIdLst>
  <p:sldIdLst>
    <p:sldId id="635" r:id="rId11"/>
    <p:sldId id="571" r:id="rId12"/>
    <p:sldId id="633" r:id="rId13"/>
    <p:sldId id="634" r:id="rId14"/>
    <p:sldId id="288" r:id="rId15"/>
    <p:sldId id="570" r:id="rId16"/>
    <p:sldId id="636" r:id="rId17"/>
    <p:sldId id="327" r:id="rId18"/>
    <p:sldId id="328" r:id="rId19"/>
    <p:sldId id="329" r:id="rId20"/>
    <p:sldId id="330" r:id="rId21"/>
    <p:sldId id="331" r:id="rId22"/>
    <p:sldId id="720" r:id="rId23"/>
    <p:sldId id="721" r:id="rId24"/>
    <p:sldId id="299" r:id="rId25"/>
    <p:sldId id="291" r:id="rId26"/>
    <p:sldId id="296" r:id="rId27"/>
    <p:sldId id="722" r:id="rId28"/>
    <p:sldId id="292" r:id="rId29"/>
    <p:sldId id="293" r:id="rId30"/>
    <p:sldId id="295" r:id="rId31"/>
    <p:sldId id="294" r:id="rId32"/>
    <p:sldId id="289" r:id="rId33"/>
    <p:sldId id="256" r:id="rId34"/>
    <p:sldId id="370" r:id="rId35"/>
    <p:sldId id="258" r:id="rId36"/>
    <p:sldId id="312" r:id="rId37"/>
    <p:sldId id="278" r:id="rId38"/>
    <p:sldId id="279" r:id="rId39"/>
    <p:sldId id="264" r:id="rId40"/>
    <p:sldId id="367" r:id="rId41"/>
    <p:sldId id="265" r:id="rId42"/>
    <p:sldId id="368" r:id="rId43"/>
    <p:sldId id="297" r:id="rId44"/>
    <p:sldId id="307" r:id="rId45"/>
    <p:sldId id="364" r:id="rId46"/>
    <p:sldId id="365" r:id="rId47"/>
    <p:sldId id="366" r:id="rId48"/>
    <p:sldId id="300" r:id="rId49"/>
    <p:sldId id="302" r:id="rId50"/>
    <p:sldId id="318" r:id="rId51"/>
    <p:sldId id="304" r:id="rId52"/>
    <p:sldId id="373" r:id="rId53"/>
    <p:sldId id="372" r:id="rId54"/>
    <p:sldId id="374" r:id="rId55"/>
    <p:sldId id="669" r:id="rId56"/>
    <p:sldId id="667" r:id="rId57"/>
    <p:sldId id="666" r:id="rId58"/>
    <p:sldId id="665" r:id="rId59"/>
    <p:sldId id="664" r:id="rId60"/>
    <p:sldId id="663" r:id="rId61"/>
    <p:sldId id="662" r:id="rId62"/>
    <p:sldId id="661" r:id="rId63"/>
    <p:sldId id="660" r:id="rId64"/>
    <p:sldId id="659" r:id="rId65"/>
    <p:sldId id="658" r:id="rId66"/>
    <p:sldId id="657" r:id="rId67"/>
    <p:sldId id="656" r:id="rId68"/>
    <p:sldId id="655" r:id="rId69"/>
    <p:sldId id="654" r:id="rId70"/>
    <p:sldId id="653" r:id="rId71"/>
    <p:sldId id="652" r:id="rId72"/>
    <p:sldId id="651" r:id="rId73"/>
    <p:sldId id="650" r:id="rId74"/>
    <p:sldId id="649" r:id="rId75"/>
    <p:sldId id="648" r:id="rId76"/>
    <p:sldId id="712" r:id="rId77"/>
    <p:sldId id="710" r:id="rId78"/>
    <p:sldId id="708" r:id="rId79"/>
    <p:sldId id="707" r:id="rId80"/>
    <p:sldId id="706" r:id="rId81"/>
    <p:sldId id="705" r:id="rId82"/>
    <p:sldId id="704" r:id="rId83"/>
    <p:sldId id="703" r:id="rId84"/>
    <p:sldId id="702" r:id="rId85"/>
    <p:sldId id="701" r:id="rId86"/>
    <p:sldId id="700" r:id="rId87"/>
    <p:sldId id="699" r:id="rId88"/>
    <p:sldId id="698" r:id="rId89"/>
    <p:sldId id="697" r:id="rId90"/>
    <p:sldId id="696" r:id="rId91"/>
    <p:sldId id="695" r:id="rId92"/>
    <p:sldId id="694" r:id="rId93"/>
    <p:sldId id="693" r:id="rId94"/>
    <p:sldId id="692" r:id="rId95"/>
    <p:sldId id="691" r:id="rId96"/>
    <p:sldId id="690" r:id="rId97"/>
    <p:sldId id="717" r:id="rId98"/>
    <p:sldId id="716" r:id="rId99"/>
    <p:sldId id="715" r:id="rId100"/>
    <p:sldId id="718" r:id="rId101"/>
    <p:sldId id="714" r:id="rId102"/>
    <p:sldId id="713" r:id="rId103"/>
    <p:sldId id="719" r:id="rId104"/>
    <p:sldId id="689" r:id="rId105"/>
    <p:sldId id="688" r:id="rId106"/>
    <p:sldId id="686" r:id="rId107"/>
    <p:sldId id="685" r:id="rId108"/>
    <p:sldId id="684" r:id="rId109"/>
    <p:sldId id="683" r:id="rId110"/>
    <p:sldId id="682" r:id="rId111"/>
    <p:sldId id="681" r:id="rId112"/>
    <p:sldId id="680" r:id="rId113"/>
    <p:sldId id="679" r:id="rId114"/>
    <p:sldId id="678" r:id="rId115"/>
    <p:sldId id="677" r:id="rId116"/>
    <p:sldId id="676" r:id="rId117"/>
    <p:sldId id="675" r:id="rId118"/>
    <p:sldId id="674" r:id="rId119"/>
    <p:sldId id="673" r:id="rId120"/>
    <p:sldId id="672" r:id="rId121"/>
    <p:sldId id="671" r:id="rId122"/>
    <p:sldId id="670" r:id="rId123"/>
    <p:sldId id="723" r:id="rId124"/>
    <p:sldId id="405" r:id="rId125"/>
    <p:sldId id="308" r:id="rId126"/>
    <p:sldId id="311" r:id="rId127"/>
    <p:sldId id="724" r:id="rId128"/>
    <p:sldId id="309" r:id="rId129"/>
    <p:sldId id="725" r:id="rId130"/>
    <p:sldId id="314" r:id="rId131"/>
    <p:sldId id="313" r:id="rId132"/>
    <p:sldId id="315" r:id="rId133"/>
    <p:sldId id="316" r:id="rId134"/>
    <p:sldId id="726" r:id="rId135"/>
    <p:sldId id="282" r:id="rId136"/>
    <p:sldId id="310" r:id="rId137"/>
    <p:sldId id="727" r:id="rId138"/>
    <p:sldId id="271" r:id="rId139"/>
    <p:sldId id="728" r:id="rId140"/>
    <p:sldId id="729" r:id="rId141"/>
    <p:sldId id="730" r:id="rId142"/>
    <p:sldId id="731" r:id="rId143"/>
    <p:sldId id="732" r:id="rId144"/>
    <p:sldId id="733" r:id="rId145"/>
    <p:sldId id="298" r:id="rId146"/>
    <p:sldId id="734" r:id="rId147"/>
    <p:sldId id="735" r:id="rId148"/>
    <p:sldId id="306" r:id="rId149"/>
    <p:sldId id="284" r:id="rId150"/>
    <p:sldId id="270" r:id="rId151"/>
    <p:sldId id="305" r:id="rId152"/>
    <p:sldId id="736" r:id="rId153"/>
    <p:sldId id="303" r:id="rId154"/>
    <p:sldId id="737" r:id="rId155"/>
    <p:sldId id="738" r:id="rId156"/>
    <p:sldId id="739" r:id="rId157"/>
    <p:sldId id="285" r:id="rId158"/>
    <p:sldId id="317" r:id="rId159"/>
    <p:sldId id="269" r:id="rId160"/>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172551B-85D2-3095-5266-C230D5997E26}" name="Kuula Anna-Stina" initials="KA" userId="S::anna-stina.kuula_jamk.fi#ext#@jyu.onmicrosoft.com::e380df2a-2705-451c-92da-028c0f5390d6" providerId="AD"/>
  <p188:author id="{702D8ABA-A9A2-66D8-4D0C-74C6E36A1BC1}" name="Ranta-Tyrkkö, Satu" initials="RTS" userId="S::saranta@jyu.fi::fa79239f-0b7c-4234-b639-33a5f01a36c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57CFAF-D158-44A8-858A-42CD106FA7D9}" v="4785" dt="2023-08-23T13:42:07.426"/>
    <p1510:client id="{136CAA7F-034A-9C8B-6E28-E77235E05444}" v="32" dt="2023-08-23T10:39:44.833"/>
    <p1510:client id="{69C0B751-210B-7B7E-30A6-809194DEF4F2}" v="107" dt="2023-08-23T13:46:04.422"/>
    <p1510:client id="{A9668307-1ACE-0B21-A4FB-8BA6E80D5602}" v="3" dt="2023-08-24T05:06:05.1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88" y="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07.xml"/><Relationship Id="rId21" Type="http://schemas.openxmlformats.org/officeDocument/2006/relationships/slide" Target="slides/slide11.xml"/><Relationship Id="rId42" Type="http://schemas.openxmlformats.org/officeDocument/2006/relationships/slide" Target="slides/slide32.xml"/><Relationship Id="rId63" Type="http://schemas.openxmlformats.org/officeDocument/2006/relationships/slide" Target="slides/slide53.xml"/><Relationship Id="rId84" Type="http://schemas.openxmlformats.org/officeDocument/2006/relationships/slide" Target="slides/slide74.xml"/><Relationship Id="rId138" Type="http://schemas.openxmlformats.org/officeDocument/2006/relationships/slide" Target="slides/slide128.xml"/><Relationship Id="rId159" Type="http://schemas.openxmlformats.org/officeDocument/2006/relationships/slide" Target="slides/slide149.xml"/><Relationship Id="rId107" Type="http://schemas.openxmlformats.org/officeDocument/2006/relationships/slide" Target="slides/slide97.xml"/><Relationship Id="rId11" Type="http://schemas.openxmlformats.org/officeDocument/2006/relationships/slide" Target="slides/slide1.xml"/><Relationship Id="rId32" Type="http://schemas.openxmlformats.org/officeDocument/2006/relationships/slide" Target="slides/slide22.xml"/><Relationship Id="rId53" Type="http://schemas.openxmlformats.org/officeDocument/2006/relationships/slide" Target="slides/slide43.xml"/><Relationship Id="rId74" Type="http://schemas.openxmlformats.org/officeDocument/2006/relationships/slide" Target="slides/slide64.xml"/><Relationship Id="rId128" Type="http://schemas.openxmlformats.org/officeDocument/2006/relationships/slide" Target="slides/slide118.xml"/><Relationship Id="rId149" Type="http://schemas.openxmlformats.org/officeDocument/2006/relationships/slide" Target="slides/slide139.xml"/><Relationship Id="rId5" Type="http://schemas.openxmlformats.org/officeDocument/2006/relationships/slideMaster" Target="slideMasters/slideMaster2.xml"/><Relationship Id="rId95" Type="http://schemas.openxmlformats.org/officeDocument/2006/relationships/slide" Target="slides/slide85.xml"/><Relationship Id="rId160" Type="http://schemas.openxmlformats.org/officeDocument/2006/relationships/slide" Target="slides/slide150.xml"/><Relationship Id="rId22" Type="http://schemas.openxmlformats.org/officeDocument/2006/relationships/slide" Target="slides/slide12.xml"/><Relationship Id="rId43" Type="http://schemas.openxmlformats.org/officeDocument/2006/relationships/slide" Target="slides/slide33.xml"/><Relationship Id="rId64" Type="http://schemas.openxmlformats.org/officeDocument/2006/relationships/slide" Target="slides/slide54.xml"/><Relationship Id="rId118" Type="http://schemas.openxmlformats.org/officeDocument/2006/relationships/slide" Target="slides/slide108.xml"/><Relationship Id="rId139" Type="http://schemas.openxmlformats.org/officeDocument/2006/relationships/slide" Target="slides/slide129.xml"/><Relationship Id="rId85" Type="http://schemas.openxmlformats.org/officeDocument/2006/relationships/slide" Target="slides/slide75.xml"/><Relationship Id="rId150" Type="http://schemas.openxmlformats.org/officeDocument/2006/relationships/slide" Target="slides/slide140.xml"/><Relationship Id="rId12" Type="http://schemas.openxmlformats.org/officeDocument/2006/relationships/slide" Target="slides/slide2.xml"/><Relationship Id="rId17" Type="http://schemas.openxmlformats.org/officeDocument/2006/relationships/slide" Target="slides/slide7.xml"/><Relationship Id="rId33" Type="http://schemas.openxmlformats.org/officeDocument/2006/relationships/slide" Target="slides/slide23.xml"/><Relationship Id="rId38" Type="http://schemas.openxmlformats.org/officeDocument/2006/relationships/slide" Target="slides/slide28.xml"/><Relationship Id="rId59" Type="http://schemas.openxmlformats.org/officeDocument/2006/relationships/slide" Target="slides/slide49.xml"/><Relationship Id="rId103" Type="http://schemas.openxmlformats.org/officeDocument/2006/relationships/slide" Target="slides/slide93.xml"/><Relationship Id="rId108" Type="http://schemas.openxmlformats.org/officeDocument/2006/relationships/slide" Target="slides/slide98.xml"/><Relationship Id="rId124" Type="http://schemas.openxmlformats.org/officeDocument/2006/relationships/slide" Target="slides/slide114.xml"/><Relationship Id="rId129" Type="http://schemas.openxmlformats.org/officeDocument/2006/relationships/slide" Target="slides/slide119.xml"/><Relationship Id="rId54" Type="http://schemas.openxmlformats.org/officeDocument/2006/relationships/slide" Target="slides/slide44.xml"/><Relationship Id="rId70" Type="http://schemas.openxmlformats.org/officeDocument/2006/relationships/slide" Target="slides/slide60.xml"/><Relationship Id="rId75" Type="http://schemas.openxmlformats.org/officeDocument/2006/relationships/slide" Target="slides/slide65.xml"/><Relationship Id="rId91" Type="http://schemas.openxmlformats.org/officeDocument/2006/relationships/slide" Target="slides/slide81.xml"/><Relationship Id="rId96" Type="http://schemas.openxmlformats.org/officeDocument/2006/relationships/slide" Target="slides/slide86.xml"/><Relationship Id="rId140" Type="http://schemas.openxmlformats.org/officeDocument/2006/relationships/slide" Target="slides/slide130.xml"/><Relationship Id="rId145" Type="http://schemas.openxmlformats.org/officeDocument/2006/relationships/slide" Target="slides/slide135.xml"/><Relationship Id="rId161" Type="http://schemas.openxmlformats.org/officeDocument/2006/relationships/notesMaster" Target="notesMasters/notesMaster1.xml"/><Relationship Id="rId16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23" Type="http://schemas.openxmlformats.org/officeDocument/2006/relationships/slide" Target="slides/slide13.xml"/><Relationship Id="rId28" Type="http://schemas.openxmlformats.org/officeDocument/2006/relationships/slide" Target="slides/slide18.xml"/><Relationship Id="rId49" Type="http://schemas.openxmlformats.org/officeDocument/2006/relationships/slide" Target="slides/slide39.xml"/><Relationship Id="rId114" Type="http://schemas.openxmlformats.org/officeDocument/2006/relationships/slide" Target="slides/slide104.xml"/><Relationship Id="rId119" Type="http://schemas.openxmlformats.org/officeDocument/2006/relationships/slide" Target="slides/slide109.xml"/><Relationship Id="rId44" Type="http://schemas.openxmlformats.org/officeDocument/2006/relationships/slide" Target="slides/slide34.xml"/><Relationship Id="rId60" Type="http://schemas.openxmlformats.org/officeDocument/2006/relationships/slide" Target="slides/slide50.xml"/><Relationship Id="rId65" Type="http://schemas.openxmlformats.org/officeDocument/2006/relationships/slide" Target="slides/slide55.xml"/><Relationship Id="rId81" Type="http://schemas.openxmlformats.org/officeDocument/2006/relationships/slide" Target="slides/slide71.xml"/><Relationship Id="rId86" Type="http://schemas.openxmlformats.org/officeDocument/2006/relationships/slide" Target="slides/slide76.xml"/><Relationship Id="rId130" Type="http://schemas.openxmlformats.org/officeDocument/2006/relationships/slide" Target="slides/slide120.xml"/><Relationship Id="rId135" Type="http://schemas.openxmlformats.org/officeDocument/2006/relationships/slide" Target="slides/slide125.xml"/><Relationship Id="rId151" Type="http://schemas.openxmlformats.org/officeDocument/2006/relationships/slide" Target="slides/slide141.xml"/><Relationship Id="rId156" Type="http://schemas.openxmlformats.org/officeDocument/2006/relationships/slide" Target="slides/slide146.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109" Type="http://schemas.openxmlformats.org/officeDocument/2006/relationships/slide" Target="slides/slide9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openxmlformats.org/officeDocument/2006/relationships/slide" Target="slides/slide66.xml"/><Relationship Id="rId97" Type="http://schemas.openxmlformats.org/officeDocument/2006/relationships/slide" Target="slides/slide87.xml"/><Relationship Id="rId104" Type="http://schemas.openxmlformats.org/officeDocument/2006/relationships/slide" Target="slides/slide94.xml"/><Relationship Id="rId120" Type="http://schemas.openxmlformats.org/officeDocument/2006/relationships/slide" Target="slides/slide110.xml"/><Relationship Id="rId125" Type="http://schemas.openxmlformats.org/officeDocument/2006/relationships/slide" Target="slides/slide115.xml"/><Relationship Id="rId141" Type="http://schemas.openxmlformats.org/officeDocument/2006/relationships/slide" Target="slides/slide131.xml"/><Relationship Id="rId146" Type="http://schemas.openxmlformats.org/officeDocument/2006/relationships/slide" Target="slides/slide136.xml"/><Relationship Id="rId167" Type="http://schemas.microsoft.com/office/2018/10/relationships/authors" Target="authors.xml"/><Relationship Id="rId7" Type="http://schemas.openxmlformats.org/officeDocument/2006/relationships/slideMaster" Target="slideMasters/slideMaster4.xml"/><Relationship Id="rId71" Type="http://schemas.openxmlformats.org/officeDocument/2006/relationships/slide" Target="slides/slide61.xml"/><Relationship Id="rId92" Type="http://schemas.openxmlformats.org/officeDocument/2006/relationships/slide" Target="slides/slide82.xml"/><Relationship Id="rId162" Type="http://schemas.openxmlformats.org/officeDocument/2006/relationships/presProps" Target="presProps.xml"/><Relationship Id="rId2" Type="http://schemas.openxmlformats.org/officeDocument/2006/relationships/customXml" Target="../customXml/item2.xml"/><Relationship Id="rId29" Type="http://schemas.openxmlformats.org/officeDocument/2006/relationships/slide" Target="slides/slide19.xml"/><Relationship Id="rId24" Type="http://schemas.openxmlformats.org/officeDocument/2006/relationships/slide" Target="slides/slide14.xml"/><Relationship Id="rId40" Type="http://schemas.openxmlformats.org/officeDocument/2006/relationships/slide" Target="slides/slide30.xml"/><Relationship Id="rId45" Type="http://schemas.openxmlformats.org/officeDocument/2006/relationships/slide" Target="slides/slide35.xml"/><Relationship Id="rId66" Type="http://schemas.openxmlformats.org/officeDocument/2006/relationships/slide" Target="slides/slide56.xml"/><Relationship Id="rId87" Type="http://schemas.openxmlformats.org/officeDocument/2006/relationships/slide" Target="slides/slide77.xml"/><Relationship Id="rId110" Type="http://schemas.openxmlformats.org/officeDocument/2006/relationships/slide" Target="slides/slide100.xml"/><Relationship Id="rId115" Type="http://schemas.openxmlformats.org/officeDocument/2006/relationships/slide" Target="slides/slide105.xml"/><Relationship Id="rId131" Type="http://schemas.openxmlformats.org/officeDocument/2006/relationships/slide" Target="slides/slide121.xml"/><Relationship Id="rId136" Type="http://schemas.openxmlformats.org/officeDocument/2006/relationships/slide" Target="slides/slide126.xml"/><Relationship Id="rId157" Type="http://schemas.openxmlformats.org/officeDocument/2006/relationships/slide" Target="slides/slide147.xml"/><Relationship Id="rId61" Type="http://schemas.openxmlformats.org/officeDocument/2006/relationships/slide" Target="slides/slide51.xml"/><Relationship Id="rId82" Type="http://schemas.openxmlformats.org/officeDocument/2006/relationships/slide" Target="slides/slide72.xml"/><Relationship Id="rId152" Type="http://schemas.openxmlformats.org/officeDocument/2006/relationships/slide" Target="slides/slide142.xml"/><Relationship Id="rId19" Type="http://schemas.openxmlformats.org/officeDocument/2006/relationships/slide" Target="slides/slide9.xml"/><Relationship Id="rId14" Type="http://schemas.openxmlformats.org/officeDocument/2006/relationships/slide" Target="slides/slide4.xml"/><Relationship Id="rId30" Type="http://schemas.openxmlformats.org/officeDocument/2006/relationships/slide" Target="slides/slide20.xml"/><Relationship Id="rId35" Type="http://schemas.openxmlformats.org/officeDocument/2006/relationships/slide" Target="slides/slide25.xml"/><Relationship Id="rId56" Type="http://schemas.openxmlformats.org/officeDocument/2006/relationships/slide" Target="slides/slide46.xml"/><Relationship Id="rId77" Type="http://schemas.openxmlformats.org/officeDocument/2006/relationships/slide" Target="slides/slide67.xml"/><Relationship Id="rId100" Type="http://schemas.openxmlformats.org/officeDocument/2006/relationships/slide" Target="slides/slide90.xml"/><Relationship Id="rId105" Type="http://schemas.openxmlformats.org/officeDocument/2006/relationships/slide" Target="slides/slide95.xml"/><Relationship Id="rId126" Type="http://schemas.openxmlformats.org/officeDocument/2006/relationships/slide" Target="slides/slide116.xml"/><Relationship Id="rId147" Type="http://schemas.openxmlformats.org/officeDocument/2006/relationships/slide" Target="slides/slide137.xml"/><Relationship Id="rId8" Type="http://schemas.openxmlformats.org/officeDocument/2006/relationships/slideMaster" Target="slideMasters/slideMaster5.xml"/><Relationship Id="rId51" Type="http://schemas.openxmlformats.org/officeDocument/2006/relationships/slide" Target="slides/slide41.xml"/><Relationship Id="rId72" Type="http://schemas.openxmlformats.org/officeDocument/2006/relationships/slide" Target="slides/slide62.xml"/><Relationship Id="rId93" Type="http://schemas.openxmlformats.org/officeDocument/2006/relationships/slide" Target="slides/slide83.xml"/><Relationship Id="rId98" Type="http://schemas.openxmlformats.org/officeDocument/2006/relationships/slide" Target="slides/slide88.xml"/><Relationship Id="rId121" Type="http://schemas.openxmlformats.org/officeDocument/2006/relationships/slide" Target="slides/slide111.xml"/><Relationship Id="rId142" Type="http://schemas.openxmlformats.org/officeDocument/2006/relationships/slide" Target="slides/slide132.xml"/><Relationship Id="rId163" Type="http://schemas.openxmlformats.org/officeDocument/2006/relationships/viewProps" Target="viewProps.xml"/><Relationship Id="rId3" Type="http://schemas.openxmlformats.org/officeDocument/2006/relationships/customXml" Target="../customXml/item3.xml"/><Relationship Id="rId25" Type="http://schemas.openxmlformats.org/officeDocument/2006/relationships/slide" Target="slides/slide15.xml"/><Relationship Id="rId46" Type="http://schemas.openxmlformats.org/officeDocument/2006/relationships/slide" Target="slides/slide36.xml"/><Relationship Id="rId67" Type="http://schemas.openxmlformats.org/officeDocument/2006/relationships/slide" Target="slides/slide57.xml"/><Relationship Id="rId116" Type="http://schemas.openxmlformats.org/officeDocument/2006/relationships/slide" Target="slides/slide106.xml"/><Relationship Id="rId137" Type="http://schemas.openxmlformats.org/officeDocument/2006/relationships/slide" Target="slides/slide127.xml"/><Relationship Id="rId158" Type="http://schemas.openxmlformats.org/officeDocument/2006/relationships/slide" Target="slides/slide148.xml"/><Relationship Id="rId20" Type="http://schemas.openxmlformats.org/officeDocument/2006/relationships/slide" Target="slides/slide10.xml"/><Relationship Id="rId41" Type="http://schemas.openxmlformats.org/officeDocument/2006/relationships/slide" Target="slides/slide31.xml"/><Relationship Id="rId62" Type="http://schemas.openxmlformats.org/officeDocument/2006/relationships/slide" Target="slides/slide52.xml"/><Relationship Id="rId83" Type="http://schemas.openxmlformats.org/officeDocument/2006/relationships/slide" Target="slides/slide73.xml"/><Relationship Id="rId88" Type="http://schemas.openxmlformats.org/officeDocument/2006/relationships/slide" Target="slides/slide78.xml"/><Relationship Id="rId111" Type="http://schemas.openxmlformats.org/officeDocument/2006/relationships/slide" Target="slides/slide101.xml"/><Relationship Id="rId132" Type="http://schemas.openxmlformats.org/officeDocument/2006/relationships/slide" Target="slides/slide122.xml"/><Relationship Id="rId153" Type="http://schemas.openxmlformats.org/officeDocument/2006/relationships/slide" Target="slides/slide143.xml"/><Relationship Id="rId15" Type="http://schemas.openxmlformats.org/officeDocument/2006/relationships/slide" Target="slides/slide5.xml"/><Relationship Id="rId36" Type="http://schemas.openxmlformats.org/officeDocument/2006/relationships/slide" Target="slides/slide26.xml"/><Relationship Id="rId57" Type="http://schemas.openxmlformats.org/officeDocument/2006/relationships/slide" Target="slides/slide47.xml"/><Relationship Id="rId106" Type="http://schemas.openxmlformats.org/officeDocument/2006/relationships/slide" Target="slides/slide96.xml"/><Relationship Id="rId127" Type="http://schemas.openxmlformats.org/officeDocument/2006/relationships/slide" Target="slides/slide117.xml"/><Relationship Id="rId10" Type="http://schemas.openxmlformats.org/officeDocument/2006/relationships/slideMaster" Target="slideMasters/slideMaster7.xml"/><Relationship Id="rId31" Type="http://schemas.openxmlformats.org/officeDocument/2006/relationships/slide" Target="slides/slide21.xml"/><Relationship Id="rId52" Type="http://schemas.openxmlformats.org/officeDocument/2006/relationships/slide" Target="slides/slide42.xml"/><Relationship Id="rId73" Type="http://schemas.openxmlformats.org/officeDocument/2006/relationships/slide" Target="slides/slide63.xml"/><Relationship Id="rId78" Type="http://schemas.openxmlformats.org/officeDocument/2006/relationships/slide" Target="slides/slide68.xml"/><Relationship Id="rId94" Type="http://schemas.openxmlformats.org/officeDocument/2006/relationships/slide" Target="slides/slide84.xml"/><Relationship Id="rId99" Type="http://schemas.openxmlformats.org/officeDocument/2006/relationships/slide" Target="slides/slide89.xml"/><Relationship Id="rId101" Type="http://schemas.openxmlformats.org/officeDocument/2006/relationships/slide" Target="slides/slide91.xml"/><Relationship Id="rId122" Type="http://schemas.openxmlformats.org/officeDocument/2006/relationships/slide" Target="slides/slide112.xml"/><Relationship Id="rId143" Type="http://schemas.openxmlformats.org/officeDocument/2006/relationships/slide" Target="slides/slide133.xml"/><Relationship Id="rId148" Type="http://schemas.openxmlformats.org/officeDocument/2006/relationships/slide" Target="slides/slide138.xml"/><Relationship Id="rId16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26" Type="http://schemas.openxmlformats.org/officeDocument/2006/relationships/slide" Target="slides/slide16.xml"/><Relationship Id="rId47" Type="http://schemas.openxmlformats.org/officeDocument/2006/relationships/slide" Target="slides/slide37.xml"/><Relationship Id="rId68" Type="http://schemas.openxmlformats.org/officeDocument/2006/relationships/slide" Target="slides/slide58.xml"/><Relationship Id="rId89" Type="http://schemas.openxmlformats.org/officeDocument/2006/relationships/slide" Target="slides/slide79.xml"/><Relationship Id="rId112" Type="http://schemas.openxmlformats.org/officeDocument/2006/relationships/slide" Target="slides/slide102.xml"/><Relationship Id="rId133" Type="http://schemas.openxmlformats.org/officeDocument/2006/relationships/slide" Target="slides/slide123.xml"/><Relationship Id="rId154" Type="http://schemas.openxmlformats.org/officeDocument/2006/relationships/slide" Target="slides/slide144.xml"/><Relationship Id="rId16" Type="http://schemas.openxmlformats.org/officeDocument/2006/relationships/slide" Target="slides/slide6.xml"/><Relationship Id="rId37" Type="http://schemas.openxmlformats.org/officeDocument/2006/relationships/slide" Target="slides/slide27.xml"/><Relationship Id="rId58" Type="http://schemas.openxmlformats.org/officeDocument/2006/relationships/slide" Target="slides/slide48.xml"/><Relationship Id="rId79" Type="http://schemas.openxmlformats.org/officeDocument/2006/relationships/slide" Target="slides/slide69.xml"/><Relationship Id="rId102" Type="http://schemas.openxmlformats.org/officeDocument/2006/relationships/slide" Target="slides/slide92.xml"/><Relationship Id="rId123" Type="http://schemas.openxmlformats.org/officeDocument/2006/relationships/slide" Target="slides/slide113.xml"/><Relationship Id="rId144" Type="http://schemas.openxmlformats.org/officeDocument/2006/relationships/slide" Target="slides/slide134.xml"/><Relationship Id="rId90" Type="http://schemas.openxmlformats.org/officeDocument/2006/relationships/slide" Target="slides/slide80.xml"/><Relationship Id="rId165" Type="http://schemas.openxmlformats.org/officeDocument/2006/relationships/tableStyles" Target="tableStyles.xml"/><Relationship Id="rId27" Type="http://schemas.openxmlformats.org/officeDocument/2006/relationships/slide" Target="slides/slide17.xml"/><Relationship Id="rId48" Type="http://schemas.openxmlformats.org/officeDocument/2006/relationships/slide" Target="slides/slide38.xml"/><Relationship Id="rId69" Type="http://schemas.openxmlformats.org/officeDocument/2006/relationships/slide" Target="slides/slide59.xml"/><Relationship Id="rId113" Type="http://schemas.openxmlformats.org/officeDocument/2006/relationships/slide" Target="slides/slide103.xml"/><Relationship Id="rId134" Type="http://schemas.openxmlformats.org/officeDocument/2006/relationships/slide" Target="slides/slide124.xml"/><Relationship Id="rId80" Type="http://schemas.openxmlformats.org/officeDocument/2006/relationships/slide" Target="slides/slide70.xml"/><Relationship Id="rId155" Type="http://schemas.openxmlformats.org/officeDocument/2006/relationships/slide" Target="slides/slide145.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FF93C9-A243-42BE-9182-4E1EDD5066B8}" type="doc">
      <dgm:prSet loTypeId="urn:microsoft.com/office/officeart/2005/8/layout/cycle8" loCatId="cycle" qsTypeId="urn:microsoft.com/office/officeart/2005/8/quickstyle/simple1" qsCatId="simple" csTypeId="urn:microsoft.com/office/officeart/2005/8/colors/colorful4" csCatId="colorful" phldr="1"/>
      <dgm:spPr/>
    </dgm:pt>
    <dgm:pt modelId="{F7C341F3-1293-4C30-84C7-3AB2EABA0482}">
      <dgm:prSet phldrT="[Teksti]" custT="1"/>
      <dgm:spPr>
        <a:solidFill>
          <a:schemeClr val="accent1"/>
        </a:solidFill>
      </dgm:spPr>
      <dgm:t>
        <a:bodyPr/>
        <a:lstStyle/>
        <a:p>
          <a:r>
            <a:rPr lang="fi-FI" sz="1600" b="1">
              <a:solidFill>
                <a:schemeClr val="tx1">
                  <a:lumMod val="50000"/>
                </a:schemeClr>
              </a:solidFill>
            </a:rPr>
            <a:t>Kiertotalous</a:t>
          </a:r>
        </a:p>
      </dgm:t>
    </dgm:pt>
    <dgm:pt modelId="{5E5B26F9-45E6-4401-9555-14E374C76431}" type="parTrans" cxnId="{34AC2F44-E494-44B7-BAEB-3DFA5D00C02A}">
      <dgm:prSet/>
      <dgm:spPr/>
      <dgm:t>
        <a:bodyPr/>
        <a:lstStyle/>
        <a:p>
          <a:endParaRPr lang="fi-FI"/>
        </a:p>
      </dgm:t>
    </dgm:pt>
    <dgm:pt modelId="{197FFFF4-D056-4DE9-851B-8DFFC08ADE1F}" type="sibTrans" cxnId="{34AC2F44-E494-44B7-BAEB-3DFA5D00C02A}">
      <dgm:prSet/>
      <dgm:spPr/>
      <dgm:t>
        <a:bodyPr/>
        <a:lstStyle/>
        <a:p>
          <a:endParaRPr lang="fi-FI"/>
        </a:p>
      </dgm:t>
    </dgm:pt>
    <dgm:pt modelId="{134E2370-7C1D-47C4-A4AD-84B21743928A}">
      <dgm:prSet phldrT="[Teksti]" custT="1"/>
      <dgm:spPr>
        <a:solidFill>
          <a:schemeClr val="tx2"/>
        </a:solidFill>
      </dgm:spPr>
      <dgm:t>
        <a:bodyPr/>
        <a:lstStyle/>
        <a:p>
          <a:r>
            <a:rPr lang="fi-FI" sz="1600"/>
            <a:t>Energia</a:t>
          </a:r>
        </a:p>
      </dgm:t>
    </dgm:pt>
    <dgm:pt modelId="{D6FC9A40-373A-4D95-84EF-4F85B45D0D9E}" type="parTrans" cxnId="{FDCB65DB-C0DF-4A8E-90D8-E86A418F0D1D}">
      <dgm:prSet/>
      <dgm:spPr/>
      <dgm:t>
        <a:bodyPr/>
        <a:lstStyle/>
        <a:p>
          <a:endParaRPr lang="fi-FI"/>
        </a:p>
      </dgm:t>
    </dgm:pt>
    <dgm:pt modelId="{49865E93-DC1A-4917-8C27-4F6F2D990498}" type="sibTrans" cxnId="{FDCB65DB-C0DF-4A8E-90D8-E86A418F0D1D}">
      <dgm:prSet/>
      <dgm:spPr/>
      <dgm:t>
        <a:bodyPr/>
        <a:lstStyle/>
        <a:p>
          <a:endParaRPr lang="fi-FI"/>
        </a:p>
      </dgm:t>
    </dgm:pt>
    <dgm:pt modelId="{98A32379-271C-42D1-85D1-93C78183E031}">
      <dgm:prSet phldrT="[Teksti]" custT="1"/>
      <dgm:spPr>
        <a:solidFill>
          <a:schemeClr val="tx2"/>
        </a:solidFill>
      </dgm:spPr>
      <dgm:t>
        <a:bodyPr/>
        <a:lstStyle/>
        <a:p>
          <a:r>
            <a:rPr lang="fi-FI" sz="1800"/>
            <a:t>Hiilen-sidonta</a:t>
          </a:r>
        </a:p>
      </dgm:t>
    </dgm:pt>
    <dgm:pt modelId="{5E6349EB-59CC-48A9-B867-95D192BFE274}" type="parTrans" cxnId="{BC25F77C-AC0B-4C7A-81FC-6B367BB96830}">
      <dgm:prSet/>
      <dgm:spPr/>
      <dgm:t>
        <a:bodyPr/>
        <a:lstStyle/>
        <a:p>
          <a:endParaRPr lang="fi-FI"/>
        </a:p>
      </dgm:t>
    </dgm:pt>
    <dgm:pt modelId="{BFB33C89-6C13-42DD-A811-368CD0B149E2}" type="sibTrans" cxnId="{BC25F77C-AC0B-4C7A-81FC-6B367BB96830}">
      <dgm:prSet/>
      <dgm:spPr/>
      <dgm:t>
        <a:bodyPr/>
        <a:lstStyle/>
        <a:p>
          <a:endParaRPr lang="fi-FI"/>
        </a:p>
      </dgm:t>
    </dgm:pt>
    <dgm:pt modelId="{B4F5EDA7-1F1E-4516-BC1F-462C853A7743}">
      <dgm:prSet phldrT="[Teksti]" custT="1"/>
      <dgm:spPr>
        <a:solidFill>
          <a:schemeClr val="tx2"/>
        </a:solidFill>
      </dgm:spPr>
      <dgm:t>
        <a:bodyPr/>
        <a:lstStyle/>
        <a:p>
          <a:r>
            <a:rPr lang="fi-FI" sz="1600"/>
            <a:t>Vastuullisuus-viestintä</a:t>
          </a:r>
        </a:p>
      </dgm:t>
    </dgm:pt>
    <dgm:pt modelId="{3CB5EDC5-C768-47DF-A398-0A27F65AA547}" type="parTrans" cxnId="{523966CD-AF4A-4838-8C16-5FD2AF2216FD}">
      <dgm:prSet/>
      <dgm:spPr/>
      <dgm:t>
        <a:bodyPr/>
        <a:lstStyle/>
        <a:p>
          <a:endParaRPr lang="fi-FI"/>
        </a:p>
      </dgm:t>
    </dgm:pt>
    <dgm:pt modelId="{219BA2F3-FDC1-40BD-B3B0-A346B0FDDAF8}" type="sibTrans" cxnId="{523966CD-AF4A-4838-8C16-5FD2AF2216FD}">
      <dgm:prSet/>
      <dgm:spPr/>
      <dgm:t>
        <a:bodyPr/>
        <a:lstStyle/>
        <a:p>
          <a:endParaRPr lang="fi-FI"/>
        </a:p>
      </dgm:t>
    </dgm:pt>
    <dgm:pt modelId="{39045FD8-5D72-4110-9AF5-6815E1E5B059}">
      <dgm:prSet phldrT="[Teksti]" custT="1"/>
      <dgm:spPr>
        <a:solidFill>
          <a:schemeClr val="tx2"/>
        </a:solidFill>
      </dgm:spPr>
      <dgm:t>
        <a:bodyPr/>
        <a:lstStyle/>
        <a:p>
          <a:r>
            <a:rPr lang="fi-FI" sz="1600"/>
            <a:t>Hiilijalanjälki</a:t>
          </a:r>
        </a:p>
      </dgm:t>
    </dgm:pt>
    <dgm:pt modelId="{457ABA36-AC7E-4E0C-867A-70DFF29608DA}" type="parTrans" cxnId="{889C9CC2-A151-4255-9DF8-39922CD847E4}">
      <dgm:prSet/>
      <dgm:spPr/>
      <dgm:t>
        <a:bodyPr/>
        <a:lstStyle/>
        <a:p>
          <a:endParaRPr lang="fi-FI"/>
        </a:p>
      </dgm:t>
    </dgm:pt>
    <dgm:pt modelId="{E831180F-1900-4C04-8C7B-C09EB71C6A52}" type="sibTrans" cxnId="{889C9CC2-A151-4255-9DF8-39922CD847E4}">
      <dgm:prSet/>
      <dgm:spPr/>
      <dgm:t>
        <a:bodyPr/>
        <a:lstStyle/>
        <a:p>
          <a:endParaRPr lang="fi-FI"/>
        </a:p>
      </dgm:t>
    </dgm:pt>
    <dgm:pt modelId="{8701D02E-73FE-47C6-9DD1-1795AF23447C}" type="pres">
      <dgm:prSet presAssocID="{00FF93C9-A243-42BE-9182-4E1EDD5066B8}" presName="compositeShape" presStyleCnt="0">
        <dgm:presLayoutVars>
          <dgm:chMax val="7"/>
          <dgm:dir/>
          <dgm:resizeHandles val="exact"/>
        </dgm:presLayoutVars>
      </dgm:prSet>
      <dgm:spPr/>
    </dgm:pt>
    <dgm:pt modelId="{1D3A52F6-87DC-4DB5-B6A4-EDCC25BF85E5}" type="pres">
      <dgm:prSet presAssocID="{00FF93C9-A243-42BE-9182-4E1EDD5066B8}" presName="wedge1" presStyleLbl="node1" presStyleIdx="0" presStyleCnt="5"/>
      <dgm:spPr/>
    </dgm:pt>
    <dgm:pt modelId="{DA00A671-02F2-458C-B0B4-9E934C0176C1}" type="pres">
      <dgm:prSet presAssocID="{00FF93C9-A243-42BE-9182-4E1EDD5066B8}" presName="dummy1a" presStyleCnt="0"/>
      <dgm:spPr/>
    </dgm:pt>
    <dgm:pt modelId="{76E0A4E7-E640-495D-860F-39D6158FA746}" type="pres">
      <dgm:prSet presAssocID="{00FF93C9-A243-42BE-9182-4E1EDD5066B8}" presName="dummy1b" presStyleCnt="0"/>
      <dgm:spPr/>
    </dgm:pt>
    <dgm:pt modelId="{36E96B13-B958-4B65-92F2-5C207BDA05FB}" type="pres">
      <dgm:prSet presAssocID="{00FF93C9-A243-42BE-9182-4E1EDD5066B8}" presName="wedge1Tx" presStyleLbl="node1" presStyleIdx="0" presStyleCnt="5">
        <dgm:presLayoutVars>
          <dgm:chMax val="0"/>
          <dgm:chPref val="0"/>
          <dgm:bulletEnabled val="1"/>
        </dgm:presLayoutVars>
      </dgm:prSet>
      <dgm:spPr/>
    </dgm:pt>
    <dgm:pt modelId="{7099CDDE-559C-48CD-8BD1-D920B31FBEF4}" type="pres">
      <dgm:prSet presAssocID="{00FF93C9-A243-42BE-9182-4E1EDD5066B8}" presName="wedge2" presStyleLbl="node1" presStyleIdx="1" presStyleCnt="5"/>
      <dgm:spPr/>
    </dgm:pt>
    <dgm:pt modelId="{F6924D73-1586-4D2D-920C-4850083AF76B}" type="pres">
      <dgm:prSet presAssocID="{00FF93C9-A243-42BE-9182-4E1EDD5066B8}" presName="dummy2a" presStyleCnt="0"/>
      <dgm:spPr/>
    </dgm:pt>
    <dgm:pt modelId="{33EEE8E5-192B-4D33-AC17-F5F67DC32F4B}" type="pres">
      <dgm:prSet presAssocID="{00FF93C9-A243-42BE-9182-4E1EDD5066B8}" presName="dummy2b" presStyleCnt="0"/>
      <dgm:spPr/>
    </dgm:pt>
    <dgm:pt modelId="{95E7FF42-8238-486F-9574-8A9E7AD6431D}" type="pres">
      <dgm:prSet presAssocID="{00FF93C9-A243-42BE-9182-4E1EDD5066B8}" presName="wedge2Tx" presStyleLbl="node1" presStyleIdx="1" presStyleCnt="5">
        <dgm:presLayoutVars>
          <dgm:chMax val="0"/>
          <dgm:chPref val="0"/>
          <dgm:bulletEnabled val="1"/>
        </dgm:presLayoutVars>
      </dgm:prSet>
      <dgm:spPr/>
    </dgm:pt>
    <dgm:pt modelId="{3CEA4648-3FF9-49C8-A516-1A1FFDCCD4D7}" type="pres">
      <dgm:prSet presAssocID="{00FF93C9-A243-42BE-9182-4E1EDD5066B8}" presName="wedge3" presStyleLbl="node1" presStyleIdx="2" presStyleCnt="5"/>
      <dgm:spPr/>
    </dgm:pt>
    <dgm:pt modelId="{E10C6825-3963-427A-89BE-9E515C1BBB6E}" type="pres">
      <dgm:prSet presAssocID="{00FF93C9-A243-42BE-9182-4E1EDD5066B8}" presName="dummy3a" presStyleCnt="0"/>
      <dgm:spPr/>
    </dgm:pt>
    <dgm:pt modelId="{BE7377BE-1675-4A7E-A23A-8E83EFAAA6B1}" type="pres">
      <dgm:prSet presAssocID="{00FF93C9-A243-42BE-9182-4E1EDD5066B8}" presName="dummy3b" presStyleCnt="0"/>
      <dgm:spPr/>
    </dgm:pt>
    <dgm:pt modelId="{E585AFB6-4605-4CC0-9AE4-93D9DF11F4B3}" type="pres">
      <dgm:prSet presAssocID="{00FF93C9-A243-42BE-9182-4E1EDD5066B8}" presName="wedge3Tx" presStyleLbl="node1" presStyleIdx="2" presStyleCnt="5">
        <dgm:presLayoutVars>
          <dgm:chMax val="0"/>
          <dgm:chPref val="0"/>
          <dgm:bulletEnabled val="1"/>
        </dgm:presLayoutVars>
      </dgm:prSet>
      <dgm:spPr/>
    </dgm:pt>
    <dgm:pt modelId="{C7510AD0-9C2A-4B67-8848-FCE9FEDE3E51}" type="pres">
      <dgm:prSet presAssocID="{00FF93C9-A243-42BE-9182-4E1EDD5066B8}" presName="wedge4" presStyleLbl="node1" presStyleIdx="3" presStyleCnt="5"/>
      <dgm:spPr/>
    </dgm:pt>
    <dgm:pt modelId="{8B1619B1-9EBB-41A6-89CB-8A679D928BF5}" type="pres">
      <dgm:prSet presAssocID="{00FF93C9-A243-42BE-9182-4E1EDD5066B8}" presName="dummy4a" presStyleCnt="0"/>
      <dgm:spPr/>
    </dgm:pt>
    <dgm:pt modelId="{0B7F8562-0F7C-4514-B250-A3EE601F9EF9}" type="pres">
      <dgm:prSet presAssocID="{00FF93C9-A243-42BE-9182-4E1EDD5066B8}" presName="dummy4b" presStyleCnt="0"/>
      <dgm:spPr/>
    </dgm:pt>
    <dgm:pt modelId="{2E0AA072-5DE3-4A4A-9B52-A9A9094BAC61}" type="pres">
      <dgm:prSet presAssocID="{00FF93C9-A243-42BE-9182-4E1EDD5066B8}" presName="wedge4Tx" presStyleLbl="node1" presStyleIdx="3" presStyleCnt="5">
        <dgm:presLayoutVars>
          <dgm:chMax val="0"/>
          <dgm:chPref val="0"/>
          <dgm:bulletEnabled val="1"/>
        </dgm:presLayoutVars>
      </dgm:prSet>
      <dgm:spPr/>
    </dgm:pt>
    <dgm:pt modelId="{74B28669-58C0-4260-B67F-1F483BAF9144}" type="pres">
      <dgm:prSet presAssocID="{00FF93C9-A243-42BE-9182-4E1EDD5066B8}" presName="wedge5" presStyleLbl="node1" presStyleIdx="4" presStyleCnt="5"/>
      <dgm:spPr/>
    </dgm:pt>
    <dgm:pt modelId="{F696C6F1-BE87-4488-BFB9-169E6406D270}" type="pres">
      <dgm:prSet presAssocID="{00FF93C9-A243-42BE-9182-4E1EDD5066B8}" presName="dummy5a" presStyleCnt="0"/>
      <dgm:spPr/>
    </dgm:pt>
    <dgm:pt modelId="{94966D18-7652-476F-832A-FB80CBD6242C}" type="pres">
      <dgm:prSet presAssocID="{00FF93C9-A243-42BE-9182-4E1EDD5066B8}" presName="dummy5b" presStyleCnt="0"/>
      <dgm:spPr/>
    </dgm:pt>
    <dgm:pt modelId="{A2054548-D895-4411-B5AD-5306927A5D07}" type="pres">
      <dgm:prSet presAssocID="{00FF93C9-A243-42BE-9182-4E1EDD5066B8}" presName="wedge5Tx" presStyleLbl="node1" presStyleIdx="4" presStyleCnt="5">
        <dgm:presLayoutVars>
          <dgm:chMax val="0"/>
          <dgm:chPref val="0"/>
          <dgm:bulletEnabled val="1"/>
        </dgm:presLayoutVars>
      </dgm:prSet>
      <dgm:spPr/>
    </dgm:pt>
    <dgm:pt modelId="{4C9293FA-7737-43EB-9BD3-A80DC8EDB129}" type="pres">
      <dgm:prSet presAssocID="{197FFFF4-D056-4DE9-851B-8DFFC08ADE1F}" presName="arrowWedge1" presStyleLbl="fgSibTrans2D1" presStyleIdx="0" presStyleCnt="5"/>
      <dgm:spPr>
        <a:solidFill>
          <a:schemeClr val="accent1"/>
        </a:solidFill>
      </dgm:spPr>
    </dgm:pt>
    <dgm:pt modelId="{5F18F667-D52F-41C5-8EC0-8455E64C1206}" type="pres">
      <dgm:prSet presAssocID="{49865E93-DC1A-4917-8C27-4F6F2D990498}" presName="arrowWedge2" presStyleLbl="fgSibTrans2D1" presStyleIdx="1" presStyleCnt="5"/>
      <dgm:spPr>
        <a:solidFill>
          <a:schemeClr val="accent1"/>
        </a:solidFill>
      </dgm:spPr>
    </dgm:pt>
    <dgm:pt modelId="{FC405492-E6E4-4209-9172-584B1E33D50A}" type="pres">
      <dgm:prSet presAssocID="{BFB33C89-6C13-42DD-A811-368CD0B149E2}" presName="arrowWedge3" presStyleLbl="fgSibTrans2D1" presStyleIdx="2" presStyleCnt="5"/>
      <dgm:spPr>
        <a:solidFill>
          <a:schemeClr val="accent1"/>
        </a:solidFill>
      </dgm:spPr>
    </dgm:pt>
    <dgm:pt modelId="{49DF1A78-A449-49C1-B8A3-73B8D703B5C4}" type="pres">
      <dgm:prSet presAssocID="{219BA2F3-FDC1-40BD-B3B0-A346B0FDDAF8}" presName="arrowWedge4" presStyleLbl="fgSibTrans2D1" presStyleIdx="3" presStyleCnt="5"/>
      <dgm:spPr>
        <a:solidFill>
          <a:schemeClr val="accent1"/>
        </a:solidFill>
      </dgm:spPr>
    </dgm:pt>
    <dgm:pt modelId="{DC90058C-98A7-4CBF-B21A-523105D1F87E}" type="pres">
      <dgm:prSet presAssocID="{E831180F-1900-4C04-8C7B-C09EB71C6A52}" presName="arrowWedge5" presStyleLbl="fgSibTrans2D1" presStyleIdx="4" presStyleCnt="5"/>
      <dgm:spPr>
        <a:solidFill>
          <a:schemeClr val="accent1"/>
        </a:solidFill>
      </dgm:spPr>
    </dgm:pt>
  </dgm:ptLst>
  <dgm:cxnLst>
    <dgm:cxn modelId="{3FB0AF04-3E1F-40CB-93ED-6A0C71D0F210}" type="presOf" srcId="{F7C341F3-1293-4C30-84C7-3AB2EABA0482}" destId="{36E96B13-B958-4B65-92F2-5C207BDA05FB}" srcOrd="1" destOrd="0" presId="urn:microsoft.com/office/officeart/2005/8/layout/cycle8"/>
    <dgm:cxn modelId="{AC78DB0E-2BA2-446A-B45C-50ADA6B12CCD}" type="presOf" srcId="{B4F5EDA7-1F1E-4516-BC1F-462C853A7743}" destId="{C7510AD0-9C2A-4B67-8848-FCE9FEDE3E51}" srcOrd="0" destOrd="0" presId="urn:microsoft.com/office/officeart/2005/8/layout/cycle8"/>
    <dgm:cxn modelId="{3B377F16-85C1-4EAD-98F1-786057C7D5D7}" type="presOf" srcId="{00FF93C9-A243-42BE-9182-4E1EDD5066B8}" destId="{8701D02E-73FE-47C6-9DD1-1795AF23447C}" srcOrd="0" destOrd="0" presId="urn:microsoft.com/office/officeart/2005/8/layout/cycle8"/>
    <dgm:cxn modelId="{47D9E730-FCFD-477E-92C8-0B36463809E6}" type="presOf" srcId="{B4F5EDA7-1F1E-4516-BC1F-462C853A7743}" destId="{2E0AA072-5DE3-4A4A-9B52-A9A9094BAC61}" srcOrd="1" destOrd="0" presId="urn:microsoft.com/office/officeart/2005/8/layout/cycle8"/>
    <dgm:cxn modelId="{34AC2F44-E494-44B7-BAEB-3DFA5D00C02A}" srcId="{00FF93C9-A243-42BE-9182-4E1EDD5066B8}" destId="{F7C341F3-1293-4C30-84C7-3AB2EABA0482}" srcOrd="0" destOrd="0" parTransId="{5E5B26F9-45E6-4401-9555-14E374C76431}" sibTransId="{197FFFF4-D056-4DE9-851B-8DFFC08ADE1F}"/>
    <dgm:cxn modelId="{EF45376F-DBFD-4685-8E45-033DC50FD792}" type="presOf" srcId="{39045FD8-5D72-4110-9AF5-6815E1E5B059}" destId="{74B28669-58C0-4260-B67F-1F483BAF9144}" srcOrd="0" destOrd="0" presId="urn:microsoft.com/office/officeart/2005/8/layout/cycle8"/>
    <dgm:cxn modelId="{BC25F77C-AC0B-4C7A-81FC-6B367BB96830}" srcId="{00FF93C9-A243-42BE-9182-4E1EDD5066B8}" destId="{98A32379-271C-42D1-85D1-93C78183E031}" srcOrd="2" destOrd="0" parTransId="{5E6349EB-59CC-48A9-B867-95D192BFE274}" sibTransId="{BFB33C89-6C13-42DD-A811-368CD0B149E2}"/>
    <dgm:cxn modelId="{75C1BEA6-1A85-4429-84A3-96FF6B870CC7}" type="presOf" srcId="{134E2370-7C1D-47C4-A4AD-84B21743928A}" destId="{95E7FF42-8238-486F-9574-8A9E7AD6431D}" srcOrd="1" destOrd="0" presId="urn:microsoft.com/office/officeart/2005/8/layout/cycle8"/>
    <dgm:cxn modelId="{9DE9FFB9-9C7C-4104-9A98-B4977DECE59D}" type="presOf" srcId="{134E2370-7C1D-47C4-A4AD-84B21743928A}" destId="{7099CDDE-559C-48CD-8BD1-D920B31FBEF4}" srcOrd="0" destOrd="0" presId="urn:microsoft.com/office/officeart/2005/8/layout/cycle8"/>
    <dgm:cxn modelId="{33664CBD-8014-4B5A-93BF-645C714F093B}" type="presOf" srcId="{F7C341F3-1293-4C30-84C7-3AB2EABA0482}" destId="{1D3A52F6-87DC-4DB5-B6A4-EDCC25BF85E5}" srcOrd="0" destOrd="0" presId="urn:microsoft.com/office/officeart/2005/8/layout/cycle8"/>
    <dgm:cxn modelId="{889C9CC2-A151-4255-9DF8-39922CD847E4}" srcId="{00FF93C9-A243-42BE-9182-4E1EDD5066B8}" destId="{39045FD8-5D72-4110-9AF5-6815E1E5B059}" srcOrd="4" destOrd="0" parTransId="{457ABA36-AC7E-4E0C-867A-70DFF29608DA}" sibTransId="{E831180F-1900-4C04-8C7B-C09EB71C6A52}"/>
    <dgm:cxn modelId="{523966CD-AF4A-4838-8C16-5FD2AF2216FD}" srcId="{00FF93C9-A243-42BE-9182-4E1EDD5066B8}" destId="{B4F5EDA7-1F1E-4516-BC1F-462C853A7743}" srcOrd="3" destOrd="0" parTransId="{3CB5EDC5-C768-47DF-A398-0A27F65AA547}" sibTransId="{219BA2F3-FDC1-40BD-B3B0-A346B0FDDAF8}"/>
    <dgm:cxn modelId="{E0883DD1-EAC7-4083-BF3A-5D3C6BB6B329}" type="presOf" srcId="{98A32379-271C-42D1-85D1-93C78183E031}" destId="{3CEA4648-3FF9-49C8-A516-1A1FFDCCD4D7}" srcOrd="0" destOrd="0" presId="urn:microsoft.com/office/officeart/2005/8/layout/cycle8"/>
    <dgm:cxn modelId="{A093C0D6-8575-4C5F-B814-EE4FCA1A19DA}" type="presOf" srcId="{39045FD8-5D72-4110-9AF5-6815E1E5B059}" destId="{A2054548-D895-4411-B5AD-5306927A5D07}" srcOrd="1" destOrd="0" presId="urn:microsoft.com/office/officeart/2005/8/layout/cycle8"/>
    <dgm:cxn modelId="{FDCB65DB-C0DF-4A8E-90D8-E86A418F0D1D}" srcId="{00FF93C9-A243-42BE-9182-4E1EDD5066B8}" destId="{134E2370-7C1D-47C4-A4AD-84B21743928A}" srcOrd="1" destOrd="0" parTransId="{D6FC9A40-373A-4D95-84EF-4F85B45D0D9E}" sibTransId="{49865E93-DC1A-4917-8C27-4F6F2D990498}"/>
    <dgm:cxn modelId="{520E9FEC-E054-4A1A-A780-B54824168044}" type="presOf" srcId="{98A32379-271C-42D1-85D1-93C78183E031}" destId="{E585AFB6-4605-4CC0-9AE4-93D9DF11F4B3}" srcOrd="1" destOrd="0" presId="urn:microsoft.com/office/officeart/2005/8/layout/cycle8"/>
    <dgm:cxn modelId="{A66C5242-76A5-4D5C-8DF1-E15597F44CB4}" type="presParOf" srcId="{8701D02E-73FE-47C6-9DD1-1795AF23447C}" destId="{1D3A52F6-87DC-4DB5-B6A4-EDCC25BF85E5}" srcOrd="0" destOrd="0" presId="urn:microsoft.com/office/officeart/2005/8/layout/cycle8"/>
    <dgm:cxn modelId="{84CFEF76-8758-4813-86A2-B0B3A35C124F}" type="presParOf" srcId="{8701D02E-73FE-47C6-9DD1-1795AF23447C}" destId="{DA00A671-02F2-458C-B0B4-9E934C0176C1}" srcOrd="1" destOrd="0" presId="urn:microsoft.com/office/officeart/2005/8/layout/cycle8"/>
    <dgm:cxn modelId="{ECE5324D-AC07-48E0-93EB-042B618B9C84}" type="presParOf" srcId="{8701D02E-73FE-47C6-9DD1-1795AF23447C}" destId="{76E0A4E7-E640-495D-860F-39D6158FA746}" srcOrd="2" destOrd="0" presId="urn:microsoft.com/office/officeart/2005/8/layout/cycle8"/>
    <dgm:cxn modelId="{22121807-8715-4F60-94AF-00A5E1C4CD1E}" type="presParOf" srcId="{8701D02E-73FE-47C6-9DD1-1795AF23447C}" destId="{36E96B13-B958-4B65-92F2-5C207BDA05FB}" srcOrd="3" destOrd="0" presId="urn:microsoft.com/office/officeart/2005/8/layout/cycle8"/>
    <dgm:cxn modelId="{9B188FB2-F825-4D0B-A7C3-DBC7CD318D3F}" type="presParOf" srcId="{8701D02E-73FE-47C6-9DD1-1795AF23447C}" destId="{7099CDDE-559C-48CD-8BD1-D920B31FBEF4}" srcOrd="4" destOrd="0" presId="urn:microsoft.com/office/officeart/2005/8/layout/cycle8"/>
    <dgm:cxn modelId="{845C2FA4-7756-47E8-AE96-08D0A983B220}" type="presParOf" srcId="{8701D02E-73FE-47C6-9DD1-1795AF23447C}" destId="{F6924D73-1586-4D2D-920C-4850083AF76B}" srcOrd="5" destOrd="0" presId="urn:microsoft.com/office/officeart/2005/8/layout/cycle8"/>
    <dgm:cxn modelId="{B826CA57-69EC-4084-A626-1C04D99BA07E}" type="presParOf" srcId="{8701D02E-73FE-47C6-9DD1-1795AF23447C}" destId="{33EEE8E5-192B-4D33-AC17-F5F67DC32F4B}" srcOrd="6" destOrd="0" presId="urn:microsoft.com/office/officeart/2005/8/layout/cycle8"/>
    <dgm:cxn modelId="{7389ED4E-AC78-4BB3-B0AE-2D604BE242D5}" type="presParOf" srcId="{8701D02E-73FE-47C6-9DD1-1795AF23447C}" destId="{95E7FF42-8238-486F-9574-8A9E7AD6431D}" srcOrd="7" destOrd="0" presId="urn:microsoft.com/office/officeart/2005/8/layout/cycle8"/>
    <dgm:cxn modelId="{05A90A96-BAB1-4D51-A465-B8614DC9B0F4}" type="presParOf" srcId="{8701D02E-73FE-47C6-9DD1-1795AF23447C}" destId="{3CEA4648-3FF9-49C8-A516-1A1FFDCCD4D7}" srcOrd="8" destOrd="0" presId="urn:microsoft.com/office/officeart/2005/8/layout/cycle8"/>
    <dgm:cxn modelId="{81F73160-AC22-4552-9010-F511BFC5E5D4}" type="presParOf" srcId="{8701D02E-73FE-47C6-9DD1-1795AF23447C}" destId="{E10C6825-3963-427A-89BE-9E515C1BBB6E}" srcOrd="9" destOrd="0" presId="urn:microsoft.com/office/officeart/2005/8/layout/cycle8"/>
    <dgm:cxn modelId="{2E298324-FB75-4A99-87A1-0B8870E891D2}" type="presParOf" srcId="{8701D02E-73FE-47C6-9DD1-1795AF23447C}" destId="{BE7377BE-1675-4A7E-A23A-8E83EFAAA6B1}" srcOrd="10" destOrd="0" presId="urn:microsoft.com/office/officeart/2005/8/layout/cycle8"/>
    <dgm:cxn modelId="{AF042EFE-11A7-41CC-8D83-93FE8B9BE3A6}" type="presParOf" srcId="{8701D02E-73FE-47C6-9DD1-1795AF23447C}" destId="{E585AFB6-4605-4CC0-9AE4-93D9DF11F4B3}" srcOrd="11" destOrd="0" presId="urn:microsoft.com/office/officeart/2005/8/layout/cycle8"/>
    <dgm:cxn modelId="{8CFEC050-3A2C-40CD-A05E-A1461F76B782}" type="presParOf" srcId="{8701D02E-73FE-47C6-9DD1-1795AF23447C}" destId="{C7510AD0-9C2A-4B67-8848-FCE9FEDE3E51}" srcOrd="12" destOrd="0" presId="urn:microsoft.com/office/officeart/2005/8/layout/cycle8"/>
    <dgm:cxn modelId="{BA36502D-0343-406B-A9C7-3AACF8AF2A61}" type="presParOf" srcId="{8701D02E-73FE-47C6-9DD1-1795AF23447C}" destId="{8B1619B1-9EBB-41A6-89CB-8A679D928BF5}" srcOrd="13" destOrd="0" presId="urn:microsoft.com/office/officeart/2005/8/layout/cycle8"/>
    <dgm:cxn modelId="{DD1A3AB3-1F7E-4D0C-9FA4-5BCDB0A0F1FB}" type="presParOf" srcId="{8701D02E-73FE-47C6-9DD1-1795AF23447C}" destId="{0B7F8562-0F7C-4514-B250-A3EE601F9EF9}" srcOrd="14" destOrd="0" presId="urn:microsoft.com/office/officeart/2005/8/layout/cycle8"/>
    <dgm:cxn modelId="{BBE36818-D650-4D0E-B481-1295008C446F}" type="presParOf" srcId="{8701D02E-73FE-47C6-9DD1-1795AF23447C}" destId="{2E0AA072-5DE3-4A4A-9B52-A9A9094BAC61}" srcOrd="15" destOrd="0" presId="urn:microsoft.com/office/officeart/2005/8/layout/cycle8"/>
    <dgm:cxn modelId="{13EE3772-1C03-4F83-AEC5-1263AA0C5B6F}" type="presParOf" srcId="{8701D02E-73FE-47C6-9DD1-1795AF23447C}" destId="{74B28669-58C0-4260-B67F-1F483BAF9144}" srcOrd="16" destOrd="0" presId="urn:microsoft.com/office/officeart/2005/8/layout/cycle8"/>
    <dgm:cxn modelId="{0E9B33A8-37A9-46BE-B0E6-60EAD95A511F}" type="presParOf" srcId="{8701D02E-73FE-47C6-9DD1-1795AF23447C}" destId="{F696C6F1-BE87-4488-BFB9-169E6406D270}" srcOrd="17" destOrd="0" presId="urn:microsoft.com/office/officeart/2005/8/layout/cycle8"/>
    <dgm:cxn modelId="{530B7831-7A43-40F3-A585-344C07DD2B80}" type="presParOf" srcId="{8701D02E-73FE-47C6-9DD1-1795AF23447C}" destId="{94966D18-7652-476F-832A-FB80CBD6242C}" srcOrd="18" destOrd="0" presId="urn:microsoft.com/office/officeart/2005/8/layout/cycle8"/>
    <dgm:cxn modelId="{D4CB5D68-9339-44D7-9A59-3C7C438F7A17}" type="presParOf" srcId="{8701D02E-73FE-47C6-9DD1-1795AF23447C}" destId="{A2054548-D895-4411-B5AD-5306927A5D07}" srcOrd="19" destOrd="0" presId="urn:microsoft.com/office/officeart/2005/8/layout/cycle8"/>
    <dgm:cxn modelId="{D58FB63F-17BD-4C6F-807B-D07A85EBAE12}" type="presParOf" srcId="{8701D02E-73FE-47C6-9DD1-1795AF23447C}" destId="{4C9293FA-7737-43EB-9BD3-A80DC8EDB129}" srcOrd="20" destOrd="0" presId="urn:microsoft.com/office/officeart/2005/8/layout/cycle8"/>
    <dgm:cxn modelId="{21DACC6C-2926-4273-8E12-C918879B7133}" type="presParOf" srcId="{8701D02E-73FE-47C6-9DD1-1795AF23447C}" destId="{5F18F667-D52F-41C5-8EC0-8455E64C1206}" srcOrd="21" destOrd="0" presId="urn:microsoft.com/office/officeart/2005/8/layout/cycle8"/>
    <dgm:cxn modelId="{06771F41-9F4C-4060-A043-A26F2FFB0727}" type="presParOf" srcId="{8701D02E-73FE-47C6-9DD1-1795AF23447C}" destId="{FC405492-E6E4-4209-9172-584B1E33D50A}" srcOrd="22" destOrd="0" presId="urn:microsoft.com/office/officeart/2005/8/layout/cycle8"/>
    <dgm:cxn modelId="{9D14BD3F-418B-4021-B8F1-524846F70ADB}" type="presParOf" srcId="{8701D02E-73FE-47C6-9DD1-1795AF23447C}" destId="{49DF1A78-A449-49C1-B8A3-73B8D703B5C4}" srcOrd="23" destOrd="0" presId="urn:microsoft.com/office/officeart/2005/8/layout/cycle8"/>
    <dgm:cxn modelId="{7D770EA9-4B9B-479C-A4F9-C67A594E849D}" type="presParOf" srcId="{8701D02E-73FE-47C6-9DD1-1795AF23447C}" destId="{DC90058C-98A7-4CBF-B21A-523105D1F87E}" srcOrd="2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FF93C9-A243-42BE-9182-4E1EDD5066B8}" type="doc">
      <dgm:prSet loTypeId="urn:microsoft.com/office/officeart/2005/8/layout/cycle8" loCatId="cycle" qsTypeId="urn:microsoft.com/office/officeart/2005/8/quickstyle/simple1" qsCatId="simple" csTypeId="urn:microsoft.com/office/officeart/2005/8/colors/colorful4" csCatId="colorful" phldr="1"/>
      <dgm:spPr/>
    </dgm:pt>
    <dgm:pt modelId="{F7C341F3-1293-4C30-84C7-3AB2EABA0482}">
      <dgm:prSet phldrT="[Teksti]" custT="1"/>
      <dgm:spPr>
        <a:solidFill>
          <a:schemeClr val="tx2"/>
        </a:solidFill>
      </dgm:spPr>
      <dgm:t>
        <a:bodyPr/>
        <a:lstStyle/>
        <a:p>
          <a:r>
            <a:rPr lang="fi-FI" sz="1600"/>
            <a:t>Kiertotalous</a:t>
          </a:r>
        </a:p>
      </dgm:t>
    </dgm:pt>
    <dgm:pt modelId="{5E5B26F9-45E6-4401-9555-14E374C76431}" type="parTrans" cxnId="{34AC2F44-E494-44B7-BAEB-3DFA5D00C02A}">
      <dgm:prSet/>
      <dgm:spPr/>
      <dgm:t>
        <a:bodyPr/>
        <a:lstStyle/>
        <a:p>
          <a:endParaRPr lang="fi-FI"/>
        </a:p>
      </dgm:t>
    </dgm:pt>
    <dgm:pt modelId="{197FFFF4-D056-4DE9-851B-8DFFC08ADE1F}" type="sibTrans" cxnId="{34AC2F44-E494-44B7-BAEB-3DFA5D00C02A}">
      <dgm:prSet/>
      <dgm:spPr/>
      <dgm:t>
        <a:bodyPr/>
        <a:lstStyle/>
        <a:p>
          <a:endParaRPr lang="fi-FI"/>
        </a:p>
      </dgm:t>
    </dgm:pt>
    <dgm:pt modelId="{134E2370-7C1D-47C4-A4AD-84B21743928A}">
      <dgm:prSet phldrT="[Teksti]" custT="1"/>
      <dgm:spPr>
        <a:solidFill>
          <a:schemeClr val="accent1"/>
        </a:solidFill>
      </dgm:spPr>
      <dgm:t>
        <a:bodyPr/>
        <a:lstStyle/>
        <a:p>
          <a:r>
            <a:rPr lang="fi-FI" sz="1600" b="1">
              <a:solidFill>
                <a:schemeClr val="tx1">
                  <a:lumMod val="50000"/>
                </a:schemeClr>
              </a:solidFill>
            </a:rPr>
            <a:t>Energia</a:t>
          </a:r>
        </a:p>
      </dgm:t>
    </dgm:pt>
    <dgm:pt modelId="{D6FC9A40-373A-4D95-84EF-4F85B45D0D9E}" type="parTrans" cxnId="{FDCB65DB-C0DF-4A8E-90D8-E86A418F0D1D}">
      <dgm:prSet/>
      <dgm:spPr/>
      <dgm:t>
        <a:bodyPr/>
        <a:lstStyle/>
        <a:p>
          <a:endParaRPr lang="fi-FI"/>
        </a:p>
      </dgm:t>
    </dgm:pt>
    <dgm:pt modelId="{49865E93-DC1A-4917-8C27-4F6F2D990498}" type="sibTrans" cxnId="{FDCB65DB-C0DF-4A8E-90D8-E86A418F0D1D}">
      <dgm:prSet/>
      <dgm:spPr/>
      <dgm:t>
        <a:bodyPr/>
        <a:lstStyle/>
        <a:p>
          <a:endParaRPr lang="fi-FI"/>
        </a:p>
      </dgm:t>
    </dgm:pt>
    <dgm:pt modelId="{98A32379-271C-42D1-85D1-93C78183E031}">
      <dgm:prSet phldrT="[Teksti]" custT="1"/>
      <dgm:spPr>
        <a:solidFill>
          <a:schemeClr val="tx2"/>
        </a:solidFill>
      </dgm:spPr>
      <dgm:t>
        <a:bodyPr/>
        <a:lstStyle/>
        <a:p>
          <a:r>
            <a:rPr lang="fi-FI" sz="1800"/>
            <a:t>Hiilen-sidonta</a:t>
          </a:r>
        </a:p>
      </dgm:t>
    </dgm:pt>
    <dgm:pt modelId="{5E6349EB-59CC-48A9-B867-95D192BFE274}" type="parTrans" cxnId="{BC25F77C-AC0B-4C7A-81FC-6B367BB96830}">
      <dgm:prSet/>
      <dgm:spPr/>
      <dgm:t>
        <a:bodyPr/>
        <a:lstStyle/>
        <a:p>
          <a:endParaRPr lang="fi-FI"/>
        </a:p>
      </dgm:t>
    </dgm:pt>
    <dgm:pt modelId="{BFB33C89-6C13-42DD-A811-368CD0B149E2}" type="sibTrans" cxnId="{BC25F77C-AC0B-4C7A-81FC-6B367BB96830}">
      <dgm:prSet/>
      <dgm:spPr/>
      <dgm:t>
        <a:bodyPr/>
        <a:lstStyle/>
        <a:p>
          <a:endParaRPr lang="fi-FI"/>
        </a:p>
      </dgm:t>
    </dgm:pt>
    <dgm:pt modelId="{B4F5EDA7-1F1E-4516-BC1F-462C853A7743}">
      <dgm:prSet phldrT="[Teksti]" custT="1"/>
      <dgm:spPr>
        <a:solidFill>
          <a:schemeClr val="tx2"/>
        </a:solidFill>
      </dgm:spPr>
      <dgm:t>
        <a:bodyPr/>
        <a:lstStyle/>
        <a:p>
          <a:r>
            <a:rPr lang="fi-FI" sz="1600"/>
            <a:t>Vastuullisuus-viestintä</a:t>
          </a:r>
        </a:p>
      </dgm:t>
    </dgm:pt>
    <dgm:pt modelId="{3CB5EDC5-C768-47DF-A398-0A27F65AA547}" type="parTrans" cxnId="{523966CD-AF4A-4838-8C16-5FD2AF2216FD}">
      <dgm:prSet/>
      <dgm:spPr/>
      <dgm:t>
        <a:bodyPr/>
        <a:lstStyle/>
        <a:p>
          <a:endParaRPr lang="fi-FI"/>
        </a:p>
      </dgm:t>
    </dgm:pt>
    <dgm:pt modelId="{219BA2F3-FDC1-40BD-B3B0-A346B0FDDAF8}" type="sibTrans" cxnId="{523966CD-AF4A-4838-8C16-5FD2AF2216FD}">
      <dgm:prSet/>
      <dgm:spPr/>
      <dgm:t>
        <a:bodyPr/>
        <a:lstStyle/>
        <a:p>
          <a:endParaRPr lang="fi-FI"/>
        </a:p>
      </dgm:t>
    </dgm:pt>
    <dgm:pt modelId="{39045FD8-5D72-4110-9AF5-6815E1E5B059}">
      <dgm:prSet phldrT="[Teksti]" custT="1"/>
      <dgm:spPr>
        <a:solidFill>
          <a:schemeClr val="tx2"/>
        </a:solidFill>
      </dgm:spPr>
      <dgm:t>
        <a:bodyPr/>
        <a:lstStyle/>
        <a:p>
          <a:r>
            <a:rPr lang="fi-FI" sz="1600"/>
            <a:t>Hiilijalanjälki</a:t>
          </a:r>
        </a:p>
      </dgm:t>
    </dgm:pt>
    <dgm:pt modelId="{457ABA36-AC7E-4E0C-867A-70DFF29608DA}" type="parTrans" cxnId="{889C9CC2-A151-4255-9DF8-39922CD847E4}">
      <dgm:prSet/>
      <dgm:spPr/>
      <dgm:t>
        <a:bodyPr/>
        <a:lstStyle/>
        <a:p>
          <a:endParaRPr lang="fi-FI"/>
        </a:p>
      </dgm:t>
    </dgm:pt>
    <dgm:pt modelId="{E831180F-1900-4C04-8C7B-C09EB71C6A52}" type="sibTrans" cxnId="{889C9CC2-A151-4255-9DF8-39922CD847E4}">
      <dgm:prSet/>
      <dgm:spPr/>
      <dgm:t>
        <a:bodyPr/>
        <a:lstStyle/>
        <a:p>
          <a:endParaRPr lang="fi-FI"/>
        </a:p>
      </dgm:t>
    </dgm:pt>
    <dgm:pt modelId="{8701D02E-73FE-47C6-9DD1-1795AF23447C}" type="pres">
      <dgm:prSet presAssocID="{00FF93C9-A243-42BE-9182-4E1EDD5066B8}" presName="compositeShape" presStyleCnt="0">
        <dgm:presLayoutVars>
          <dgm:chMax val="7"/>
          <dgm:dir/>
          <dgm:resizeHandles val="exact"/>
        </dgm:presLayoutVars>
      </dgm:prSet>
      <dgm:spPr/>
    </dgm:pt>
    <dgm:pt modelId="{1D3A52F6-87DC-4DB5-B6A4-EDCC25BF85E5}" type="pres">
      <dgm:prSet presAssocID="{00FF93C9-A243-42BE-9182-4E1EDD5066B8}" presName="wedge1" presStyleLbl="node1" presStyleIdx="0" presStyleCnt="5"/>
      <dgm:spPr/>
    </dgm:pt>
    <dgm:pt modelId="{DA00A671-02F2-458C-B0B4-9E934C0176C1}" type="pres">
      <dgm:prSet presAssocID="{00FF93C9-A243-42BE-9182-4E1EDD5066B8}" presName="dummy1a" presStyleCnt="0"/>
      <dgm:spPr/>
    </dgm:pt>
    <dgm:pt modelId="{76E0A4E7-E640-495D-860F-39D6158FA746}" type="pres">
      <dgm:prSet presAssocID="{00FF93C9-A243-42BE-9182-4E1EDD5066B8}" presName="dummy1b" presStyleCnt="0"/>
      <dgm:spPr/>
    </dgm:pt>
    <dgm:pt modelId="{36E96B13-B958-4B65-92F2-5C207BDA05FB}" type="pres">
      <dgm:prSet presAssocID="{00FF93C9-A243-42BE-9182-4E1EDD5066B8}" presName="wedge1Tx" presStyleLbl="node1" presStyleIdx="0" presStyleCnt="5">
        <dgm:presLayoutVars>
          <dgm:chMax val="0"/>
          <dgm:chPref val="0"/>
          <dgm:bulletEnabled val="1"/>
        </dgm:presLayoutVars>
      </dgm:prSet>
      <dgm:spPr/>
    </dgm:pt>
    <dgm:pt modelId="{7099CDDE-559C-48CD-8BD1-D920B31FBEF4}" type="pres">
      <dgm:prSet presAssocID="{00FF93C9-A243-42BE-9182-4E1EDD5066B8}" presName="wedge2" presStyleLbl="node1" presStyleIdx="1" presStyleCnt="5"/>
      <dgm:spPr/>
    </dgm:pt>
    <dgm:pt modelId="{F6924D73-1586-4D2D-920C-4850083AF76B}" type="pres">
      <dgm:prSet presAssocID="{00FF93C9-A243-42BE-9182-4E1EDD5066B8}" presName="dummy2a" presStyleCnt="0"/>
      <dgm:spPr/>
    </dgm:pt>
    <dgm:pt modelId="{33EEE8E5-192B-4D33-AC17-F5F67DC32F4B}" type="pres">
      <dgm:prSet presAssocID="{00FF93C9-A243-42BE-9182-4E1EDD5066B8}" presName="dummy2b" presStyleCnt="0"/>
      <dgm:spPr/>
    </dgm:pt>
    <dgm:pt modelId="{95E7FF42-8238-486F-9574-8A9E7AD6431D}" type="pres">
      <dgm:prSet presAssocID="{00FF93C9-A243-42BE-9182-4E1EDD5066B8}" presName="wedge2Tx" presStyleLbl="node1" presStyleIdx="1" presStyleCnt="5">
        <dgm:presLayoutVars>
          <dgm:chMax val="0"/>
          <dgm:chPref val="0"/>
          <dgm:bulletEnabled val="1"/>
        </dgm:presLayoutVars>
      </dgm:prSet>
      <dgm:spPr/>
    </dgm:pt>
    <dgm:pt modelId="{3CEA4648-3FF9-49C8-A516-1A1FFDCCD4D7}" type="pres">
      <dgm:prSet presAssocID="{00FF93C9-A243-42BE-9182-4E1EDD5066B8}" presName="wedge3" presStyleLbl="node1" presStyleIdx="2" presStyleCnt="5"/>
      <dgm:spPr/>
    </dgm:pt>
    <dgm:pt modelId="{E10C6825-3963-427A-89BE-9E515C1BBB6E}" type="pres">
      <dgm:prSet presAssocID="{00FF93C9-A243-42BE-9182-4E1EDD5066B8}" presName="dummy3a" presStyleCnt="0"/>
      <dgm:spPr/>
    </dgm:pt>
    <dgm:pt modelId="{BE7377BE-1675-4A7E-A23A-8E83EFAAA6B1}" type="pres">
      <dgm:prSet presAssocID="{00FF93C9-A243-42BE-9182-4E1EDD5066B8}" presName="dummy3b" presStyleCnt="0"/>
      <dgm:spPr/>
    </dgm:pt>
    <dgm:pt modelId="{E585AFB6-4605-4CC0-9AE4-93D9DF11F4B3}" type="pres">
      <dgm:prSet presAssocID="{00FF93C9-A243-42BE-9182-4E1EDD5066B8}" presName="wedge3Tx" presStyleLbl="node1" presStyleIdx="2" presStyleCnt="5">
        <dgm:presLayoutVars>
          <dgm:chMax val="0"/>
          <dgm:chPref val="0"/>
          <dgm:bulletEnabled val="1"/>
        </dgm:presLayoutVars>
      </dgm:prSet>
      <dgm:spPr/>
    </dgm:pt>
    <dgm:pt modelId="{C7510AD0-9C2A-4B67-8848-FCE9FEDE3E51}" type="pres">
      <dgm:prSet presAssocID="{00FF93C9-A243-42BE-9182-4E1EDD5066B8}" presName="wedge4" presStyleLbl="node1" presStyleIdx="3" presStyleCnt="5"/>
      <dgm:spPr/>
    </dgm:pt>
    <dgm:pt modelId="{8B1619B1-9EBB-41A6-89CB-8A679D928BF5}" type="pres">
      <dgm:prSet presAssocID="{00FF93C9-A243-42BE-9182-4E1EDD5066B8}" presName="dummy4a" presStyleCnt="0"/>
      <dgm:spPr/>
    </dgm:pt>
    <dgm:pt modelId="{0B7F8562-0F7C-4514-B250-A3EE601F9EF9}" type="pres">
      <dgm:prSet presAssocID="{00FF93C9-A243-42BE-9182-4E1EDD5066B8}" presName="dummy4b" presStyleCnt="0"/>
      <dgm:spPr/>
    </dgm:pt>
    <dgm:pt modelId="{2E0AA072-5DE3-4A4A-9B52-A9A9094BAC61}" type="pres">
      <dgm:prSet presAssocID="{00FF93C9-A243-42BE-9182-4E1EDD5066B8}" presName="wedge4Tx" presStyleLbl="node1" presStyleIdx="3" presStyleCnt="5">
        <dgm:presLayoutVars>
          <dgm:chMax val="0"/>
          <dgm:chPref val="0"/>
          <dgm:bulletEnabled val="1"/>
        </dgm:presLayoutVars>
      </dgm:prSet>
      <dgm:spPr/>
    </dgm:pt>
    <dgm:pt modelId="{74B28669-58C0-4260-B67F-1F483BAF9144}" type="pres">
      <dgm:prSet presAssocID="{00FF93C9-A243-42BE-9182-4E1EDD5066B8}" presName="wedge5" presStyleLbl="node1" presStyleIdx="4" presStyleCnt="5"/>
      <dgm:spPr/>
    </dgm:pt>
    <dgm:pt modelId="{F696C6F1-BE87-4488-BFB9-169E6406D270}" type="pres">
      <dgm:prSet presAssocID="{00FF93C9-A243-42BE-9182-4E1EDD5066B8}" presName="dummy5a" presStyleCnt="0"/>
      <dgm:spPr/>
    </dgm:pt>
    <dgm:pt modelId="{94966D18-7652-476F-832A-FB80CBD6242C}" type="pres">
      <dgm:prSet presAssocID="{00FF93C9-A243-42BE-9182-4E1EDD5066B8}" presName="dummy5b" presStyleCnt="0"/>
      <dgm:spPr/>
    </dgm:pt>
    <dgm:pt modelId="{A2054548-D895-4411-B5AD-5306927A5D07}" type="pres">
      <dgm:prSet presAssocID="{00FF93C9-A243-42BE-9182-4E1EDD5066B8}" presName="wedge5Tx" presStyleLbl="node1" presStyleIdx="4" presStyleCnt="5">
        <dgm:presLayoutVars>
          <dgm:chMax val="0"/>
          <dgm:chPref val="0"/>
          <dgm:bulletEnabled val="1"/>
        </dgm:presLayoutVars>
      </dgm:prSet>
      <dgm:spPr/>
    </dgm:pt>
    <dgm:pt modelId="{4C9293FA-7737-43EB-9BD3-A80DC8EDB129}" type="pres">
      <dgm:prSet presAssocID="{197FFFF4-D056-4DE9-851B-8DFFC08ADE1F}" presName="arrowWedge1" presStyleLbl="fgSibTrans2D1" presStyleIdx="0" presStyleCnt="5"/>
      <dgm:spPr>
        <a:solidFill>
          <a:schemeClr val="accent1"/>
        </a:solidFill>
      </dgm:spPr>
    </dgm:pt>
    <dgm:pt modelId="{5F18F667-D52F-41C5-8EC0-8455E64C1206}" type="pres">
      <dgm:prSet presAssocID="{49865E93-DC1A-4917-8C27-4F6F2D990498}" presName="arrowWedge2" presStyleLbl="fgSibTrans2D1" presStyleIdx="1" presStyleCnt="5"/>
      <dgm:spPr>
        <a:solidFill>
          <a:schemeClr val="accent1"/>
        </a:solidFill>
      </dgm:spPr>
    </dgm:pt>
    <dgm:pt modelId="{FC405492-E6E4-4209-9172-584B1E33D50A}" type="pres">
      <dgm:prSet presAssocID="{BFB33C89-6C13-42DD-A811-368CD0B149E2}" presName="arrowWedge3" presStyleLbl="fgSibTrans2D1" presStyleIdx="2" presStyleCnt="5"/>
      <dgm:spPr>
        <a:solidFill>
          <a:schemeClr val="accent1"/>
        </a:solidFill>
      </dgm:spPr>
    </dgm:pt>
    <dgm:pt modelId="{49DF1A78-A449-49C1-B8A3-73B8D703B5C4}" type="pres">
      <dgm:prSet presAssocID="{219BA2F3-FDC1-40BD-B3B0-A346B0FDDAF8}" presName="arrowWedge4" presStyleLbl="fgSibTrans2D1" presStyleIdx="3" presStyleCnt="5"/>
      <dgm:spPr>
        <a:solidFill>
          <a:schemeClr val="accent1"/>
        </a:solidFill>
      </dgm:spPr>
    </dgm:pt>
    <dgm:pt modelId="{DC90058C-98A7-4CBF-B21A-523105D1F87E}" type="pres">
      <dgm:prSet presAssocID="{E831180F-1900-4C04-8C7B-C09EB71C6A52}" presName="arrowWedge5" presStyleLbl="fgSibTrans2D1" presStyleIdx="4" presStyleCnt="5"/>
      <dgm:spPr>
        <a:solidFill>
          <a:schemeClr val="accent1"/>
        </a:solidFill>
      </dgm:spPr>
    </dgm:pt>
  </dgm:ptLst>
  <dgm:cxnLst>
    <dgm:cxn modelId="{3FB0AF04-3E1F-40CB-93ED-6A0C71D0F210}" type="presOf" srcId="{F7C341F3-1293-4C30-84C7-3AB2EABA0482}" destId="{36E96B13-B958-4B65-92F2-5C207BDA05FB}" srcOrd="1" destOrd="0" presId="urn:microsoft.com/office/officeart/2005/8/layout/cycle8"/>
    <dgm:cxn modelId="{AC78DB0E-2BA2-446A-B45C-50ADA6B12CCD}" type="presOf" srcId="{B4F5EDA7-1F1E-4516-BC1F-462C853A7743}" destId="{C7510AD0-9C2A-4B67-8848-FCE9FEDE3E51}" srcOrd="0" destOrd="0" presId="urn:microsoft.com/office/officeart/2005/8/layout/cycle8"/>
    <dgm:cxn modelId="{3B377F16-85C1-4EAD-98F1-786057C7D5D7}" type="presOf" srcId="{00FF93C9-A243-42BE-9182-4E1EDD5066B8}" destId="{8701D02E-73FE-47C6-9DD1-1795AF23447C}" srcOrd="0" destOrd="0" presId="urn:microsoft.com/office/officeart/2005/8/layout/cycle8"/>
    <dgm:cxn modelId="{47D9E730-FCFD-477E-92C8-0B36463809E6}" type="presOf" srcId="{B4F5EDA7-1F1E-4516-BC1F-462C853A7743}" destId="{2E0AA072-5DE3-4A4A-9B52-A9A9094BAC61}" srcOrd="1" destOrd="0" presId="urn:microsoft.com/office/officeart/2005/8/layout/cycle8"/>
    <dgm:cxn modelId="{34AC2F44-E494-44B7-BAEB-3DFA5D00C02A}" srcId="{00FF93C9-A243-42BE-9182-4E1EDD5066B8}" destId="{F7C341F3-1293-4C30-84C7-3AB2EABA0482}" srcOrd="0" destOrd="0" parTransId="{5E5B26F9-45E6-4401-9555-14E374C76431}" sibTransId="{197FFFF4-D056-4DE9-851B-8DFFC08ADE1F}"/>
    <dgm:cxn modelId="{EF45376F-DBFD-4685-8E45-033DC50FD792}" type="presOf" srcId="{39045FD8-5D72-4110-9AF5-6815E1E5B059}" destId="{74B28669-58C0-4260-B67F-1F483BAF9144}" srcOrd="0" destOrd="0" presId="urn:microsoft.com/office/officeart/2005/8/layout/cycle8"/>
    <dgm:cxn modelId="{BC25F77C-AC0B-4C7A-81FC-6B367BB96830}" srcId="{00FF93C9-A243-42BE-9182-4E1EDD5066B8}" destId="{98A32379-271C-42D1-85D1-93C78183E031}" srcOrd="2" destOrd="0" parTransId="{5E6349EB-59CC-48A9-B867-95D192BFE274}" sibTransId="{BFB33C89-6C13-42DD-A811-368CD0B149E2}"/>
    <dgm:cxn modelId="{75C1BEA6-1A85-4429-84A3-96FF6B870CC7}" type="presOf" srcId="{134E2370-7C1D-47C4-A4AD-84B21743928A}" destId="{95E7FF42-8238-486F-9574-8A9E7AD6431D}" srcOrd="1" destOrd="0" presId="urn:microsoft.com/office/officeart/2005/8/layout/cycle8"/>
    <dgm:cxn modelId="{9DE9FFB9-9C7C-4104-9A98-B4977DECE59D}" type="presOf" srcId="{134E2370-7C1D-47C4-A4AD-84B21743928A}" destId="{7099CDDE-559C-48CD-8BD1-D920B31FBEF4}" srcOrd="0" destOrd="0" presId="urn:microsoft.com/office/officeart/2005/8/layout/cycle8"/>
    <dgm:cxn modelId="{33664CBD-8014-4B5A-93BF-645C714F093B}" type="presOf" srcId="{F7C341F3-1293-4C30-84C7-3AB2EABA0482}" destId="{1D3A52F6-87DC-4DB5-B6A4-EDCC25BF85E5}" srcOrd="0" destOrd="0" presId="urn:microsoft.com/office/officeart/2005/8/layout/cycle8"/>
    <dgm:cxn modelId="{889C9CC2-A151-4255-9DF8-39922CD847E4}" srcId="{00FF93C9-A243-42BE-9182-4E1EDD5066B8}" destId="{39045FD8-5D72-4110-9AF5-6815E1E5B059}" srcOrd="4" destOrd="0" parTransId="{457ABA36-AC7E-4E0C-867A-70DFF29608DA}" sibTransId="{E831180F-1900-4C04-8C7B-C09EB71C6A52}"/>
    <dgm:cxn modelId="{523966CD-AF4A-4838-8C16-5FD2AF2216FD}" srcId="{00FF93C9-A243-42BE-9182-4E1EDD5066B8}" destId="{B4F5EDA7-1F1E-4516-BC1F-462C853A7743}" srcOrd="3" destOrd="0" parTransId="{3CB5EDC5-C768-47DF-A398-0A27F65AA547}" sibTransId="{219BA2F3-FDC1-40BD-B3B0-A346B0FDDAF8}"/>
    <dgm:cxn modelId="{E0883DD1-EAC7-4083-BF3A-5D3C6BB6B329}" type="presOf" srcId="{98A32379-271C-42D1-85D1-93C78183E031}" destId="{3CEA4648-3FF9-49C8-A516-1A1FFDCCD4D7}" srcOrd="0" destOrd="0" presId="urn:microsoft.com/office/officeart/2005/8/layout/cycle8"/>
    <dgm:cxn modelId="{A093C0D6-8575-4C5F-B814-EE4FCA1A19DA}" type="presOf" srcId="{39045FD8-5D72-4110-9AF5-6815E1E5B059}" destId="{A2054548-D895-4411-B5AD-5306927A5D07}" srcOrd="1" destOrd="0" presId="urn:microsoft.com/office/officeart/2005/8/layout/cycle8"/>
    <dgm:cxn modelId="{FDCB65DB-C0DF-4A8E-90D8-E86A418F0D1D}" srcId="{00FF93C9-A243-42BE-9182-4E1EDD5066B8}" destId="{134E2370-7C1D-47C4-A4AD-84B21743928A}" srcOrd="1" destOrd="0" parTransId="{D6FC9A40-373A-4D95-84EF-4F85B45D0D9E}" sibTransId="{49865E93-DC1A-4917-8C27-4F6F2D990498}"/>
    <dgm:cxn modelId="{520E9FEC-E054-4A1A-A780-B54824168044}" type="presOf" srcId="{98A32379-271C-42D1-85D1-93C78183E031}" destId="{E585AFB6-4605-4CC0-9AE4-93D9DF11F4B3}" srcOrd="1" destOrd="0" presId="urn:microsoft.com/office/officeart/2005/8/layout/cycle8"/>
    <dgm:cxn modelId="{A66C5242-76A5-4D5C-8DF1-E15597F44CB4}" type="presParOf" srcId="{8701D02E-73FE-47C6-9DD1-1795AF23447C}" destId="{1D3A52F6-87DC-4DB5-B6A4-EDCC25BF85E5}" srcOrd="0" destOrd="0" presId="urn:microsoft.com/office/officeart/2005/8/layout/cycle8"/>
    <dgm:cxn modelId="{84CFEF76-8758-4813-86A2-B0B3A35C124F}" type="presParOf" srcId="{8701D02E-73FE-47C6-9DD1-1795AF23447C}" destId="{DA00A671-02F2-458C-B0B4-9E934C0176C1}" srcOrd="1" destOrd="0" presId="urn:microsoft.com/office/officeart/2005/8/layout/cycle8"/>
    <dgm:cxn modelId="{ECE5324D-AC07-48E0-93EB-042B618B9C84}" type="presParOf" srcId="{8701D02E-73FE-47C6-9DD1-1795AF23447C}" destId="{76E0A4E7-E640-495D-860F-39D6158FA746}" srcOrd="2" destOrd="0" presId="urn:microsoft.com/office/officeart/2005/8/layout/cycle8"/>
    <dgm:cxn modelId="{22121807-8715-4F60-94AF-00A5E1C4CD1E}" type="presParOf" srcId="{8701D02E-73FE-47C6-9DD1-1795AF23447C}" destId="{36E96B13-B958-4B65-92F2-5C207BDA05FB}" srcOrd="3" destOrd="0" presId="urn:microsoft.com/office/officeart/2005/8/layout/cycle8"/>
    <dgm:cxn modelId="{9B188FB2-F825-4D0B-A7C3-DBC7CD318D3F}" type="presParOf" srcId="{8701D02E-73FE-47C6-9DD1-1795AF23447C}" destId="{7099CDDE-559C-48CD-8BD1-D920B31FBEF4}" srcOrd="4" destOrd="0" presId="urn:microsoft.com/office/officeart/2005/8/layout/cycle8"/>
    <dgm:cxn modelId="{845C2FA4-7756-47E8-AE96-08D0A983B220}" type="presParOf" srcId="{8701D02E-73FE-47C6-9DD1-1795AF23447C}" destId="{F6924D73-1586-4D2D-920C-4850083AF76B}" srcOrd="5" destOrd="0" presId="urn:microsoft.com/office/officeart/2005/8/layout/cycle8"/>
    <dgm:cxn modelId="{B826CA57-69EC-4084-A626-1C04D99BA07E}" type="presParOf" srcId="{8701D02E-73FE-47C6-9DD1-1795AF23447C}" destId="{33EEE8E5-192B-4D33-AC17-F5F67DC32F4B}" srcOrd="6" destOrd="0" presId="urn:microsoft.com/office/officeart/2005/8/layout/cycle8"/>
    <dgm:cxn modelId="{7389ED4E-AC78-4BB3-B0AE-2D604BE242D5}" type="presParOf" srcId="{8701D02E-73FE-47C6-9DD1-1795AF23447C}" destId="{95E7FF42-8238-486F-9574-8A9E7AD6431D}" srcOrd="7" destOrd="0" presId="urn:microsoft.com/office/officeart/2005/8/layout/cycle8"/>
    <dgm:cxn modelId="{05A90A96-BAB1-4D51-A465-B8614DC9B0F4}" type="presParOf" srcId="{8701D02E-73FE-47C6-9DD1-1795AF23447C}" destId="{3CEA4648-3FF9-49C8-A516-1A1FFDCCD4D7}" srcOrd="8" destOrd="0" presId="urn:microsoft.com/office/officeart/2005/8/layout/cycle8"/>
    <dgm:cxn modelId="{81F73160-AC22-4552-9010-F511BFC5E5D4}" type="presParOf" srcId="{8701D02E-73FE-47C6-9DD1-1795AF23447C}" destId="{E10C6825-3963-427A-89BE-9E515C1BBB6E}" srcOrd="9" destOrd="0" presId="urn:microsoft.com/office/officeart/2005/8/layout/cycle8"/>
    <dgm:cxn modelId="{2E298324-FB75-4A99-87A1-0B8870E891D2}" type="presParOf" srcId="{8701D02E-73FE-47C6-9DD1-1795AF23447C}" destId="{BE7377BE-1675-4A7E-A23A-8E83EFAAA6B1}" srcOrd="10" destOrd="0" presId="urn:microsoft.com/office/officeart/2005/8/layout/cycle8"/>
    <dgm:cxn modelId="{AF042EFE-11A7-41CC-8D83-93FE8B9BE3A6}" type="presParOf" srcId="{8701D02E-73FE-47C6-9DD1-1795AF23447C}" destId="{E585AFB6-4605-4CC0-9AE4-93D9DF11F4B3}" srcOrd="11" destOrd="0" presId="urn:microsoft.com/office/officeart/2005/8/layout/cycle8"/>
    <dgm:cxn modelId="{8CFEC050-3A2C-40CD-A05E-A1461F76B782}" type="presParOf" srcId="{8701D02E-73FE-47C6-9DD1-1795AF23447C}" destId="{C7510AD0-9C2A-4B67-8848-FCE9FEDE3E51}" srcOrd="12" destOrd="0" presId="urn:microsoft.com/office/officeart/2005/8/layout/cycle8"/>
    <dgm:cxn modelId="{BA36502D-0343-406B-A9C7-3AACF8AF2A61}" type="presParOf" srcId="{8701D02E-73FE-47C6-9DD1-1795AF23447C}" destId="{8B1619B1-9EBB-41A6-89CB-8A679D928BF5}" srcOrd="13" destOrd="0" presId="urn:microsoft.com/office/officeart/2005/8/layout/cycle8"/>
    <dgm:cxn modelId="{DD1A3AB3-1F7E-4D0C-9FA4-5BCDB0A0F1FB}" type="presParOf" srcId="{8701D02E-73FE-47C6-9DD1-1795AF23447C}" destId="{0B7F8562-0F7C-4514-B250-A3EE601F9EF9}" srcOrd="14" destOrd="0" presId="urn:microsoft.com/office/officeart/2005/8/layout/cycle8"/>
    <dgm:cxn modelId="{BBE36818-D650-4D0E-B481-1295008C446F}" type="presParOf" srcId="{8701D02E-73FE-47C6-9DD1-1795AF23447C}" destId="{2E0AA072-5DE3-4A4A-9B52-A9A9094BAC61}" srcOrd="15" destOrd="0" presId="urn:microsoft.com/office/officeart/2005/8/layout/cycle8"/>
    <dgm:cxn modelId="{13EE3772-1C03-4F83-AEC5-1263AA0C5B6F}" type="presParOf" srcId="{8701D02E-73FE-47C6-9DD1-1795AF23447C}" destId="{74B28669-58C0-4260-B67F-1F483BAF9144}" srcOrd="16" destOrd="0" presId="urn:microsoft.com/office/officeart/2005/8/layout/cycle8"/>
    <dgm:cxn modelId="{0E9B33A8-37A9-46BE-B0E6-60EAD95A511F}" type="presParOf" srcId="{8701D02E-73FE-47C6-9DD1-1795AF23447C}" destId="{F696C6F1-BE87-4488-BFB9-169E6406D270}" srcOrd="17" destOrd="0" presId="urn:microsoft.com/office/officeart/2005/8/layout/cycle8"/>
    <dgm:cxn modelId="{530B7831-7A43-40F3-A585-344C07DD2B80}" type="presParOf" srcId="{8701D02E-73FE-47C6-9DD1-1795AF23447C}" destId="{94966D18-7652-476F-832A-FB80CBD6242C}" srcOrd="18" destOrd="0" presId="urn:microsoft.com/office/officeart/2005/8/layout/cycle8"/>
    <dgm:cxn modelId="{D4CB5D68-9339-44D7-9A59-3C7C438F7A17}" type="presParOf" srcId="{8701D02E-73FE-47C6-9DD1-1795AF23447C}" destId="{A2054548-D895-4411-B5AD-5306927A5D07}" srcOrd="19" destOrd="0" presId="urn:microsoft.com/office/officeart/2005/8/layout/cycle8"/>
    <dgm:cxn modelId="{D58FB63F-17BD-4C6F-807B-D07A85EBAE12}" type="presParOf" srcId="{8701D02E-73FE-47C6-9DD1-1795AF23447C}" destId="{4C9293FA-7737-43EB-9BD3-A80DC8EDB129}" srcOrd="20" destOrd="0" presId="urn:microsoft.com/office/officeart/2005/8/layout/cycle8"/>
    <dgm:cxn modelId="{21DACC6C-2926-4273-8E12-C918879B7133}" type="presParOf" srcId="{8701D02E-73FE-47C6-9DD1-1795AF23447C}" destId="{5F18F667-D52F-41C5-8EC0-8455E64C1206}" srcOrd="21" destOrd="0" presId="urn:microsoft.com/office/officeart/2005/8/layout/cycle8"/>
    <dgm:cxn modelId="{06771F41-9F4C-4060-A043-A26F2FFB0727}" type="presParOf" srcId="{8701D02E-73FE-47C6-9DD1-1795AF23447C}" destId="{FC405492-E6E4-4209-9172-584B1E33D50A}" srcOrd="22" destOrd="0" presId="urn:microsoft.com/office/officeart/2005/8/layout/cycle8"/>
    <dgm:cxn modelId="{9D14BD3F-418B-4021-B8F1-524846F70ADB}" type="presParOf" srcId="{8701D02E-73FE-47C6-9DD1-1795AF23447C}" destId="{49DF1A78-A449-49C1-B8A3-73B8D703B5C4}" srcOrd="23" destOrd="0" presId="urn:microsoft.com/office/officeart/2005/8/layout/cycle8"/>
    <dgm:cxn modelId="{7D770EA9-4B9B-479C-A4F9-C67A594E849D}" type="presParOf" srcId="{8701D02E-73FE-47C6-9DD1-1795AF23447C}" destId="{DC90058C-98A7-4CBF-B21A-523105D1F87E}" srcOrd="2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FF93C9-A243-42BE-9182-4E1EDD5066B8}" type="doc">
      <dgm:prSet loTypeId="urn:microsoft.com/office/officeart/2005/8/layout/cycle8" loCatId="cycle" qsTypeId="urn:microsoft.com/office/officeart/2005/8/quickstyle/simple1" qsCatId="simple" csTypeId="urn:microsoft.com/office/officeart/2005/8/colors/colorful4" csCatId="colorful" phldr="1"/>
      <dgm:spPr/>
    </dgm:pt>
    <dgm:pt modelId="{F7C341F3-1293-4C30-84C7-3AB2EABA0482}">
      <dgm:prSet phldrT="[Teksti]" custT="1"/>
      <dgm:spPr>
        <a:solidFill>
          <a:schemeClr val="tx2"/>
        </a:solidFill>
      </dgm:spPr>
      <dgm:t>
        <a:bodyPr/>
        <a:lstStyle/>
        <a:p>
          <a:r>
            <a:rPr lang="fi-FI" sz="1600"/>
            <a:t>Kiertotalous</a:t>
          </a:r>
        </a:p>
      </dgm:t>
    </dgm:pt>
    <dgm:pt modelId="{5E5B26F9-45E6-4401-9555-14E374C76431}" type="parTrans" cxnId="{34AC2F44-E494-44B7-BAEB-3DFA5D00C02A}">
      <dgm:prSet/>
      <dgm:spPr/>
      <dgm:t>
        <a:bodyPr/>
        <a:lstStyle/>
        <a:p>
          <a:endParaRPr lang="fi-FI"/>
        </a:p>
      </dgm:t>
    </dgm:pt>
    <dgm:pt modelId="{197FFFF4-D056-4DE9-851B-8DFFC08ADE1F}" type="sibTrans" cxnId="{34AC2F44-E494-44B7-BAEB-3DFA5D00C02A}">
      <dgm:prSet/>
      <dgm:spPr/>
      <dgm:t>
        <a:bodyPr/>
        <a:lstStyle/>
        <a:p>
          <a:endParaRPr lang="fi-FI"/>
        </a:p>
      </dgm:t>
    </dgm:pt>
    <dgm:pt modelId="{134E2370-7C1D-47C4-A4AD-84B21743928A}">
      <dgm:prSet phldrT="[Teksti]" custT="1"/>
      <dgm:spPr>
        <a:solidFill>
          <a:schemeClr val="tx2"/>
        </a:solidFill>
      </dgm:spPr>
      <dgm:t>
        <a:bodyPr/>
        <a:lstStyle/>
        <a:p>
          <a:r>
            <a:rPr lang="fi-FI" sz="1600"/>
            <a:t>Energia</a:t>
          </a:r>
        </a:p>
      </dgm:t>
    </dgm:pt>
    <dgm:pt modelId="{D6FC9A40-373A-4D95-84EF-4F85B45D0D9E}" type="parTrans" cxnId="{FDCB65DB-C0DF-4A8E-90D8-E86A418F0D1D}">
      <dgm:prSet/>
      <dgm:spPr/>
      <dgm:t>
        <a:bodyPr/>
        <a:lstStyle/>
        <a:p>
          <a:endParaRPr lang="fi-FI"/>
        </a:p>
      </dgm:t>
    </dgm:pt>
    <dgm:pt modelId="{49865E93-DC1A-4917-8C27-4F6F2D990498}" type="sibTrans" cxnId="{FDCB65DB-C0DF-4A8E-90D8-E86A418F0D1D}">
      <dgm:prSet/>
      <dgm:spPr/>
      <dgm:t>
        <a:bodyPr/>
        <a:lstStyle/>
        <a:p>
          <a:endParaRPr lang="fi-FI"/>
        </a:p>
      </dgm:t>
    </dgm:pt>
    <dgm:pt modelId="{98A32379-271C-42D1-85D1-93C78183E031}">
      <dgm:prSet phldrT="[Teksti]" custT="1"/>
      <dgm:spPr>
        <a:solidFill>
          <a:schemeClr val="accent1"/>
        </a:solidFill>
      </dgm:spPr>
      <dgm:t>
        <a:bodyPr/>
        <a:lstStyle/>
        <a:p>
          <a:r>
            <a:rPr lang="fi-FI" sz="1800" b="1">
              <a:solidFill>
                <a:schemeClr val="tx1">
                  <a:lumMod val="50000"/>
                </a:schemeClr>
              </a:solidFill>
            </a:rPr>
            <a:t>Hiilen-sidonta</a:t>
          </a:r>
        </a:p>
      </dgm:t>
    </dgm:pt>
    <dgm:pt modelId="{5E6349EB-59CC-48A9-B867-95D192BFE274}" type="parTrans" cxnId="{BC25F77C-AC0B-4C7A-81FC-6B367BB96830}">
      <dgm:prSet/>
      <dgm:spPr/>
      <dgm:t>
        <a:bodyPr/>
        <a:lstStyle/>
        <a:p>
          <a:endParaRPr lang="fi-FI"/>
        </a:p>
      </dgm:t>
    </dgm:pt>
    <dgm:pt modelId="{BFB33C89-6C13-42DD-A811-368CD0B149E2}" type="sibTrans" cxnId="{BC25F77C-AC0B-4C7A-81FC-6B367BB96830}">
      <dgm:prSet/>
      <dgm:spPr/>
      <dgm:t>
        <a:bodyPr/>
        <a:lstStyle/>
        <a:p>
          <a:endParaRPr lang="fi-FI"/>
        </a:p>
      </dgm:t>
    </dgm:pt>
    <dgm:pt modelId="{B4F5EDA7-1F1E-4516-BC1F-462C853A7743}">
      <dgm:prSet phldrT="[Teksti]" custT="1"/>
      <dgm:spPr>
        <a:solidFill>
          <a:schemeClr val="tx2"/>
        </a:solidFill>
      </dgm:spPr>
      <dgm:t>
        <a:bodyPr/>
        <a:lstStyle/>
        <a:p>
          <a:r>
            <a:rPr lang="fi-FI" sz="1600"/>
            <a:t>Vastuullisuus-viestintä</a:t>
          </a:r>
        </a:p>
      </dgm:t>
    </dgm:pt>
    <dgm:pt modelId="{3CB5EDC5-C768-47DF-A398-0A27F65AA547}" type="parTrans" cxnId="{523966CD-AF4A-4838-8C16-5FD2AF2216FD}">
      <dgm:prSet/>
      <dgm:spPr/>
      <dgm:t>
        <a:bodyPr/>
        <a:lstStyle/>
        <a:p>
          <a:endParaRPr lang="fi-FI"/>
        </a:p>
      </dgm:t>
    </dgm:pt>
    <dgm:pt modelId="{219BA2F3-FDC1-40BD-B3B0-A346B0FDDAF8}" type="sibTrans" cxnId="{523966CD-AF4A-4838-8C16-5FD2AF2216FD}">
      <dgm:prSet/>
      <dgm:spPr/>
      <dgm:t>
        <a:bodyPr/>
        <a:lstStyle/>
        <a:p>
          <a:endParaRPr lang="fi-FI"/>
        </a:p>
      </dgm:t>
    </dgm:pt>
    <dgm:pt modelId="{39045FD8-5D72-4110-9AF5-6815E1E5B059}">
      <dgm:prSet phldrT="[Teksti]" custT="1"/>
      <dgm:spPr>
        <a:solidFill>
          <a:schemeClr val="tx2"/>
        </a:solidFill>
      </dgm:spPr>
      <dgm:t>
        <a:bodyPr/>
        <a:lstStyle/>
        <a:p>
          <a:r>
            <a:rPr lang="fi-FI" sz="1600"/>
            <a:t>Hiilijalanjälki</a:t>
          </a:r>
        </a:p>
      </dgm:t>
    </dgm:pt>
    <dgm:pt modelId="{457ABA36-AC7E-4E0C-867A-70DFF29608DA}" type="parTrans" cxnId="{889C9CC2-A151-4255-9DF8-39922CD847E4}">
      <dgm:prSet/>
      <dgm:spPr/>
      <dgm:t>
        <a:bodyPr/>
        <a:lstStyle/>
        <a:p>
          <a:endParaRPr lang="fi-FI"/>
        </a:p>
      </dgm:t>
    </dgm:pt>
    <dgm:pt modelId="{E831180F-1900-4C04-8C7B-C09EB71C6A52}" type="sibTrans" cxnId="{889C9CC2-A151-4255-9DF8-39922CD847E4}">
      <dgm:prSet/>
      <dgm:spPr/>
      <dgm:t>
        <a:bodyPr/>
        <a:lstStyle/>
        <a:p>
          <a:endParaRPr lang="fi-FI"/>
        </a:p>
      </dgm:t>
    </dgm:pt>
    <dgm:pt modelId="{8701D02E-73FE-47C6-9DD1-1795AF23447C}" type="pres">
      <dgm:prSet presAssocID="{00FF93C9-A243-42BE-9182-4E1EDD5066B8}" presName="compositeShape" presStyleCnt="0">
        <dgm:presLayoutVars>
          <dgm:chMax val="7"/>
          <dgm:dir/>
          <dgm:resizeHandles val="exact"/>
        </dgm:presLayoutVars>
      </dgm:prSet>
      <dgm:spPr/>
    </dgm:pt>
    <dgm:pt modelId="{1D3A52F6-87DC-4DB5-B6A4-EDCC25BF85E5}" type="pres">
      <dgm:prSet presAssocID="{00FF93C9-A243-42BE-9182-4E1EDD5066B8}" presName="wedge1" presStyleLbl="node1" presStyleIdx="0" presStyleCnt="5"/>
      <dgm:spPr/>
    </dgm:pt>
    <dgm:pt modelId="{DA00A671-02F2-458C-B0B4-9E934C0176C1}" type="pres">
      <dgm:prSet presAssocID="{00FF93C9-A243-42BE-9182-4E1EDD5066B8}" presName="dummy1a" presStyleCnt="0"/>
      <dgm:spPr/>
    </dgm:pt>
    <dgm:pt modelId="{76E0A4E7-E640-495D-860F-39D6158FA746}" type="pres">
      <dgm:prSet presAssocID="{00FF93C9-A243-42BE-9182-4E1EDD5066B8}" presName="dummy1b" presStyleCnt="0"/>
      <dgm:spPr/>
    </dgm:pt>
    <dgm:pt modelId="{36E96B13-B958-4B65-92F2-5C207BDA05FB}" type="pres">
      <dgm:prSet presAssocID="{00FF93C9-A243-42BE-9182-4E1EDD5066B8}" presName="wedge1Tx" presStyleLbl="node1" presStyleIdx="0" presStyleCnt="5">
        <dgm:presLayoutVars>
          <dgm:chMax val="0"/>
          <dgm:chPref val="0"/>
          <dgm:bulletEnabled val="1"/>
        </dgm:presLayoutVars>
      </dgm:prSet>
      <dgm:spPr/>
    </dgm:pt>
    <dgm:pt modelId="{7099CDDE-559C-48CD-8BD1-D920B31FBEF4}" type="pres">
      <dgm:prSet presAssocID="{00FF93C9-A243-42BE-9182-4E1EDD5066B8}" presName="wedge2" presStyleLbl="node1" presStyleIdx="1" presStyleCnt="5"/>
      <dgm:spPr/>
    </dgm:pt>
    <dgm:pt modelId="{F6924D73-1586-4D2D-920C-4850083AF76B}" type="pres">
      <dgm:prSet presAssocID="{00FF93C9-A243-42BE-9182-4E1EDD5066B8}" presName="dummy2a" presStyleCnt="0"/>
      <dgm:spPr/>
    </dgm:pt>
    <dgm:pt modelId="{33EEE8E5-192B-4D33-AC17-F5F67DC32F4B}" type="pres">
      <dgm:prSet presAssocID="{00FF93C9-A243-42BE-9182-4E1EDD5066B8}" presName="dummy2b" presStyleCnt="0"/>
      <dgm:spPr/>
    </dgm:pt>
    <dgm:pt modelId="{95E7FF42-8238-486F-9574-8A9E7AD6431D}" type="pres">
      <dgm:prSet presAssocID="{00FF93C9-A243-42BE-9182-4E1EDD5066B8}" presName="wedge2Tx" presStyleLbl="node1" presStyleIdx="1" presStyleCnt="5">
        <dgm:presLayoutVars>
          <dgm:chMax val="0"/>
          <dgm:chPref val="0"/>
          <dgm:bulletEnabled val="1"/>
        </dgm:presLayoutVars>
      </dgm:prSet>
      <dgm:spPr/>
    </dgm:pt>
    <dgm:pt modelId="{3CEA4648-3FF9-49C8-A516-1A1FFDCCD4D7}" type="pres">
      <dgm:prSet presAssocID="{00FF93C9-A243-42BE-9182-4E1EDD5066B8}" presName="wedge3" presStyleLbl="node1" presStyleIdx="2" presStyleCnt="5"/>
      <dgm:spPr/>
    </dgm:pt>
    <dgm:pt modelId="{E10C6825-3963-427A-89BE-9E515C1BBB6E}" type="pres">
      <dgm:prSet presAssocID="{00FF93C9-A243-42BE-9182-4E1EDD5066B8}" presName="dummy3a" presStyleCnt="0"/>
      <dgm:spPr/>
    </dgm:pt>
    <dgm:pt modelId="{BE7377BE-1675-4A7E-A23A-8E83EFAAA6B1}" type="pres">
      <dgm:prSet presAssocID="{00FF93C9-A243-42BE-9182-4E1EDD5066B8}" presName="dummy3b" presStyleCnt="0"/>
      <dgm:spPr/>
    </dgm:pt>
    <dgm:pt modelId="{E585AFB6-4605-4CC0-9AE4-93D9DF11F4B3}" type="pres">
      <dgm:prSet presAssocID="{00FF93C9-A243-42BE-9182-4E1EDD5066B8}" presName="wedge3Tx" presStyleLbl="node1" presStyleIdx="2" presStyleCnt="5">
        <dgm:presLayoutVars>
          <dgm:chMax val="0"/>
          <dgm:chPref val="0"/>
          <dgm:bulletEnabled val="1"/>
        </dgm:presLayoutVars>
      </dgm:prSet>
      <dgm:spPr/>
    </dgm:pt>
    <dgm:pt modelId="{C7510AD0-9C2A-4B67-8848-FCE9FEDE3E51}" type="pres">
      <dgm:prSet presAssocID="{00FF93C9-A243-42BE-9182-4E1EDD5066B8}" presName="wedge4" presStyleLbl="node1" presStyleIdx="3" presStyleCnt="5"/>
      <dgm:spPr/>
    </dgm:pt>
    <dgm:pt modelId="{8B1619B1-9EBB-41A6-89CB-8A679D928BF5}" type="pres">
      <dgm:prSet presAssocID="{00FF93C9-A243-42BE-9182-4E1EDD5066B8}" presName="dummy4a" presStyleCnt="0"/>
      <dgm:spPr/>
    </dgm:pt>
    <dgm:pt modelId="{0B7F8562-0F7C-4514-B250-A3EE601F9EF9}" type="pres">
      <dgm:prSet presAssocID="{00FF93C9-A243-42BE-9182-4E1EDD5066B8}" presName="dummy4b" presStyleCnt="0"/>
      <dgm:spPr/>
    </dgm:pt>
    <dgm:pt modelId="{2E0AA072-5DE3-4A4A-9B52-A9A9094BAC61}" type="pres">
      <dgm:prSet presAssocID="{00FF93C9-A243-42BE-9182-4E1EDD5066B8}" presName="wedge4Tx" presStyleLbl="node1" presStyleIdx="3" presStyleCnt="5">
        <dgm:presLayoutVars>
          <dgm:chMax val="0"/>
          <dgm:chPref val="0"/>
          <dgm:bulletEnabled val="1"/>
        </dgm:presLayoutVars>
      </dgm:prSet>
      <dgm:spPr/>
    </dgm:pt>
    <dgm:pt modelId="{74B28669-58C0-4260-B67F-1F483BAF9144}" type="pres">
      <dgm:prSet presAssocID="{00FF93C9-A243-42BE-9182-4E1EDD5066B8}" presName="wedge5" presStyleLbl="node1" presStyleIdx="4" presStyleCnt="5"/>
      <dgm:spPr/>
    </dgm:pt>
    <dgm:pt modelId="{F696C6F1-BE87-4488-BFB9-169E6406D270}" type="pres">
      <dgm:prSet presAssocID="{00FF93C9-A243-42BE-9182-4E1EDD5066B8}" presName="dummy5a" presStyleCnt="0"/>
      <dgm:spPr/>
    </dgm:pt>
    <dgm:pt modelId="{94966D18-7652-476F-832A-FB80CBD6242C}" type="pres">
      <dgm:prSet presAssocID="{00FF93C9-A243-42BE-9182-4E1EDD5066B8}" presName="dummy5b" presStyleCnt="0"/>
      <dgm:spPr/>
    </dgm:pt>
    <dgm:pt modelId="{A2054548-D895-4411-B5AD-5306927A5D07}" type="pres">
      <dgm:prSet presAssocID="{00FF93C9-A243-42BE-9182-4E1EDD5066B8}" presName="wedge5Tx" presStyleLbl="node1" presStyleIdx="4" presStyleCnt="5">
        <dgm:presLayoutVars>
          <dgm:chMax val="0"/>
          <dgm:chPref val="0"/>
          <dgm:bulletEnabled val="1"/>
        </dgm:presLayoutVars>
      </dgm:prSet>
      <dgm:spPr/>
    </dgm:pt>
    <dgm:pt modelId="{4C9293FA-7737-43EB-9BD3-A80DC8EDB129}" type="pres">
      <dgm:prSet presAssocID="{197FFFF4-D056-4DE9-851B-8DFFC08ADE1F}" presName="arrowWedge1" presStyleLbl="fgSibTrans2D1" presStyleIdx="0" presStyleCnt="5"/>
      <dgm:spPr>
        <a:solidFill>
          <a:schemeClr val="accent1"/>
        </a:solidFill>
      </dgm:spPr>
    </dgm:pt>
    <dgm:pt modelId="{5F18F667-D52F-41C5-8EC0-8455E64C1206}" type="pres">
      <dgm:prSet presAssocID="{49865E93-DC1A-4917-8C27-4F6F2D990498}" presName="arrowWedge2" presStyleLbl="fgSibTrans2D1" presStyleIdx="1" presStyleCnt="5"/>
      <dgm:spPr>
        <a:solidFill>
          <a:schemeClr val="accent1"/>
        </a:solidFill>
      </dgm:spPr>
    </dgm:pt>
    <dgm:pt modelId="{FC405492-E6E4-4209-9172-584B1E33D50A}" type="pres">
      <dgm:prSet presAssocID="{BFB33C89-6C13-42DD-A811-368CD0B149E2}" presName="arrowWedge3" presStyleLbl="fgSibTrans2D1" presStyleIdx="2" presStyleCnt="5"/>
      <dgm:spPr>
        <a:solidFill>
          <a:schemeClr val="accent1"/>
        </a:solidFill>
      </dgm:spPr>
    </dgm:pt>
    <dgm:pt modelId="{49DF1A78-A449-49C1-B8A3-73B8D703B5C4}" type="pres">
      <dgm:prSet presAssocID="{219BA2F3-FDC1-40BD-B3B0-A346B0FDDAF8}" presName="arrowWedge4" presStyleLbl="fgSibTrans2D1" presStyleIdx="3" presStyleCnt="5"/>
      <dgm:spPr>
        <a:solidFill>
          <a:schemeClr val="accent1"/>
        </a:solidFill>
      </dgm:spPr>
    </dgm:pt>
    <dgm:pt modelId="{DC90058C-98A7-4CBF-B21A-523105D1F87E}" type="pres">
      <dgm:prSet presAssocID="{E831180F-1900-4C04-8C7B-C09EB71C6A52}" presName="arrowWedge5" presStyleLbl="fgSibTrans2D1" presStyleIdx="4" presStyleCnt="5"/>
      <dgm:spPr>
        <a:solidFill>
          <a:schemeClr val="accent1"/>
        </a:solidFill>
      </dgm:spPr>
    </dgm:pt>
  </dgm:ptLst>
  <dgm:cxnLst>
    <dgm:cxn modelId="{3FB0AF04-3E1F-40CB-93ED-6A0C71D0F210}" type="presOf" srcId="{F7C341F3-1293-4C30-84C7-3AB2EABA0482}" destId="{36E96B13-B958-4B65-92F2-5C207BDA05FB}" srcOrd="1" destOrd="0" presId="urn:microsoft.com/office/officeart/2005/8/layout/cycle8"/>
    <dgm:cxn modelId="{AC78DB0E-2BA2-446A-B45C-50ADA6B12CCD}" type="presOf" srcId="{B4F5EDA7-1F1E-4516-BC1F-462C853A7743}" destId="{C7510AD0-9C2A-4B67-8848-FCE9FEDE3E51}" srcOrd="0" destOrd="0" presId="urn:microsoft.com/office/officeart/2005/8/layout/cycle8"/>
    <dgm:cxn modelId="{3B377F16-85C1-4EAD-98F1-786057C7D5D7}" type="presOf" srcId="{00FF93C9-A243-42BE-9182-4E1EDD5066B8}" destId="{8701D02E-73FE-47C6-9DD1-1795AF23447C}" srcOrd="0" destOrd="0" presId="urn:microsoft.com/office/officeart/2005/8/layout/cycle8"/>
    <dgm:cxn modelId="{47D9E730-FCFD-477E-92C8-0B36463809E6}" type="presOf" srcId="{B4F5EDA7-1F1E-4516-BC1F-462C853A7743}" destId="{2E0AA072-5DE3-4A4A-9B52-A9A9094BAC61}" srcOrd="1" destOrd="0" presId="urn:microsoft.com/office/officeart/2005/8/layout/cycle8"/>
    <dgm:cxn modelId="{34AC2F44-E494-44B7-BAEB-3DFA5D00C02A}" srcId="{00FF93C9-A243-42BE-9182-4E1EDD5066B8}" destId="{F7C341F3-1293-4C30-84C7-3AB2EABA0482}" srcOrd="0" destOrd="0" parTransId="{5E5B26F9-45E6-4401-9555-14E374C76431}" sibTransId="{197FFFF4-D056-4DE9-851B-8DFFC08ADE1F}"/>
    <dgm:cxn modelId="{EF45376F-DBFD-4685-8E45-033DC50FD792}" type="presOf" srcId="{39045FD8-5D72-4110-9AF5-6815E1E5B059}" destId="{74B28669-58C0-4260-B67F-1F483BAF9144}" srcOrd="0" destOrd="0" presId="urn:microsoft.com/office/officeart/2005/8/layout/cycle8"/>
    <dgm:cxn modelId="{BC25F77C-AC0B-4C7A-81FC-6B367BB96830}" srcId="{00FF93C9-A243-42BE-9182-4E1EDD5066B8}" destId="{98A32379-271C-42D1-85D1-93C78183E031}" srcOrd="2" destOrd="0" parTransId="{5E6349EB-59CC-48A9-B867-95D192BFE274}" sibTransId="{BFB33C89-6C13-42DD-A811-368CD0B149E2}"/>
    <dgm:cxn modelId="{75C1BEA6-1A85-4429-84A3-96FF6B870CC7}" type="presOf" srcId="{134E2370-7C1D-47C4-A4AD-84B21743928A}" destId="{95E7FF42-8238-486F-9574-8A9E7AD6431D}" srcOrd="1" destOrd="0" presId="urn:microsoft.com/office/officeart/2005/8/layout/cycle8"/>
    <dgm:cxn modelId="{9DE9FFB9-9C7C-4104-9A98-B4977DECE59D}" type="presOf" srcId="{134E2370-7C1D-47C4-A4AD-84B21743928A}" destId="{7099CDDE-559C-48CD-8BD1-D920B31FBEF4}" srcOrd="0" destOrd="0" presId="urn:microsoft.com/office/officeart/2005/8/layout/cycle8"/>
    <dgm:cxn modelId="{33664CBD-8014-4B5A-93BF-645C714F093B}" type="presOf" srcId="{F7C341F3-1293-4C30-84C7-3AB2EABA0482}" destId="{1D3A52F6-87DC-4DB5-B6A4-EDCC25BF85E5}" srcOrd="0" destOrd="0" presId="urn:microsoft.com/office/officeart/2005/8/layout/cycle8"/>
    <dgm:cxn modelId="{889C9CC2-A151-4255-9DF8-39922CD847E4}" srcId="{00FF93C9-A243-42BE-9182-4E1EDD5066B8}" destId="{39045FD8-5D72-4110-9AF5-6815E1E5B059}" srcOrd="4" destOrd="0" parTransId="{457ABA36-AC7E-4E0C-867A-70DFF29608DA}" sibTransId="{E831180F-1900-4C04-8C7B-C09EB71C6A52}"/>
    <dgm:cxn modelId="{523966CD-AF4A-4838-8C16-5FD2AF2216FD}" srcId="{00FF93C9-A243-42BE-9182-4E1EDD5066B8}" destId="{B4F5EDA7-1F1E-4516-BC1F-462C853A7743}" srcOrd="3" destOrd="0" parTransId="{3CB5EDC5-C768-47DF-A398-0A27F65AA547}" sibTransId="{219BA2F3-FDC1-40BD-B3B0-A346B0FDDAF8}"/>
    <dgm:cxn modelId="{E0883DD1-EAC7-4083-BF3A-5D3C6BB6B329}" type="presOf" srcId="{98A32379-271C-42D1-85D1-93C78183E031}" destId="{3CEA4648-3FF9-49C8-A516-1A1FFDCCD4D7}" srcOrd="0" destOrd="0" presId="urn:microsoft.com/office/officeart/2005/8/layout/cycle8"/>
    <dgm:cxn modelId="{A093C0D6-8575-4C5F-B814-EE4FCA1A19DA}" type="presOf" srcId="{39045FD8-5D72-4110-9AF5-6815E1E5B059}" destId="{A2054548-D895-4411-B5AD-5306927A5D07}" srcOrd="1" destOrd="0" presId="urn:microsoft.com/office/officeart/2005/8/layout/cycle8"/>
    <dgm:cxn modelId="{FDCB65DB-C0DF-4A8E-90D8-E86A418F0D1D}" srcId="{00FF93C9-A243-42BE-9182-4E1EDD5066B8}" destId="{134E2370-7C1D-47C4-A4AD-84B21743928A}" srcOrd="1" destOrd="0" parTransId="{D6FC9A40-373A-4D95-84EF-4F85B45D0D9E}" sibTransId="{49865E93-DC1A-4917-8C27-4F6F2D990498}"/>
    <dgm:cxn modelId="{520E9FEC-E054-4A1A-A780-B54824168044}" type="presOf" srcId="{98A32379-271C-42D1-85D1-93C78183E031}" destId="{E585AFB6-4605-4CC0-9AE4-93D9DF11F4B3}" srcOrd="1" destOrd="0" presId="urn:microsoft.com/office/officeart/2005/8/layout/cycle8"/>
    <dgm:cxn modelId="{A66C5242-76A5-4D5C-8DF1-E15597F44CB4}" type="presParOf" srcId="{8701D02E-73FE-47C6-9DD1-1795AF23447C}" destId="{1D3A52F6-87DC-4DB5-B6A4-EDCC25BF85E5}" srcOrd="0" destOrd="0" presId="urn:microsoft.com/office/officeart/2005/8/layout/cycle8"/>
    <dgm:cxn modelId="{84CFEF76-8758-4813-86A2-B0B3A35C124F}" type="presParOf" srcId="{8701D02E-73FE-47C6-9DD1-1795AF23447C}" destId="{DA00A671-02F2-458C-B0B4-9E934C0176C1}" srcOrd="1" destOrd="0" presId="urn:microsoft.com/office/officeart/2005/8/layout/cycle8"/>
    <dgm:cxn modelId="{ECE5324D-AC07-48E0-93EB-042B618B9C84}" type="presParOf" srcId="{8701D02E-73FE-47C6-9DD1-1795AF23447C}" destId="{76E0A4E7-E640-495D-860F-39D6158FA746}" srcOrd="2" destOrd="0" presId="urn:microsoft.com/office/officeart/2005/8/layout/cycle8"/>
    <dgm:cxn modelId="{22121807-8715-4F60-94AF-00A5E1C4CD1E}" type="presParOf" srcId="{8701D02E-73FE-47C6-9DD1-1795AF23447C}" destId="{36E96B13-B958-4B65-92F2-5C207BDA05FB}" srcOrd="3" destOrd="0" presId="urn:microsoft.com/office/officeart/2005/8/layout/cycle8"/>
    <dgm:cxn modelId="{9B188FB2-F825-4D0B-A7C3-DBC7CD318D3F}" type="presParOf" srcId="{8701D02E-73FE-47C6-9DD1-1795AF23447C}" destId="{7099CDDE-559C-48CD-8BD1-D920B31FBEF4}" srcOrd="4" destOrd="0" presId="urn:microsoft.com/office/officeart/2005/8/layout/cycle8"/>
    <dgm:cxn modelId="{845C2FA4-7756-47E8-AE96-08D0A983B220}" type="presParOf" srcId="{8701D02E-73FE-47C6-9DD1-1795AF23447C}" destId="{F6924D73-1586-4D2D-920C-4850083AF76B}" srcOrd="5" destOrd="0" presId="urn:microsoft.com/office/officeart/2005/8/layout/cycle8"/>
    <dgm:cxn modelId="{B826CA57-69EC-4084-A626-1C04D99BA07E}" type="presParOf" srcId="{8701D02E-73FE-47C6-9DD1-1795AF23447C}" destId="{33EEE8E5-192B-4D33-AC17-F5F67DC32F4B}" srcOrd="6" destOrd="0" presId="urn:microsoft.com/office/officeart/2005/8/layout/cycle8"/>
    <dgm:cxn modelId="{7389ED4E-AC78-4BB3-B0AE-2D604BE242D5}" type="presParOf" srcId="{8701D02E-73FE-47C6-9DD1-1795AF23447C}" destId="{95E7FF42-8238-486F-9574-8A9E7AD6431D}" srcOrd="7" destOrd="0" presId="urn:microsoft.com/office/officeart/2005/8/layout/cycle8"/>
    <dgm:cxn modelId="{05A90A96-BAB1-4D51-A465-B8614DC9B0F4}" type="presParOf" srcId="{8701D02E-73FE-47C6-9DD1-1795AF23447C}" destId="{3CEA4648-3FF9-49C8-A516-1A1FFDCCD4D7}" srcOrd="8" destOrd="0" presId="urn:microsoft.com/office/officeart/2005/8/layout/cycle8"/>
    <dgm:cxn modelId="{81F73160-AC22-4552-9010-F511BFC5E5D4}" type="presParOf" srcId="{8701D02E-73FE-47C6-9DD1-1795AF23447C}" destId="{E10C6825-3963-427A-89BE-9E515C1BBB6E}" srcOrd="9" destOrd="0" presId="urn:microsoft.com/office/officeart/2005/8/layout/cycle8"/>
    <dgm:cxn modelId="{2E298324-FB75-4A99-87A1-0B8870E891D2}" type="presParOf" srcId="{8701D02E-73FE-47C6-9DD1-1795AF23447C}" destId="{BE7377BE-1675-4A7E-A23A-8E83EFAAA6B1}" srcOrd="10" destOrd="0" presId="urn:microsoft.com/office/officeart/2005/8/layout/cycle8"/>
    <dgm:cxn modelId="{AF042EFE-11A7-41CC-8D83-93FE8B9BE3A6}" type="presParOf" srcId="{8701D02E-73FE-47C6-9DD1-1795AF23447C}" destId="{E585AFB6-4605-4CC0-9AE4-93D9DF11F4B3}" srcOrd="11" destOrd="0" presId="urn:microsoft.com/office/officeart/2005/8/layout/cycle8"/>
    <dgm:cxn modelId="{8CFEC050-3A2C-40CD-A05E-A1461F76B782}" type="presParOf" srcId="{8701D02E-73FE-47C6-9DD1-1795AF23447C}" destId="{C7510AD0-9C2A-4B67-8848-FCE9FEDE3E51}" srcOrd="12" destOrd="0" presId="urn:microsoft.com/office/officeart/2005/8/layout/cycle8"/>
    <dgm:cxn modelId="{BA36502D-0343-406B-A9C7-3AACF8AF2A61}" type="presParOf" srcId="{8701D02E-73FE-47C6-9DD1-1795AF23447C}" destId="{8B1619B1-9EBB-41A6-89CB-8A679D928BF5}" srcOrd="13" destOrd="0" presId="urn:microsoft.com/office/officeart/2005/8/layout/cycle8"/>
    <dgm:cxn modelId="{DD1A3AB3-1F7E-4D0C-9FA4-5BCDB0A0F1FB}" type="presParOf" srcId="{8701D02E-73FE-47C6-9DD1-1795AF23447C}" destId="{0B7F8562-0F7C-4514-B250-A3EE601F9EF9}" srcOrd="14" destOrd="0" presId="urn:microsoft.com/office/officeart/2005/8/layout/cycle8"/>
    <dgm:cxn modelId="{BBE36818-D650-4D0E-B481-1295008C446F}" type="presParOf" srcId="{8701D02E-73FE-47C6-9DD1-1795AF23447C}" destId="{2E0AA072-5DE3-4A4A-9B52-A9A9094BAC61}" srcOrd="15" destOrd="0" presId="urn:microsoft.com/office/officeart/2005/8/layout/cycle8"/>
    <dgm:cxn modelId="{13EE3772-1C03-4F83-AEC5-1263AA0C5B6F}" type="presParOf" srcId="{8701D02E-73FE-47C6-9DD1-1795AF23447C}" destId="{74B28669-58C0-4260-B67F-1F483BAF9144}" srcOrd="16" destOrd="0" presId="urn:microsoft.com/office/officeart/2005/8/layout/cycle8"/>
    <dgm:cxn modelId="{0E9B33A8-37A9-46BE-B0E6-60EAD95A511F}" type="presParOf" srcId="{8701D02E-73FE-47C6-9DD1-1795AF23447C}" destId="{F696C6F1-BE87-4488-BFB9-169E6406D270}" srcOrd="17" destOrd="0" presId="urn:microsoft.com/office/officeart/2005/8/layout/cycle8"/>
    <dgm:cxn modelId="{530B7831-7A43-40F3-A585-344C07DD2B80}" type="presParOf" srcId="{8701D02E-73FE-47C6-9DD1-1795AF23447C}" destId="{94966D18-7652-476F-832A-FB80CBD6242C}" srcOrd="18" destOrd="0" presId="urn:microsoft.com/office/officeart/2005/8/layout/cycle8"/>
    <dgm:cxn modelId="{D4CB5D68-9339-44D7-9A59-3C7C438F7A17}" type="presParOf" srcId="{8701D02E-73FE-47C6-9DD1-1795AF23447C}" destId="{A2054548-D895-4411-B5AD-5306927A5D07}" srcOrd="19" destOrd="0" presId="urn:microsoft.com/office/officeart/2005/8/layout/cycle8"/>
    <dgm:cxn modelId="{D58FB63F-17BD-4C6F-807B-D07A85EBAE12}" type="presParOf" srcId="{8701D02E-73FE-47C6-9DD1-1795AF23447C}" destId="{4C9293FA-7737-43EB-9BD3-A80DC8EDB129}" srcOrd="20" destOrd="0" presId="urn:microsoft.com/office/officeart/2005/8/layout/cycle8"/>
    <dgm:cxn modelId="{21DACC6C-2926-4273-8E12-C918879B7133}" type="presParOf" srcId="{8701D02E-73FE-47C6-9DD1-1795AF23447C}" destId="{5F18F667-D52F-41C5-8EC0-8455E64C1206}" srcOrd="21" destOrd="0" presId="urn:microsoft.com/office/officeart/2005/8/layout/cycle8"/>
    <dgm:cxn modelId="{06771F41-9F4C-4060-A043-A26F2FFB0727}" type="presParOf" srcId="{8701D02E-73FE-47C6-9DD1-1795AF23447C}" destId="{FC405492-E6E4-4209-9172-584B1E33D50A}" srcOrd="22" destOrd="0" presId="urn:microsoft.com/office/officeart/2005/8/layout/cycle8"/>
    <dgm:cxn modelId="{9D14BD3F-418B-4021-B8F1-524846F70ADB}" type="presParOf" srcId="{8701D02E-73FE-47C6-9DD1-1795AF23447C}" destId="{49DF1A78-A449-49C1-B8A3-73B8D703B5C4}" srcOrd="23" destOrd="0" presId="urn:microsoft.com/office/officeart/2005/8/layout/cycle8"/>
    <dgm:cxn modelId="{7D770EA9-4B9B-479C-A4F9-C67A594E849D}" type="presParOf" srcId="{8701D02E-73FE-47C6-9DD1-1795AF23447C}" destId="{DC90058C-98A7-4CBF-B21A-523105D1F87E}" srcOrd="2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FF93C9-A243-42BE-9182-4E1EDD5066B8}" type="doc">
      <dgm:prSet loTypeId="urn:microsoft.com/office/officeart/2005/8/layout/cycle8" loCatId="cycle" qsTypeId="urn:microsoft.com/office/officeart/2005/8/quickstyle/simple1" qsCatId="simple" csTypeId="urn:microsoft.com/office/officeart/2005/8/colors/colorful4" csCatId="colorful" phldr="1"/>
      <dgm:spPr/>
    </dgm:pt>
    <dgm:pt modelId="{F7C341F3-1293-4C30-84C7-3AB2EABA0482}">
      <dgm:prSet phldrT="[Teksti]" custT="1"/>
      <dgm:spPr>
        <a:solidFill>
          <a:schemeClr val="tx2"/>
        </a:solidFill>
      </dgm:spPr>
      <dgm:t>
        <a:bodyPr/>
        <a:lstStyle/>
        <a:p>
          <a:r>
            <a:rPr lang="fi-FI" sz="1600"/>
            <a:t>Kiertotalous</a:t>
          </a:r>
        </a:p>
      </dgm:t>
    </dgm:pt>
    <dgm:pt modelId="{5E5B26F9-45E6-4401-9555-14E374C76431}" type="parTrans" cxnId="{34AC2F44-E494-44B7-BAEB-3DFA5D00C02A}">
      <dgm:prSet/>
      <dgm:spPr/>
      <dgm:t>
        <a:bodyPr/>
        <a:lstStyle/>
        <a:p>
          <a:endParaRPr lang="fi-FI"/>
        </a:p>
      </dgm:t>
    </dgm:pt>
    <dgm:pt modelId="{197FFFF4-D056-4DE9-851B-8DFFC08ADE1F}" type="sibTrans" cxnId="{34AC2F44-E494-44B7-BAEB-3DFA5D00C02A}">
      <dgm:prSet/>
      <dgm:spPr/>
      <dgm:t>
        <a:bodyPr/>
        <a:lstStyle/>
        <a:p>
          <a:endParaRPr lang="fi-FI"/>
        </a:p>
      </dgm:t>
    </dgm:pt>
    <dgm:pt modelId="{134E2370-7C1D-47C4-A4AD-84B21743928A}">
      <dgm:prSet phldrT="[Teksti]" custT="1"/>
      <dgm:spPr>
        <a:solidFill>
          <a:schemeClr val="tx2"/>
        </a:solidFill>
      </dgm:spPr>
      <dgm:t>
        <a:bodyPr/>
        <a:lstStyle/>
        <a:p>
          <a:r>
            <a:rPr lang="fi-FI" sz="1600"/>
            <a:t>Energia</a:t>
          </a:r>
        </a:p>
      </dgm:t>
    </dgm:pt>
    <dgm:pt modelId="{D6FC9A40-373A-4D95-84EF-4F85B45D0D9E}" type="parTrans" cxnId="{FDCB65DB-C0DF-4A8E-90D8-E86A418F0D1D}">
      <dgm:prSet/>
      <dgm:spPr/>
      <dgm:t>
        <a:bodyPr/>
        <a:lstStyle/>
        <a:p>
          <a:endParaRPr lang="fi-FI"/>
        </a:p>
      </dgm:t>
    </dgm:pt>
    <dgm:pt modelId="{49865E93-DC1A-4917-8C27-4F6F2D990498}" type="sibTrans" cxnId="{FDCB65DB-C0DF-4A8E-90D8-E86A418F0D1D}">
      <dgm:prSet/>
      <dgm:spPr/>
      <dgm:t>
        <a:bodyPr/>
        <a:lstStyle/>
        <a:p>
          <a:endParaRPr lang="fi-FI"/>
        </a:p>
      </dgm:t>
    </dgm:pt>
    <dgm:pt modelId="{98A32379-271C-42D1-85D1-93C78183E031}">
      <dgm:prSet phldrT="[Teksti]" custT="1"/>
      <dgm:spPr>
        <a:solidFill>
          <a:schemeClr val="tx2"/>
        </a:solidFill>
      </dgm:spPr>
      <dgm:t>
        <a:bodyPr/>
        <a:lstStyle/>
        <a:p>
          <a:r>
            <a:rPr lang="fi-FI" sz="1800"/>
            <a:t>Hiilen-sidonta</a:t>
          </a:r>
        </a:p>
      </dgm:t>
    </dgm:pt>
    <dgm:pt modelId="{5E6349EB-59CC-48A9-B867-95D192BFE274}" type="parTrans" cxnId="{BC25F77C-AC0B-4C7A-81FC-6B367BB96830}">
      <dgm:prSet/>
      <dgm:spPr/>
      <dgm:t>
        <a:bodyPr/>
        <a:lstStyle/>
        <a:p>
          <a:endParaRPr lang="fi-FI"/>
        </a:p>
      </dgm:t>
    </dgm:pt>
    <dgm:pt modelId="{BFB33C89-6C13-42DD-A811-368CD0B149E2}" type="sibTrans" cxnId="{BC25F77C-AC0B-4C7A-81FC-6B367BB96830}">
      <dgm:prSet/>
      <dgm:spPr/>
      <dgm:t>
        <a:bodyPr/>
        <a:lstStyle/>
        <a:p>
          <a:endParaRPr lang="fi-FI"/>
        </a:p>
      </dgm:t>
    </dgm:pt>
    <dgm:pt modelId="{B4F5EDA7-1F1E-4516-BC1F-462C853A7743}">
      <dgm:prSet phldrT="[Teksti]" custT="1"/>
      <dgm:spPr>
        <a:solidFill>
          <a:schemeClr val="accent1"/>
        </a:solidFill>
      </dgm:spPr>
      <dgm:t>
        <a:bodyPr/>
        <a:lstStyle/>
        <a:p>
          <a:r>
            <a:rPr lang="fi-FI" sz="1600" b="1">
              <a:solidFill>
                <a:schemeClr val="tx1">
                  <a:lumMod val="50000"/>
                </a:schemeClr>
              </a:solidFill>
            </a:rPr>
            <a:t>Vastuullisuus-viestintä</a:t>
          </a:r>
        </a:p>
      </dgm:t>
    </dgm:pt>
    <dgm:pt modelId="{3CB5EDC5-C768-47DF-A398-0A27F65AA547}" type="parTrans" cxnId="{523966CD-AF4A-4838-8C16-5FD2AF2216FD}">
      <dgm:prSet/>
      <dgm:spPr/>
      <dgm:t>
        <a:bodyPr/>
        <a:lstStyle/>
        <a:p>
          <a:endParaRPr lang="fi-FI"/>
        </a:p>
      </dgm:t>
    </dgm:pt>
    <dgm:pt modelId="{219BA2F3-FDC1-40BD-B3B0-A346B0FDDAF8}" type="sibTrans" cxnId="{523966CD-AF4A-4838-8C16-5FD2AF2216FD}">
      <dgm:prSet/>
      <dgm:spPr/>
      <dgm:t>
        <a:bodyPr/>
        <a:lstStyle/>
        <a:p>
          <a:endParaRPr lang="fi-FI"/>
        </a:p>
      </dgm:t>
    </dgm:pt>
    <dgm:pt modelId="{39045FD8-5D72-4110-9AF5-6815E1E5B059}">
      <dgm:prSet phldrT="[Teksti]" custT="1"/>
      <dgm:spPr>
        <a:solidFill>
          <a:schemeClr val="tx2"/>
        </a:solidFill>
      </dgm:spPr>
      <dgm:t>
        <a:bodyPr/>
        <a:lstStyle/>
        <a:p>
          <a:r>
            <a:rPr lang="fi-FI" sz="1600"/>
            <a:t>Hiilijalanjälki</a:t>
          </a:r>
        </a:p>
      </dgm:t>
    </dgm:pt>
    <dgm:pt modelId="{457ABA36-AC7E-4E0C-867A-70DFF29608DA}" type="parTrans" cxnId="{889C9CC2-A151-4255-9DF8-39922CD847E4}">
      <dgm:prSet/>
      <dgm:spPr/>
      <dgm:t>
        <a:bodyPr/>
        <a:lstStyle/>
        <a:p>
          <a:endParaRPr lang="fi-FI"/>
        </a:p>
      </dgm:t>
    </dgm:pt>
    <dgm:pt modelId="{E831180F-1900-4C04-8C7B-C09EB71C6A52}" type="sibTrans" cxnId="{889C9CC2-A151-4255-9DF8-39922CD847E4}">
      <dgm:prSet/>
      <dgm:spPr/>
      <dgm:t>
        <a:bodyPr/>
        <a:lstStyle/>
        <a:p>
          <a:endParaRPr lang="fi-FI"/>
        </a:p>
      </dgm:t>
    </dgm:pt>
    <dgm:pt modelId="{8701D02E-73FE-47C6-9DD1-1795AF23447C}" type="pres">
      <dgm:prSet presAssocID="{00FF93C9-A243-42BE-9182-4E1EDD5066B8}" presName="compositeShape" presStyleCnt="0">
        <dgm:presLayoutVars>
          <dgm:chMax val="7"/>
          <dgm:dir/>
          <dgm:resizeHandles val="exact"/>
        </dgm:presLayoutVars>
      </dgm:prSet>
      <dgm:spPr/>
    </dgm:pt>
    <dgm:pt modelId="{1D3A52F6-87DC-4DB5-B6A4-EDCC25BF85E5}" type="pres">
      <dgm:prSet presAssocID="{00FF93C9-A243-42BE-9182-4E1EDD5066B8}" presName="wedge1" presStyleLbl="node1" presStyleIdx="0" presStyleCnt="5"/>
      <dgm:spPr/>
    </dgm:pt>
    <dgm:pt modelId="{DA00A671-02F2-458C-B0B4-9E934C0176C1}" type="pres">
      <dgm:prSet presAssocID="{00FF93C9-A243-42BE-9182-4E1EDD5066B8}" presName="dummy1a" presStyleCnt="0"/>
      <dgm:spPr/>
    </dgm:pt>
    <dgm:pt modelId="{76E0A4E7-E640-495D-860F-39D6158FA746}" type="pres">
      <dgm:prSet presAssocID="{00FF93C9-A243-42BE-9182-4E1EDD5066B8}" presName="dummy1b" presStyleCnt="0"/>
      <dgm:spPr/>
    </dgm:pt>
    <dgm:pt modelId="{36E96B13-B958-4B65-92F2-5C207BDA05FB}" type="pres">
      <dgm:prSet presAssocID="{00FF93C9-A243-42BE-9182-4E1EDD5066B8}" presName="wedge1Tx" presStyleLbl="node1" presStyleIdx="0" presStyleCnt="5">
        <dgm:presLayoutVars>
          <dgm:chMax val="0"/>
          <dgm:chPref val="0"/>
          <dgm:bulletEnabled val="1"/>
        </dgm:presLayoutVars>
      </dgm:prSet>
      <dgm:spPr/>
    </dgm:pt>
    <dgm:pt modelId="{7099CDDE-559C-48CD-8BD1-D920B31FBEF4}" type="pres">
      <dgm:prSet presAssocID="{00FF93C9-A243-42BE-9182-4E1EDD5066B8}" presName="wedge2" presStyleLbl="node1" presStyleIdx="1" presStyleCnt="5"/>
      <dgm:spPr/>
    </dgm:pt>
    <dgm:pt modelId="{F6924D73-1586-4D2D-920C-4850083AF76B}" type="pres">
      <dgm:prSet presAssocID="{00FF93C9-A243-42BE-9182-4E1EDD5066B8}" presName="dummy2a" presStyleCnt="0"/>
      <dgm:spPr/>
    </dgm:pt>
    <dgm:pt modelId="{33EEE8E5-192B-4D33-AC17-F5F67DC32F4B}" type="pres">
      <dgm:prSet presAssocID="{00FF93C9-A243-42BE-9182-4E1EDD5066B8}" presName="dummy2b" presStyleCnt="0"/>
      <dgm:spPr/>
    </dgm:pt>
    <dgm:pt modelId="{95E7FF42-8238-486F-9574-8A9E7AD6431D}" type="pres">
      <dgm:prSet presAssocID="{00FF93C9-A243-42BE-9182-4E1EDD5066B8}" presName="wedge2Tx" presStyleLbl="node1" presStyleIdx="1" presStyleCnt="5">
        <dgm:presLayoutVars>
          <dgm:chMax val="0"/>
          <dgm:chPref val="0"/>
          <dgm:bulletEnabled val="1"/>
        </dgm:presLayoutVars>
      </dgm:prSet>
      <dgm:spPr/>
    </dgm:pt>
    <dgm:pt modelId="{3CEA4648-3FF9-49C8-A516-1A1FFDCCD4D7}" type="pres">
      <dgm:prSet presAssocID="{00FF93C9-A243-42BE-9182-4E1EDD5066B8}" presName="wedge3" presStyleLbl="node1" presStyleIdx="2" presStyleCnt="5"/>
      <dgm:spPr/>
    </dgm:pt>
    <dgm:pt modelId="{E10C6825-3963-427A-89BE-9E515C1BBB6E}" type="pres">
      <dgm:prSet presAssocID="{00FF93C9-A243-42BE-9182-4E1EDD5066B8}" presName="dummy3a" presStyleCnt="0"/>
      <dgm:spPr/>
    </dgm:pt>
    <dgm:pt modelId="{BE7377BE-1675-4A7E-A23A-8E83EFAAA6B1}" type="pres">
      <dgm:prSet presAssocID="{00FF93C9-A243-42BE-9182-4E1EDD5066B8}" presName="dummy3b" presStyleCnt="0"/>
      <dgm:spPr/>
    </dgm:pt>
    <dgm:pt modelId="{E585AFB6-4605-4CC0-9AE4-93D9DF11F4B3}" type="pres">
      <dgm:prSet presAssocID="{00FF93C9-A243-42BE-9182-4E1EDD5066B8}" presName="wedge3Tx" presStyleLbl="node1" presStyleIdx="2" presStyleCnt="5">
        <dgm:presLayoutVars>
          <dgm:chMax val="0"/>
          <dgm:chPref val="0"/>
          <dgm:bulletEnabled val="1"/>
        </dgm:presLayoutVars>
      </dgm:prSet>
      <dgm:spPr/>
    </dgm:pt>
    <dgm:pt modelId="{C7510AD0-9C2A-4B67-8848-FCE9FEDE3E51}" type="pres">
      <dgm:prSet presAssocID="{00FF93C9-A243-42BE-9182-4E1EDD5066B8}" presName="wedge4" presStyleLbl="node1" presStyleIdx="3" presStyleCnt="5"/>
      <dgm:spPr/>
    </dgm:pt>
    <dgm:pt modelId="{8B1619B1-9EBB-41A6-89CB-8A679D928BF5}" type="pres">
      <dgm:prSet presAssocID="{00FF93C9-A243-42BE-9182-4E1EDD5066B8}" presName="dummy4a" presStyleCnt="0"/>
      <dgm:spPr/>
    </dgm:pt>
    <dgm:pt modelId="{0B7F8562-0F7C-4514-B250-A3EE601F9EF9}" type="pres">
      <dgm:prSet presAssocID="{00FF93C9-A243-42BE-9182-4E1EDD5066B8}" presName="dummy4b" presStyleCnt="0"/>
      <dgm:spPr/>
    </dgm:pt>
    <dgm:pt modelId="{2E0AA072-5DE3-4A4A-9B52-A9A9094BAC61}" type="pres">
      <dgm:prSet presAssocID="{00FF93C9-A243-42BE-9182-4E1EDD5066B8}" presName="wedge4Tx" presStyleLbl="node1" presStyleIdx="3" presStyleCnt="5">
        <dgm:presLayoutVars>
          <dgm:chMax val="0"/>
          <dgm:chPref val="0"/>
          <dgm:bulletEnabled val="1"/>
        </dgm:presLayoutVars>
      </dgm:prSet>
      <dgm:spPr/>
    </dgm:pt>
    <dgm:pt modelId="{74B28669-58C0-4260-B67F-1F483BAF9144}" type="pres">
      <dgm:prSet presAssocID="{00FF93C9-A243-42BE-9182-4E1EDD5066B8}" presName="wedge5" presStyleLbl="node1" presStyleIdx="4" presStyleCnt="5"/>
      <dgm:spPr/>
    </dgm:pt>
    <dgm:pt modelId="{F696C6F1-BE87-4488-BFB9-169E6406D270}" type="pres">
      <dgm:prSet presAssocID="{00FF93C9-A243-42BE-9182-4E1EDD5066B8}" presName="dummy5a" presStyleCnt="0"/>
      <dgm:spPr/>
    </dgm:pt>
    <dgm:pt modelId="{94966D18-7652-476F-832A-FB80CBD6242C}" type="pres">
      <dgm:prSet presAssocID="{00FF93C9-A243-42BE-9182-4E1EDD5066B8}" presName="dummy5b" presStyleCnt="0"/>
      <dgm:spPr/>
    </dgm:pt>
    <dgm:pt modelId="{A2054548-D895-4411-B5AD-5306927A5D07}" type="pres">
      <dgm:prSet presAssocID="{00FF93C9-A243-42BE-9182-4E1EDD5066B8}" presName="wedge5Tx" presStyleLbl="node1" presStyleIdx="4" presStyleCnt="5">
        <dgm:presLayoutVars>
          <dgm:chMax val="0"/>
          <dgm:chPref val="0"/>
          <dgm:bulletEnabled val="1"/>
        </dgm:presLayoutVars>
      </dgm:prSet>
      <dgm:spPr/>
    </dgm:pt>
    <dgm:pt modelId="{4C9293FA-7737-43EB-9BD3-A80DC8EDB129}" type="pres">
      <dgm:prSet presAssocID="{197FFFF4-D056-4DE9-851B-8DFFC08ADE1F}" presName="arrowWedge1" presStyleLbl="fgSibTrans2D1" presStyleIdx="0" presStyleCnt="5"/>
      <dgm:spPr>
        <a:solidFill>
          <a:schemeClr val="accent1"/>
        </a:solidFill>
      </dgm:spPr>
    </dgm:pt>
    <dgm:pt modelId="{5F18F667-D52F-41C5-8EC0-8455E64C1206}" type="pres">
      <dgm:prSet presAssocID="{49865E93-DC1A-4917-8C27-4F6F2D990498}" presName="arrowWedge2" presStyleLbl="fgSibTrans2D1" presStyleIdx="1" presStyleCnt="5"/>
      <dgm:spPr>
        <a:solidFill>
          <a:schemeClr val="accent1"/>
        </a:solidFill>
      </dgm:spPr>
    </dgm:pt>
    <dgm:pt modelId="{FC405492-E6E4-4209-9172-584B1E33D50A}" type="pres">
      <dgm:prSet presAssocID="{BFB33C89-6C13-42DD-A811-368CD0B149E2}" presName="arrowWedge3" presStyleLbl="fgSibTrans2D1" presStyleIdx="2" presStyleCnt="5"/>
      <dgm:spPr>
        <a:solidFill>
          <a:schemeClr val="accent1"/>
        </a:solidFill>
      </dgm:spPr>
    </dgm:pt>
    <dgm:pt modelId="{49DF1A78-A449-49C1-B8A3-73B8D703B5C4}" type="pres">
      <dgm:prSet presAssocID="{219BA2F3-FDC1-40BD-B3B0-A346B0FDDAF8}" presName="arrowWedge4" presStyleLbl="fgSibTrans2D1" presStyleIdx="3" presStyleCnt="5"/>
      <dgm:spPr>
        <a:solidFill>
          <a:schemeClr val="accent1"/>
        </a:solidFill>
      </dgm:spPr>
    </dgm:pt>
    <dgm:pt modelId="{DC90058C-98A7-4CBF-B21A-523105D1F87E}" type="pres">
      <dgm:prSet presAssocID="{E831180F-1900-4C04-8C7B-C09EB71C6A52}" presName="arrowWedge5" presStyleLbl="fgSibTrans2D1" presStyleIdx="4" presStyleCnt="5"/>
      <dgm:spPr>
        <a:solidFill>
          <a:schemeClr val="accent1"/>
        </a:solidFill>
      </dgm:spPr>
    </dgm:pt>
  </dgm:ptLst>
  <dgm:cxnLst>
    <dgm:cxn modelId="{3FB0AF04-3E1F-40CB-93ED-6A0C71D0F210}" type="presOf" srcId="{F7C341F3-1293-4C30-84C7-3AB2EABA0482}" destId="{36E96B13-B958-4B65-92F2-5C207BDA05FB}" srcOrd="1" destOrd="0" presId="urn:microsoft.com/office/officeart/2005/8/layout/cycle8"/>
    <dgm:cxn modelId="{AC78DB0E-2BA2-446A-B45C-50ADA6B12CCD}" type="presOf" srcId="{B4F5EDA7-1F1E-4516-BC1F-462C853A7743}" destId="{C7510AD0-9C2A-4B67-8848-FCE9FEDE3E51}" srcOrd="0" destOrd="0" presId="urn:microsoft.com/office/officeart/2005/8/layout/cycle8"/>
    <dgm:cxn modelId="{3B377F16-85C1-4EAD-98F1-786057C7D5D7}" type="presOf" srcId="{00FF93C9-A243-42BE-9182-4E1EDD5066B8}" destId="{8701D02E-73FE-47C6-9DD1-1795AF23447C}" srcOrd="0" destOrd="0" presId="urn:microsoft.com/office/officeart/2005/8/layout/cycle8"/>
    <dgm:cxn modelId="{47D9E730-FCFD-477E-92C8-0B36463809E6}" type="presOf" srcId="{B4F5EDA7-1F1E-4516-BC1F-462C853A7743}" destId="{2E0AA072-5DE3-4A4A-9B52-A9A9094BAC61}" srcOrd="1" destOrd="0" presId="urn:microsoft.com/office/officeart/2005/8/layout/cycle8"/>
    <dgm:cxn modelId="{34AC2F44-E494-44B7-BAEB-3DFA5D00C02A}" srcId="{00FF93C9-A243-42BE-9182-4E1EDD5066B8}" destId="{F7C341F3-1293-4C30-84C7-3AB2EABA0482}" srcOrd="0" destOrd="0" parTransId="{5E5B26F9-45E6-4401-9555-14E374C76431}" sibTransId="{197FFFF4-D056-4DE9-851B-8DFFC08ADE1F}"/>
    <dgm:cxn modelId="{EF45376F-DBFD-4685-8E45-033DC50FD792}" type="presOf" srcId="{39045FD8-5D72-4110-9AF5-6815E1E5B059}" destId="{74B28669-58C0-4260-B67F-1F483BAF9144}" srcOrd="0" destOrd="0" presId="urn:microsoft.com/office/officeart/2005/8/layout/cycle8"/>
    <dgm:cxn modelId="{BC25F77C-AC0B-4C7A-81FC-6B367BB96830}" srcId="{00FF93C9-A243-42BE-9182-4E1EDD5066B8}" destId="{98A32379-271C-42D1-85D1-93C78183E031}" srcOrd="2" destOrd="0" parTransId="{5E6349EB-59CC-48A9-B867-95D192BFE274}" sibTransId="{BFB33C89-6C13-42DD-A811-368CD0B149E2}"/>
    <dgm:cxn modelId="{75C1BEA6-1A85-4429-84A3-96FF6B870CC7}" type="presOf" srcId="{134E2370-7C1D-47C4-A4AD-84B21743928A}" destId="{95E7FF42-8238-486F-9574-8A9E7AD6431D}" srcOrd="1" destOrd="0" presId="urn:microsoft.com/office/officeart/2005/8/layout/cycle8"/>
    <dgm:cxn modelId="{9DE9FFB9-9C7C-4104-9A98-B4977DECE59D}" type="presOf" srcId="{134E2370-7C1D-47C4-A4AD-84B21743928A}" destId="{7099CDDE-559C-48CD-8BD1-D920B31FBEF4}" srcOrd="0" destOrd="0" presId="urn:microsoft.com/office/officeart/2005/8/layout/cycle8"/>
    <dgm:cxn modelId="{33664CBD-8014-4B5A-93BF-645C714F093B}" type="presOf" srcId="{F7C341F3-1293-4C30-84C7-3AB2EABA0482}" destId="{1D3A52F6-87DC-4DB5-B6A4-EDCC25BF85E5}" srcOrd="0" destOrd="0" presId="urn:microsoft.com/office/officeart/2005/8/layout/cycle8"/>
    <dgm:cxn modelId="{889C9CC2-A151-4255-9DF8-39922CD847E4}" srcId="{00FF93C9-A243-42BE-9182-4E1EDD5066B8}" destId="{39045FD8-5D72-4110-9AF5-6815E1E5B059}" srcOrd="4" destOrd="0" parTransId="{457ABA36-AC7E-4E0C-867A-70DFF29608DA}" sibTransId="{E831180F-1900-4C04-8C7B-C09EB71C6A52}"/>
    <dgm:cxn modelId="{523966CD-AF4A-4838-8C16-5FD2AF2216FD}" srcId="{00FF93C9-A243-42BE-9182-4E1EDD5066B8}" destId="{B4F5EDA7-1F1E-4516-BC1F-462C853A7743}" srcOrd="3" destOrd="0" parTransId="{3CB5EDC5-C768-47DF-A398-0A27F65AA547}" sibTransId="{219BA2F3-FDC1-40BD-B3B0-A346B0FDDAF8}"/>
    <dgm:cxn modelId="{E0883DD1-EAC7-4083-BF3A-5D3C6BB6B329}" type="presOf" srcId="{98A32379-271C-42D1-85D1-93C78183E031}" destId="{3CEA4648-3FF9-49C8-A516-1A1FFDCCD4D7}" srcOrd="0" destOrd="0" presId="urn:microsoft.com/office/officeart/2005/8/layout/cycle8"/>
    <dgm:cxn modelId="{A093C0D6-8575-4C5F-B814-EE4FCA1A19DA}" type="presOf" srcId="{39045FD8-5D72-4110-9AF5-6815E1E5B059}" destId="{A2054548-D895-4411-B5AD-5306927A5D07}" srcOrd="1" destOrd="0" presId="urn:microsoft.com/office/officeart/2005/8/layout/cycle8"/>
    <dgm:cxn modelId="{FDCB65DB-C0DF-4A8E-90D8-E86A418F0D1D}" srcId="{00FF93C9-A243-42BE-9182-4E1EDD5066B8}" destId="{134E2370-7C1D-47C4-A4AD-84B21743928A}" srcOrd="1" destOrd="0" parTransId="{D6FC9A40-373A-4D95-84EF-4F85B45D0D9E}" sibTransId="{49865E93-DC1A-4917-8C27-4F6F2D990498}"/>
    <dgm:cxn modelId="{520E9FEC-E054-4A1A-A780-B54824168044}" type="presOf" srcId="{98A32379-271C-42D1-85D1-93C78183E031}" destId="{E585AFB6-4605-4CC0-9AE4-93D9DF11F4B3}" srcOrd="1" destOrd="0" presId="urn:microsoft.com/office/officeart/2005/8/layout/cycle8"/>
    <dgm:cxn modelId="{A66C5242-76A5-4D5C-8DF1-E15597F44CB4}" type="presParOf" srcId="{8701D02E-73FE-47C6-9DD1-1795AF23447C}" destId="{1D3A52F6-87DC-4DB5-B6A4-EDCC25BF85E5}" srcOrd="0" destOrd="0" presId="urn:microsoft.com/office/officeart/2005/8/layout/cycle8"/>
    <dgm:cxn modelId="{84CFEF76-8758-4813-86A2-B0B3A35C124F}" type="presParOf" srcId="{8701D02E-73FE-47C6-9DD1-1795AF23447C}" destId="{DA00A671-02F2-458C-B0B4-9E934C0176C1}" srcOrd="1" destOrd="0" presId="urn:microsoft.com/office/officeart/2005/8/layout/cycle8"/>
    <dgm:cxn modelId="{ECE5324D-AC07-48E0-93EB-042B618B9C84}" type="presParOf" srcId="{8701D02E-73FE-47C6-9DD1-1795AF23447C}" destId="{76E0A4E7-E640-495D-860F-39D6158FA746}" srcOrd="2" destOrd="0" presId="urn:microsoft.com/office/officeart/2005/8/layout/cycle8"/>
    <dgm:cxn modelId="{22121807-8715-4F60-94AF-00A5E1C4CD1E}" type="presParOf" srcId="{8701D02E-73FE-47C6-9DD1-1795AF23447C}" destId="{36E96B13-B958-4B65-92F2-5C207BDA05FB}" srcOrd="3" destOrd="0" presId="urn:microsoft.com/office/officeart/2005/8/layout/cycle8"/>
    <dgm:cxn modelId="{9B188FB2-F825-4D0B-A7C3-DBC7CD318D3F}" type="presParOf" srcId="{8701D02E-73FE-47C6-9DD1-1795AF23447C}" destId="{7099CDDE-559C-48CD-8BD1-D920B31FBEF4}" srcOrd="4" destOrd="0" presId="urn:microsoft.com/office/officeart/2005/8/layout/cycle8"/>
    <dgm:cxn modelId="{845C2FA4-7756-47E8-AE96-08D0A983B220}" type="presParOf" srcId="{8701D02E-73FE-47C6-9DD1-1795AF23447C}" destId="{F6924D73-1586-4D2D-920C-4850083AF76B}" srcOrd="5" destOrd="0" presId="urn:microsoft.com/office/officeart/2005/8/layout/cycle8"/>
    <dgm:cxn modelId="{B826CA57-69EC-4084-A626-1C04D99BA07E}" type="presParOf" srcId="{8701D02E-73FE-47C6-9DD1-1795AF23447C}" destId="{33EEE8E5-192B-4D33-AC17-F5F67DC32F4B}" srcOrd="6" destOrd="0" presId="urn:microsoft.com/office/officeart/2005/8/layout/cycle8"/>
    <dgm:cxn modelId="{7389ED4E-AC78-4BB3-B0AE-2D604BE242D5}" type="presParOf" srcId="{8701D02E-73FE-47C6-9DD1-1795AF23447C}" destId="{95E7FF42-8238-486F-9574-8A9E7AD6431D}" srcOrd="7" destOrd="0" presId="urn:microsoft.com/office/officeart/2005/8/layout/cycle8"/>
    <dgm:cxn modelId="{05A90A96-BAB1-4D51-A465-B8614DC9B0F4}" type="presParOf" srcId="{8701D02E-73FE-47C6-9DD1-1795AF23447C}" destId="{3CEA4648-3FF9-49C8-A516-1A1FFDCCD4D7}" srcOrd="8" destOrd="0" presId="urn:microsoft.com/office/officeart/2005/8/layout/cycle8"/>
    <dgm:cxn modelId="{81F73160-AC22-4552-9010-F511BFC5E5D4}" type="presParOf" srcId="{8701D02E-73FE-47C6-9DD1-1795AF23447C}" destId="{E10C6825-3963-427A-89BE-9E515C1BBB6E}" srcOrd="9" destOrd="0" presId="urn:microsoft.com/office/officeart/2005/8/layout/cycle8"/>
    <dgm:cxn modelId="{2E298324-FB75-4A99-87A1-0B8870E891D2}" type="presParOf" srcId="{8701D02E-73FE-47C6-9DD1-1795AF23447C}" destId="{BE7377BE-1675-4A7E-A23A-8E83EFAAA6B1}" srcOrd="10" destOrd="0" presId="urn:microsoft.com/office/officeart/2005/8/layout/cycle8"/>
    <dgm:cxn modelId="{AF042EFE-11A7-41CC-8D83-93FE8B9BE3A6}" type="presParOf" srcId="{8701D02E-73FE-47C6-9DD1-1795AF23447C}" destId="{E585AFB6-4605-4CC0-9AE4-93D9DF11F4B3}" srcOrd="11" destOrd="0" presId="urn:microsoft.com/office/officeart/2005/8/layout/cycle8"/>
    <dgm:cxn modelId="{8CFEC050-3A2C-40CD-A05E-A1461F76B782}" type="presParOf" srcId="{8701D02E-73FE-47C6-9DD1-1795AF23447C}" destId="{C7510AD0-9C2A-4B67-8848-FCE9FEDE3E51}" srcOrd="12" destOrd="0" presId="urn:microsoft.com/office/officeart/2005/8/layout/cycle8"/>
    <dgm:cxn modelId="{BA36502D-0343-406B-A9C7-3AACF8AF2A61}" type="presParOf" srcId="{8701D02E-73FE-47C6-9DD1-1795AF23447C}" destId="{8B1619B1-9EBB-41A6-89CB-8A679D928BF5}" srcOrd="13" destOrd="0" presId="urn:microsoft.com/office/officeart/2005/8/layout/cycle8"/>
    <dgm:cxn modelId="{DD1A3AB3-1F7E-4D0C-9FA4-5BCDB0A0F1FB}" type="presParOf" srcId="{8701D02E-73FE-47C6-9DD1-1795AF23447C}" destId="{0B7F8562-0F7C-4514-B250-A3EE601F9EF9}" srcOrd="14" destOrd="0" presId="urn:microsoft.com/office/officeart/2005/8/layout/cycle8"/>
    <dgm:cxn modelId="{BBE36818-D650-4D0E-B481-1295008C446F}" type="presParOf" srcId="{8701D02E-73FE-47C6-9DD1-1795AF23447C}" destId="{2E0AA072-5DE3-4A4A-9B52-A9A9094BAC61}" srcOrd="15" destOrd="0" presId="urn:microsoft.com/office/officeart/2005/8/layout/cycle8"/>
    <dgm:cxn modelId="{13EE3772-1C03-4F83-AEC5-1263AA0C5B6F}" type="presParOf" srcId="{8701D02E-73FE-47C6-9DD1-1795AF23447C}" destId="{74B28669-58C0-4260-B67F-1F483BAF9144}" srcOrd="16" destOrd="0" presId="urn:microsoft.com/office/officeart/2005/8/layout/cycle8"/>
    <dgm:cxn modelId="{0E9B33A8-37A9-46BE-B0E6-60EAD95A511F}" type="presParOf" srcId="{8701D02E-73FE-47C6-9DD1-1795AF23447C}" destId="{F696C6F1-BE87-4488-BFB9-169E6406D270}" srcOrd="17" destOrd="0" presId="urn:microsoft.com/office/officeart/2005/8/layout/cycle8"/>
    <dgm:cxn modelId="{530B7831-7A43-40F3-A585-344C07DD2B80}" type="presParOf" srcId="{8701D02E-73FE-47C6-9DD1-1795AF23447C}" destId="{94966D18-7652-476F-832A-FB80CBD6242C}" srcOrd="18" destOrd="0" presId="urn:microsoft.com/office/officeart/2005/8/layout/cycle8"/>
    <dgm:cxn modelId="{D4CB5D68-9339-44D7-9A59-3C7C438F7A17}" type="presParOf" srcId="{8701D02E-73FE-47C6-9DD1-1795AF23447C}" destId="{A2054548-D895-4411-B5AD-5306927A5D07}" srcOrd="19" destOrd="0" presId="urn:microsoft.com/office/officeart/2005/8/layout/cycle8"/>
    <dgm:cxn modelId="{D58FB63F-17BD-4C6F-807B-D07A85EBAE12}" type="presParOf" srcId="{8701D02E-73FE-47C6-9DD1-1795AF23447C}" destId="{4C9293FA-7737-43EB-9BD3-A80DC8EDB129}" srcOrd="20" destOrd="0" presId="urn:microsoft.com/office/officeart/2005/8/layout/cycle8"/>
    <dgm:cxn modelId="{21DACC6C-2926-4273-8E12-C918879B7133}" type="presParOf" srcId="{8701D02E-73FE-47C6-9DD1-1795AF23447C}" destId="{5F18F667-D52F-41C5-8EC0-8455E64C1206}" srcOrd="21" destOrd="0" presId="urn:microsoft.com/office/officeart/2005/8/layout/cycle8"/>
    <dgm:cxn modelId="{06771F41-9F4C-4060-A043-A26F2FFB0727}" type="presParOf" srcId="{8701D02E-73FE-47C6-9DD1-1795AF23447C}" destId="{FC405492-E6E4-4209-9172-584B1E33D50A}" srcOrd="22" destOrd="0" presId="urn:microsoft.com/office/officeart/2005/8/layout/cycle8"/>
    <dgm:cxn modelId="{9D14BD3F-418B-4021-B8F1-524846F70ADB}" type="presParOf" srcId="{8701D02E-73FE-47C6-9DD1-1795AF23447C}" destId="{49DF1A78-A449-49C1-B8A3-73B8D703B5C4}" srcOrd="23" destOrd="0" presId="urn:microsoft.com/office/officeart/2005/8/layout/cycle8"/>
    <dgm:cxn modelId="{7D770EA9-4B9B-479C-A4F9-C67A594E849D}" type="presParOf" srcId="{8701D02E-73FE-47C6-9DD1-1795AF23447C}" destId="{DC90058C-98A7-4CBF-B21A-523105D1F87E}" srcOrd="2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0FF93C9-A243-42BE-9182-4E1EDD5066B8}" type="doc">
      <dgm:prSet loTypeId="urn:microsoft.com/office/officeart/2005/8/layout/cycle8" loCatId="cycle" qsTypeId="urn:microsoft.com/office/officeart/2005/8/quickstyle/simple1" qsCatId="simple" csTypeId="urn:microsoft.com/office/officeart/2005/8/colors/colorful4" csCatId="colorful" phldr="1"/>
      <dgm:spPr/>
    </dgm:pt>
    <dgm:pt modelId="{F7C341F3-1293-4C30-84C7-3AB2EABA0482}">
      <dgm:prSet phldrT="[Teksti]" custT="1"/>
      <dgm:spPr>
        <a:solidFill>
          <a:schemeClr val="tx2"/>
        </a:solidFill>
      </dgm:spPr>
      <dgm:t>
        <a:bodyPr/>
        <a:lstStyle/>
        <a:p>
          <a:r>
            <a:rPr lang="fi-FI" sz="1600"/>
            <a:t>Kiertotalous</a:t>
          </a:r>
        </a:p>
      </dgm:t>
    </dgm:pt>
    <dgm:pt modelId="{5E5B26F9-45E6-4401-9555-14E374C76431}" type="parTrans" cxnId="{34AC2F44-E494-44B7-BAEB-3DFA5D00C02A}">
      <dgm:prSet/>
      <dgm:spPr/>
      <dgm:t>
        <a:bodyPr/>
        <a:lstStyle/>
        <a:p>
          <a:endParaRPr lang="fi-FI"/>
        </a:p>
      </dgm:t>
    </dgm:pt>
    <dgm:pt modelId="{197FFFF4-D056-4DE9-851B-8DFFC08ADE1F}" type="sibTrans" cxnId="{34AC2F44-E494-44B7-BAEB-3DFA5D00C02A}">
      <dgm:prSet/>
      <dgm:spPr/>
      <dgm:t>
        <a:bodyPr/>
        <a:lstStyle/>
        <a:p>
          <a:endParaRPr lang="fi-FI"/>
        </a:p>
      </dgm:t>
    </dgm:pt>
    <dgm:pt modelId="{134E2370-7C1D-47C4-A4AD-84B21743928A}">
      <dgm:prSet phldrT="[Teksti]" custT="1"/>
      <dgm:spPr>
        <a:solidFill>
          <a:schemeClr val="tx2"/>
        </a:solidFill>
      </dgm:spPr>
      <dgm:t>
        <a:bodyPr/>
        <a:lstStyle/>
        <a:p>
          <a:r>
            <a:rPr lang="fi-FI" sz="1600"/>
            <a:t>Energia</a:t>
          </a:r>
        </a:p>
      </dgm:t>
    </dgm:pt>
    <dgm:pt modelId="{D6FC9A40-373A-4D95-84EF-4F85B45D0D9E}" type="parTrans" cxnId="{FDCB65DB-C0DF-4A8E-90D8-E86A418F0D1D}">
      <dgm:prSet/>
      <dgm:spPr/>
      <dgm:t>
        <a:bodyPr/>
        <a:lstStyle/>
        <a:p>
          <a:endParaRPr lang="fi-FI"/>
        </a:p>
      </dgm:t>
    </dgm:pt>
    <dgm:pt modelId="{49865E93-DC1A-4917-8C27-4F6F2D990498}" type="sibTrans" cxnId="{FDCB65DB-C0DF-4A8E-90D8-E86A418F0D1D}">
      <dgm:prSet/>
      <dgm:spPr/>
      <dgm:t>
        <a:bodyPr/>
        <a:lstStyle/>
        <a:p>
          <a:endParaRPr lang="fi-FI"/>
        </a:p>
      </dgm:t>
    </dgm:pt>
    <dgm:pt modelId="{98A32379-271C-42D1-85D1-93C78183E031}">
      <dgm:prSet phldrT="[Teksti]" custT="1"/>
      <dgm:spPr>
        <a:solidFill>
          <a:schemeClr val="tx2"/>
        </a:solidFill>
      </dgm:spPr>
      <dgm:t>
        <a:bodyPr/>
        <a:lstStyle/>
        <a:p>
          <a:r>
            <a:rPr lang="fi-FI" sz="1800"/>
            <a:t>Hiilen-sidonta</a:t>
          </a:r>
        </a:p>
      </dgm:t>
    </dgm:pt>
    <dgm:pt modelId="{5E6349EB-59CC-48A9-B867-95D192BFE274}" type="parTrans" cxnId="{BC25F77C-AC0B-4C7A-81FC-6B367BB96830}">
      <dgm:prSet/>
      <dgm:spPr/>
      <dgm:t>
        <a:bodyPr/>
        <a:lstStyle/>
        <a:p>
          <a:endParaRPr lang="fi-FI"/>
        </a:p>
      </dgm:t>
    </dgm:pt>
    <dgm:pt modelId="{BFB33C89-6C13-42DD-A811-368CD0B149E2}" type="sibTrans" cxnId="{BC25F77C-AC0B-4C7A-81FC-6B367BB96830}">
      <dgm:prSet/>
      <dgm:spPr/>
      <dgm:t>
        <a:bodyPr/>
        <a:lstStyle/>
        <a:p>
          <a:endParaRPr lang="fi-FI"/>
        </a:p>
      </dgm:t>
    </dgm:pt>
    <dgm:pt modelId="{B4F5EDA7-1F1E-4516-BC1F-462C853A7743}">
      <dgm:prSet phldrT="[Teksti]" custT="1"/>
      <dgm:spPr>
        <a:solidFill>
          <a:schemeClr val="tx2"/>
        </a:solidFill>
      </dgm:spPr>
      <dgm:t>
        <a:bodyPr/>
        <a:lstStyle/>
        <a:p>
          <a:r>
            <a:rPr lang="fi-FI" sz="1600"/>
            <a:t>Vastuullisuus-viestintä</a:t>
          </a:r>
        </a:p>
      </dgm:t>
    </dgm:pt>
    <dgm:pt modelId="{3CB5EDC5-C768-47DF-A398-0A27F65AA547}" type="parTrans" cxnId="{523966CD-AF4A-4838-8C16-5FD2AF2216FD}">
      <dgm:prSet/>
      <dgm:spPr/>
      <dgm:t>
        <a:bodyPr/>
        <a:lstStyle/>
        <a:p>
          <a:endParaRPr lang="fi-FI"/>
        </a:p>
      </dgm:t>
    </dgm:pt>
    <dgm:pt modelId="{219BA2F3-FDC1-40BD-B3B0-A346B0FDDAF8}" type="sibTrans" cxnId="{523966CD-AF4A-4838-8C16-5FD2AF2216FD}">
      <dgm:prSet/>
      <dgm:spPr/>
      <dgm:t>
        <a:bodyPr/>
        <a:lstStyle/>
        <a:p>
          <a:endParaRPr lang="fi-FI"/>
        </a:p>
      </dgm:t>
    </dgm:pt>
    <dgm:pt modelId="{39045FD8-5D72-4110-9AF5-6815E1E5B059}">
      <dgm:prSet phldrT="[Teksti]" custT="1"/>
      <dgm:spPr>
        <a:solidFill>
          <a:schemeClr val="accent1"/>
        </a:solidFill>
      </dgm:spPr>
      <dgm:t>
        <a:bodyPr/>
        <a:lstStyle/>
        <a:p>
          <a:r>
            <a:rPr lang="fi-FI" sz="1600" b="1">
              <a:solidFill>
                <a:schemeClr val="tx1">
                  <a:lumMod val="50000"/>
                </a:schemeClr>
              </a:solidFill>
            </a:rPr>
            <a:t>Hiilijalanjälki</a:t>
          </a:r>
        </a:p>
      </dgm:t>
    </dgm:pt>
    <dgm:pt modelId="{457ABA36-AC7E-4E0C-867A-70DFF29608DA}" type="parTrans" cxnId="{889C9CC2-A151-4255-9DF8-39922CD847E4}">
      <dgm:prSet/>
      <dgm:spPr/>
      <dgm:t>
        <a:bodyPr/>
        <a:lstStyle/>
        <a:p>
          <a:endParaRPr lang="fi-FI"/>
        </a:p>
      </dgm:t>
    </dgm:pt>
    <dgm:pt modelId="{E831180F-1900-4C04-8C7B-C09EB71C6A52}" type="sibTrans" cxnId="{889C9CC2-A151-4255-9DF8-39922CD847E4}">
      <dgm:prSet/>
      <dgm:spPr/>
      <dgm:t>
        <a:bodyPr/>
        <a:lstStyle/>
        <a:p>
          <a:endParaRPr lang="fi-FI"/>
        </a:p>
      </dgm:t>
    </dgm:pt>
    <dgm:pt modelId="{8701D02E-73FE-47C6-9DD1-1795AF23447C}" type="pres">
      <dgm:prSet presAssocID="{00FF93C9-A243-42BE-9182-4E1EDD5066B8}" presName="compositeShape" presStyleCnt="0">
        <dgm:presLayoutVars>
          <dgm:chMax val="7"/>
          <dgm:dir/>
          <dgm:resizeHandles val="exact"/>
        </dgm:presLayoutVars>
      </dgm:prSet>
      <dgm:spPr/>
    </dgm:pt>
    <dgm:pt modelId="{1D3A52F6-87DC-4DB5-B6A4-EDCC25BF85E5}" type="pres">
      <dgm:prSet presAssocID="{00FF93C9-A243-42BE-9182-4E1EDD5066B8}" presName="wedge1" presStyleLbl="node1" presStyleIdx="0" presStyleCnt="5"/>
      <dgm:spPr/>
    </dgm:pt>
    <dgm:pt modelId="{DA00A671-02F2-458C-B0B4-9E934C0176C1}" type="pres">
      <dgm:prSet presAssocID="{00FF93C9-A243-42BE-9182-4E1EDD5066B8}" presName="dummy1a" presStyleCnt="0"/>
      <dgm:spPr/>
    </dgm:pt>
    <dgm:pt modelId="{76E0A4E7-E640-495D-860F-39D6158FA746}" type="pres">
      <dgm:prSet presAssocID="{00FF93C9-A243-42BE-9182-4E1EDD5066B8}" presName="dummy1b" presStyleCnt="0"/>
      <dgm:spPr/>
    </dgm:pt>
    <dgm:pt modelId="{36E96B13-B958-4B65-92F2-5C207BDA05FB}" type="pres">
      <dgm:prSet presAssocID="{00FF93C9-A243-42BE-9182-4E1EDD5066B8}" presName="wedge1Tx" presStyleLbl="node1" presStyleIdx="0" presStyleCnt="5">
        <dgm:presLayoutVars>
          <dgm:chMax val="0"/>
          <dgm:chPref val="0"/>
          <dgm:bulletEnabled val="1"/>
        </dgm:presLayoutVars>
      </dgm:prSet>
      <dgm:spPr/>
    </dgm:pt>
    <dgm:pt modelId="{7099CDDE-559C-48CD-8BD1-D920B31FBEF4}" type="pres">
      <dgm:prSet presAssocID="{00FF93C9-A243-42BE-9182-4E1EDD5066B8}" presName="wedge2" presStyleLbl="node1" presStyleIdx="1" presStyleCnt="5" custLinFactNeighborX="711" custLinFactNeighborY="-512"/>
      <dgm:spPr/>
    </dgm:pt>
    <dgm:pt modelId="{F6924D73-1586-4D2D-920C-4850083AF76B}" type="pres">
      <dgm:prSet presAssocID="{00FF93C9-A243-42BE-9182-4E1EDD5066B8}" presName="dummy2a" presStyleCnt="0"/>
      <dgm:spPr/>
    </dgm:pt>
    <dgm:pt modelId="{33EEE8E5-192B-4D33-AC17-F5F67DC32F4B}" type="pres">
      <dgm:prSet presAssocID="{00FF93C9-A243-42BE-9182-4E1EDD5066B8}" presName="dummy2b" presStyleCnt="0"/>
      <dgm:spPr/>
    </dgm:pt>
    <dgm:pt modelId="{95E7FF42-8238-486F-9574-8A9E7AD6431D}" type="pres">
      <dgm:prSet presAssocID="{00FF93C9-A243-42BE-9182-4E1EDD5066B8}" presName="wedge2Tx" presStyleLbl="node1" presStyleIdx="1" presStyleCnt="5">
        <dgm:presLayoutVars>
          <dgm:chMax val="0"/>
          <dgm:chPref val="0"/>
          <dgm:bulletEnabled val="1"/>
        </dgm:presLayoutVars>
      </dgm:prSet>
      <dgm:spPr/>
    </dgm:pt>
    <dgm:pt modelId="{3CEA4648-3FF9-49C8-A516-1A1FFDCCD4D7}" type="pres">
      <dgm:prSet presAssocID="{00FF93C9-A243-42BE-9182-4E1EDD5066B8}" presName="wedge3" presStyleLbl="node1" presStyleIdx="2" presStyleCnt="5"/>
      <dgm:spPr/>
    </dgm:pt>
    <dgm:pt modelId="{E10C6825-3963-427A-89BE-9E515C1BBB6E}" type="pres">
      <dgm:prSet presAssocID="{00FF93C9-A243-42BE-9182-4E1EDD5066B8}" presName="dummy3a" presStyleCnt="0"/>
      <dgm:spPr/>
    </dgm:pt>
    <dgm:pt modelId="{BE7377BE-1675-4A7E-A23A-8E83EFAAA6B1}" type="pres">
      <dgm:prSet presAssocID="{00FF93C9-A243-42BE-9182-4E1EDD5066B8}" presName="dummy3b" presStyleCnt="0"/>
      <dgm:spPr/>
    </dgm:pt>
    <dgm:pt modelId="{E585AFB6-4605-4CC0-9AE4-93D9DF11F4B3}" type="pres">
      <dgm:prSet presAssocID="{00FF93C9-A243-42BE-9182-4E1EDD5066B8}" presName="wedge3Tx" presStyleLbl="node1" presStyleIdx="2" presStyleCnt="5">
        <dgm:presLayoutVars>
          <dgm:chMax val="0"/>
          <dgm:chPref val="0"/>
          <dgm:bulletEnabled val="1"/>
        </dgm:presLayoutVars>
      </dgm:prSet>
      <dgm:spPr/>
    </dgm:pt>
    <dgm:pt modelId="{C7510AD0-9C2A-4B67-8848-FCE9FEDE3E51}" type="pres">
      <dgm:prSet presAssocID="{00FF93C9-A243-42BE-9182-4E1EDD5066B8}" presName="wedge4" presStyleLbl="node1" presStyleIdx="3" presStyleCnt="5"/>
      <dgm:spPr/>
    </dgm:pt>
    <dgm:pt modelId="{8B1619B1-9EBB-41A6-89CB-8A679D928BF5}" type="pres">
      <dgm:prSet presAssocID="{00FF93C9-A243-42BE-9182-4E1EDD5066B8}" presName="dummy4a" presStyleCnt="0"/>
      <dgm:spPr/>
    </dgm:pt>
    <dgm:pt modelId="{0B7F8562-0F7C-4514-B250-A3EE601F9EF9}" type="pres">
      <dgm:prSet presAssocID="{00FF93C9-A243-42BE-9182-4E1EDD5066B8}" presName="dummy4b" presStyleCnt="0"/>
      <dgm:spPr/>
    </dgm:pt>
    <dgm:pt modelId="{2E0AA072-5DE3-4A4A-9B52-A9A9094BAC61}" type="pres">
      <dgm:prSet presAssocID="{00FF93C9-A243-42BE-9182-4E1EDD5066B8}" presName="wedge4Tx" presStyleLbl="node1" presStyleIdx="3" presStyleCnt="5">
        <dgm:presLayoutVars>
          <dgm:chMax val="0"/>
          <dgm:chPref val="0"/>
          <dgm:bulletEnabled val="1"/>
        </dgm:presLayoutVars>
      </dgm:prSet>
      <dgm:spPr/>
    </dgm:pt>
    <dgm:pt modelId="{74B28669-58C0-4260-B67F-1F483BAF9144}" type="pres">
      <dgm:prSet presAssocID="{00FF93C9-A243-42BE-9182-4E1EDD5066B8}" presName="wedge5" presStyleLbl="node1" presStyleIdx="4" presStyleCnt="5"/>
      <dgm:spPr/>
    </dgm:pt>
    <dgm:pt modelId="{F696C6F1-BE87-4488-BFB9-169E6406D270}" type="pres">
      <dgm:prSet presAssocID="{00FF93C9-A243-42BE-9182-4E1EDD5066B8}" presName="dummy5a" presStyleCnt="0"/>
      <dgm:spPr/>
    </dgm:pt>
    <dgm:pt modelId="{94966D18-7652-476F-832A-FB80CBD6242C}" type="pres">
      <dgm:prSet presAssocID="{00FF93C9-A243-42BE-9182-4E1EDD5066B8}" presName="dummy5b" presStyleCnt="0"/>
      <dgm:spPr/>
    </dgm:pt>
    <dgm:pt modelId="{A2054548-D895-4411-B5AD-5306927A5D07}" type="pres">
      <dgm:prSet presAssocID="{00FF93C9-A243-42BE-9182-4E1EDD5066B8}" presName="wedge5Tx" presStyleLbl="node1" presStyleIdx="4" presStyleCnt="5">
        <dgm:presLayoutVars>
          <dgm:chMax val="0"/>
          <dgm:chPref val="0"/>
          <dgm:bulletEnabled val="1"/>
        </dgm:presLayoutVars>
      </dgm:prSet>
      <dgm:spPr/>
    </dgm:pt>
    <dgm:pt modelId="{4C9293FA-7737-43EB-9BD3-A80DC8EDB129}" type="pres">
      <dgm:prSet presAssocID="{197FFFF4-D056-4DE9-851B-8DFFC08ADE1F}" presName="arrowWedge1" presStyleLbl="fgSibTrans2D1" presStyleIdx="0" presStyleCnt="5"/>
      <dgm:spPr>
        <a:solidFill>
          <a:schemeClr val="accent1"/>
        </a:solidFill>
      </dgm:spPr>
    </dgm:pt>
    <dgm:pt modelId="{5F18F667-D52F-41C5-8EC0-8455E64C1206}" type="pres">
      <dgm:prSet presAssocID="{49865E93-DC1A-4917-8C27-4F6F2D990498}" presName="arrowWedge2" presStyleLbl="fgSibTrans2D1" presStyleIdx="1" presStyleCnt="5"/>
      <dgm:spPr>
        <a:solidFill>
          <a:schemeClr val="accent1"/>
        </a:solidFill>
      </dgm:spPr>
    </dgm:pt>
    <dgm:pt modelId="{FC405492-E6E4-4209-9172-584B1E33D50A}" type="pres">
      <dgm:prSet presAssocID="{BFB33C89-6C13-42DD-A811-368CD0B149E2}" presName="arrowWedge3" presStyleLbl="fgSibTrans2D1" presStyleIdx="2" presStyleCnt="5"/>
      <dgm:spPr>
        <a:solidFill>
          <a:schemeClr val="accent1"/>
        </a:solidFill>
      </dgm:spPr>
    </dgm:pt>
    <dgm:pt modelId="{49DF1A78-A449-49C1-B8A3-73B8D703B5C4}" type="pres">
      <dgm:prSet presAssocID="{219BA2F3-FDC1-40BD-B3B0-A346B0FDDAF8}" presName="arrowWedge4" presStyleLbl="fgSibTrans2D1" presStyleIdx="3" presStyleCnt="5"/>
      <dgm:spPr>
        <a:solidFill>
          <a:schemeClr val="accent1"/>
        </a:solidFill>
      </dgm:spPr>
    </dgm:pt>
    <dgm:pt modelId="{DC90058C-98A7-4CBF-B21A-523105D1F87E}" type="pres">
      <dgm:prSet presAssocID="{E831180F-1900-4C04-8C7B-C09EB71C6A52}" presName="arrowWedge5" presStyleLbl="fgSibTrans2D1" presStyleIdx="4" presStyleCnt="5"/>
      <dgm:spPr>
        <a:solidFill>
          <a:schemeClr val="accent1"/>
        </a:solidFill>
      </dgm:spPr>
    </dgm:pt>
  </dgm:ptLst>
  <dgm:cxnLst>
    <dgm:cxn modelId="{3FB0AF04-3E1F-40CB-93ED-6A0C71D0F210}" type="presOf" srcId="{F7C341F3-1293-4C30-84C7-3AB2EABA0482}" destId="{36E96B13-B958-4B65-92F2-5C207BDA05FB}" srcOrd="1" destOrd="0" presId="urn:microsoft.com/office/officeart/2005/8/layout/cycle8"/>
    <dgm:cxn modelId="{AC78DB0E-2BA2-446A-B45C-50ADA6B12CCD}" type="presOf" srcId="{B4F5EDA7-1F1E-4516-BC1F-462C853A7743}" destId="{C7510AD0-9C2A-4B67-8848-FCE9FEDE3E51}" srcOrd="0" destOrd="0" presId="urn:microsoft.com/office/officeart/2005/8/layout/cycle8"/>
    <dgm:cxn modelId="{3B377F16-85C1-4EAD-98F1-786057C7D5D7}" type="presOf" srcId="{00FF93C9-A243-42BE-9182-4E1EDD5066B8}" destId="{8701D02E-73FE-47C6-9DD1-1795AF23447C}" srcOrd="0" destOrd="0" presId="urn:microsoft.com/office/officeart/2005/8/layout/cycle8"/>
    <dgm:cxn modelId="{47D9E730-FCFD-477E-92C8-0B36463809E6}" type="presOf" srcId="{B4F5EDA7-1F1E-4516-BC1F-462C853A7743}" destId="{2E0AA072-5DE3-4A4A-9B52-A9A9094BAC61}" srcOrd="1" destOrd="0" presId="urn:microsoft.com/office/officeart/2005/8/layout/cycle8"/>
    <dgm:cxn modelId="{34AC2F44-E494-44B7-BAEB-3DFA5D00C02A}" srcId="{00FF93C9-A243-42BE-9182-4E1EDD5066B8}" destId="{F7C341F3-1293-4C30-84C7-3AB2EABA0482}" srcOrd="0" destOrd="0" parTransId="{5E5B26F9-45E6-4401-9555-14E374C76431}" sibTransId="{197FFFF4-D056-4DE9-851B-8DFFC08ADE1F}"/>
    <dgm:cxn modelId="{EF45376F-DBFD-4685-8E45-033DC50FD792}" type="presOf" srcId="{39045FD8-5D72-4110-9AF5-6815E1E5B059}" destId="{74B28669-58C0-4260-B67F-1F483BAF9144}" srcOrd="0" destOrd="0" presId="urn:microsoft.com/office/officeart/2005/8/layout/cycle8"/>
    <dgm:cxn modelId="{BC25F77C-AC0B-4C7A-81FC-6B367BB96830}" srcId="{00FF93C9-A243-42BE-9182-4E1EDD5066B8}" destId="{98A32379-271C-42D1-85D1-93C78183E031}" srcOrd="2" destOrd="0" parTransId="{5E6349EB-59CC-48A9-B867-95D192BFE274}" sibTransId="{BFB33C89-6C13-42DD-A811-368CD0B149E2}"/>
    <dgm:cxn modelId="{75C1BEA6-1A85-4429-84A3-96FF6B870CC7}" type="presOf" srcId="{134E2370-7C1D-47C4-A4AD-84B21743928A}" destId="{95E7FF42-8238-486F-9574-8A9E7AD6431D}" srcOrd="1" destOrd="0" presId="urn:microsoft.com/office/officeart/2005/8/layout/cycle8"/>
    <dgm:cxn modelId="{9DE9FFB9-9C7C-4104-9A98-B4977DECE59D}" type="presOf" srcId="{134E2370-7C1D-47C4-A4AD-84B21743928A}" destId="{7099CDDE-559C-48CD-8BD1-D920B31FBEF4}" srcOrd="0" destOrd="0" presId="urn:microsoft.com/office/officeart/2005/8/layout/cycle8"/>
    <dgm:cxn modelId="{33664CBD-8014-4B5A-93BF-645C714F093B}" type="presOf" srcId="{F7C341F3-1293-4C30-84C7-3AB2EABA0482}" destId="{1D3A52F6-87DC-4DB5-B6A4-EDCC25BF85E5}" srcOrd="0" destOrd="0" presId="urn:microsoft.com/office/officeart/2005/8/layout/cycle8"/>
    <dgm:cxn modelId="{889C9CC2-A151-4255-9DF8-39922CD847E4}" srcId="{00FF93C9-A243-42BE-9182-4E1EDD5066B8}" destId="{39045FD8-5D72-4110-9AF5-6815E1E5B059}" srcOrd="4" destOrd="0" parTransId="{457ABA36-AC7E-4E0C-867A-70DFF29608DA}" sibTransId="{E831180F-1900-4C04-8C7B-C09EB71C6A52}"/>
    <dgm:cxn modelId="{523966CD-AF4A-4838-8C16-5FD2AF2216FD}" srcId="{00FF93C9-A243-42BE-9182-4E1EDD5066B8}" destId="{B4F5EDA7-1F1E-4516-BC1F-462C853A7743}" srcOrd="3" destOrd="0" parTransId="{3CB5EDC5-C768-47DF-A398-0A27F65AA547}" sibTransId="{219BA2F3-FDC1-40BD-B3B0-A346B0FDDAF8}"/>
    <dgm:cxn modelId="{E0883DD1-EAC7-4083-BF3A-5D3C6BB6B329}" type="presOf" srcId="{98A32379-271C-42D1-85D1-93C78183E031}" destId="{3CEA4648-3FF9-49C8-A516-1A1FFDCCD4D7}" srcOrd="0" destOrd="0" presId="urn:microsoft.com/office/officeart/2005/8/layout/cycle8"/>
    <dgm:cxn modelId="{A093C0D6-8575-4C5F-B814-EE4FCA1A19DA}" type="presOf" srcId="{39045FD8-5D72-4110-9AF5-6815E1E5B059}" destId="{A2054548-D895-4411-B5AD-5306927A5D07}" srcOrd="1" destOrd="0" presId="urn:microsoft.com/office/officeart/2005/8/layout/cycle8"/>
    <dgm:cxn modelId="{FDCB65DB-C0DF-4A8E-90D8-E86A418F0D1D}" srcId="{00FF93C9-A243-42BE-9182-4E1EDD5066B8}" destId="{134E2370-7C1D-47C4-A4AD-84B21743928A}" srcOrd="1" destOrd="0" parTransId="{D6FC9A40-373A-4D95-84EF-4F85B45D0D9E}" sibTransId="{49865E93-DC1A-4917-8C27-4F6F2D990498}"/>
    <dgm:cxn modelId="{520E9FEC-E054-4A1A-A780-B54824168044}" type="presOf" srcId="{98A32379-271C-42D1-85D1-93C78183E031}" destId="{E585AFB6-4605-4CC0-9AE4-93D9DF11F4B3}" srcOrd="1" destOrd="0" presId="urn:microsoft.com/office/officeart/2005/8/layout/cycle8"/>
    <dgm:cxn modelId="{A66C5242-76A5-4D5C-8DF1-E15597F44CB4}" type="presParOf" srcId="{8701D02E-73FE-47C6-9DD1-1795AF23447C}" destId="{1D3A52F6-87DC-4DB5-B6A4-EDCC25BF85E5}" srcOrd="0" destOrd="0" presId="urn:microsoft.com/office/officeart/2005/8/layout/cycle8"/>
    <dgm:cxn modelId="{84CFEF76-8758-4813-86A2-B0B3A35C124F}" type="presParOf" srcId="{8701D02E-73FE-47C6-9DD1-1795AF23447C}" destId="{DA00A671-02F2-458C-B0B4-9E934C0176C1}" srcOrd="1" destOrd="0" presId="urn:microsoft.com/office/officeart/2005/8/layout/cycle8"/>
    <dgm:cxn modelId="{ECE5324D-AC07-48E0-93EB-042B618B9C84}" type="presParOf" srcId="{8701D02E-73FE-47C6-9DD1-1795AF23447C}" destId="{76E0A4E7-E640-495D-860F-39D6158FA746}" srcOrd="2" destOrd="0" presId="urn:microsoft.com/office/officeart/2005/8/layout/cycle8"/>
    <dgm:cxn modelId="{22121807-8715-4F60-94AF-00A5E1C4CD1E}" type="presParOf" srcId="{8701D02E-73FE-47C6-9DD1-1795AF23447C}" destId="{36E96B13-B958-4B65-92F2-5C207BDA05FB}" srcOrd="3" destOrd="0" presId="urn:microsoft.com/office/officeart/2005/8/layout/cycle8"/>
    <dgm:cxn modelId="{9B188FB2-F825-4D0B-A7C3-DBC7CD318D3F}" type="presParOf" srcId="{8701D02E-73FE-47C6-9DD1-1795AF23447C}" destId="{7099CDDE-559C-48CD-8BD1-D920B31FBEF4}" srcOrd="4" destOrd="0" presId="urn:microsoft.com/office/officeart/2005/8/layout/cycle8"/>
    <dgm:cxn modelId="{845C2FA4-7756-47E8-AE96-08D0A983B220}" type="presParOf" srcId="{8701D02E-73FE-47C6-9DD1-1795AF23447C}" destId="{F6924D73-1586-4D2D-920C-4850083AF76B}" srcOrd="5" destOrd="0" presId="urn:microsoft.com/office/officeart/2005/8/layout/cycle8"/>
    <dgm:cxn modelId="{B826CA57-69EC-4084-A626-1C04D99BA07E}" type="presParOf" srcId="{8701D02E-73FE-47C6-9DD1-1795AF23447C}" destId="{33EEE8E5-192B-4D33-AC17-F5F67DC32F4B}" srcOrd="6" destOrd="0" presId="urn:microsoft.com/office/officeart/2005/8/layout/cycle8"/>
    <dgm:cxn modelId="{7389ED4E-AC78-4BB3-B0AE-2D604BE242D5}" type="presParOf" srcId="{8701D02E-73FE-47C6-9DD1-1795AF23447C}" destId="{95E7FF42-8238-486F-9574-8A9E7AD6431D}" srcOrd="7" destOrd="0" presId="urn:microsoft.com/office/officeart/2005/8/layout/cycle8"/>
    <dgm:cxn modelId="{05A90A96-BAB1-4D51-A465-B8614DC9B0F4}" type="presParOf" srcId="{8701D02E-73FE-47C6-9DD1-1795AF23447C}" destId="{3CEA4648-3FF9-49C8-A516-1A1FFDCCD4D7}" srcOrd="8" destOrd="0" presId="urn:microsoft.com/office/officeart/2005/8/layout/cycle8"/>
    <dgm:cxn modelId="{81F73160-AC22-4552-9010-F511BFC5E5D4}" type="presParOf" srcId="{8701D02E-73FE-47C6-9DD1-1795AF23447C}" destId="{E10C6825-3963-427A-89BE-9E515C1BBB6E}" srcOrd="9" destOrd="0" presId="urn:microsoft.com/office/officeart/2005/8/layout/cycle8"/>
    <dgm:cxn modelId="{2E298324-FB75-4A99-87A1-0B8870E891D2}" type="presParOf" srcId="{8701D02E-73FE-47C6-9DD1-1795AF23447C}" destId="{BE7377BE-1675-4A7E-A23A-8E83EFAAA6B1}" srcOrd="10" destOrd="0" presId="urn:microsoft.com/office/officeart/2005/8/layout/cycle8"/>
    <dgm:cxn modelId="{AF042EFE-11A7-41CC-8D83-93FE8B9BE3A6}" type="presParOf" srcId="{8701D02E-73FE-47C6-9DD1-1795AF23447C}" destId="{E585AFB6-4605-4CC0-9AE4-93D9DF11F4B3}" srcOrd="11" destOrd="0" presId="urn:microsoft.com/office/officeart/2005/8/layout/cycle8"/>
    <dgm:cxn modelId="{8CFEC050-3A2C-40CD-A05E-A1461F76B782}" type="presParOf" srcId="{8701D02E-73FE-47C6-9DD1-1795AF23447C}" destId="{C7510AD0-9C2A-4B67-8848-FCE9FEDE3E51}" srcOrd="12" destOrd="0" presId="urn:microsoft.com/office/officeart/2005/8/layout/cycle8"/>
    <dgm:cxn modelId="{BA36502D-0343-406B-A9C7-3AACF8AF2A61}" type="presParOf" srcId="{8701D02E-73FE-47C6-9DD1-1795AF23447C}" destId="{8B1619B1-9EBB-41A6-89CB-8A679D928BF5}" srcOrd="13" destOrd="0" presId="urn:microsoft.com/office/officeart/2005/8/layout/cycle8"/>
    <dgm:cxn modelId="{DD1A3AB3-1F7E-4D0C-9FA4-5BCDB0A0F1FB}" type="presParOf" srcId="{8701D02E-73FE-47C6-9DD1-1795AF23447C}" destId="{0B7F8562-0F7C-4514-B250-A3EE601F9EF9}" srcOrd="14" destOrd="0" presId="urn:microsoft.com/office/officeart/2005/8/layout/cycle8"/>
    <dgm:cxn modelId="{BBE36818-D650-4D0E-B481-1295008C446F}" type="presParOf" srcId="{8701D02E-73FE-47C6-9DD1-1795AF23447C}" destId="{2E0AA072-5DE3-4A4A-9B52-A9A9094BAC61}" srcOrd="15" destOrd="0" presId="urn:microsoft.com/office/officeart/2005/8/layout/cycle8"/>
    <dgm:cxn modelId="{13EE3772-1C03-4F83-AEC5-1263AA0C5B6F}" type="presParOf" srcId="{8701D02E-73FE-47C6-9DD1-1795AF23447C}" destId="{74B28669-58C0-4260-B67F-1F483BAF9144}" srcOrd="16" destOrd="0" presId="urn:microsoft.com/office/officeart/2005/8/layout/cycle8"/>
    <dgm:cxn modelId="{0E9B33A8-37A9-46BE-B0E6-60EAD95A511F}" type="presParOf" srcId="{8701D02E-73FE-47C6-9DD1-1795AF23447C}" destId="{F696C6F1-BE87-4488-BFB9-169E6406D270}" srcOrd="17" destOrd="0" presId="urn:microsoft.com/office/officeart/2005/8/layout/cycle8"/>
    <dgm:cxn modelId="{530B7831-7A43-40F3-A585-344C07DD2B80}" type="presParOf" srcId="{8701D02E-73FE-47C6-9DD1-1795AF23447C}" destId="{94966D18-7652-476F-832A-FB80CBD6242C}" srcOrd="18" destOrd="0" presId="urn:microsoft.com/office/officeart/2005/8/layout/cycle8"/>
    <dgm:cxn modelId="{D4CB5D68-9339-44D7-9A59-3C7C438F7A17}" type="presParOf" srcId="{8701D02E-73FE-47C6-9DD1-1795AF23447C}" destId="{A2054548-D895-4411-B5AD-5306927A5D07}" srcOrd="19" destOrd="0" presId="urn:microsoft.com/office/officeart/2005/8/layout/cycle8"/>
    <dgm:cxn modelId="{D58FB63F-17BD-4C6F-807B-D07A85EBAE12}" type="presParOf" srcId="{8701D02E-73FE-47C6-9DD1-1795AF23447C}" destId="{4C9293FA-7737-43EB-9BD3-A80DC8EDB129}" srcOrd="20" destOrd="0" presId="urn:microsoft.com/office/officeart/2005/8/layout/cycle8"/>
    <dgm:cxn modelId="{21DACC6C-2926-4273-8E12-C918879B7133}" type="presParOf" srcId="{8701D02E-73FE-47C6-9DD1-1795AF23447C}" destId="{5F18F667-D52F-41C5-8EC0-8455E64C1206}" srcOrd="21" destOrd="0" presId="urn:microsoft.com/office/officeart/2005/8/layout/cycle8"/>
    <dgm:cxn modelId="{06771F41-9F4C-4060-A043-A26F2FFB0727}" type="presParOf" srcId="{8701D02E-73FE-47C6-9DD1-1795AF23447C}" destId="{FC405492-E6E4-4209-9172-584B1E33D50A}" srcOrd="22" destOrd="0" presId="urn:microsoft.com/office/officeart/2005/8/layout/cycle8"/>
    <dgm:cxn modelId="{9D14BD3F-418B-4021-B8F1-524846F70ADB}" type="presParOf" srcId="{8701D02E-73FE-47C6-9DD1-1795AF23447C}" destId="{49DF1A78-A449-49C1-B8A3-73B8D703B5C4}" srcOrd="23" destOrd="0" presId="urn:microsoft.com/office/officeart/2005/8/layout/cycle8"/>
    <dgm:cxn modelId="{7D770EA9-4B9B-479C-A4F9-C67A594E849D}" type="presParOf" srcId="{8701D02E-73FE-47C6-9DD1-1795AF23447C}" destId="{DC90058C-98A7-4CBF-B21A-523105D1F87E}" srcOrd="2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8E15DA7-4339-442F-A5F7-F102C8A7502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3A1E4574-10C3-4CD8-943F-E22A31C5C62D}">
      <dgm:prSet/>
      <dgm:spPr/>
      <dgm:t>
        <a:bodyPr/>
        <a:lstStyle/>
        <a:p>
          <a:r>
            <a:rPr lang="fi-FI" noProof="0"/>
            <a:t>Yksilön hyvinvointi</a:t>
          </a:r>
        </a:p>
      </dgm:t>
    </dgm:pt>
    <dgm:pt modelId="{62FF8EBD-7264-4615-85E9-A4A3EE69D450}" type="parTrans" cxnId="{7B1C7938-DDE8-40F0-A86A-71264277F929}">
      <dgm:prSet/>
      <dgm:spPr/>
      <dgm:t>
        <a:bodyPr/>
        <a:lstStyle/>
        <a:p>
          <a:endParaRPr lang="en-US"/>
        </a:p>
      </dgm:t>
    </dgm:pt>
    <dgm:pt modelId="{52305088-1A4B-47E9-9A37-1457EF070CE0}" type="sibTrans" cxnId="{7B1C7938-DDE8-40F0-A86A-71264277F929}">
      <dgm:prSet/>
      <dgm:spPr/>
      <dgm:t>
        <a:bodyPr/>
        <a:lstStyle/>
        <a:p>
          <a:endParaRPr lang="en-US"/>
        </a:p>
      </dgm:t>
    </dgm:pt>
    <dgm:pt modelId="{395ADA94-0313-417C-9D34-14B0B04933F8}">
      <dgm:prSet/>
      <dgm:spPr/>
      <dgm:t>
        <a:bodyPr/>
        <a:lstStyle/>
        <a:p>
          <a:r>
            <a:rPr lang="fi-FI" noProof="0"/>
            <a:t>Yhteinen hyvinvointi: Kuinka kohtelemme toisiamme ja toimimme yhteisöinä</a:t>
          </a:r>
        </a:p>
      </dgm:t>
    </dgm:pt>
    <dgm:pt modelId="{DAA8430C-64FF-45F4-80ED-30D865897D1A}" type="parTrans" cxnId="{A7D6E8C9-E230-403A-A5FC-185732926541}">
      <dgm:prSet/>
      <dgm:spPr/>
      <dgm:t>
        <a:bodyPr/>
        <a:lstStyle/>
        <a:p>
          <a:endParaRPr lang="en-US"/>
        </a:p>
      </dgm:t>
    </dgm:pt>
    <dgm:pt modelId="{B65B2B90-62C4-4ABD-BC30-28BE20671A36}" type="sibTrans" cxnId="{A7D6E8C9-E230-403A-A5FC-185732926541}">
      <dgm:prSet/>
      <dgm:spPr/>
      <dgm:t>
        <a:bodyPr/>
        <a:lstStyle/>
        <a:p>
          <a:endParaRPr lang="en-US"/>
        </a:p>
      </dgm:t>
    </dgm:pt>
    <dgm:pt modelId="{D976DDDA-B73D-421D-BACF-5F70EB6B3FD0}" type="pres">
      <dgm:prSet presAssocID="{58E15DA7-4339-442F-A5F7-F102C8A75023}" presName="linear" presStyleCnt="0">
        <dgm:presLayoutVars>
          <dgm:animLvl val="lvl"/>
          <dgm:resizeHandles val="exact"/>
        </dgm:presLayoutVars>
      </dgm:prSet>
      <dgm:spPr/>
    </dgm:pt>
    <dgm:pt modelId="{474D5933-3D44-41C8-B19B-F992A0BEAAF4}" type="pres">
      <dgm:prSet presAssocID="{3A1E4574-10C3-4CD8-943F-E22A31C5C62D}" presName="parentText" presStyleLbl="node1" presStyleIdx="0" presStyleCnt="2" custLinFactNeighborX="1471" custLinFactNeighborY="-23208">
        <dgm:presLayoutVars>
          <dgm:chMax val="0"/>
          <dgm:bulletEnabled val="1"/>
        </dgm:presLayoutVars>
      </dgm:prSet>
      <dgm:spPr/>
    </dgm:pt>
    <dgm:pt modelId="{3D920F1E-DAE4-40F8-B206-4D2B5380C2E2}" type="pres">
      <dgm:prSet presAssocID="{52305088-1A4B-47E9-9A37-1457EF070CE0}" presName="spacer" presStyleCnt="0"/>
      <dgm:spPr/>
    </dgm:pt>
    <dgm:pt modelId="{E012998E-040B-4944-B8EB-6F12B7053FBC}" type="pres">
      <dgm:prSet presAssocID="{395ADA94-0313-417C-9D34-14B0B04933F8}" presName="parentText" presStyleLbl="node1" presStyleIdx="1" presStyleCnt="2">
        <dgm:presLayoutVars>
          <dgm:chMax val="0"/>
          <dgm:bulletEnabled val="1"/>
        </dgm:presLayoutVars>
      </dgm:prSet>
      <dgm:spPr/>
    </dgm:pt>
  </dgm:ptLst>
  <dgm:cxnLst>
    <dgm:cxn modelId="{7B1C7938-DDE8-40F0-A86A-71264277F929}" srcId="{58E15DA7-4339-442F-A5F7-F102C8A75023}" destId="{3A1E4574-10C3-4CD8-943F-E22A31C5C62D}" srcOrd="0" destOrd="0" parTransId="{62FF8EBD-7264-4615-85E9-A4A3EE69D450}" sibTransId="{52305088-1A4B-47E9-9A37-1457EF070CE0}"/>
    <dgm:cxn modelId="{FB80145E-29C3-4E5C-AF35-5F9F10B61FB5}" type="presOf" srcId="{395ADA94-0313-417C-9D34-14B0B04933F8}" destId="{E012998E-040B-4944-B8EB-6F12B7053FBC}" srcOrd="0" destOrd="0" presId="urn:microsoft.com/office/officeart/2005/8/layout/vList2"/>
    <dgm:cxn modelId="{F87DBF66-7A1F-489A-90F1-319C3171DFA4}" type="presOf" srcId="{58E15DA7-4339-442F-A5F7-F102C8A75023}" destId="{D976DDDA-B73D-421D-BACF-5F70EB6B3FD0}" srcOrd="0" destOrd="0" presId="urn:microsoft.com/office/officeart/2005/8/layout/vList2"/>
    <dgm:cxn modelId="{FE077991-BCA4-4842-85D9-6CE1D8676702}" type="presOf" srcId="{3A1E4574-10C3-4CD8-943F-E22A31C5C62D}" destId="{474D5933-3D44-41C8-B19B-F992A0BEAAF4}" srcOrd="0" destOrd="0" presId="urn:microsoft.com/office/officeart/2005/8/layout/vList2"/>
    <dgm:cxn modelId="{A7D6E8C9-E230-403A-A5FC-185732926541}" srcId="{58E15DA7-4339-442F-A5F7-F102C8A75023}" destId="{395ADA94-0313-417C-9D34-14B0B04933F8}" srcOrd="1" destOrd="0" parTransId="{DAA8430C-64FF-45F4-80ED-30D865897D1A}" sibTransId="{B65B2B90-62C4-4ABD-BC30-28BE20671A36}"/>
    <dgm:cxn modelId="{627D6E04-2DDE-49F3-BC8B-422268AD68A0}" type="presParOf" srcId="{D976DDDA-B73D-421D-BACF-5F70EB6B3FD0}" destId="{474D5933-3D44-41C8-B19B-F992A0BEAAF4}" srcOrd="0" destOrd="0" presId="urn:microsoft.com/office/officeart/2005/8/layout/vList2"/>
    <dgm:cxn modelId="{550381A1-5D0F-4DAB-A978-627B22AF388A}" type="presParOf" srcId="{D976DDDA-B73D-421D-BACF-5F70EB6B3FD0}" destId="{3D920F1E-DAE4-40F8-B206-4D2B5380C2E2}" srcOrd="1" destOrd="0" presId="urn:microsoft.com/office/officeart/2005/8/layout/vList2"/>
    <dgm:cxn modelId="{52A6E347-8752-4AF2-97D8-708D66D7BCA1}" type="presParOf" srcId="{D976DDDA-B73D-421D-BACF-5F70EB6B3FD0}" destId="{E012998E-040B-4944-B8EB-6F12B7053FBC}"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E09B879-3945-4DE1-BED8-50B3F0FA1BEE}"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fi-FI"/>
        </a:p>
      </dgm:t>
    </dgm:pt>
    <dgm:pt modelId="{A81B4CB4-5370-4DAC-A6EB-490697F2F1B3}">
      <dgm:prSet phldrT="[Text]" custT="1"/>
      <dgm:spPr>
        <a:solidFill>
          <a:schemeClr val="tx1"/>
        </a:solidFill>
      </dgm:spPr>
      <dgm:t>
        <a:bodyPr/>
        <a:lstStyle/>
        <a:p>
          <a:r>
            <a:rPr lang="fi-FI" sz="1600"/>
            <a:t>Arvot</a:t>
          </a:r>
        </a:p>
      </dgm:t>
    </dgm:pt>
    <dgm:pt modelId="{CDCA6A52-04C3-4EE4-80EA-BE4490E38BDA}" type="parTrans" cxnId="{3B921ED9-CBBD-49E3-BCAC-22BE184C65EA}">
      <dgm:prSet/>
      <dgm:spPr/>
      <dgm:t>
        <a:bodyPr/>
        <a:lstStyle/>
        <a:p>
          <a:endParaRPr lang="fi-FI" sz="2400"/>
        </a:p>
      </dgm:t>
    </dgm:pt>
    <dgm:pt modelId="{338E7D31-B619-4789-A665-D84799167973}" type="sibTrans" cxnId="{3B921ED9-CBBD-49E3-BCAC-22BE184C65EA}">
      <dgm:prSet/>
      <dgm:spPr/>
      <dgm:t>
        <a:bodyPr/>
        <a:lstStyle/>
        <a:p>
          <a:endParaRPr lang="fi-FI" sz="2400"/>
        </a:p>
      </dgm:t>
    </dgm:pt>
    <dgm:pt modelId="{CBC715A3-9F3F-4F70-8013-4E07944EA492}">
      <dgm:prSet phldrT="[Text]" custT="1"/>
      <dgm:spPr>
        <a:solidFill>
          <a:schemeClr val="tx1"/>
        </a:solidFill>
      </dgm:spPr>
      <dgm:t>
        <a:bodyPr/>
        <a:lstStyle/>
        <a:p>
          <a:r>
            <a:rPr lang="fi-FI" sz="1100"/>
            <a:t>Luonnon ja elämän kunnioittaminen</a:t>
          </a:r>
        </a:p>
      </dgm:t>
    </dgm:pt>
    <dgm:pt modelId="{8F18386E-AC0D-4D2D-A8F4-B185EC62DC47}" type="parTrans" cxnId="{472437A3-A958-4673-9263-2B4ED57FA082}">
      <dgm:prSet/>
      <dgm:spPr/>
      <dgm:t>
        <a:bodyPr/>
        <a:lstStyle/>
        <a:p>
          <a:endParaRPr lang="fi-FI" sz="2400"/>
        </a:p>
      </dgm:t>
    </dgm:pt>
    <dgm:pt modelId="{B515BCB1-1DD4-45EA-B2D3-3877CEFA9C5A}" type="sibTrans" cxnId="{472437A3-A958-4673-9263-2B4ED57FA082}">
      <dgm:prSet/>
      <dgm:spPr/>
      <dgm:t>
        <a:bodyPr/>
        <a:lstStyle/>
        <a:p>
          <a:endParaRPr lang="fi-FI" sz="2400"/>
        </a:p>
      </dgm:t>
    </dgm:pt>
    <dgm:pt modelId="{8347992B-6210-4C59-AF4A-761F270E5223}">
      <dgm:prSet phldrT="[Text]" custT="1"/>
      <dgm:spPr>
        <a:solidFill>
          <a:schemeClr val="tx1"/>
        </a:solidFill>
      </dgm:spPr>
      <dgm:t>
        <a:bodyPr/>
        <a:lstStyle/>
        <a:p>
          <a:r>
            <a:rPr lang="fi-FI" sz="1100"/>
            <a:t>Yhdenvertaisuus ja suvaitsevaisuus</a:t>
          </a:r>
        </a:p>
      </dgm:t>
    </dgm:pt>
    <dgm:pt modelId="{26CF92E8-AD33-42CA-B5A1-BB8D114B3D18}" type="parTrans" cxnId="{AFAE1B31-392E-4CB7-B41F-44A9E8AE237F}">
      <dgm:prSet/>
      <dgm:spPr/>
      <dgm:t>
        <a:bodyPr/>
        <a:lstStyle/>
        <a:p>
          <a:endParaRPr lang="fi-FI" sz="2400"/>
        </a:p>
      </dgm:t>
    </dgm:pt>
    <dgm:pt modelId="{EE6DD2FA-C497-4906-AD32-C26A12660A57}" type="sibTrans" cxnId="{AFAE1B31-392E-4CB7-B41F-44A9E8AE237F}">
      <dgm:prSet/>
      <dgm:spPr/>
      <dgm:t>
        <a:bodyPr/>
        <a:lstStyle/>
        <a:p>
          <a:endParaRPr lang="fi-FI" sz="2400"/>
        </a:p>
      </dgm:t>
    </dgm:pt>
    <dgm:pt modelId="{940470B0-D6B2-430B-A738-4933457A4F2C}">
      <dgm:prSet phldrT="[Text]" custT="1"/>
      <dgm:spPr>
        <a:solidFill>
          <a:srgbClr val="FF007B"/>
        </a:solidFill>
      </dgm:spPr>
      <dgm:t>
        <a:bodyPr/>
        <a:lstStyle/>
        <a:p>
          <a:r>
            <a:rPr lang="fi-FI" sz="1600"/>
            <a:t>Ekologinen kestävyys</a:t>
          </a:r>
        </a:p>
      </dgm:t>
    </dgm:pt>
    <dgm:pt modelId="{23DB4FE2-ACDB-40B2-9C94-EC9AA5342706}" type="parTrans" cxnId="{ECA48385-5BE1-47A8-9541-89043D7B5014}">
      <dgm:prSet/>
      <dgm:spPr/>
      <dgm:t>
        <a:bodyPr/>
        <a:lstStyle/>
        <a:p>
          <a:endParaRPr lang="fi-FI" sz="2400"/>
        </a:p>
      </dgm:t>
    </dgm:pt>
    <dgm:pt modelId="{EC4826F2-FAE4-40E0-8C3C-B918912981E7}" type="sibTrans" cxnId="{ECA48385-5BE1-47A8-9541-89043D7B5014}">
      <dgm:prSet/>
      <dgm:spPr/>
      <dgm:t>
        <a:bodyPr/>
        <a:lstStyle/>
        <a:p>
          <a:endParaRPr lang="fi-FI" sz="2400"/>
        </a:p>
      </dgm:t>
    </dgm:pt>
    <dgm:pt modelId="{A7E08C65-C04A-430A-BECC-427207D2FA2F}">
      <dgm:prSet phldrT="[Text]" custT="1"/>
      <dgm:spPr>
        <a:solidFill>
          <a:srgbClr val="FF007B"/>
        </a:solidFill>
      </dgm:spPr>
      <dgm:t>
        <a:bodyPr/>
        <a:lstStyle/>
        <a:p>
          <a:r>
            <a:rPr lang="fi-FI" sz="1100"/>
            <a:t>Ympäristöystävälliset hankinnat</a:t>
          </a:r>
        </a:p>
      </dgm:t>
    </dgm:pt>
    <dgm:pt modelId="{610468DA-C5E5-4913-835B-CC3B09B65AB8}" type="parTrans" cxnId="{05040922-CD27-42F7-99AF-CA4A04497E07}">
      <dgm:prSet/>
      <dgm:spPr/>
      <dgm:t>
        <a:bodyPr/>
        <a:lstStyle/>
        <a:p>
          <a:endParaRPr lang="fi-FI" sz="2400"/>
        </a:p>
      </dgm:t>
    </dgm:pt>
    <dgm:pt modelId="{3634D352-BA30-4298-916D-8C9E788623E9}" type="sibTrans" cxnId="{05040922-CD27-42F7-99AF-CA4A04497E07}">
      <dgm:prSet/>
      <dgm:spPr/>
      <dgm:t>
        <a:bodyPr/>
        <a:lstStyle/>
        <a:p>
          <a:endParaRPr lang="fi-FI" sz="2400"/>
        </a:p>
      </dgm:t>
    </dgm:pt>
    <dgm:pt modelId="{C9F4B0C9-177A-4EBA-9B20-675EF16171F7}">
      <dgm:prSet phldrT="[Text]" custT="1"/>
      <dgm:spPr>
        <a:solidFill>
          <a:srgbClr val="FF007B"/>
        </a:solidFill>
      </dgm:spPr>
      <dgm:t>
        <a:bodyPr/>
        <a:lstStyle/>
        <a:p>
          <a:r>
            <a:rPr lang="fi-FI" sz="1100"/>
            <a:t>Uudelleenkäyttö, kierrätys ja lajittelu</a:t>
          </a:r>
        </a:p>
      </dgm:t>
    </dgm:pt>
    <dgm:pt modelId="{15DB7323-8AF7-42D6-90CD-67A956DA7F6D}" type="parTrans" cxnId="{EA866C81-44FB-4159-9423-DEB014AA2138}">
      <dgm:prSet/>
      <dgm:spPr/>
      <dgm:t>
        <a:bodyPr/>
        <a:lstStyle/>
        <a:p>
          <a:endParaRPr lang="fi-FI" sz="2400"/>
        </a:p>
      </dgm:t>
    </dgm:pt>
    <dgm:pt modelId="{EC4CA54E-A6CC-4180-8257-DC9EF794C0A7}" type="sibTrans" cxnId="{EA866C81-44FB-4159-9423-DEB014AA2138}">
      <dgm:prSet/>
      <dgm:spPr/>
      <dgm:t>
        <a:bodyPr/>
        <a:lstStyle/>
        <a:p>
          <a:endParaRPr lang="fi-FI" sz="2400"/>
        </a:p>
      </dgm:t>
    </dgm:pt>
    <dgm:pt modelId="{EE356ACE-D1BA-4FC6-83CF-1F18F210046E}">
      <dgm:prSet phldrT="[Text]" custT="1"/>
      <dgm:spPr>
        <a:solidFill>
          <a:schemeClr val="tx2"/>
        </a:solidFill>
      </dgm:spPr>
      <dgm:t>
        <a:bodyPr/>
        <a:lstStyle/>
        <a:p>
          <a:r>
            <a:rPr lang="fi-FI" sz="1600"/>
            <a:t>Taloudellinen kestävyys</a:t>
          </a:r>
        </a:p>
      </dgm:t>
    </dgm:pt>
    <dgm:pt modelId="{6D5D0E25-BCD0-4D34-8A89-7C1EA841847F}" type="parTrans" cxnId="{02B03B72-8A26-4F89-969C-F6692B903FD6}">
      <dgm:prSet/>
      <dgm:spPr/>
      <dgm:t>
        <a:bodyPr/>
        <a:lstStyle/>
        <a:p>
          <a:endParaRPr lang="fi-FI" sz="2400"/>
        </a:p>
      </dgm:t>
    </dgm:pt>
    <dgm:pt modelId="{B8AB0E57-30FA-4BAF-B305-559C2F4AC9F3}" type="sibTrans" cxnId="{02B03B72-8A26-4F89-969C-F6692B903FD6}">
      <dgm:prSet/>
      <dgm:spPr/>
      <dgm:t>
        <a:bodyPr/>
        <a:lstStyle/>
        <a:p>
          <a:endParaRPr lang="fi-FI" sz="2400"/>
        </a:p>
      </dgm:t>
    </dgm:pt>
    <dgm:pt modelId="{F85A7D2C-5CC1-46CC-B446-1042ED8C3A9D}">
      <dgm:prSet phldrT="[Text]" custT="1"/>
      <dgm:spPr>
        <a:solidFill>
          <a:schemeClr val="tx2"/>
        </a:solidFill>
      </dgm:spPr>
      <dgm:t>
        <a:bodyPr/>
        <a:lstStyle/>
        <a:p>
          <a:r>
            <a:rPr lang="fi-FI" sz="1100"/>
            <a:t>Taloudellisuus, ekotehokkuus ja elinkaariajattelu, esim.</a:t>
          </a:r>
        </a:p>
      </dgm:t>
    </dgm:pt>
    <dgm:pt modelId="{C51E7ACC-3B9F-432D-A4C2-D4D59BDCA712}" type="parTrans" cxnId="{6C1F06CC-0D61-4F36-A090-0652553199BC}">
      <dgm:prSet/>
      <dgm:spPr/>
      <dgm:t>
        <a:bodyPr/>
        <a:lstStyle/>
        <a:p>
          <a:endParaRPr lang="fi-FI" sz="2400"/>
        </a:p>
      </dgm:t>
    </dgm:pt>
    <dgm:pt modelId="{F4EB05C8-E798-4EBE-BE6B-801AE537B0A7}" type="sibTrans" cxnId="{6C1F06CC-0D61-4F36-A090-0652553199BC}">
      <dgm:prSet/>
      <dgm:spPr/>
      <dgm:t>
        <a:bodyPr/>
        <a:lstStyle/>
        <a:p>
          <a:endParaRPr lang="fi-FI" sz="2400"/>
        </a:p>
      </dgm:t>
    </dgm:pt>
    <dgm:pt modelId="{9AC9A14D-CA11-49A5-AC10-0AE7C44529E7}">
      <dgm:prSet phldrT="[Text]" custT="1"/>
      <dgm:spPr>
        <a:solidFill>
          <a:schemeClr val="tx2"/>
        </a:solidFill>
      </dgm:spPr>
      <dgm:t>
        <a:bodyPr/>
        <a:lstStyle/>
        <a:p>
          <a:r>
            <a:rPr lang="fi-FI" sz="1100"/>
            <a:t>Reilun kaupan tuotteet</a:t>
          </a:r>
        </a:p>
      </dgm:t>
    </dgm:pt>
    <dgm:pt modelId="{DF68FC87-C452-4F58-9772-B8A697013E1C}" type="parTrans" cxnId="{1D2DC481-C2C2-47D4-BD4E-F75AB0394467}">
      <dgm:prSet/>
      <dgm:spPr/>
      <dgm:t>
        <a:bodyPr/>
        <a:lstStyle/>
        <a:p>
          <a:endParaRPr lang="fi-FI" sz="2400"/>
        </a:p>
      </dgm:t>
    </dgm:pt>
    <dgm:pt modelId="{93E9163C-FC38-4694-8F72-A48CECF28D97}" type="sibTrans" cxnId="{1D2DC481-C2C2-47D4-BD4E-F75AB0394467}">
      <dgm:prSet/>
      <dgm:spPr/>
      <dgm:t>
        <a:bodyPr/>
        <a:lstStyle/>
        <a:p>
          <a:endParaRPr lang="fi-FI" sz="2400"/>
        </a:p>
      </dgm:t>
    </dgm:pt>
    <dgm:pt modelId="{142F5F55-AF21-4384-94B4-0E9F97BB68E4}">
      <dgm:prSet phldrT="[Text]" custT="1"/>
      <dgm:spPr>
        <a:solidFill>
          <a:schemeClr val="tx1"/>
        </a:solidFill>
      </dgm:spPr>
      <dgm:t>
        <a:bodyPr/>
        <a:lstStyle/>
        <a:p>
          <a:r>
            <a:rPr lang="fi-FI" sz="1100"/>
            <a:t>Kohtuullisuus ja taloudellisuus</a:t>
          </a:r>
        </a:p>
      </dgm:t>
    </dgm:pt>
    <dgm:pt modelId="{1290A987-3CEC-48E6-BE1D-885E5D4B8063}" type="parTrans" cxnId="{28AAAB09-07EA-4A47-9F82-50618AA82891}">
      <dgm:prSet/>
      <dgm:spPr/>
      <dgm:t>
        <a:bodyPr/>
        <a:lstStyle/>
        <a:p>
          <a:endParaRPr lang="fi-FI" sz="2400"/>
        </a:p>
      </dgm:t>
    </dgm:pt>
    <dgm:pt modelId="{2BF14452-7B7B-440D-A8EC-C98FC8A8D4F9}" type="sibTrans" cxnId="{28AAAB09-07EA-4A47-9F82-50618AA82891}">
      <dgm:prSet/>
      <dgm:spPr/>
      <dgm:t>
        <a:bodyPr/>
        <a:lstStyle/>
        <a:p>
          <a:endParaRPr lang="fi-FI" sz="2400"/>
        </a:p>
      </dgm:t>
    </dgm:pt>
    <dgm:pt modelId="{E803A5C4-A317-42F0-B273-FA56C9CC9244}">
      <dgm:prSet phldrT="[Text]" custT="1"/>
      <dgm:spPr>
        <a:solidFill>
          <a:schemeClr val="tx1"/>
        </a:solidFill>
      </dgm:spPr>
      <dgm:t>
        <a:bodyPr/>
        <a:lstStyle/>
        <a:p>
          <a:r>
            <a:rPr lang="fi-FI" sz="1100"/>
            <a:t>Terveys ja henkinen hyvinvointi</a:t>
          </a:r>
        </a:p>
      </dgm:t>
    </dgm:pt>
    <dgm:pt modelId="{588649AE-A198-41BB-A2CB-E1B660D36FBA}" type="parTrans" cxnId="{E661D10E-B013-43E1-9A5B-B5267E060FDB}">
      <dgm:prSet/>
      <dgm:spPr/>
      <dgm:t>
        <a:bodyPr/>
        <a:lstStyle/>
        <a:p>
          <a:endParaRPr lang="fi-FI" sz="2400"/>
        </a:p>
      </dgm:t>
    </dgm:pt>
    <dgm:pt modelId="{7C62F2E9-46D4-4FA0-B22A-C4432C3C45A1}" type="sibTrans" cxnId="{E661D10E-B013-43E1-9A5B-B5267E060FDB}">
      <dgm:prSet/>
      <dgm:spPr/>
      <dgm:t>
        <a:bodyPr/>
        <a:lstStyle/>
        <a:p>
          <a:endParaRPr lang="fi-FI" sz="2400"/>
        </a:p>
      </dgm:t>
    </dgm:pt>
    <dgm:pt modelId="{2153E9BF-661F-49FD-BACB-4605FBB3C5FE}">
      <dgm:prSet phldrT="[Text]" custT="1"/>
      <dgm:spPr>
        <a:solidFill>
          <a:schemeClr val="tx1"/>
        </a:solidFill>
      </dgm:spPr>
      <dgm:t>
        <a:bodyPr/>
        <a:lstStyle/>
        <a:p>
          <a:r>
            <a:rPr lang="fi-FI" sz="1100"/>
            <a:t>Globaali, kansallinen ja ylisukupolvinen oikeudenmukaisuus</a:t>
          </a:r>
        </a:p>
      </dgm:t>
    </dgm:pt>
    <dgm:pt modelId="{4FFCBDE2-8684-4301-A4CD-4F6A0B7A0743}" type="parTrans" cxnId="{ED11ED04-F1AC-4264-B6C2-EEFEE065E54E}">
      <dgm:prSet/>
      <dgm:spPr/>
      <dgm:t>
        <a:bodyPr/>
        <a:lstStyle/>
        <a:p>
          <a:endParaRPr lang="fi-FI" sz="2400"/>
        </a:p>
      </dgm:t>
    </dgm:pt>
    <dgm:pt modelId="{155C9C66-B0D8-4A47-A7D4-DBF1EA8E5B21}" type="sibTrans" cxnId="{ED11ED04-F1AC-4264-B6C2-EEFEE065E54E}">
      <dgm:prSet/>
      <dgm:spPr/>
      <dgm:t>
        <a:bodyPr/>
        <a:lstStyle/>
        <a:p>
          <a:endParaRPr lang="fi-FI" sz="2400"/>
        </a:p>
      </dgm:t>
    </dgm:pt>
    <dgm:pt modelId="{3C43487C-07C9-4CC7-997E-7D6ECCEB80EF}">
      <dgm:prSet phldrT="[Text]" custT="1"/>
      <dgm:spPr>
        <a:solidFill>
          <a:schemeClr val="tx1"/>
        </a:solidFill>
      </dgm:spPr>
      <dgm:t>
        <a:bodyPr/>
        <a:lstStyle/>
        <a:p>
          <a:r>
            <a:rPr lang="fi-FI" sz="1100"/>
            <a:t>Moniarvoisuus ja –kulttuurisuus</a:t>
          </a:r>
        </a:p>
      </dgm:t>
    </dgm:pt>
    <dgm:pt modelId="{5CA08443-D665-4C44-8010-BE968442F09E}" type="parTrans" cxnId="{6E084201-86DC-467E-BE35-5DA52EC2CCA2}">
      <dgm:prSet/>
      <dgm:spPr/>
      <dgm:t>
        <a:bodyPr/>
        <a:lstStyle/>
        <a:p>
          <a:endParaRPr lang="fi-FI" sz="2400"/>
        </a:p>
      </dgm:t>
    </dgm:pt>
    <dgm:pt modelId="{6F4C4195-6C0E-42DC-BE9C-2027B518C28C}" type="sibTrans" cxnId="{6E084201-86DC-467E-BE35-5DA52EC2CCA2}">
      <dgm:prSet/>
      <dgm:spPr/>
      <dgm:t>
        <a:bodyPr/>
        <a:lstStyle/>
        <a:p>
          <a:endParaRPr lang="fi-FI" sz="2400"/>
        </a:p>
      </dgm:t>
    </dgm:pt>
    <dgm:pt modelId="{D8D24C99-5842-4AF9-BE46-2F97B6C16239}">
      <dgm:prSet phldrT="[Text]" custT="1"/>
      <dgm:spPr>
        <a:solidFill>
          <a:schemeClr val="tx1"/>
        </a:solidFill>
      </dgm:spPr>
      <dgm:t>
        <a:bodyPr/>
        <a:lstStyle/>
        <a:p>
          <a:r>
            <a:rPr lang="fi-FI" sz="1100"/>
            <a:t>Demokratia</a:t>
          </a:r>
        </a:p>
      </dgm:t>
    </dgm:pt>
    <dgm:pt modelId="{15ADB338-A5A2-43B0-AD7A-D3DC159531AD}" type="parTrans" cxnId="{9BBD85F6-F140-40C5-A3BD-4576B167800A}">
      <dgm:prSet/>
      <dgm:spPr/>
      <dgm:t>
        <a:bodyPr/>
        <a:lstStyle/>
        <a:p>
          <a:endParaRPr lang="fi-FI" sz="2400"/>
        </a:p>
      </dgm:t>
    </dgm:pt>
    <dgm:pt modelId="{77429325-DFE4-462F-98D5-CE00A0E9C893}" type="sibTrans" cxnId="{9BBD85F6-F140-40C5-A3BD-4576B167800A}">
      <dgm:prSet/>
      <dgm:spPr/>
      <dgm:t>
        <a:bodyPr/>
        <a:lstStyle/>
        <a:p>
          <a:endParaRPr lang="fi-FI" sz="2400"/>
        </a:p>
      </dgm:t>
    </dgm:pt>
    <dgm:pt modelId="{94F6C5B9-2355-4D70-9DDB-FFBAFE755D20}">
      <dgm:prSet phldrT="[Text]" custT="1"/>
      <dgm:spPr>
        <a:solidFill>
          <a:srgbClr val="FF007B"/>
        </a:solidFill>
      </dgm:spPr>
      <dgm:t>
        <a:bodyPr/>
        <a:lstStyle/>
        <a:p>
          <a:r>
            <a:rPr lang="fi-FI" sz="1100"/>
            <a:t>Materiaalien, energian ja veden säästö</a:t>
          </a:r>
        </a:p>
      </dgm:t>
    </dgm:pt>
    <dgm:pt modelId="{378DFADB-DCEF-4068-88FF-F0431E9034FC}" type="parTrans" cxnId="{0D80F8B9-FD46-44D6-A546-9BA6220AF42D}">
      <dgm:prSet/>
      <dgm:spPr/>
      <dgm:t>
        <a:bodyPr/>
        <a:lstStyle/>
        <a:p>
          <a:endParaRPr lang="fi-FI" sz="2400"/>
        </a:p>
      </dgm:t>
    </dgm:pt>
    <dgm:pt modelId="{921BD5A3-DBD9-426F-969E-E9F39E6BC471}" type="sibTrans" cxnId="{0D80F8B9-FD46-44D6-A546-9BA6220AF42D}">
      <dgm:prSet/>
      <dgm:spPr/>
      <dgm:t>
        <a:bodyPr/>
        <a:lstStyle/>
        <a:p>
          <a:endParaRPr lang="fi-FI" sz="2400"/>
        </a:p>
      </dgm:t>
    </dgm:pt>
    <dgm:pt modelId="{9EB102CA-454E-4F34-8B58-43D7E92CF971}">
      <dgm:prSet phldrT="[Text]" custT="1"/>
      <dgm:spPr>
        <a:solidFill>
          <a:srgbClr val="FF007B"/>
        </a:solidFill>
      </dgm:spPr>
      <dgm:t>
        <a:bodyPr/>
        <a:lstStyle/>
        <a:p>
          <a:r>
            <a:rPr lang="fi-FI" sz="1100"/>
            <a:t>Säästävät ja vähäpäästöiset liikkumistavat</a:t>
          </a:r>
        </a:p>
      </dgm:t>
    </dgm:pt>
    <dgm:pt modelId="{C10DFDA8-37E8-4A1D-ACF5-34984B5C0656}" type="parTrans" cxnId="{31531C0B-DEF4-4331-BCD6-8549B3B9D5DA}">
      <dgm:prSet/>
      <dgm:spPr/>
      <dgm:t>
        <a:bodyPr/>
        <a:lstStyle/>
        <a:p>
          <a:endParaRPr lang="fi-FI" sz="2400"/>
        </a:p>
      </dgm:t>
    </dgm:pt>
    <dgm:pt modelId="{152C2380-6956-40C0-BD24-29113B151393}" type="sibTrans" cxnId="{31531C0B-DEF4-4331-BCD6-8549B3B9D5DA}">
      <dgm:prSet/>
      <dgm:spPr/>
      <dgm:t>
        <a:bodyPr/>
        <a:lstStyle/>
        <a:p>
          <a:endParaRPr lang="fi-FI" sz="2400"/>
        </a:p>
      </dgm:t>
    </dgm:pt>
    <dgm:pt modelId="{2476D94F-0FB1-4F67-8A35-5C47F2691068}">
      <dgm:prSet phldrT="[Text]" custT="1"/>
      <dgm:spPr>
        <a:solidFill>
          <a:srgbClr val="FF007B"/>
        </a:solidFill>
      </dgm:spPr>
      <dgm:t>
        <a:bodyPr/>
        <a:lstStyle/>
        <a:p>
          <a:r>
            <a:rPr lang="fi-FI" sz="1100"/>
            <a:t>Turvallisuus vaarallisten aineiden käsittelyssä ja varastoinnissa</a:t>
          </a:r>
        </a:p>
      </dgm:t>
    </dgm:pt>
    <dgm:pt modelId="{4DD38B07-AB68-4CB3-83C0-BC143B35467B}" type="parTrans" cxnId="{FFD6F235-F905-418D-8E6B-6D2663D03067}">
      <dgm:prSet/>
      <dgm:spPr/>
      <dgm:t>
        <a:bodyPr/>
        <a:lstStyle/>
        <a:p>
          <a:endParaRPr lang="fi-FI" sz="2400"/>
        </a:p>
      </dgm:t>
    </dgm:pt>
    <dgm:pt modelId="{22E42CE8-1257-4F79-9E02-89DE43A327F9}" type="sibTrans" cxnId="{FFD6F235-F905-418D-8E6B-6D2663D03067}">
      <dgm:prSet/>
      <dgm:spPr/>
      <dgm:t>
        <a:bodyPr/>
        <a:lstStyle/>
        <a:p>
          <a:endParaRPr lang="fi-FI" sz="2400"/>
        </a:p>
      </dgm:t>
    </dgm:pt>
    <dgm:pt modelId="{1559E496-EEBC-4733-B3EA-3F10C8ADAB38}">
      <dgm:prSet phldrT="[Text]" custT="1"/>
      <dgm:spPr>
        <a:solidFill>
          <a:schemeClr val="tx2"/>
        </a:solidFill>
      </dgm:spPr>
      <dgm:t>
        <a:bodyPr/>
        <a:lstStyle/>
        <a:p>
          <a:r>
            <a:rPr lang="fi-FI" sz="1100"/>
            <a:t>Hankinnat</a:t>
          </a:r>
        </a:p>
      </dgm:t>
    </dgm:pt>
    <dgm:pt modelId="{4B4E534D-8131-4D48-A13C-1E146D3015F5}" type="parTrans" cxnId="{4A032E29-33D6-4689-A151-41F383558707}">
      <dgm:prSet/>
      <dgm:spPr/>
      <dgm:t>
        <a:bodyPr/>
        <a:lstStyle/>
        <a:p>
          <a:endParaRPr lang="fi-FI" sz="2400"/>
        </a:p>
      </dgm:t>
    </dgm:pt>
    <dgm:pt modelId="{46AA4F54-6E5F-4778-84B3-0E81B1E78D18}" type="sibTrans" cxnId="{4A032E29-33D6-4689-A151-41F383558707}">
      <dgm:prSet/>
      <dgm:spPr/>
      <dgm:t>
        <a:bodyPr/>
        <a:lstStyle/>
        <a:p>
          <a:endParaRPr lang="fi-FI" sz="2400"/>
        </a:p>
      </dgm:t>
    </dgm:pt>
    <dgm:pt modelId="{EE054E22-C12E-4700-9546-F7950CDBA61F}">
      <dgm:prSet phldrT="[Text]" custT="1"/>
      <dgm:spPr>
        <a:solidFill>
          <a:schemeClr val="tx2"/>
        </a:solidFill>
      </dgm:spPr>
      <dgm:t>
        <a:bodyPr/>
        <a:lstStyle/>
        <a:p>
          <a:r>
            <a:rPr lang="fi-FI" sz="1100"/>
            <a:t>Rakennusten korjaus ja kunnossapito</a:t>
          </a:r>
        </a:p>
      </dgm:t>
    </dgm:pt>
    <dgm:pt modelId="{CE98F552-FB00-4AF5-801E-527F9737E36A}" type="parTrans" cxnId="{AFCF7A60-5B39-48F6-B6C6-97491F45FFCE}">
      <dgm:prSet/>
      <dgm:spPr/>
      <dgm:t>
        <a:bodyPr/>
        <a:lstStyle/>
        <a:p>
          <a:endParaRPr lang="fi-FI" sz="2400"/>
        </a:p>
      </dgm:t>
    </dgm:pt>
    <dgm:pt modelId="{79F8C954-5C04-4A6E-8D42-410D623C2CAF}" type="sibTrans" cxnId="{AFCF7A60-5B39-48F6-B6C6-97491F45FFCE}">
      <dgm:prSet/>
      <dgm:spPr/>
      <dgm:t>
        <a:bodyPr/>
        <a:lstStyle/>
        <a:p>
          <a:endParaRPr lang="fi-FI" sz="2400"/>
        </a:p>
      </dgm:t>
    </dgm:pt>
    <dgm:pt modelId="{D2B89DB1-BEC8-4FBB-9212-E3133D344969}">
      <dgm:prSet phldrT="[Text]" custT="1"/>
      <dgm:spPr>
        <a:solidFill>
          <a:schemeClr val="tx2"/>
        </a:solidFill>
      </dgm:spPr>
      <dgm:t>
        <a:bodyPr/>
        <a:lstStyle/>
        <a:p>
          <a:r>
            <a:rPr lang="fi-FI" sz="1100"/>
            <a:t>Kuljetusten optimointi</a:t>
          </a:r>
        </a:p>
      </dgm:t>
    </dgm:pt>
    <dgm:pt modelId="{14D4D22D-43AD-402B-A526-71AEF833422C}" type="parTrans" cxnId="{3641ADC6-78F3-4AF4-9661-3DCB5CC64AD0}">
      <dgm:prSet/>
      <dgm:spPr/>
      <dgm:t>
        <a:bodyPr/>
        <a:lstStyle/>
        <a:p>
          <a:endParaRPr lang="fi-FI" sz="2400"/>
        </a:p>
      </dgm:t>
    </dgm:pt>
    <dgm:pt modelId="{F6036597-91A3-4FAE-A653-C0FD64A5AC34}" type="sibTrans" cxnId="{3641ADC6-78F3-4AF4-9661-3DCB5CC64AD0}">
      <dgm:prSet/>
      <dgm:spPr/>
      <dgm:t>
        <a:bodyPr/>
        <a:lstStyle/>
        <a:p>
          <a:endParaRPr lang="fi-FI" sz="2400"/>
        </a:p>
      </dgm:t>
    </dgm:pt>
    <dgm:pt modelId="{C334E3A1-21C1-4EAA-B951-7E9228607384}">
      <dgm:prSet phldrT="[Text]" custT="1"/>
      <dgm:spPr>
        <a:solidFill>
          <a:schemeClr val="tx2"/>
        </a:solidFill>
      </dgm:spPr>
      <dgm:t>
        <a:bodyPr/>
        <a:lstStyle/>
        <a:p>
          <a:r>
            <a:rPr lang="fi-FI" sz="1100"/>
            <a:t>Tilojen käyttöaste ja monikäyttö</a:t>
          </a:r>
        </a:p>
      </dgm:t>
    </dgm:pt>
    <dgm:pt modelId="{8469D960-87A2-4369-998D-1877D2ABDE56}" type="parTrans" cxnId="{FB47BA6F-729B-47D9-835A-739AD5C24427}">
      <dgm:prSet/>
      <dgm:spPr/>
      <dgm:t>
        <a:bodyPr/>
        <a:lstStyle/>
        <a:p>
          <a:endParaRPr lang="fi-FI" sz="2400"/>
        </a:p>
      </dgm:t>
    </dgm:pt>
    <dgm:pt modelId="{01B8E47D-870D-4943-B316-383EB0275670}" type="sibTrans" cxnId="{FB47BA6F-729B-47D9-835A-739AD5C24427}">
      <dgm:prSet/>
      <dgm:spPr/>
      <dgm:t>
        <a:bodyPr/>
        <a:lstStyle/>
        <a:p>
          <a:endParaRPr lang="fi-FI" sz="2400"/>
        </a:p>
      </dgm:t>
    </dgm:pt>
    <dgm:pt modelId="{FD47747E-BA55-4470-BC3D-9627D13E5201}">
      <dgm:prSet phldrT="[Text]" custT="1"/>
      <dgm:spPr>
        <a:solidFill>
          <a:schemeClr val="accent2"/>
        </a:solidFill>
      </dgm:spPr>
      <dgm:t>
        <a:bodyPr/>
        <a:lstStyle/>
        <a:p>
          <a:r>
            <a:rPr lang="fi-FI" sz="1600">
              <a:solidFill>
                <a:schemeClr val="tx1"/>
              </a:solidFill>
            </a:rPr>
            <a:t>Sosiaalinen kestävyys</a:t>
          </a:r>
        </a:p>
      </dgm:t>
    </dgm:pt>
    <dgm:pt modelId="{52591334-87F0-4A8D-94B9-F01F7AABFDBA}" type="parTrans" cxnId="{FC9562E3-F817-4FA3-92F5-02709F367E2C}">
      <dgm:prSet/>
      <dgm:spPr/>
      <dgm:t>
        <a:bodyPr/>
        <a:lstStyle/>
        <a:p>
          <a:endParaRPr lang="fi-FI" sz="2400"/>
        </a:p>
      </dgm:t>
    </dgm:pt>
    <dgm:pt modelId="{1800A8CF-669C-4027-A7B2-087C856D0099}" type="sibTrans" cxnId="{FC9562E3-F817-4FA3-92F5-02709F367E2C}">
      <dgm:prSet/>
      <dgm:spPr/>
      <dgm:t>
        <a:bodyPr/>
        <a:lstStyle/>
        <a:p>
          <a:endParaRPr lang="fi-FI" sz="2400"/>
        </a:p>
      </dgm:t>
    </dgm:pt>
    <dgm:pt modelId="{DBC1B472-3E06-4FD3-93CB-DC436AE42333}">
      <dgm:prSet phldrT="[Text]" custT="1"/>
      <dgm:spPr>
        <a:solidFill>
          <a:schemeClr val="accent2"/>
        </a:solidFill>
      </dgm:spPr>
      <dgm:t>
        <a:bodyPr/>
        <a:lstStyle/>
        <a:p>
          <a:r>
            <a:rPr lang="fi-FI" sz="1100">
              <a:solidFill>
                <a:schemeClr val="tx1"/>
              </a:solidFill>
            </a:rPr>
            <a:t>Työympäristön turvallisuus, terveellisyys, viihtyisyys ja esteettömyys</a:t>
          </a:r>
        </a:p>
      </dgm:t>
    </dgm:pt>
    <dgm:pt modelId="{24C13F5D-A486-456B-B592-3643A617EF76}" type="parTrans" cxnId="{1689B451-40B6-412A-9747-DC2205A8AA70}">
      <dgm:prSet/>
      <dgm:spPr/>
      <dgm:t>
        <a:bodyPr/>
        <a:lstStyle/>
        <a:p>
          <a:endParaRPr lang="fi-FI" sz="2400"/>
        </a:p>
      </dgm:t>
    </dgm:pt>
    <dgm:pt modelId="{31743725-B600-48EF-8E57-D523D61B97A6}" type="sibTrans" cxnId="{1689B451-40B6-412A-9747-DC2205A8AA70}">
      <dgm:prSet/>
      <dgm:spPr/>
      <dgm:t>
        <a:bodyPr/>
        <a:lstStyle/>
        <a:p>
          <a:endParaRPr lang="fi-FI" sz="2400"/>
        </a:p>
      </dgm:t>
    </dgm:pt>
    <dgm:pt modelId="{05C1CC86-93E7-4314-B8AE-C151C681AABC}">
      <dgm:prSet phldrT="[Text]" custT="1"/>
      <dgm:spPr>
        <a:solidFill>
          <a:schemeClr val="accent2"/>
        </a:solidFill>
      </dgm:spPr>
      <dgm:t>
        <a:bodyPr/>
        <a:lstStyle/>
        <a:p>
          <a:r>
            <a:rPr lang="fi-FI" sz="1100">
              <a:solidFill>
                <a:schemeClr val="tx1"/>
              </a:solidFill>
            </a:rPr>
            <a:t>Henkilöstön ja opiskelijoiden hyvinvointi, terveys, jaksaminen ja tasa-arvoinen kohtelu</a:t>
          </a:r>
        </a:p>
      </dgm:t>
    </dgm:pt>
    <dgm:pt modelId="{04E07BD7-930B-4AFF-9347-0B47D6B94139}" type="parTrans" cxnId="{D392E881-0B60-4DBB-B0AF-6082AC3123CE}">
      <dgm:prSet/>
      <dgm:spPr/>
      <dgm:t>
        <a:bodyPr/>
        <a:lstStyle/>
        <a:p>
          <a:endParaRPr lang="fi-FI" sz="2400"/>
        </a:p>
      </dgm:t>
    </dgm:pt>
    <dgm:pt modelId="{F6E92C9E-39AA-4903-8FFC-899E47718DB4}" type="sibTrans" cxnId="{D392E881-0B60-4DBB-B0AF-6082AC3123CE}">
      <dgm:prSet/>
      <dgm:spPr/>
      <dgm:t>
        <a:bodyPr/>
        <a:lstStyle/>
        <a:p>
          <a:endParaRPr lang="fi-FI" sz="2400"/>
        </a:p>
      </dgm:t>
    </dgm:pt>
    <dgm:pt modelId="{010A3B93-918D-474D-854C-E1EFCFCA82AB}">
      <dgm:prSet phldrT="[Text]" custT="1"/>
      <dgm:spPr>
        <a:solidFill>
          <a:schemeClr val="accent2"/>
        </a:solidFill>
      </dgm:spPr>
      <dgm:t>
        <a:bodyPr/>
        <a:lstStyle/>
        <a:p>
          <a:r>
            <a:rPr lang="fi-FI" sz="1100">
              <a:solidFill>
                <a:schemeClr val="tx1"/>
              </a:solidFill>
            </a:rPr>
            <a:t>Eettiset, turvalliset ja terveelliset hankinnat</a:t>
          </a:r>
        </a:p>
      </dgm:t>
    </dgm:pt>
    <dgm:pt modelId="{4093961F-A447-4F8B-AEB1-C3E929906F70}" type="parTrans" cxnId="{6A07B8FA-450D-4074-8C11-D09C8A529545}">
      <dgm:prSet/>
      <dgm:spPr/>
      <dgm:t>
        <a:bodyPr/>
        <a:lstStyle/>
        <a:p>
          <a:endParaRPr lang="fi-FI" sz="2400"/>
        </a:p>
      </dgm:t>
    </dgm:pt>
    <dgm:pt modelId="{BC88DA59-69BF-470A-90F3-5E73919E955B}" type="sibTrans" cxnId="{6A07B8FA-450D-4074-8C11-D09C8A529545}">
      <dgm:prSet/>
      <dgm:spPr/>
      <dgm:t>
        <a:bodyPr/>
        <a:lstStyle/>
        <a:p>
          <a:endParaRPr lang="fi-FI" sz="2400"/>
        </a:p>
      </dgm:t>
    </dgm:pt>
    <dgm:pt modelId="{87838604-B1E5-452F-802C-703BFDC85024}">
      <dgm:prSet phldrT="[Text]" custT="1"/>
      <dgm:spPr>
        <a:solidFill>
          <a:schemeClr val="accent2"/>
        </a:solidFill>
      </dgm:spPr>
      <dgm:t>
        <a:bodyPr/>
        <a:lstStyle/>
        <a:p>
          <a:r>
            <a:rPr lang="fi-FI" sz="1100">
              <a:solidFill>
                <a:schemeClr val="tx1"/>
              </a:solidFill>
            </a:rPr>
            <a:t>Syrjäytymisen, syrjinnän, fyysisen ja psyykkisen väkivallan ehkäisy</a:t>
          </a:r>
        </a:p>
      </dgm:t>
    </dgm:pt>
    <dgm:pt modelId="{BB9481C4-5CDA-4B2D-9B3A-D0B26E4B18DC}" type="parTrans" cxnId="{F55682FA-98DC-4949-A0A7-2E70F790AE52}">
      <dgm:prSet/>
      <dgm:spPr/>
      <dgm:t>
        <a:bodyPr/>
        <a:lstStyle/>
        <a:p>
          <a:endParaRPr lang="fi-FI" sz="2400"/>
        </a:p>
      </dgm:t>
    </dgm:pt>
    <dgm:pt modelId="{9171BC0E-581C-44EA-8A03-46D406C0AFB4}" type="sibTrans" cxnId="{F55682FA-98DC-4949-A0A7-2E70F790AE52}">
      <dgm:prSet/>
      <dgm:spPr/>
      <dgm:t>
        <a:bodyPr/>
        <a:lstStyle/>
        <a:p>
          <a:endParaRPr lang="fi-FI" sz="2400"/>
        </a:p>
      </dgm:t>
    </dgm:pt>
    <dgm:pt modelId="{29732B46-C61F-4AED-A0A1-41C3CF001BC3}">
      <dgm:prSet phldrT="[Text]" custT="1"/>
      <dgm:spPr>
        <a:solidFill>
          <a:schemeClr val="accent2"/>
        </a:solidFill>
      </dgm:spPr>
      <dgm:t>
        <a:bodyPr/>
        <a:lstStyle/>
        <a:p>
          <a:r>
            <a:rPr lang="fi-FI" sz="1100">
              <a:solidFill>
                <a:schemeClr val="tx1"/>
              </a:solidFill>
            </a:rPr>
            <a:t>Avoimuus, yhteistoiminta ja osallistumisen mahdollisuudet</a:t>
          </a:r>
        </a:p>
      </dgm:t>
    </dgm:pt>
    <dgm:pt modelId="{498151B4-221C-43CD-AC45-C1356EDD7416}" type="parTrans" cxnId="{8539FBE6-0D8D-4B98-9083-6DEAE57E6A97}">
      <dgm:prSet/>
      <dgm:spPr/>
      <dgm:t>
        <a:bodyPr/>
        <a:lstStyle/>
        <a:p>
          <a:endParaRPr lang="fi-FI" sz="2400"/>
        </a:p>
      </dgm:t>
    </dgm:pt>
    <dgm:pt modelId="{41BA4253-58E4-4376-966B-0856FC86F613}" type="sibTrans" cxnId="{8539FBE6-0D8D-4B98-9083-6DEAE57E6A97}">
      <dgm:prSet/>
      <dgm:spPr/>
      <dgm:t>
        <a:bodyPr/>
        <a:lstStyle/>
        <a:p>
          <a:endParaRPr lang="fi-FI" sz="2400"/>
        </a:p>
      </dgm:t>
    </dgm:pt>
    <dgm:pt modelId="{54AFAA78-6178-4B96-AEF7-BB41EB0BD218}">
      <dgm:prSet phldrT="[Text]" custT="1"/>
      <dgm:spPr>
        <a:solidFill>
          <a:schemeClr val="accent2"/>
        </a:solidFill>
      </dgm:spPr>
      <dgm:t>
        <a:bodyPr/>
        <a:lstStyle/>
        <a:p>
          <a:r>
            <a:rPr lang="fi-FI" sz="1100">
              <a:solidFill>
                <a:schemeClr val="tx1"/>
              </a:solidFill>
            </a:rPr>
            <a:t>Verkottuminen ympäröivään yhteiskuntaan</a:t>
          </a:r>
        </a:p>
      </dgm:t>
    </dgm:pt>
    <dgm:pt modelId="{91221E8F-574C-4CDD-874B-CE3393B987CA}" type="parTrans" cxnId="{8985A660-8BDD-48D5-9C90-B93C6C7BC8E3}">
      <dgm:prSet/>
      <dgm:spPr/>
      <dgm:t>
        <a:bodyPr/>
        <a:lstStyle/>
        <a:p>
          <a:endParaRPr lang="fi-FI" sz="2400"/>
        </a:p>
      </dgm:t>
    </dgm:pt>
    <dgm:pt modelId="{A7B3B2B7-81C1-4C38-80CC-39B7C24B7198}" type="sibTrans" cxnId="{8985A660-8BDD-48D5-9C90-B93C6C7BC8E3}">
      <dgm:prSet/>
      <dgm:spPr/>
      <dgm:t>
        <a:bodyPr/>
        <a:lstStyle/>
        <a:p>
          <a:endParaRPr lang="fi-FI" sz="2400"/>
        </a:p>
      </dgm:t>
    </dgm:pt>
    <dgm:pt modelId="{F1C43F4A-EB69-4B85-8BDE-BAB4C5686505}">
      <dgm:prSet phldrT="[Text]" custT="1"/>
      <dgm:spPr>
        <a:solidFill>
          <a:schemeClr val="accent4"/>
        </a:solidFill>
      </dgm:spPr>
      <dgm:t>
        <a:bodyPr/>
        <a:lstStyle/>
        <a:p>
          <a:r>
            <a:rPr lang="fi-FI" sz="1600"/>
            <a:t>Kulttuurinen kestävyys</a:t>
          </a:r>
        </a:p>
      </dgm:t>
    </dgm:pt>
    <dgm:pt modelId="{12CC8D3B-ABCD-441A-B7B7-4CF904C2B41F}" type="parTrans" cxnId="{D32ECAF6-2BED-4891-8E15-665D85435336}">
      <dgm:prSet/>
      <dgm:spPr/>
      <dgm:t>
        <a:bodyPr/>
        <a:lstStyle/>
        <a:p>
          <a:endParaRPr lang="fi-FI" sz="2400"/>
        </a:p>
      </dgm:t>
    </dgm:pt>
    <dgm:pt modelId="{3D771B1A-24A4-4DE1-A8F2-320270129A4E}" type="sibTrans" cxnId="{D32ECAF6-2BED-4891-8E15-665D85435336}">
      <dgm:prSet/>
      <dgm:spPr/>
      <dgm:t>
        <a:bodyPr/>
        <a:lstStyle/>
        <a:p>
          <a:endParaRPr lang="fi-FI" sz="2400"/>
        </a:p>
      </dgm:t>
    </dgm:pt>
    <dgm:pt modelId="{CC453F8A-3FD5-4F72-B7E8-92D4ABAB28FE}">
      <dgm:prSet phldrT="[Text]" custT="1"/>
      <dgm:spPr>
        <a:solidFill>
          <a:schemeClr val="accent4"/>
        </a:solidFill>
      </dgm:spPr>
      <dgm:t>
        <a:bodyPr/>
        <a:lstStyle/>
        <a:p>
          <a:r>
            <a:rPr lang="fi-FI" sz="1100"/>
            <a:t>Paikallisten kulttuuristen perinteiden ja tapojen vaaliminen</a:t>
          </a:r>
        </a:p>
      </dgm:t>
    </dgm:pt>
    <dgm:pt modelId="{D55D701F-BDD6-4349-9A7D-1CB9E9769471}" type="parTrans" cxnId="{5AC4EA84-66B7-4347-A3D7-E527D23D344C}">
      <dgm:prSet/>
      <dgm:spPr/>
      <dgm:t>
        <a:bodyPr/>
        <a:lstStyle/>
        <a:p>
          <a:endParaRPr lang="fi-FI" sz="2400"/>
        </a:p>
      </dgm:t>
    </dgm:pt>
    <dgm:pt modelId="{A037D46E-E5CA-4F22-B183-7283D0289BF4}" type="sibTrans" cxnId="{5AC4EA84-66B7-4347-A3D7-E527D23D344C}">
      <dgm:prSet/>
      <dgm:spPr/>
      <dgm:t>
        <a:bodyPr/>
        <a:lstStyle/>
        <a:p>
          <a:endParaRPr lang="fi-FI" sz="2400"/>
        </a:p>
      </dgm:t>
    </dgm:pt>
    <dgm:pt modelId="{73C40A82-66F8-4F2E-8701-FF3C51F376C5}">
      <dgm:prSet phldrT="[Text]" custT="1"/>
      <dgm:spPr>
        <a:solidFill>
          <a:schemeClr val="accent4"/>
        </a:solidFill>
      </dgm:spPr>
      <dgm:t>
        <a:bodyPr/>
        <a:lstStyle/>
        <a:p>
          <a:r>
            <a:rPr lang="fi-FI" sz="1100"/>
            <a:t>Kulttuuriympäristön säilyttäminen</a:t>
          </a:r>
        </a:p>
      </dgm:t>
    </dgm:pt>
    <dgm:pt modelId="{C939E106-7B41-445D-9475-73E9729E85FC}" type="parTrans" cxnId="{97817E46-BB31-4F7A-95B2-6982719E3FED}">
      <dgm:prSet/>
      <dgm:spPr/>
      <dgm:t>
        <a:bodyPr/>
        <a:lstStyle/>
        <a:p>
          <a:endParaRPr lang="fi-FI" sz="2400"/>
        </a:p>
      </dgm:t>
    </dgm:pt>
    <dgm:pt modelId="{6C899D0A-56D6-4D03-87CF-F4A0A71397EE}" type="sibTrans" cxnId="{97817E46-BB31-4F7A-95B2-6982719E3FED}">
      <dgm:prSet/>
      <dgm:spPr/>
      <dgm:t>
        <a:bodyPr/>
        <a:lstStyle/>
        <a:p>
          <a:endParaRPr lang="fi-FI" sz="2400"/>
        </a:p>
      </dgm:t>
    </dgm:pt>
    <dgm:pt modelId="{0A3915E1-9465-4204-ACBD-A85220E6CC63}">
      <dgm:prSet phldrT="[Text]" custT="1"/>
      <dgm:spPr>
        <a:solidFill>
          <a:schemeClr val="accent4"/>
        </a:solidFill>
      </dgm:spPr>
      <dgm:t>
        <a:bodyPr/>
        <a:lstStyle/>
        <a:p>
          <a:r>
            <a:rPr lang="fi-FI" sz="1100"/>
            <a:t>Monikulttuurisuus oppilaitoksen arjessa</a:t>
          </a:r>
        </a:p>
      </dgm:t>
    </dgm:pt>
    <dgm:pt modelId="{7833E1BE-74BF-4147-AD01-4F79FEC500DF}" type="parTrans" cxnId="{1E9A58D5-6133-4E32-B7D0-52848E787D84}">
      <dgm:prSet/>
      <dgm:spPr/>
      <dgm:t>
        <a:bodyPr/>
        <a:lstStyle/>
        <a:p>
          <a:endParaRPr lang="fi-FI" sz="2400"/>
        </a:p>
      </dgm:t>
    </dgm:pt>
    <dgm:pt modelId="{000DE4D0-E34A-4ACE-AB6A-040D44011579}" type="sibTrans" cxnId="{1E9A58D5-6133-4E32-B7D0-52848E787D84}">
      <dgm:prSet/>
      <dgm:spPr/>
      <dgm:t>
        <a:bodyPr/>
        <a:lstStyle/>
        <a:p>
          <a:endParaRPr lang="fi-FI" sz="2400"/>
        </a:p>
      </dgm:t>
    </dgm:pt>
    <dgm:pt modelId="{45B6C936-8D02-4E12-ABAC-77425D6BC47C}">
      <dgm:prSet phldrT="[Text]" custT="1"/>
      <dgm:spPr>
        <a:solidFill>
          <a:schemeClr val="tx2"/>
        </a:solidFill>
      </dgm:spPr>
      <dgm:t>
        <a:bodyPr/>
        <a:lstStyle/>
        <a:p>
          <a:r>
            <a:rPr lang="fi-FI" sz="1100"/>
            <a:t>Materiaalien ja energian kulutuksen vähentämine</a:t>
          </a:r>
        </a:p>
      </dgm:t>
    </dgm:pt>
    <dgm:pt modelId="{C30832B9-FA30-47C8-8BE4-00DB6B06519E}" type="parTrans" cxnId="{DA85DB7E-D8ED-4BB2-86EF-FB2C1892BCB8}">
      <dgm:prSet/>
      <dgm:spPr/>
      <dgm:t>
        <a:bodyPr/>
        <a:lstStyle/>
        <a:p>
          <a:endParaRPr lang="fi-FI" sz="2400"/>
        </a:p>
      </dgm:t>
    </dgm:pt>
    <dgm:pt modelId="{619FBA79-7100-4A16-A7F4-126D95D454C5}" type="sibTrans" cxnId="{DA85DB7E-D8ED-4BB2-86EF-FB2C1892BCB8}">
      <dgm:prSet/>
      <dgm:spPr/>
      <dgm:t>
        <a:bodyPr/>
        <a:lstStyle/>
        <a:p>
          <a:endParaRPr lang="fi-FI" sz="2400"/>
        </a:p>
      </dgm:t>
    </dgm:pt>
    <dgm:pt modelId="{20285268-C729-49D9-AC49-2FF62DFBA47A}">
      <dgm:prSet phldrT="[Text]" custT="1"/>
      <dgm:spPr>
        <a:solidFill>
          <a:schemeClr val="tx2"/>
        </a:solidFill>
      </dgm:spPr>
      <dgm:t>
        <a:bodyPr/>
        <a:lstStyle/>
        <a:p>
          <a:r>
            <a:rPr lang="fi-FI" sz="1100"/>
            <a:t>Tavaroiden uudelleenkäyttö, jakaminen, vuokraus ja lainaus</a:t>
          </a:r>
        </a:p>
      </dgm:t>
    </dgm:pt>
    <dgm:pt modelId="{3DDD8775-D935-42D2-A9A8-DC86C14FF78C}" type="parTrans" cxnId="{7D4E63BB-521E-483E-B7B0-D1C7D4A9AA9F}">
      <dgm:prSet/>
      <dgm:spPr/>
      <dgm:t>
        <a:bodyPr/>
        <a:lstStyle/>
        <a:p>
          <a:endParaRPr lang="fi-FI" sz="2400"/>
        </a:p>
      </dgm:t>
    </dgm:pt>
    <dgm:pt modelId="{822314E6-7DF2-4A79-83A6-E729DC33B643}" type="sibTrans" cxnId="{7D4E63BB-521E-483E-B7B0-D1C7D4A9AA9F}">
      <dgm:prSet/>
      <dgm:spPr/>
      <dgm:t>
        <a:bodyPr/>
        <a:lstStyle/>
        <a:p>
          <a:endParaRPr lang="fi-FI" sz="2400"/>
        </a:p>
      </dgm:t>
    </dgm:pt>
    <dgm:pt modelId="{FCA43E0F-6D49-42B9-A80A-71A9E967B667}">
      <dgm:prSet phldrT="[Text]" custT="1"/>
      <dgm:spPr>
        <a:solidFill>
          <a:schemeClr val="tx2"/>
        </a:solidFill>
      </dgm:spPr>
      <dgm:t>
        <a:bodyPr/>
        <a:lstStyle/>
        <a:p>
          <a:r>
            <a:rPr lang="fi-FI" sz="1100"/>
            <a:t>Jätteiden lajittelu ja kierrätys</a:t>
          </a:r>
        </a:p>
      </dgm:t>
    </dgm:pt>
    <dgm:pt modelId="{049ACBD7-F6DD-401D-A3CB-8FBBABF0536E}" type="parTrans" cxnId="{2AB2117D-E769-46A6-AC24-E6DF385F56A9}">
      <dgm:prSet/>
      <dgm:spPr/>
      <dgm:t>
        <a:bodyPr/>
        <a:lstStyle/>
        <a:p>
          <a:endParaRPr lang="fi-FI" sz="2400"/>
        </a:p>
      </dgm:t>
    </dgm:pt>
    <dgm:pt modelId="{974A26D7-6009-416C-A84A-37F1E4661B4F}" type="sibTrans" cxnId="{2AB2117D-E769-46A6-AC24-E6DF385F56A9}">
      <dgm:prSet/>
      <dgm:spPr/>
      <dgm:t>
        <a:bodyPr/>
        <a:lstStyle/>
        <a:p>
          <a:endParaRPr lang="fi-FI" sz="2400"/>
        </a:p>
      </dgm:t>
    </dgm:pt>
    <dgm:pt modelId="{34D914CC-DB9E-4B07-B8F2-F8D4D84808F2}" type="pres">
      <dgm:prSet presAssocID="{1E09B879-3945-4DE1-BED8-50B3F0FA1BEE}" presName="Name0" presStyleCnt="0">
        <dgm:presLayoutVars>
          <dgm:dir/>
          <dgm:resizeHandles val="exact"/>
        </dgm:presLayoutVars>
      </dgm:prSet>
      <dgm:spPr/>
    </dgm:pt>
    <dgm:pt modelId="{4C642570-FF10-45C4-A484-36F820F92C24}" type="pres">
      <dgm:prSet presAssocID="{A81B4CB4-5370-4DAC-A6EB-490697F2F1B3}" presName="node" presStyleLbl="node1" presStyleIdx="0" presStyleCnt="5">
        <dgm:presLayoutVars>
          <dgm:bulletEnabled val="1"/>
        </dgm:presLayoutVars>
      </dgm:prSet>
      <dgm:spPr/>
    </dgm:pt>
    <dgm:pt modelId="{6D42808A-BAB0-4554-90C2-1C7B5BE9A295}" type="pres">
      <dgm:prSet presAssocID="{338E7D31-B619-4789-A665-D84799167973}" presName="sibTrans" presStyleCnt="0"/>
      <dgm:spPr/>
    </dgm:pt>
    <dgm:pt modelId="{793F7FD3-E18F-466D-AF73-A6FA99AB0C2F}" type="pres">
      <dgm:prSet presAssocID="{940470B0-D6B2-430B-A738-4933457A4F2C}" presName="node" presStyleLbl="node1" presStyleIdx="1" presStyleCnt="5">
        <dgm:presLayoutVars>
          <dgm:bulletEnabled val="1"/>
        </dgm:presLayoutVars>
      </dgm:prSet>
      <dgm:spPr/>
    </dgm:pt>
    <dgm:pt modelId="{F0ED92BB-2554-4893-914C-514848CDC90E}" type="pres">
      <dgm:prSet presAssocID="{EC4826F2-FAE4-40E0-8C3C-B918912981E7}" presName="sibTrans" presStyleCnt="0"/>
      <dgm:spPr/>
    </dgm:pt>
    <dgm:pt modelId="{011A78D1-8C36-4938-A402-D64E34808863}" type="pres">
      <dgm:prSet presAssocID="{EE356ACE-D1BA-4FC6-83CF-1F18F210046E}" presName="node" presStyleLbl="node1" presStyleIdx="2" presStyleCnt="5">
        <dgm:presLayoutVars>
          <dgm:bulletEnabled val="1"/>
        </dgm:presLayoutVars>
      </dgm:prSet>
      <dgm:spPr/>
    </dgm:pt>
    <dgm:pt modelId="{0B55A0B2-58BD-4398-9294-67D0F16067C3}" type="pres">
      <dgm:prSet presAssocID="{B8AB0E57-30FA-4BAF-B305-559C2F4AC9F3}" presName="sibTrans" presStyleCnt="0"/>
      <dgm:spPr/>
    </dgm:pt>
    <dgm:pt modelId="{9071B63D-2EC8-40B9-AF4B-FEB9DCDDC8BC}" type="pres">
      <dgm:prSet presAssocID="{FD47747E-BA55-4470-BC3D-9627D13E5201}" presName="node" presStyleLbl="node1" presStyleIdx="3" presStyleCnt="5">
        <dgm:presLayoutVars>
          <dgm:bulletEnabled val="1"/>
        </dgm:presLayoutVars>
      </dgm:prSet>
      <dgm:spPr/>
    </dgm:pt>
    <dgm:pt modelId="{788380FB-4BFC-46B7-94B7-DA81DDE8473A}" type="pres">
      <dgm:prSet presAssocID="{1800A8CF-669C-4027-A7B2-087C856D0099}" presName="sibTrans" presStyleCnt="0"/>
      <dgm:spPr/>
    </dgm:pt>
    <dgm:pt modelId="{D335DE99-1421-4944-92FD-7CD1248C791C}" type="pres">
      <dgm:prSet presAssocID="{F1C43F4A-EB69-4B85-8BDE-BAB4C5686505}" presName="node" presStyleLbl="node1" presStyleIdx="4" presStyleCnt="5">
        <dgm:presLayoutVars>
          <dgm:bulletEnabled val="1"/>
        </dgm:presLayoutVars>
      </dgm:prSet>
      <dgm:spPr/>
    </dgm:pt>
  </dgm:ptLst>
  <dgm:cxnLst>
    <dgm:cxn modelId="{B1C35A00-EA85-4E58-9AEE-19811738B001}" type="presOf" srcId="{45B6C936-8D02-4E12-ABAC-77425D6BC47C}" destId="{011A78D1-8C36-4938-A402-D64E34808863}" srcOrd="0" destOrd="3" presId="urn:microsoft.com/office/officeart/2005/8/layout/hList6"/>
    <dgm:cxn modelId="{6E084201-86DC-467E-BE35-5DA52EC2CCA2}" srcId="{A81B4CB4-5370-4DAC-A6EB-490697F2F1B3}" destId="{3C43487C-07C9-4CC7-997E-7D6ECCEB80EF}" srcOrd="5" destOrd="0" parTransId="{5CA08443-D665-4C44-8010-BE968442F09E}" sibTransId="{6F4C4195-6C0E-42DC-BE9C-2027B518C28C}"/>
    <dgm:cxn modelId="{ED11ED04-F1AC-4264-B6C2-EEFEE065E54E}" srcId="{A81B4CB4-5370-4DAC-A6EB-490697F2F1B3}" destId="{2153E9BF-661F-49FD-BACB-4605FBB3C5FE}" srcOrd="3" destOrd="0" parTransId="{4FFCBDE2-8684-4301-A4CD-4F6A0B7A0743}" sibTransId="{155C9C66-B0D8-4A47-A7D4-DBF1EA8E5B21}"/>
    <dgm:cxn modelId="{BD8EC508-9D91-4B33-BA7F-4A3E91D4688C}" type="presOf" srcId="{E803A5C4-A317-42F0-B273-FA56C9CC9244}" destId="{4C642570-FF10-45C4-A484-36F820F92C24}" srcOrd="0" destOrd="3" presId="urn:microsoft.com/office/officeart/2005/8/layout/hList6"/>
    <dgm:cxn modelId="{A1A43109-4688-4BFB-8BCB-BCA583027823}" type="presOf" srcId="{29732B46-C61F-4AED-A0A1-41C3CF001BC3}" destId="{9071B63D-2EC8-40B9-AF4B-FEB9DCDDC8BC}" srcOrd="0" destOrd="5" presId="urn:microsoft.com/office/officeart/2005/8/layout/hList6"/>
    <dgm:cxn modelId="{28AAAB09-07EA-4A47-9F82-50618AA82891}" srcId="{A81B4CB4-5370-4DAC-A6EB-490697F2F1B3}" destId="{142F5F55-AF21-4384-94B4-0E9F97BB68E4}" srcOrd="1" destOrd="0" parTransId="{1290A987-3CEC-48E6-BE1D-885E5D4B8063}" sibTransId="{2BF14452-7B7B-440D-A8EC-C98FC8A8D4F9}"/>
    <dgm:cxn modelId="{31531C0B-DEF4-4331-BCD6-8549B3B9D5DA}" srcId="{940470B0-D6B2-430B-A738-4933457A4F2C}" destId="{9EB102CA-454E-4F34-8B58-43D7E92CF971}" srcOrd="3" destOrd="0" parTransId="{C10DFDA8-37E8-4A1D-ACF5-34984B5C0656}" sibTransId="{152C2380-6956-40C0-BD24-29113B151393}"/>
    <dgm:cxn modelId="{E661D10E-B013-43E1-9A5B-B5267E060FDB}" srcId="{A81B4CB4-5370-4DAC-A6EB-490697F2F1B3}" destId="{E803A5C4-A317-42F0-B273-FA56C9CC9244}" srcOrd="2" destOrd="0" parTransId="{588649AE-A198-41BB-A2CB-E1B660D36FBA}" sibTransId="{7C62F2E9-46D4-4FA0-B22A-C4432C3C45A1}"/>
    <dgm:cxn modelId="{C5E7F011-9100-4AF1-920F-17587ECC4EDC}" type="presOf" srcId="{C334E3A1-21C1-4EAA-B951-7E9228607384}" destId="{011A78D1-8C36-4938-A402-D64E34808863}" srcOrd="0" destOrd="9" presId="urn:microsoft.com/office/officeart/2005/8/layout/hList6"/>
    <dgm:cxn modelId="{6570B31A-2A41-41CC-BC34-88ED0243F7D8}" type="presOf" srcId="{DBC1B472-3E06-4FD3-93CB-DC436AE42333}" destId="{9071B63D-2EC8-40B9-AF4B-FEB9DCDDC8BC}" srcOrd="0" destOrd="1" presId="urn:microsoft.com/office/officeart/2005/8/layout/hList6"/>
    <dgm:cxn modelId="{CFD0681F-671C-4F95-AC26-D9C3C36A26AA}" type="presOf" srcId="{05C1CC86-93E7-4314-B8AE-C151C681AABC}" destId="{9071B63D-2EC8-40B9-AF4B-FEB9DCDDC8BC}" srcOrd="0" destOrd="2" presId="urn:microsoft.com/office/officeart/2005/8/layout/hList6"/>
    <dgm:cxn modelId="{DC9BD421-537D-4E64-89E0-ECDEE4ED5BDC}" type="presOf" srcId="{2476D94F-0FB1-4F67-8A35-5C47F2691068}" destId="{793F7FD3-E18F-466D-AF73-A6FA99AB0C2F}" srcOrd="0" destOrd="5" presId="urn:microsoft.com/office/officeart/2005/8/layout/hList6"/>
    <dgm:cxn modelId="{05040922-CD27-42F7-99AF-CA4A04497E07}" srcId="{940470B0-D6B2-430B-A738-4933457A4F2C}" destId="{A7E08C65-C04A-430A-BECC-427207D2FA2F}" srcOrd="0" destOrd="0" parTransId="{610468DA-C5E5-4913-835B-CC3B09B65AB8}" sibTransId="{3634D352-BA30-4298-916D-8C9E788623E9}"/>
    <dgm:cxn modelId="{D6806822-A39D-41E5-9E6C-A50C09D037F8}" type="presOf" srcId="{CBC715A3-9F3F-4F70-8013-4E07944EA492}" destId="{4C642570-FF10-45C4-A484-36F820F92C24}" srcOrd="0" destOrd="1" presId="urn:microsoft.com/office/officeart/2005/8/layout/hList6"/>
    <dgm:cxn modelId="{4A032E29-33D6-4689-A151-41F383558707}" srcId="{F85A7D2C-5CC1-46CC-B446-1042ED8C3A9D}" destId="{1559E496-EEBC-4733-B3EA-3F10C8ADAB38}" srcOrd="0" destOrd="0" parTransId="{4B4E534D-8131-4D48-A13C-1E146D3015F5}" sibTransId="{46AA4F54-6E5F-4778-84B3-0E81B1E78D18}"/>
    <dgm:cxn modelId="{AFAE1B31-392E-4CB7-B41F-44A9E8AE237F}" srcId="{A81B4CB4-5370-4DAC-A6EB-490697F2F1B3}" destId="{8347992B-6210-4C59-AF4A-761F270E5223}" srcOrd="4" destOrd="0" parTransId="{26CF92E8-AD33-42CA-B5A1-BB8D114B3D18}" sibTransId="{EE6DD2FA-C497-4906-AD32-C26A12660A57}"/>
    <dgm:cxn modelId="{39176334-D82C-49C9-BA99-A089394A95E3}" type="presOf" srcId="{87838604-B1E5-452F-802C-703BFDC85024}" destId="{9071B63D-2EC8-40B9-AF4B-FEB9DCDDC8BC}" srcOrd="0" destOrd="4" presId="urn:microsoft.com/office/officeart/2005/8/layout/hList6"/>
    <dgm:cxn modelId="{5F0CEB35-A47F-45F8-8A52-DBCAF78E2BAC}" type="presOf" srcId="{F1C43F4A-EB69-4B85-8BDE-BAB4C5686505}" destId="{D335DE99-1421-4944-92FD-7CD1248C791C}" srcOrd="0" destOrd="0" presId="urn:microsoft.com/office/officeart/2005/8/layout/hList6"/>
    <dgm:cxn modelId="{FFD6F235-F905-418D-8E6B-6D2663D03067}" srcId="{940470B0-D6B2-430B-A738-4933457A4F2C}" destId="{2476D94F-0FB1-4F67-8A35-5C47F2691068}" srcOrd="4" destOrd="0" parTransId="{4DD38B07-AB68-4CB3-83C0-BC143B35467B}" sibTransId="{22E42CE8-1257-4F79-9E02-89DE43A327F9}"/>
    <dgm:cxn modelId="{C7364039-E0B2-4093-A4CA-187DD423462C}" type="presOf" srcId="{8347992B-6210-4C59-AF4A-761F270E5223}" destId="{4C642570-FF10-45C4-A484-36F820F92C24}" srcOrd="0" destOrd="5" presId="urn:microsoft.com/office/officeart/2005/8/layout/hList6"/>
    <dgm:cxn modelId="{476B205C-9F80-4705-87D2-487B51BAE5B5}" type="presOf" srcId="{FD47747E-BA55-4470-BC3D-9627D13E5201}" destId="{9071B63D-2EC8-40B9-AF4B-FEB9DCDDC8BC}" srcOrd="0" destOrd="0" presId="urn:microsoft.com/office/officeart/2005/8/layout/hList6"/>
    <dgm:cxn modelId="{AFCF7A60-5B39-48F6-B6C6-97491F45FFCE}" srcId="{EE356ACE-D1BA-4FC6-83CF-1F18F210046E}" destId="{EE054E22-C12E-4700-9546-F7950CDBA61F}" srcOrd="2" destOrd="0" parTransId="{CE98F552-FB00-4AF5-801E-527F9737E36A}" sibTransId="{79F8C954-5C04-4A6E-8D42-410D623C2CAF}"/>
    <dgm:cxn modelId="{8985A660-8BDD-48D5-9C90-B93C6C7BC8E3}" srcId="{FD47747E-BA55-4470-BC3D-9627D13E5201}" destId="{54AFAA78-6178-4B96-AEF7-BB41EB0BD218}" srcOrd="5" destOrd="0" parTransId="{91221E8F-574C-4CDD-874B-CE3393B987CA}" sibTransId="{A7B3B2B7-81C1-4C38-80CC-39B7C24B7198}"/>
    <dgm:cxn modelId="{97817E46-BB31-4F7A-95B2-6982719E3FED}" srcId="{F1C43F4A-EB69-4B85-8BDE-BAB4C5686505}" destId="{73C40A82-66F8-4F2E-8701-FF3C51F376C5}" srcOrd="1" destOrd="0" parTransId="{C939E106-7B41-445D-9475-73E9729E85FC}" sibTransId="{6C899D0A-56D6-4D03-87CF-F4A0A71397EE}"/>
    <dgm:cxn modelId="{1D328D68-8E04-461F-BAC0-847EFFD1FE1C}" type="presOf" srcId="{0A3915E1-9465-4204-ACBD-A85220E6CC63}" destId="{D335DE99-1421-4944-92FD-7CD1248C791C}" srcOrd="0" destOrd="3" presId="urn:microsoft.com/office/officeart/2005/8/layout/hList6"/>
    <dgm:cxn modelId="{661C906C-238E-4F8C-97BD-0C7D745FDAE1}" type="presOf" srcId="{1E09B879-3945-4DE1-BED8-50B3F0FA1BEE}" destId="{34D914CC-DB9E-4B07-B8F2-F8D4D84808F2}" srcOrd="0" destOrd="0" presId="urn:microsoft.com/office/officeart/2005/8/layout/hList6"/>
    <dgm:cxn modelId="{FB47BA6F-729B-47D9-835A-739AD5C24427}" srcId="{EE356ACE-D1BA-4FC6-83CF-1F18F210046E}" destId="{C334E3A1-21C1-4EAA-B951-7E9228607384}" srcOrd="4" destOrd="0" parTransId="{8469D960-87A2-4369-998D-1877D2ABDE56}" sibTransId="{01B8E47D-870D-4943-B316-383EB0275670}"/>
    <dgm:cxn modelId="{1689B451-40B6-412A-9747-DC2205A8AA70}" srcId="{FD47747E-BA55-4470-BC3D-9627D13E5201}" destId="{DBC1B472-3E06-4FD3-93CB-DC436AE42333}" srcOrd="0" destOrd="0" parTransId="{24C13F5D-A486-456B-B592-3643A617EF76}" sibTransId="{31743725-B600-48EF-8E57-D523D61B97A6}"/>
    <dgm:cxn modelId="{02B03B72-8A26-4F89-969C-F6692B903FD6}" srcId="{1E09B879-3945-4DE1-BED8-50B3F0FA1BEE}" destId="{EE356ACE-D1BA-4FC6-83CF-1F18F210046E}" srcOrd="2" destOrd="0" parTransId="{6D5D0E25-BCD0-4D34-8A89-7C1EA841847F}" sibTransId="{B8AB0E57-30FA-4BAF-B305-559C2F4AC9F3}"/>
    <dgm:cxn modelId="{CF781E75-16C3-42DA-A197-3CA89A38C2D7}" type="presOf" srcId="{73C40A82-66F8-4F2E-8701-FF3C51F376C5}" destId="{D335DE99-1421-4944-92FD-7CD1248C791C}" srcOrd="0" destOrd="2" presId="urn:microsoft.com/office/officeart/2005/8/layout/hList6"/>
    <dgm:cxn modelId="{C341A176-5499-47BE-A9BE-055F33BC2BD8}" type="presOf" srcId="{D2B89DB1-BEC8-4FBB-9212-E3133D344969}" destId="{011A78D1-8C36-4938-A402-D64E34808863}" srcOrd="0" destOrd="8" presId="urn:microsoft.com/office/officeart/2005/8/layout/hList6"/>
    <dgm:cxn modelId="{2AB2117D-E769-46A6-AC24-E6DF385F56A9}" srcId="{F85A7D2C-5CC1-46CC-B446-1042ED8C3A9D}" destId="{FCA43E0F-6D49-42B9-A80A-71A9E967B667}" srcOrd="3" destOrd="0" parTransId="{049ACBD7-F6DD-401D-A3CB-8FBBABF0536E}" sibTransId="{974A26D7-6009-416C-A84A-37F1E4661B4F}"/>
    <dgm:cxn modelId="{DA85DB7E-D8ED-4BB2-86EF-FB2C1892BCB8}" srcId="{F85A7D2C-5CC1-46CC-B446-1042ED8C3A9D}" destId="{45B6C936-8D02-4E12-ABAC-77425D6BC47C}" srcOrd="1" destOrd="0" parTransId="{C30832B9-FA30-47C8-8BE4-00DB6B06519E}" sibTransId="{619FBA79-7100-4A16-A7F4-126D95D454C5}"/>
    <dgm:cxn modelId="{EA866C81-44FB-4159-9423-DEB014AA2138}" srcId="{940470B0-D6B2-430B-A738-4933457A4F2C}" destId="{C9F4B0C9-177A-4EBA-9B20-675EF16171F7}" srcOrd="2" destOrd="0" parTransId="{15DB7323-8AF7-42D6-90CD-67A956DA7F6D}" sibTransId="{EC4CA54E-A6CC-4180-8257-DC9EF794C0A7}"/>
    <dgm:cxn modelId="{1D2DC481-C2C2-47D4-BD4E-F75AB0394467}" srcId="{EE356ACE-D1BA-4FC6-83CF-1F18F210046E}" destId="{9AC9A14D-CA11-49A5-AC10-0AE7C44529E7}" srcOrd="1" destOrd="0" parTransId="{DF68FC87-C452-4F58-9772-B8A697013E1C}" sibTransId="{93E9163C-FC38-4694-8F72-A48CECF28D97}"/>
    <dgm:cxn modelId="{D392E881-0B60-4DBB-B0AF-6082AC3123CE}" srcId="{FD47747E-BA55-4470-BC3D-9627D13E5201}" destId="{05C1CC86-93E7-4314-B8AE-C151C681AABC}" srcOrd="1" destOrd="0" parTransId="{04E07BD7-930B-4AFF-9347-0B47D6B94139}" sibTransId="{F6E92C9E-39AA-4903-8FFC-899E47718DB4}"/>
    <dgm:cxn modelId="{5AC4EA84-66B7-4347-A3D7-E527D23D344C}" srcId="{F1C43F4A-EB69-4B85-8BDE-BAB4C5686505}" destId="{CC453F8A-3FD5-4F72-B7E8-92D4ABAB28FE}" srcOrd="0" destOrd="0" parTransId="{D55D701F-BDD6-4349-9A7D-1CB9E9769471}" sibTransId="{A037D46E-E5CA-4F22-B183-7283D0289BF4}"/>
    <dgm:cxn modelId="{ECA48385-5BE1-47A8-9541-89043D7B5014}" srcId="{1E09B879-3945-4DE1-BED8-50B3F0FA1BEE}" destId="{940470B0-D6B2-430B-A738-4933457A4F2C}" srcOrd="1" destOrd="0" parTransId="{23DB4FE2-ACDB-40B2-9C94-EC9AA5342706}" sibTransId="{EC4826F2-FAE4-40E0-8C3C-B918912981E7}"/>
    <dgm:cxn modelId="{08212B8D-C25B-4014-9812-D67F285ED783}" type="presOf" srcId="{D8D24C99-5842-4AF9-BE46-2F97B6C16239}" destId="{4C642570-FF10-45C4-A484-36F820F92C24}" srcOrd="0" destOrd="7" presId="urn:microsoft.com/office/officeart/2005/8/layout/hList6"/>
    <dgm:cxn modelId="{0B5E2D94-E17D-4A2E-A4B1-56944B7B0110}" type="presOf" srcId="{940470B0-D6B2-430B-A738-4933457A4F2C}" destId="{793F7FD3-E18F-466D-AF73-A6FA99AB0C2F}" srcOrd="0" destOrd="0" presId="urn:microsoft.com/office/officeart/2005/8/layout/hList6"/>
    <dgm:cxn modelId="{4C19C394-520E-4A9C-83F6-8044B5F8088B}" type="presOf" srcId="{CC453F8A-3FD5-4F72-B7E8-92D4ABAB28FE}" destId="{D335DE99-1421-4944-92FD-7CD1248C791C}" srcOrd="0" destOrd="1" presId="urn:microsoft.com/office/officeart/2005/8/layout/hList6"/>
    <dgm:cxn modelId="{F7D1F79B-E375-4507-8A6D-6E9828285F01}" type="presOf" srcId="{FCA43E0F-6D49-42B9-A80A-71A9E967B667}" destId="{011A78D1-8C36-4938-A402-D64E34808863}" srcOrd="0" destOrd="5" presId="urn:microsoft.com/office/officeart/2005/8/layout/hList6"/>
    <dgm:cxn modelId="{472437A3-A958-4673-9263-2B4ED57FA082}" srcId="{A81B4CB4-5370-4DAC-A6EB-490697F2F1B3}" destId="{CBC715A3-9F3F-4F70-8013-4E07944EA492}" srcOrd="0" destOrd="0" parTransId="{8F18386E-AC0D-4D2D-A8F4-B185EC62DC47}" sibTransId="{B515BCB1-1DD4-45EA-B2D3-3877CEFA9C5A}"/>
    <dgm:cxn modelId="{357A91AA-D9BF-419D-AFC8-700EB8355835}" type="presOf" srcId="{9AC9A14D-CA11-49A5-AC10-0AE7C44529E7}" destId="{011A78D1-8C36-4938-A402-D64E34808863}" srcOrd="0" destOrd="6" presId="urn:microsoft.com/office/officeart/2005/8/layout/hList6"/>
    <dgm:cxn modelId="{0D80F8B9-FD46-44D6-A546-9BA6220AF42D}" srcId="{940470B0-D6B2-430B-A738-4933457A4F2C}" destId="{94F6C5B9-2355-4D70-9DDB-FFBAFE755D20}" srcOrd="1" destOrd="0" parTransId="{378DFADB-DCEF-4068-88FF-F0431E9034FC}" sibTransId="{921BD5A3-DBD9-426F-969E-E9F39E6BC471}"/>
    <dgm:cxn modelId="{7D4E63BB-521E-483E-B7B0-D1C7D4A9AA9F}" srcId="{F85A7D2C-5CC1-46CC-B446-1042ED8C3A9D}" destId="{20285268-C729-49D9-AC49-2FF62DFBA47A}" srcOrd="2" destOrd="0" parTransId="{3DDD8775-D935-42D2-A9A8-DC86C14FF78C}" sibTransId="{822314E6-7DF2-4A79-83A6-E729DC33B643}"/>
    <dgm:cxn modelId="{628DF7C3-7D0A-4AFD-87E6-EDE769B13292}" type="presOf" srcId="{EE054E22-C12E-4700-9546-F7950CDBA61F}" destId="{011A78D1-8C36-4938-A402-D64E34808863}" srcOrd="0" destOrd="7" presId="urn:microsoft.com/office/officeart/2005/8/layout/hList6"/>
    <dgm:cxn modelId="{3641ADC6-78F3-4AF4-9661-3DCB5CC64AD0}" srcId="{EE356ACE-D1BA-4FC6-83CF-1F18F210046E}" destId="{D2B89DB1-BEC8-4FBB-9212-E3133D344969}" srcOrd="3" destOrd="0" parTransId="{14D4D22D-43AD-402B-A526-71AEF833422C}" sibTransId="{F6036597-91A3-4FAE-A653-C0FD64A5AC34}"/>
    <dgm:cxn modelId="{70672EC8-FB29-4D06-A489-61344FA3C125}" type="presOf" srcId="{94F6C5B9-2355-4D70-9DDB-FFBAFE755D20}" destId="{793F7FD3-E18F-466D-AF73-A6FA99AB0C2F}" srcOrd="0" destOrd="2" presId="urn:microsoft.com/office/officeart/2005/8/layout/hList6"/>
    <dgm:cxn modelId="{51DBBCC8-8667-44A5-B5DF-E04FAD76A4D5}" type="presOf" srcId="{1559E496-EEBC-4733-B3EA-3F10C8ADAB38}" destId="{011A78D1-8C36-4938-A402-D64E34808863}" srcOrd="0" destOrd="2" presId="urn:microsoft.com/office/officeart/2005/8/layout/hList6"/>
    <dgm:cxn modelId="{6C1F06CC-0D61-4F36-A090-0652553199BC}" srcId="{EE356ACE-D1BA-4FC6-83CF-1F18F210046E}" destId="{F85A7D2C-5CC1-46CC-B446-1042ED8C3A9D}" srcOrd="0" destOrd="0" parTransId="{C51E7ACC-3B9F-432D-A4C2-D4D59BDCA712}" sibTransId="{F4EB05C8-E798-4EBE-BE6B-801AE537B0A7}"/>
    <dgm:cxn modelId="{F9A917CC-AC0E-4B3A-B7FA-C10BCB54CF18}" type="presOf" srcId="{2153E9BF-661F-49FD-BACB-4605FBB3C5FE}" destId="{4C642570-FF10-45C4-A484-36F820F92C24}" srcOrd="0" destOrd="4" presId="urn:microsoft.com/office/officeart/2005/8/layout/hList6"/>
    <dgm:cxn modelId="{5A96EFCD-C7D2-4BC7-A743-7D3EF7A0B667}" type="presOf" srcId="{3C43487C-07C9-4CC7-997E-7D6ECCEB80EF}" destId="{4C642570-FF10-45C4-A484-36F820F92C24}" srcOrd="0" destOrd="6" presId="urn:microsoft.com/office/officeart/2005/8/layout/hList6"/>
    <dgm:cxn modelId="{FDDD2FCE-7F08-461A-A2A1-7FE71923C3CA}" type="presOf" srcId="{142F5F55-AF21-4384-94B4-0E9F97BB68E4}" destId="{4C642570-FF10-45C4-A484-36F820F92C24}" srcOrd="0" destOrd="2" presId="urn:microsoft.com/office/officeart/2005/8/layout/hList6"/>
    <dgm:cxn modelId="{AC9A8BCE-0325-46F5-A4ED-BBD177B55E5B}" type="presOf" srcId="{A7E08C65-C04A-430A-BECC-427207D2FA2F}" destId="{793F7FD3-E18F-466D-AF73-A6FA99AB0C2F}" srcOrd="0" destOrd="1" presId="urn:microsoft.com/office/officeart/2005/8/layout/hList6"/>
    <dgm:cxn modelId="{0675B6D0-C23A-4813-ADE5-6C93540D8E7E}" type="presOf" srcId="{010A3B93-918D-474D-854C-E1EFCFCA82AB}" destId="{9071B63D-2EC8-40B9-AF4B-FEB9DCDDC8BC}" srcOrd="0" destOrd="3" presId="urn:microsoft.com/office/officeart/2005/8/layout/hList6"/>
    <dgm:cxn modelId="{452B61D1-F9EE-4145-9976-1864C2EEFC1B}" type="presOf" srcId="{54AFAA78-6178-4B96-AEF7-BB41EB0BD218}" destId="{9071B63D-2EC8-40B9-AF4B-FEB9DCDDC8BC}" srcOrd="0" destOrd="6" presId="urn:microsoft.com/office/officeart/2005/8/layout/hList6"/>
    <dgm:cxn modelId="{286A78D5-5401-427A-BB2C-35122E56896D}" type="presOf" srcId="{20285268-C729-49D9-AC49-2FF62DFBA47A}" destId="{011A78D1-8C36-4938-A402-D64E34808863}" srcOrd="0" destOrd="4" presId="urn:microsoft.com/office/officeart/2005/8/layout/hList6"/>
    <dgm:cxn modelId="{1E9A58D5-6133-4E32-B7D0-52848E787D84}" srcId="{F1C43F4A-EB69-4B85-8BDE-BAB4C5686505}" destId="{0A3915E1-9465-4204-ACBD-A85220E6CC63}" srcOrd="2" destOrd="0" parTransId="{7833E1BE-74BF-4147-AD01-4F79FEC500DF}" sibTransId="{000DE4D0-E34A-4ACE-AB6A-040D44011579}"/>
    <dgm:cxn modelId="{FB4E2CD6-B44F-48F3-BC29-A1860B2FE7B7}" type="presOf" srcId="{A81B4CB4-5370-4DAC-A6EB-490697F2F1B3}" destId="{4C642570-FF10-45C4-A484-36F820F92C24}" srcOrd="0" destOrd="0" presId="urn:microsoft.com/office/officeart/2005/8/layout/hList6"/>
    <dgm:cxn modelId="{3B921ED9-CBBD-49E3-BCAC-22BE184C65EA}" srcId="{1E09B879-3945-4DE1-BED8-50B3F0FA1BEE}" destId="{A81B4CB4-5370-4DAC-A6EB-490697F2F1B3}" srcOrd="0" destOrd="0" parTransId="{CDCA6A52-04C3-4EE4-80EA-BE4490E38BDA}" sibTransId="{338E7D31-B619-4789-A665-D84799167973}"/>
    <dgm:cxn modelId="{FC9562E3-F817-4FA3-92F5-02709F367E2C}" srcId="{1E09B879-3945-4DE1-BED8-50B3F0FA1BEE}" destId="{FD47747E-BA55-4470-BC3D-9627D13E5201}" srcOrd="3" destOrd="0" parTransId="{52591334-87F0-4A8D-94B9-F01F7AABFDBA}" sibTransId="{1800A8CF-669C-4027-A7B2-087C856D0099}"/>
    <dgm:cxn modelId="{8539FBE6-0D8D-4B98-9083-6DEAE57E6A97}" srcId="{FD47747E-BA55-4470-BC3D-9627D13E5201}" destId="{29732B46-C61F-4AED-A0A1-41C3CF001BC3}" srcOrd="4" destOrd="0" parTransId="{498151B4-221C-43CD-AC45-C1356EDD7416}" sibTransId="{41BA4253-58E4-4376-966B-0856FC86F613}"/>
    <dgm:cxn modelId="{B59770EC-0C1F-42E5-B16A-032FC92064A5}" type="presOf" srcId="{C9F4B0C9-177A-4EBA-9B20-675EF16171F7}" destId="{793F7FD3-E18F-466D-AF73-A6FA99AB0C2F}" srcOrd="0" destOrd="3" presId="urn:microsoft.com/office/officeart/2005/8/layout/hList6"/>
    <dgm:cxn modelId="{AA8BEAF1-87A6-4F68-AA2C-6350D7EC67E8}" type="presOf" srcId="{F85A7D2C-5CC1-46CC-B446-1042ED8C3A9D}" destId="{011A78D1-8C36-4938-A402-D64E34808863}" srcOrd="0" destOrd="1" presId="urn:microsoft.com/office/officeart/2005/8/layout/hList6"/>
    <dgm:cxn modelId="{9BBD85F6-F140-40C5-A3BD-4576B167800A}" srcId="{A81B4CB4-5370-4DAC-A6EB-490697F2F1B3}" destId="{D8D24C99-5842-4AF9-BE46-2F97B6C16239}" srcOrd="6" destOrd="0" parTransId="{15ADB338-A5A2-43B0-AD7A-D3DC159531AD}" sibTransId="{77429325-DFE4-462F-98D5-CE00A0E9C893}"/>
    <dgm:cxn modelId="{D32ECAF6-2BED-4891-8E15-665D85435336}" srcId="{1E09B879-3945-4DE1-BED8-50B3F0FA1BEE}" destId="{F1C43F4A-EB69-4B85-8BDE-BAB4C5686505}" srcOrd="4" destOrd="0" parTransId="{12CC8D3B-ABCD-441A-B7B7-4CF904C2B41F}" sibTransId="{3D771B1A-24A4-4DE1-A8F2-320270129A4E}"/>
    <dgm:cxn modelId="{B0B51AF8-9A51-4972-BA8F-730E0E649620}" type="presOf" srcId="{9EB102CA-454E-4F34-8B58-43D7E92CF971}" destId="{793F7FD3-E18F-466D-AF73-A6FA99AB0C2F}" srcOrd="0" destOrd="4" presId="urn:microsoft.com/office/officeart/2005/8/layout/hList6"/>
    <dgm:cxn modelId="{F55682FA-98DC-4949-A0A7-2E70F790AE52}" srcId="{FD47747E-BA55-4470-BC3D-9627D13E5201}" destId="{87838604-B1E5-452F-802C-703BFDC85024}" srcOrd="3" destOrd="0" parTransId="{BB9481C4-5CDA-4B2D-9B3A-D0B26E4B18DC}" sibTransId="{9171BC0E-581C-44EA-8A03-46D406C0AFB4}"/>
    <dgm:cxn modelId="{6A07B8FA-450D-4074-8C11-D09C8A529545}" srcId="{FD47747E-BA55-4470-BC3D-9627D13E5201}" destId="{010A3B93-918D-474D-854C-E1EFCFCA82AB}" srcOrd="2" destOrd="0" parTransId="{4093961F-A447-4F8B-AEB1-C3E929906F70}" sibTransId="{BC88DA59-69BF-470A-90F3-5E73919E955B}"/>
    <dgm:cxn modelId="{2A0357FE-B67E-4C4B-82A3-B83838655434}" type="presOf" srcId="{EE356ACE-D1BA-4FC6-83CF-1F18F210046E}" destId="{011A78D1-8C36-4938-A402-D64E34808863}" srcOrd="0" destOrd="0" presId="urn:microsoft.com/office/officeart/2005/8/layout/hList6"/>
    <dgm:cxn modelId="{B39C113D-4881-452A-8625-4271F8DE61D2}" type="presParOf" srcId="{34D914CC-DB9E-4B07-B8F2-F8D4D84808F2}" destId="{4C642570-FF10-45C4-A484-36F820F92C24}" srcOrd="0" destOrd="0" presId="urn:microsoft.com/office/officeart/2005/8/layout/hList6"/>
    <dgm:cxn modelId="{E62C9673-8A13-4837-811D-0EFEB51F3AD5}" type="presParOf" srcId="{34D914CC-DB9E-4B07-B8F2-F8D4D84808F2}" destId="{6D42808A-BAB0-4554-90C2-1C7B5BE9A295}" srcOrd="1" destOrd="0" presId="urn:microsoft.com/office/officeart/2005/8/layout/hList6"/>
    <dgm:cxn modelId="{7EA518F4-D1C3-4D67-9FF8-D26EBC3DB03A}" type="presParOf" srcId="{34D914CC-DB9E-4B07-B8F2-F8D4D84808F2}" destId="{793F7FD3-E18F-466D-AF73-A6FA99AB0C2F}" srcOrd="2" destOrd="0" presId="urn:microsoft.com/office/officeart/2005/8/layout/hList6"/>
    <dgm:cxn modelId="{B4D77513-F6AF-4076-AB29-51310A16D788}" type="presParOf" srcId="{34D914CC-DB9E-4B07-B8F2-F8D4D84808F2}" destId="{F0ED92BB-2554-4893-914C-514848CDC90E}" srcOrd="3" destOrd="0" presId="urn:microsoft.com/office/officeart/2005/8/layout/hList6"/>
    <dgm:cxn modelId="{FC7FF639-0E96-461D-9CAA-FB11DF3E745D}" type="presParOf" srcId="{34D914CC-DB9E-4B07-B8F2-F8D4D84808F2}" destId="{011A78D1-8C36-4938-A402-D64E34808863}" srcOrd="4" destOrd="0" presId="urn:microsoft.com/office/officeart/2005/8/layout/hList6"/>
    <dgm:cxn modelId="{A29505C0-FB11-453D-AE49-D41B9E56AF55}" type="presParOf" srcId="{34D914CC-DB9E-4B07-B8F2-F8D4D84808F2}" destId="{0B55A0B2-58BD-4398-9294-67D0F16067C3}" srcOrd="5" destOrd="0" presId="urn:microsoft.com/office/officeart/2005/8/layout/hList6"/>
    <dgm:cxn modelId="{53CAA096-91EB-4A44-A83F-3DB68110CA2F}" type="presParOf" srcId="{34D914CC-DB9E-4B07-B8F2-F8D4D84808F2}" destId="{9071B63D-2EC8-40B9-AF4B-FEB9DCDDC8BC}" srcOrd="6" destOrd="0" presId="urn:microsoft.com/office/officeart/2005/8/layout/hList6"/>
    <dgm:cxn modelId="{CC3DDA1F-6AA2-4E5D-981D-265D3A92ADDE}" type="presParOf" srcId="{34D914CC-DB9E-4B07-B8F2-F8D4D84808F2}" destId="{788380FB-4BFC-46B7-94B7-DA81DDE8473A}" srcOrd="7" destOrd="0" presId="urn:microsoft.com/office/officeart/2005/8/layout/hList6"/>
    <dgm:cxn modelId="{8A74CB29-B6CC-4395-9655-94B41D800D0B}" type="presParOf" srcId="{34D914CC-DB9E-4B07-B8F2-F8D4D84808F2}" destId="{D335DE99-1421-4944-92FD-7CD1248C791C}" srcOrd="8"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691A18B-A78C-4F57-8BFD-470811628D6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190264FF-2F84-41A7-BE5A-2D5FC3CD8DC0}">
      <dgm:prSet/>
      <dgm:spPr/>
      <dgm:t>
        <a:bodyPr/>
        <a:lstStyle/>
        <a:p>
          <a:r>
            <a:rPr lang="fi-FI"/>
            <a:t>Nykyiset ruoan tuotanto- ja käyttötavat rasittavat maapallon kantokykyä</a:t>
          </a:r>
          <a:endParaRPr lang="en-US"/>
        </a:p>
      </dgm:t>
    </dgm:pt>
    <dgm:pt modelId="{789B9637-C329-4177-ABB0-80C2D8D0503E}" type="parTrans" cxnId="{BB503DE1-1E34-431A-8AEA-046D4659DAFC}">
      <dgm:prSet/>
      <dgm:spPr/>
      <dgm:t>
        <a:bodyPr/>
        <a:lstStyle/>
        <a:p>
          <a:endParaRPr lang="en-US"/>
        </a:p>
      </dgm:t>
    </dgm:pt>
    <dgm:pt modelId="{A528725F-B8E7-4C91-8AAD-05FE5650789D}" type="sibTrans" cxnId="{BB503DE1-1E34-431A-8AEA-046D4659DAFC}">
      <dgm:prSet/>
      <dgm:spPr/>
      <dgm:t>
        <a:bodyPr/>
        <a:lstStyle/>
        <a:p>
          <a:endParaRPr lang="en-US"/>
        </a:p>
      </dgm:t>
    </dgm:pt>
    <dgm:pt modelId="{16E1522C-E35B-423D-89A6-27101C358716}">
      <dgm:prSet/>
      <dgm:spPr/>
      <dgm:t>
        <a:bodyPr/>
        <a:lstStyle/>
        <a:p>
          <a:r>
            <a:rPr lang="fi-FI"/>
            <a:t>Planetaarinen ruokavalio on ensimmäinen tiedeperustainen ehdotus globaaliksi ruokajärjestelmäksi, joka turvaisi terveellisen ruoan kaikille eli lähes 10 miljardille ihmiselle vuoteen 2050 mennessä. Sen laatineeseen EAT-Lancet-komissioon kuului 37 eri alojen tutkijaa eri puolilta maailmaa.</a:t>
          </a:r>
          <a:endParaRPr lang="en-US"/>
        </a:p>
      </dgm:t>
    </dgm:pt>
    <dgm:pt modelId="{938EC448-0DB2-478E-9B4C-08699281D905}" type="parTrans" cxnId="{E4158454-5806-40F6-AE42-FCD20035C9AE}">
      <dgm:prSet/>
      <dgm:spPr/>
      <dgm:t>
        <a:bodyPr/>
        <a:lstStyle/>
        <a:p>
          <a:endParaRPr lang="en-US"/>
        </a:p>
      </dgm:t>
    </dgm:pt>
    <dgm:pt modelId="{677B506D-CC97-46EE-BAAB-006ED98CE969}" type="sibTrans" cxnId="{E4158454-5806-40F6-AE42-FCD20035C9AE}">
      <dgm:prSet/>
      <dgm:spPr/>
      <dgm:t>
        <a:bodyPr/>
        <a:lstStyle/>
        <a:p>
          <a:endParaRPr lang="en-US"/>
        </a:p>
      </dgm:t>
    </dgm:pt>
    <dgm:pt modelId="{97F46D6C-26F3-4818-9598-0221DF0D3BDB}">
      <dgm:prSet/>
      <dgm:spPr/>
      <dgm:t>
        <a:bodyPr/>
        <a:lstStyle/>
        <a:p>
          <a:r>
            <a:rPr lang="fi-FI"/>
            <a:t>Kestävämpi ruokatuotanto, terveellisempi ruokavalio ja hävikin minimointi</a:t>
          </a:r>
          <a:endParaRPr lang="en-US"/>
        </a:p>
      </dgm:t>
    </dgm:pt>
    <dgm:pt modelId="{9DB1324F-6C7A-4BFF-B2FC-09F6B4823853}" type="parTrans" cxnId="{4CC9BC8E-4CF1-4BFD-A583-F4B8E492CD1E}">
      <dgm:prSet/>
      <dgm:spPr/>
      <dgm:t>
        <a:bodyPr/>
        <a:lstStyle/>
        <a:p>
          <a:endParaRPr lang="en-US"/>
        </a:p>
      </dgm:t>
    </dgm:pt>
    <dgm:pt modelId="{16F35F98-86A5-466A-8753-F69103ED982B}" type="sibTrans" cxnId="{4CC9BC8E-4CF1-4BFD-A583-F4B8E492CD1E}">
      <dgm:prSet/>
      <dgm:spPr/>
      <dgm:t>
        <a:bodyPr/>
        <a:lstStyle/>
        <a:p>
          <a:endParaRPr lang="en-US"/>
        </a:p>
      </dgm:t>
    </dgm:pt>
    <dgm:pt modelId="{991D13A4-0AE4-4746-A765-067993640ADC}" type="pres">
      <dgm:prSet presAssocID="{4691A18B-A78C-4F57-8BFD-470811628D60}" presName="linear" presStyleCnt="0">
        <dgm:presLayoutVars>
          <dgm:animLvl val="lvl"/>
          <dgm:resizeHandles val="exact"/>
        </dgm:presLayoutVars>
      </dgm:prSet>
      <dgm:spPr/>
    </dgm:pt>
    <dgm:pt modelId="{B0684428-2265-4E02-91C9-A0EC0E0A691E}" type="pres">
      <dgm:prSet presAssocID="{190264FF-2F84-41A7-BE5A-2D5FC3CD8DC0}" presName="parentText" presStyleLbl="node1" presStyleIdx="0" presStyleCnt="3">
        <dgm:presLayoutVars>
          <dgm:chMax val="0"/>
          <dgm:bulletEnabled val="1"/>
        </dgm:presLayoutVars>
      </dgm:prSet>
      <dgm:spPr/>
    </dgm:pt>
    <dgm:pt modelId="{B2F0E65A-8ADA-4131-98EA-EBAB672E62A0}" type="pres">
      <dgm:prSet presAssocID="{A528725F-B8E7-4C91-8AAD-05FE5650789D}" presName="spacer" presStyleCnt="0"/>
      <dgm:spPr/>
    </dgm:pt>
    <dgm:pt modelId="{6CBE724A-2316-48DC-9FB7-AF59E07D32FC}" type="pres">
      <dgm:prSet presAssocID="{16E1522C-E35B-423D-89A6-27101C358716}" presName="parentText" presStyleLbl="node1" presStyleIdx="1" presStyleCnt="3">
        <dgm:presLayoutVars>
          <dgm:chMax val="0"/>
          <dgm:bulletEnabled val="1"/>
        </dgm:presLayoutVars>
      </dgm:prSet>
      <dgm:spPr/>
    </dgm:pt>
    <dgm:pt modelId="{1F3D69CE-2CE5-41D9-88F9-A70CEED704F1}" type="pres">
      <dgm:prSet presAssocID="{677B506D-CC97-46EE-BAAB-006ED98CE969}" presName="spacer" presStyleCnt="0"/>
      <dgm:spPr/>
    </dgm:pt>
    <dgm:pt modelId="{9E7F95B1-19D7-477E-ACEC-8EB86A43CA8D}" type="pres">
      <dgm:prSet presAssocID="{97F46D6C-26F3-4818-9598-0221DF0D3BDB}" presName="parentText" presStyleLbl="node1" presStyleIdx="2" presStyleCnt="3">
        <dgm:presLayoutVars>
          <dgm:chMax val="0"/>
          <dgm:bulletEnabled val="1"/>
        </dgm:presLayoutVars>
      </dgm:prSet>
      <dgm:spPr/>
    </dgm:pt>
  </dgm:ptLst>
  <dgm:cxnLst>
    <dgm:cxn modelId="{64AB5C2A-DC80-4192-9CDF-DD0DAD76209E}" type="presOf" srcId="{4691A18B-A78C-4F57-8BFD-470811628D60}" destId="{991D13A4-0AE4-4746-A765-067993640ADC}" srcOrd="0" destOrd="0" presId="urn:microsoft.com/office/officeart/2005/8/layout/vList2"/>
    <dgm:cxn modelId="{FCFB6B51-30B5-4397-A6C5-F6A91105F77B}" type="presOf" srcId="{16E1522C-E35B-423D-89A6-27101C358716}" destId="{6CBE724A-2316-48DC-9FB7-AF59E07D32FC}" srcOrd="0" destOrd="0" presId="urn:microsoft.com/office/officeart/2005/8/layout/vList2"/>
    <dgm:cxn modelId="{E4158454-5806-40F6-AE42-FCD20035C9AE}" srcId="{4691A18B-A78C-4F57-8BFD-470811628D60}" destId="{16E1522C-E35B-423D-89A6-27101C358716}" srcOrd="1" destOrd="0" parTransId="{938EC448-0DB2-478E-9B4C-08699281D905}" sibTransId="{677B506D-CC97-46EE-BAAB-006ED98CE969}"/>
    <dgm:cxn modelId="{4CC9BC8E-4CF1-4BFD-A583-F4B8E492CD1E}" srcId="{4691A18B-A78C-4F57-8BFD-470811628D60}" destId="{97F46D6C-26F3-4818-9598-0221DF0D3BDB}" srcOrd="2" destOrd="0" parTransId="{9DB1324F-6C7A-4BFF-B2FC-09F6B4823853}" sibTransId="{16F35F98-86A5-466A-8753-F69103ED982B}"/>
    <dgm:cxn modelId="{4F7EA8AE-82E1-4CCA-BE8E-DECD84721601}" type="presOf" srcId="{190264FF-2F84-41A7-BE5A-2D5FC3CD8DC0}" destId="{B0684428-2265-4E02-91C9-A0EC0E0A691E}" srcOrd="0" destOrd="0" presId="urn:microsoft.com/office/officeart/2005/8/layout/vList2"/>
    <dgm:cxn modelId="{3A4EB7B8-0E2C-4CC0-ABF7-1B6B556A70E9}" type="presOf" srcId="{97F46D6C-26F3-4818-9598-0221DF0D3BDB}" destId="{9E7F95B1-19D7-477E-ACEC-8EB86A43CA8D}" srcOrd="0" destOrd="0" presId="urn:microsoft.com/office/officeart/2005/8/layout/vList2"/>
    <dgm:cxn modelId="{BB503DE1-1E34-431A-8AEA-046D4659DAFC}" srcId="{4691A18B-A78C-4F57-8BFD-470811628D60}" destId="{190264FF-2F84-41A7-BE5A-2D5FC3CD8DC0}" srcOrd="0" destOrd="0" parTransId="{789B9637-C329-4177-ABB0-80C2D8D0503E}" sibTransId="{A528725F-B8E7-4C91-8AAD-05FE5650789D}"/>
    <dgm:cxn modelId="{DC6D02A8-A0F7-4A10-94AF-6221A38D3602}" type="presParOf" srcId="{991D13A4-0AE4-4746-A765-067993640ADC}" destId="{B0684428-2265-4E02-91C9-A0EC0E0A691E}" srcOrd="0" destOrd="0" presId="urn:microsoft.com/office/officeart/2005/8/layout/vList2"/>
    <dgm:cxn modelId="{1141BC60-11EF-497C-BD91-A953EE7CC3BA}" type="presParOf" srcId="{991D13A4-0AE4-4746-A765-067993640ADC}" destId="{B2F0E65A-8ADA-4131-98EA-EBAB672E62A0}" srcOrd="1" destOrd="0" presId="urn:microsoft.com/office/officeart/2005/8/layout/vList2"/>
    <dgm:cxn modelId="{0FAEEA25-D37D-431F-8BA1-D9D0E7D8E7EE}" type="presParOf" srcId="{991D13A4-0AE4-4746-A765-067993640ADC}" destId="{6CBE724A-2316-48DC-9FB7-AF59E07D32FC}" srcOrd="2" destOrd="0" presId="urn:microsoft.com/office/officeart/2005/8/layout/vList2"/>
    <dgm:cxn modelId="{D000D2B2-C050-4D2E-B1AE-2D67A34AA687}" type="presParOf" srcId="{991D13A4-0AE4-4746-A765-067993640ADC}" destId="{1F3D69CE-2CE5-41D9-88F9-A70CEED704F1}" srcOrd="3" destOrd="0" presId="urn:microsoft.com/office/officeart/2005/8/layout/vList2"/>
    <dgm:cxn modelId="{73AE2C24-2242-4ACC-8B83-BADA30293745}" type="presParOf" srcId="{991D13A4-0AE4-4746-A765-067993640ADC}" destId="{9E7F95B1-19D7-477E-ACEC-8EB86A43CA8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3060B87-746D-463A-8E9B-A88DC8B9ADB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4ED1FDA2-8091-4FE5-9E04-EDEDB0CD6671}">
      <dgm:prSet/>
      <dgm:spPr/>
      <dgm:t>
        <a:bodyPr/>
        <a:lstStyle/>
        <a:p>
          <a:r>
            <a:rPr lang="fi-FI" b="0" i="0"/>
            <a:t>raaka-aineiden ja ruokatuotteiden tuotantoketjuista  (alkutuotanto, jalostaminen tuotteiksi, kuljetukset, tuotantoketjun hävikit)</a:t>
          </a:r>
          <a:endParaRPr lang="en-US"/>
        </a:p>
      </dgm:t>
    </dgm:pt>
    <dgm:pt modelId="{7A271874-59EE-4554-AFB7-6CEEFEFA33C7}" type="parTrans" cxnId="{7C443FD9-E5D4-4B91-8007-2EA359652EEC}">
      <dgm:prSet/>
      <dgm:spPr/>
      <dgm:t>
        <a:bodyPr/>
        <a:lstStyle/>
        <a:p>
          <a:endParaRPr lang="en-US"/>
        </a:p>
      </dgm:t>
    </dgm:pt>
    <dgm:pt modelId="{62690EC1-B541-420E-A7CE-96970DB17612}" type="sibTrans" cxnId="{7C443FD9-E5D4-4B91-8007-2EA359652EEC}">
      <dgm:prSet/>
      <dgm:spPr/>
      <dgm:t>
        <a:bodyPr/>
        <a:lstStyle/>
        <a:p>
          <a:endParaRPr lang="en-US"/>
        </a:p>
      </dgm:t>
    </dgm:pt>
    <dgm:pt modelId="{057D5A0C-1A15-4A17-805D-CB47E9934587}">
      <dgm:prSet/>
      <dgm:spPr/>
      <dgm:t>
        <a:bodyPr/>
        <a:lstStyle/>
        <a:p>
          <a:r>
            <a:rPr lang="fi-FI" b="0" i="0"/>
            <a:t>kaupan, ravintoloiden ja ruokapalvelujen toiminnoista</a:t>
          </a:r>
          <a:endParaRPr lang="en-US"/>
        </a:p>
      </dgm:t>
    </dgm:pt>
    <dgm:pt modelId="{675C9F83-7765-4D27-9787-5F30681A9F1B}" type="parTrans" cxnId="{86C631D4-8CFB-4B14-AD67-0F1C78C5D5BE}">
      <dgm:prSet/>
      <dgm:spPr/>
      <dgm:t>
        <a:bodyPr/>
        <a:lstStyle/>
        <a:p>
          <a:endParaRPr lang="en-US"/>
        </a:p>
      </dgm:t>
    </dgm:pt>
    <dgm:pt modelId="{7DEE5E8A-61B3-46CA-94EE-85C5F8DE32D6}" type="sibTrans" cxnId="{86C631D4-8CFB-4B14-AD67-0F1C78C5D5BE}">
      <dgm:prSet/>
      <dgm:spPr/>
      <dgm:t>
        <a:bodyPr/>
        <a:lstStyle/>
        <a:p>
          <a:endParaRPr lang="en-US"/>
        </a:p>
      </dgm:t>
    </dgm:pt>
    <dgm:pt modelId="{38BEF050-013E-4654-B4C8-F09211919492}">
      <dgm:prSet/>
      <dgm:spPr/>
      <dgm:t>
        <a:bodyPr/>
        <a:lstStyle/>
        <a:p>
          <a:r>
            <a:rPr lang="fi-FI" b="0" i="0"/>
            <a:t>pakkauksista</a:t>
          </a:r>
          <a:endParaRPr lang="en-US"/>
        </a:p>
      </dgm:t>
    </dgm:pt>
    <dgm:pt modelId="{2356F367-E4B3-496F-A950-C7FBF30C9A84}" type="parTrans" cxnId="{DD9004F4-DBF4-402C-A94C-A25FE7D5CC53}">
      <dgm:prSet/>
      <dgm:spPr/>
      <dgm:t>
        <a:bodyPr/>
        <a:lstStyle/>
        <a:p>
          <a:endParaRPr lang="en-US"/>
        </a:p>
      </dgm:t>
    </dgm:pt>
    <dgm:pt modelId="{13E746A2-53C4-470C-A625-E4D5680E25A8}" type="sibTrans" cxnId="{DD9004F4-DBF4-402C-A94C-A25FE7D5CC53}">
      <dgm:prSet/>
      <dgm:spPr/>
      <dgm:t>
        <a:bodyPr/>
        <a:lstStyle/>
        <a:p>
          <a:endParaRPr lang="en-US"/>
        </a:p>
      </dgm:t>
    </dgm:pt>
    <dgm:pt modelId="{A22D9E8B-06A2-4078-9438-A9E8777C56F6}">
      <dgm:prSet/>
      <dgm:spPr/>
      <dgm:t>
        <a:bodyPr/>
        <a:lstStyle/>
        <a:p>
          <a:r>
            <a:rPr lang="fi-FI" b="0" i="0"/>
            <a:t>tuonnin kuljetuksista</a:t>
          </a:r>
          <a:endParaRPr lang="en-US"/>
        </a:p>
      </dgm:t>
    </dgm:pt>
    <dgm:pt modelId="{44547087-4B30-44B5-A87A-E328F2EE830D}" type="parTrans" cxnId="{DBD7637A-DDF2-4C53-9BDA-1FAF04F51B6E}">
      <dgm:prSet/>
      <dgm:spPr/>
      <dgm:t>
        <a:bodyPr/>
        <a:lstStyle/>
        <a:p>
          <a:endParaRPr lang="en-US"/>
        </a:p>
      </dgm:t>
    </dgm:pt>
    <dgm:pt modelId="{6C15AA59-CB4D-40B2-96E4-780B7C3D8561}" type="sibTrans" cxnId="{DBD7637A-DDF2-4C53-9BDA-1FAF04F51B6E}">
      <dgm:prSet/>
      <dgm:spPr/>
      <dgm:t>
        <a:bodyPr/>
        <a:lstStyle/>
        <a:p>
          <a:endParaRPr lang="en-US"/>
        </a:p>
      </dgm:t>
    </dgm:pt>
    <dgm:pt modelId="{16C2DD87-C81A-4EB1-9E7D-03E4D3A1A2D1}">
      <dgm:prSet/>
      <dgm:spPr/>
      <dgm:t>
        <a:bodyPr/>
        <a:lstStyle/>
        <a:p>
          <a:r>
            <a:rPr lang="fi-FI" b="0" i="0"/>
            <a:t>kotitalouksien ostosmatkoista ja ruoan valmistuksesta </a:t>
          </a:r>
          <a:endParaRPr lang="en-US"/>
        </a:p>
      </dgm:t>
    </dgm:pt>
    <dgm:pt modelId="{7E70573D-EE42-4C04-AC79-6E3B7932AD8D}" type="parTrans" cxnId="{3275245C-BCE3-43E8-B652-1F9ACB5BE29F}">
      <dgm:prSet/>
      <dgm:spPr/>
      <dgm:t>
        <a:bodyPr/>
        <a:lstStyle/>
        <a:p>
          <a:endParaRPr lang="en-US"/>
        </a:p>
      </dgm:t>
    </dgm:pt>
    <dgm:pt modelId="{5D5407CC-4246-4E16-9750-AD68AD7EA579}" type="sibTrans" cxnId="{3275245C-BCE3-43E8-B652-1F9ACB5BE29F}">
      <dgm:prSet/>
      <dgm:spPr/>
      <dgm:t>
        <a:bodyPr/>
        <a:lstStyle/>
        <a:p>
          <a:endParaRPr lang="en-US"/>
        </a:p>
      </dgm:t>
    </dgm:pt>
    <dgm:pt modelId="{47099B57-6AF5-4DB3-9DDE-CD7D524C8AE6}">
      <dgm:prSet/>
      <dgm:spPr/>
      <dgm:t>
        <a:bodyPr/>
        <a:lstStyle/>
        <a:p>
          <a:r>
            <a:rPr lang="fi-FI" b="0" i="0"/>
            <a:t>kuluttajien aiheuttamasta ruokahävikistä.</a:t>
          </a:r>
          <a:endParaRPr lang="en-US"/>
        </a:p>
      </dgm:t>
    </dgm:pt>
    <dgm:pt modelId="{32BC25EC-3C74-407B-B58A-EBA904CEACE6}" type="parTrans" cxnId="{668ADA4A-11C7-4CCC-A162-908251F3C47A}">
      <dgm:prSet/>
      <dgm:spPr/>
      <dgm:t>
        <a:bodyPr/>
        <a:lstStyle/>
        <a:p>
          <a:endParaRPr lang="en-US"/>
        </a:p>
      </dgm:t>
    </dgm:pt>
    <dgm:pt modelId="{670A3FC3-DE1F-4A7C-B813-44546BFF7BC2}" type="sibTrans" cxnId="{668ADA4A-11C7-4CCC-A162-908251F3C47A}">
      <dgm:prSet/>
      <dgm:spPr/>
      <dgm:t>
        <a:bodyPr/>
        <a:lstStyle/>
        <a:p>
          <a:endParaRPr lang="en-US"/>
        </a:p>
      </dgm:t>
    </dgm:pt>
    <dgm:pt modelId="{3DE299FB-D250-4A9E-92CA-F0C9A7134C22}" type="pres">
      <dgm:prSet presAssocID="{03060B87-746D-463A-8E9B-A88DC8B9ADB2}" presName="linear" presStyleCnt="0">
        <dgm:presLayoutVars>
          <dgm:animLvl val="lvl"/>
          <dgm:resizeHandles val="exact"/>
        </dgm:presLayoutVars>
      </dgm:prSet>
      <dgm:spPr/>
    </dgm:pt>
    <dgm:pt modelId="{088D2B21-3BAB-4551-B38F-7B84A7AC89D0}" type="pres">
      <dgm:prSet presAssocID="{4ED1FDA2-8091-4FE5-9E04-EDEDB0CD6671}" presName="parentText" presStyleLbl="node1" presStyleIdx="0" presStyleCnt="1">
        <dgm:presLayoutVars>
          <dgm:chMax val="0"/>
          <dgm:bulletEnabled val="1"/>
        </dgm:presLayoutVars>
      </dgm:prSet>
      <dgm:spPr/>
    </dgm:pt>
    <dgm:pt modelId="{D78FA35C-B304-437B-84D5-49411102015F}" type="pres">
      <dgm:prSet presAssocID="{4ED1FDA2-8091-4FE5-9E04-EDEDB0CD6671}" presName="childText" presStyleLbl="revTx" presStyleIdx="0" presStyleCnt="1">
        <dgm:presLayoutVars>
          <dgm:bulletEnabled val="1"/>
        </dgm:presLayoutVars>
      </dgm:prSet>
      <dgm:spPr/>
    </dgm:pt>
  </dgm:ptLst>
  <dgm:cxnLst>
    <dgm:cxn modelId="{E2ABE303-BCDB-442A-AD55-2B109C53E139}" type="presOf" srcId="{03060B87-746D-463A-8E9B-A88DC8B9ADB2}" destId="{3DE299FB-D250-4A9E-92CA-F0C9A7134C22}" srcOrd="0" destOrd="0" presId="urn:microsoft.com/office/officeart/2005/8/layout/vList2"/>
    <dgm:cxn modelId="{3275245C-BCE3-43E8-B652-1F9ACB5BE29F}" srcId="{4ED1FDA2-8091-4FE5-9E04-EDEDB0CD6671}" destId="{16C2DD87-C81A-4EB1-9E7D-03E4D3A1A2D1}" srcOrd="3" destOrd="0" parTransId="{7E70573D-EE42-4C04-AC79-6E3B7932AD8D}" sibTransId="{5D5407CC-4246-4E16-9750-AD68AD7EA579}"/>
    <dgm:cxn modelId="{AFA24D65-B6B3-48DD-B538-F21371836D76}" type="presOf" srcId="{057D5A0C-1A15-4A17-805D-CB47E9934587}" destId="{D78FA35C-B304-437B-84D5-49411102015F}" srcOrd="0" destOrd="0" presId="urn:microsoft.com/office/officeart/2005/8/layout/vList2"/>
    <dgm:cxn modelId="{668ADA4A-11C7-4CCC-A162-908251F3C47A}" srcId="{4ED1FDA2-8091-4FE5-9E04-EDEDB0CD6671}" destId="{47099B57-6AF5-4DB3-9DDE-CD7D524C8AE6}" srcOrd="4" destOrd="0" parTransId="{32BC25EC-3C74-407B-B58A-EBA904CEACE6}" sibTransId="{670A3FC3-DE1F-4A7C-B813-44546BFF7BC2}"/>
    <dgm:cxn modelId="{DBD7637A-DDF2-4C53-9BDA-1FAF04F51B6E}" srcId="{4ED1FDA2-8091-4FE5-9E04-EDEDB0CD6671}" destId="{A22D9E8B-06A2-4078-9438-A9E8777C56F6}" srcOrd="2" destOrd="0" parTransId="{44547087-4B30-44B5-A87A-E328F2EE830D}" sibTransId="{6C15AA59-CB4D-40B2-96E4-780B7C3D8561}"/>
    <dgm:cxn modelId="{176D109B-5B34-481D-9F3B-91758D036496}" type="presOf" srcId="{4ED1FDA2-8091-4FE5-9E04-EDEDB0CD6671}" destId="{088D2B21-3BAB-4551-B38F-7B84A7AC89D0}" srcOrd="0" destOrd="0" presId="urn:microsoft.com/office/officeart/2005/8/layout/vList2"/>
    <dgm:cxn modelId="{827377AC-C3E2-4E4A-BD5E-20F94D0A7755}" type="presOf" srcId="{16C2DD87-C81A-4EB1-9E7D-03E4D3A1A2D1}" destId="{D78FA35C-B304-437B-84D5-49411102015F}" srcOrd="0" destOrd="3" presId="urn:microsoft.com/office/officeart/2005/8/layout/vList2"/>
    <dgm:cxn modelId="{86C631D4-8CFB-4B14-AD67-0F1C78C5D5BE}" srcId="{4ED1FDA2-8091-4FE5-9E04-EDEDB0CD6671}" destId="{057D5A0C-1A15-4A17-805D-CB47E9934587}" srcOrd="0" destOrd="0" parTransId="{675C9F83-7765-4D27-9787-5F30681A9F1B}" sibTransId="{7DEE5E8A-61B3-46CA-94EE-85C5F8DE32D6}"/>
    <dgm:cxn modelId="{917A97D8-CB45-4908-8A17-63EA2586EDBD}" type="presOf" srcId="{38BEF050-013E-4654-B4C8-F09211919492}" destId="{D78FA35C-B304-437B-84D5-49411102015F}" srcOrd="0" destOrd="1" presId="urn:microsoft.com/office/officeart/2005/8/layout/vList2"/>
    <dgm:cxn modelId="{7C443FD9-E5D4-4B91-8007-2EA359652EEC}" srcId="{03060B87-746D-463A-8E9B-A88DC8B9ADB2}" destId="{4ED1FDA2-8091-4FE5-9E04-EDEDB0CD6671}" srcOrd="0" destOrd="0" parTransId="{7A271874-59EE-4554-AFB7-6CEEFEFA33C7}" sibTransId="{62690EC1-B541-420E-A7CE-96970DB17612}"/>
    <dgm:cxn modelId="{61C055DD-5F75-43FD-82CE-FECAAEB07AEB}" type="presOf" srcId="{47099B57-6AF5-4DB3-9DDE-CD7D524C8AE6}" destId="{D78FA35C-B304-437B-84D5-49411102015F}" srcOrd="0" destOrd="4" presId="urn:microsoft.com/office/officeart/2005/8/layout/vList2"/>
    <dgm:cxn modelId="{817D6AF2-B338-4D7C-B8E0-B56EB3ACA927}" type="presOf" srcId="{A22D9E8B-06A2-4078-9438-A9E8777C56F6}" destId="{D78FA35C-B304-437B-84D5-49411102015F}" srcOrd="0" destOrd="2" presId="urn:microsoft.com/office/officeart/2005/8/layout/vList2"/>
    <dgm:cxn modelId="{DD9004F4-DBF4-402C-A94C-A25FE7D5CC53}" srcId="{4ED1FDA2-8091-4FE5-9E04-EDEDB0CD6671}" destId="{38BEF050-013E-4654-B4C8-F09211919492}" srcOrd="1" destOrd="0" parTransId="{2356F367-E4B3-496F-A950-C7FBF30C9A84}" sibTransId="{13E746A2-53C4-470C-A625-E4D5680E25A8}"/>
    <dgm:cxn modelId="{06F62E78-0C25-4C48-B61C-9879A4CEDF57}" type="presParOf" srcId="{3DE299FB-D250-4A9E-92CA-F0C9A7134C22}" destId="{088D2B21-3BAB-4551-B38F-7B84A7AC89D0}" srcOrd="0" destOrd="0" presId="urn:microsoft.com/office/officeart/2005/8/layout/vList2"/>
    <dgm:cxn modelId="{A7942BEC-2E4B-4DB1-A6AA-049CDFA3A2B3}" type="presParOf" srcId="{3DE299FB-D250-4A9E-92CA-F0C9A7134C22}" destId="{D78FA35C-B304-437B-84D5-49411102015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3A52F6-87DC-4DB5-B6A4-EDCC25BF85E5}">
      <dsp:nvSpPr>
        <dsp:cNvPr id="0" name=""/>
        <dsp:cNvSpPr/>
      </dsp:nvSpPr>
      <dsp:spPr>
        <a:xfrm>
          <a:off x="3293322" y="319561"/>
          <a:ext cx="4336542" cy="4336542"/>
        </a:xfrm>
        <a:prstGeom prst="pie">
          <a:avLst>
            <a:gd name="adj1" fmla="val 16200000"/>
            <a:gd name="adj2" fmla="val 20520000"/>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b="1" kern="1200">
              <a:solidFill>
                <a:schemeClr val="tx1">
                  <a:lumMod val="50000"/>
                </a:schemeClr>
              </a:solidFill>
            </a:rPr>
            <a:t>Kiertotalous</a:t>
          </a:r>
        </a:p>
      </dsp:txBody>
      <dsp:txXfrm>
        <a:off x="5555551" y="1048513"/>
        <a:ext cx="1393888" cy="929259"/>
      </dsp:txXfrm>
    </dsp:sp>
    <dsp:sp modelId="{7099CDDE-559C-48CD-8BD1-D920B31FBEF4}">
      <dsp:nvSpPr>
        <dsp:cNvPr id="0" name=""/>
        <dsp:cNvSpPr/>
      </dsp:nvSpPr>
      <dsp:spPr>
        <a:xfrm>
          <a:off x="3330492" y="435202"/>
          <a:ext cx="4336542" cy="4336542"/>
        </a:xfrm>
        <a:prstGeom prst="pie">
          <a:avLst>
            <a:gd name="adj1" fmla="val 20520000"/>
            <a:gd name="adj2" fmla="val 324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Energia</a:t>
          </a:r>
        </a:p>
      </dsp:txBody>
      <dsp:txXfrm>
        <a:off x="6123432" y="2416589"/>
        <a:ext cx="1290637" cy="1032510"/>
      </dsp:txXfrm>
    </dsp:sp>
    <dsp:sp modelId="{3CEA4648-3FF9-49C8-A516-1A1FFDCCD4D7}">
      <dsp:nvSpPr>
        <dsp:cNvPr id="0" name=""/>
        <dsp:cNvSpPr/>
      </dsp:nvSpPr>
      <dsp:spPr>
        <a:xfrm>
          <a:off x="3232404" y="506446"/>
          <a:ext cx="4336542" cy="4336542"/>
        </a:xfrm>
        <a:prstGeom prst="pie">
          <a:avLst>
            <a:gd name="adj1" fmla="val 3240000"/>
            <a:gd name="adj2" fmla="val 756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i-FI" sz="1800" kern="1200"/>
            <a:t>Hiilen-sidonta</a:t>
          </a:r>
        </a:p>
      </dsp:txBody>
      <dsp:txXfrm>
        <a:off x="4781169" y="3552350"/>
        <a:ext cx="1239012" cy="1135761"/>
      </dsp:txXfrm>
    </dsp:sp>
    <dsp:sp modelId="{C7510AD0-9C2A-4B67-8848-FCE9FEDE3E51}">
      <dsp:nvSpPr>
        <dsp:cNvPr id="0" name=""/>
        <dsp:cNvSpPr/>
      </dsp:nvSpPr>
      <dsp:spPr>
        <a:xfrm>
          <a:off x="3134315" y="435202"/>
          <a:ext cx="4336542" cy="4336542"/>
        </a:xfrm>
        <a:prstGeom prst="pie">
          <a:avLst>
            <a:gd name="adj1" fmla="val 7560000"/>
            <a:gd name="adj2" fmla="val 1188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Vastuullisuus-viestintä</a:t>
          </a:r>
        </a:p>
      </dsp:txBody>
      <dsp:txXfrm>
        <a:off x="3387280" y="2416589"/>
        <a:ext cx="1290637" cy="1032510"/>
      </dsp:txXfrm>
    </dsp:sp>
    <dsp:sp modelId="{74B28669-58C0-4260-B67F-1F483BAF9144}">
      <dsp:nvSpPr>
        <dsp:cNvPr id="0" name=""/>
        <dsp:cNvSpPr/>
      </dsp:nvSpPr>
      <dsp:spPr>
        <a:xfrm>
          <a:off x="3171485" y="319561"/>
          <a:ext cx="4336542" cy="4336542"/>
        </a:xfrm>
        <a:prstGeom prst="pie">
          <a:avLst>
            <a:gd name="adj1" fmla="val 11880000"/>
            <a:gd name="adj2" fmla="val 1620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Hiilijalanjälki</a:t>
          </a:r>
        </a:p>
      </dsp:txBody>
      <dsp:txXfrm>
        <a:off x="3851910" y="1048513"/>
        <a:ext cx="1393888" cy="929259"/>
      </dsp:txXfrm>
    </dsp:sp>
    <dsp:sp modelId="{4C9293FA-7737-43EB-9BD3-A80DC8EDB129}">
      <dsp:nvSpPr>
        <dsp:cNvPr id="0" name=""/>
        <dsp:cNvSpPr/>
      </dsp:nvSpPr>
      <dsp:spPr>
        <a:xfrm>
          <a:off x="3024665" y="51109"/>
          <a:ext cx="4873447" cy="4873447"/>
        </a:xfrm>
        <a:prstGeom prst="circularArrow">
          <a:avLst>
            <a:gd name="adj1" fmla="val 5085"/>
            <a:gd name="adj2" fmla="val 327528"/>
            <a:gd name="adj3" fmla="val 20192361"/>
            <a:gd name="adj4" fmla="val 16200324"/>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5F18F667-D52F-41C5-8EC0-8455E64C1206}">
      <dsp:nvSpPr>
        <dsp:cNvPr id="0" name=""/>
        <dsp:cNvSpPr/>
      </dsp:nvSpPr>
      <dsp:spPr>
        <a:xfrm>
          <a:off x="3062339" y="166712"/>
          <a:ext cx="4873447" cy="4873447"/>
        </a:xfrm>
        <a:prstGeom prst="circularArrow">
          <a:avLst>
            <a:gd name="adj1" fmla="val 5085"/>
            <a:gd name="adj2" fmla="val 327528"/>
            <a:gd name="adj3" fmla="val 2912753"/>
            <a:gd name="adj4" fmla="val 20519953"/>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FC405492-E6E4-4209-9172-584B1E33D50A}">
      <dsp:nvSpPr>
        <dsp:cNvPr id="0" name=""/>
        <dsp:cNvSpPr/>
      </dsp:nvSpPr>
      <dsp:spPr>
        <a:xfrm>
          <a:off x="2963951" y="238173"/>
          <a:ext cx="4873447" cy="4873447"/>
        </a:xfrm>
        <a:prstGeom prst="circularArrow">
          <a:avLst>
            <a:gd name="adj1" fmla="val 5085"/>
            <a:gd name="adj2" fmla="val 327528"/>
            <a:gd name="adj3" fmla="val 7232777"/>
            <a:gd name="adj4" fmla="val 3239695"/>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49DF1A78-A449-49C1-B8A3-73B8D703B5C4}">
      <dsp:nvSpPr>
        <dsp:cNvPr id="0" name=""/>
        <dsp:cNvSpPr/>
      </dsp:nvSpPr>
      <dsp:spPr>
        <a:xfrm>
          <a:off x="2865563" y="166712"/>
          <a:ext cx="4873447" cy="4873447"/>
        </a:xfrm>
        <a:prstGeom prst="circularArrow">
          <a:avLst>
            <a:gd name="adj1" fmla="val 5085"/>
            <a:gd name="adj2" fmla="val 327528"/>
            <a:gd name="adj3" fmla="val 11552519"/>
            <a:gd name="adj4" fmla="val 7559718"/>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DC90058C-98A7-4CBF-B21A-523105D1F87E}">
      <dsp:nvSpPr>
        <dsp:cNvPr id="0" name=""/>
        <dsp:cNvSpPr/>
      </dsp:nvSpPr>
      <dsp:spPr>
        <a:xfrm>
          <a:off x="2903237" y="51109"/>
          <a:ext cx="4873447" cy="4873447"/>
        </a:xfrm>
        <a:prstGeom prst="circularArrow">
          <a:avLst>
            <a:gd name="adj1" fmla="val 5085"/>
            <a:gd name="adj2" fmla="val 327528"/>
            <a:gd name="adj3" fmla="val 15872148"/>
            <a:gd name="adj4" fmla="val 11880111"/>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3A52F6-87DC-4DB5-B6A4-EDCC25BF85E5}">
      <dsp:nvSpPr>
        <dsp:cNvPr id="0" name=""/>
        <dsp:cNvSpPr/>
      </dsp:nvSpPr>
      <dsp:spPr>
        <a:xfrm>
          <a:off x="3293322" y="319561"/>
          <a:ext cx="4336542" cy="4336542"/>
        </a:xfrm>
        <a:prstGeom prst="pie">
          <a:avLst>
            <a:gd name="adj1" fmla="val 16200000"/>
            <a:gd name="adj2" fmla="val 2052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Kiertotalous</a:t>
          </a:r>
        </a:p>
      </dsp:txBody>
      <dsp:txXfrm>
        <a:off x="5555551" y="1048513"/>
        <a:ext cx="1393888" cy="929259"/>
      </dsp:txXfrm>
    </dsp:sp>
    <dsp:sp modelId="{7099CDDE-559C-48CD-8BD1-D920B31FBEF4}">
      <dsp:nvSpPr>
        <dsp:cNvPr id="0" name=""/>
        <dsp:cNvSpPr/>
      </dsp:nvSpPr>
      <dsp:spPr>
        <a:xfrm>
          <a:off x="3330492" y="435202"/>
          <a:ext cx="4336542" cy="4336542"/>
        </a:xfrm>
        <a:prstGeom prst="pie">
          <a:avLst>
            <a:gd name="adj1" fmla="val 20520000"/>
            <a:gd name="adj2" fmla="val 3240000"/>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b="1" kern="1200">
              <a:solidFill>
                <a:schemeClr val="tx1">
                  <a:lumMod val="50000"/>
                </a:schemeClr>
              </a:solidFill>
            </a:rPr>
            <a:t>Energia</a:t>
          </a:r>
        </a:p>
      </dsp:txBody>
      <dsp:txXfrm>
        <a:off x="6123432" y="2416589"/>
        <a:ext cx="1290637" cy="1032510"/>
      </dsp:txXfrm>
    </dsp:sp>
    <dsp:sp modelId="{3CEA4648-3FF9-49C8-A516-1A1FFDCCD4D7}">
      <dsp:nvSpPr>
        <dsp:cNvPr id="0" name=""/>
        <dsp:cNvSpPr/>
      </dsp:nvSpPr>
      <dsp:spPr>
        <a:xfrm>
          <a:off x="3232404" y="506446"/>
          <a:ext cx="4336542" cy="4336542"/>
        </a:xfrm>
        <a:prstGeom prst="pie">
          <a:avLst>
            <a:gd name="adj1" fmla="val 3240000"/>
            <a:gd name="adj2" fmla="val 756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i-FI" sz="1800" kern="1200"/>
            <a:t>Hiilen-sidonta</a:t>
          </a:r>
        </a:p>
      </dsp:txBody>
      <dsp:txXfrm>
        <a:off x="4781169" y="3552350"/>
        <a:ext cx="1239012" cy="1135761"/>
      </dsp:txXfrm>
    </dsp:sp>
    <dsp:sp modelId="{C7510AD0-9C2A-4B67-8848-FCE9FEDE3E51}">
      <dsp:nvSpPr>
        <dsp:cNvPr id="0" name=""/>
        <dsp:cNvSpPr/>
      </dsp:nvSpPr>
      <dsp:spPr>
        <a:xfrm>
          <a:off x="3134315" y="435202"/>
          <a:ext cx="4336542" cy="4336542"/>
        </a:xfrm>
        <a:prstGeom prst="pie">
          <a:avLst>
            <a:gd name="adj1" fmla="val 7560000"/>
            <a:gd name="adj2" fmla="val 1188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Vastuullisuus-viestintä</a:t>
          </a:r>
        </a:p>
      </dsp:txBody>
      <dsp:txXfrm>
        <a:off x="3387280" y="2416589"/>
        <a:ext cx="1290637" cy="1032510"/>
      </dsp:txXfrm>
    </dsp:sp>
    <dsp:sp modelId="{74B28669-58C0-4260-B67F-1F483BAF9144}">
      <dsp:nvSpPr>
        <dsp:cNvPr id="0" name=""/>
        <dsp:cNvSpPr/>
      </dsp:nvSpPr>
      <dsp:spPr>
        <a:xfrm>
          <a:off x="3171485" y="319561"/>
          <a:ext cx="4336542" cy="4336542"/>
        </a:xfrm>
        <a:prstGeom prst="pie">
          <a:avLst>
            <a:gd name="adj1" fmla="val 11880000"/>
            <a:gd name="adj2" fmla="val 1620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Hiilijalanjälki</a:t>
          </a:r>
        </a:p>
      </dsp:txBody>
      <dsp:txXfrm>
        <a:off x="3851910" y="1048513"/>
        <a:ext cx="1393888" cy="929259"/>
      </dsp:txXfrm>
    </dsp:sp>
    <dsp:sp modelId="{4C9293FA-7737-43EB-9BD3-A80DC8EDB129}">
      <dsp:nvSpPr>
        <dsp:cNvPr id="0" name=""/>
        <dsp:cNvSpPr/>
      </dsp:nvSpPr>
      <dsp:spPr>
        <a:xfrm>
          <a:off x="3024665" y="51109"/>
          <a:ext cx="4873447" cy="4873447"/>
        </a:xfrm>
        <a:prstGeom prst="circularArrow">
          <a:avLst>
            <a:gd name="adj1" fmla="val 5085"/>
            <a:gd name="adj2" fmla="val 327528"/>
            <a:gd name="adj3" fmla="val 20192361"/>
            <a:gd name="adj4" fmla="val 16200324"/>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5F18F667-D52F-41C5-8EC0-8455E64C1206}">
      <dsp:nvSpPr>
        <dsp:cNvPr id="0" name=""/>
        <dsp:cNvSpPr/>
      </dsp:nvSpPr>
      <dsp:spPr>
        <a:xfrm>
          <a:off x="3062339" y="166712"/>
          <a:ext cx="4873447" cy="4873447"/>
        </a:xfrm>
        <a:prstGeom prst="circularArrow">
          <a:avLst>
            <a:gd name="adj1" fmla="val 5085"/>
            <a:gd name="adj2" fmla="val 327528"/>
            <a:gd name="adj3" fmla="val 2912753"/>
            <a:gd name="adj4" fmla="val 20519953"/>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FC405492-E6E4-4209-9172-584B1E33D50A}">
      <dsp:nvSpPr>
        <dsp:cNvPr id="0" name=""/>
        <dsp:cNvSpPr/>
      </dsp:nvSpPr>
      <dsp:spPr>
        <a:xfrm>
          <a:off x="2963951" y="238173"/>
          <a:ext cx="4873447" cy="4873447"/>
        </a:xfrm>
        <a:prstGeom prst="circularArrow">
          <a:avLst>
            <a:gd name="adj1" fmla="val 5085"/>
            <a:gd name="adj2" fmla="val 327528"/>
            <a:gd name="adj3" fmla="val 7232777"/>
            <a:gd name="adj4" fmla="val 3239695"/>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49DF1A78-A449-49C1-B8A3-73B8D703B5C4}">
      <dsp:nvSpPr>
        <dsp:cNvPr id="0" name=""/>
        <dsp:cNvSpPr/>
      </dsp:nvSpPr>
      <dsp:spPr>
        <a:xfrm>
          <a:off x="2865563" y="166712"/>
          <a:ext cx="4873447" cy="4873447"/>
        </a:xfrm>
        <a:prstGeom prst="circularArrow">
          <a:avLst>
            <a:gd name="adj1" fmla="val 5085"/>
            <a:gd name="adj2" fmla="val 327528"/>
            <a:gd name="adj3" fmla="val 11552519"/>
            <a:gd name="adj4" fmla="val 7559718"/>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DC90058C-98A7-4CBF-B21A-523105D1F87E}">
      <dsp:nvSpPr>
        <dsp:cNvPr id="0" name=""/>
        <dsp:cNvSpPr/>
      </dsp:nvSpPr>
      <dsp:spPr>
        <a:xfrm>
          <a:off x="2903237" y="51109"/>
          <a:ext cx="4873447" cy="4873447"/>
        </a:xfrm>
        <a:prstGeom prst="circularArrow">
          <a:avLst>
            <a:gd name="adj1" fmla="val 5085"/>
            <a:gd name="adj2" fmla="val 327528"/>
            <a:gd name="adj3" fmla="val 15872148"/>
            <a:gd name="adj4" fmla="val 11880111"/>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3A52F6-87DC-4DB5-B6A4-EDCC25BF85E5}">
      <dsp:nvSpPr>
        <dsp:cNvPr id="0" name=""/>
        <dsp:cNvSpPr/>
      </dsp:nvSpPr>
      <dsp:spPr>
        <a:xfrm>
          <a:off x="3293322" y="319561"/>
          <a:ext cx="4336542" cy="4336542"/>
        </a:xfrm>
        <a:prstGeom prst="pie">
          <a:avLst>
            <a:gd name="adj1" fmla="val 16200000"/>
            <a:gd name="adj2" fmla="val 2052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Kiertotalous</a:t>
          </a:r>
        </a:p>
      </dsp:txBody>
      <dsp:txXfrm>
        <a:off x="5555551" y="1048513"/>
        <a:ext cx="1393888" cy="929259"/>
      </dsp:txXfrm>
    </dsp:sp>
    <dsp:sp modelId="{7099CDDE-559C-48CD-8BD1-D920B31FBEF4}">
      <dsp:nvSpPr>
        <dsp:cNvPr id="0" name=""/>
        <dsp:cNvSpPr/>
      </dsp:nvSpPr>
      <dsp:spPr>
        <a:xfrm>
          <a:off x="3330492" y="435202"/>
          <a:ext cx="4336542" cy="4336542"/>
        </a:xfrm>
        <a:prstGeom prst="pie">
          <a:avLst>
            <a:gd name="adj1" fmla="val 20520000"/>
            <a:gd name="adj2" fmla="val 324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Energia</a:t>
          </a:r>
        </a:p>
      </dsp:txBody>
      <dsp:txXfrm>
        <a:off x="6123432" y="2416589"/>
        <a:ext cx="1290637" cy="1032510"/>
      </dsp:txXfrm>
    </dsp:sp>
    <dsp:sp modelId="{3CEA4648-3FF9-49C8-A516-1A1FFDCCD4D7}">
      <dsp:nvSpPr>
        <dsp:cNvPr id="0" name=""/>
        <dsp:cNvSpPr/>
      </dsp:nvSpPr>
      <dsp:spPr>
        <a:xfrm>
          <a:off x="3232404" y="506446"/>
          <a:ext cx="4336542" cy="4336542"/>
        </a:xfrm>
        <a:prstGeom prst="pie">
          <a:avLst>
            <a:gd name="adj1" fmla="val 3240000"/>
            <a:gd name="adj2" fmla="val 7560000"/>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i-FI" sz="1800" b="1" kern="1200">
              <a:solidFill>
                <a:schemeClr val="tx1">
                  <a:lumMod val="50000"/>
                </a:schemeClr>
              </a:solidFill>
            </a:rPr>
            <a:t>Hiilen-sidonta</a:t>
          </a:r>
        </a:p>
      </dsp:txBody>
      <dsp:txXfrm>
        <a:off x="4781169" y="3552350"/>
        <a:ext cx="1239012" cy="1135761"/>
      </dsp:txXfrm>
    </dsp:sp>
    <dsp:sp modelId="{C7510AD0-9C2A-4B67-8848-FCE9FEDE3E51}">
      <dsp:nvSpPr>
        <dsp:cNvPr id="0" name=""/>
        <dsp:cNvSpPr/>
      </dsp:nvSpPr>
      <dsp:spPr>
        <a:xfrm>
          <a:off x="3134315" y="435202"/>
          <a:ext cx="4336542" cy="4336542"/>
        </a:xfrm>
        <a:prstGeom prst="pie">
          <a:avLst>
            <a:gd name="adj1" fmla="val 7560000"/>
            <a:gd name="adj2" fmla="val 1188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Vastuullisuus-viestintä</a:t>
          </a:r>
        </a:p>
      </dsp:txBody>
      <dsp:txXfrm>
        <a:off x="3387280" y="2416589"/>
        <a:ext cx="1290637" cy="1032510"/>
      </dsp:txXfrm>
    </dsp:sp>
    <dsp:sp modelId="{74B28669-58C0-4260-B67F-1F483BAF9144}">
      <dsp:nvSpPr>
        <dsp:cNvPr id="0" name=""/>
        <dsp:cNvSpPr/>
      </dsp:nvSpPr>
      <dsp:spPr>
        <a:xfrm>
          <a:off x="3171485" y="319561"/>
          <a:ext cx="4336542" cy="4336542"/>
        </a:xfrm>
        <a:prstGeom prst="pie">
          <a:avLst>
            <a:gd name="adj1" fmla="val 11880000"/>
            <a:gd name="adj2" fmla="val 1620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Hiilijalanjälki</a:t>
          </a:r>
        </a:p>
      </dsp:txBody>
      <dsp:txXfrm>
        <a:off x="3851910" y="1048513"/>
        <a:ext cx="1393888" cy="929259"/>
      </dsp:txXfrm>
    </dsp:sp>
    <dsp:sp modelId="{4C9293FA-7737-43EB-9BD3-A80DC8EDB129}">
      <dsp:nvSpPr>
        <dsp:cNvPr id="0" name=""/>
        <dsp:cNvSpPr/>
      </dsp:nvSpPr>
      <dsp:spPr>
        <a:xfrm>
          <a:off x="3024665" y="51109"/>
          <a:ext cx="4873447" cy="4873447"/>
        </a:xfrm>
        <a:prstGeom prst="circularArrow">
          <a:avLst>
            <a:gd name="adj1" fmla="val 5085"/>
            <a:gd name="adj2" fmla="val 327528"/>
            <a:gd name="adj3" fmla="val 20192361"/>
            <a:gd name="adj4" fmla="val 16200324"/>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5F18F667-D52F-41C5-8EC0-8455E64C1206}">
      <dsp:nvSpPr>
        <dsp:cNvPr id="0" name=""/>
        <dsp:cNvSpPr/>
      </dsp:nvSpPr>
      <dsp:spPr>
        <a:xfrm>
          <a:off x="3062339" y="166712"/>
          <a:ext cx="4873447" cy="4873447"/>
        </a:xfrm>
        <a:prstGeom prst="circularArrow">
          <a:avLst>
            <a:gd name="adj1" fmla="val 5085"/>
            <a:gd name="adj2" fmla="val 327528"/>
            <a:gd name="adj3" fmla="val 2912753"/>
            <a:gd name="adj4" fmla="val 20519953"/>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FC405492-E6E4-4209-9172-584B1E33D50A}">
      <dsp:nvSpPr>
        <dsp:cNvPr id="0" name=""/>
        <dsp:cNvSpPr/>
      </dsp:nvSpPr>
      <dsp:spPr>
        <a:xfrm>
          <a:off x="2963951" y="238173"/>
          <a:ext cx="4873447" cy="4873447"/>
        </a:xfrm>
        <a:prstGeom prst="circularArrow">
          <a:avLst>
            <a:gd name="adj1" fmla="val 5085"/>
            <a:gd name="adj2" fmla="val 327528"/>
            <a:gd name="adj3" fmla="val 7232777"/>
            <a:gd name="adj4" fmla="val 3239695"/>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49DF1A78-A449-49C1-B8A3-73B8D703B5C4}">
      <dsp:nvSpPr>
        <dsp:cNvPr id="0" name=""/>
        <dsp:cNvSpPr/>
      </dsp:nvSpPr>
      <dsp:spPr>
        <a:xfrm>
          <a:off x="2865563" y="166712"/>
          <a:ext cx="4873447" cy="4873447"/>
        </a:xfrm>
        <a:prstGeom prst="circularArrow">
          <a:avLst>
            <a:gd name="adj1" fmla="val 5085"/>
            <a:gd name="adj2" fmla="val 327528"/>
            <a:gd name="adj3" fmla="val 11552519"/>
            <a:gd name="adj4" fmla="val 7559718"/>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DC90058C-98A7-4CBF-B21A-523105D1F87E}">
      <dsp:nvSpPr>
        <dsp:cNvPr id="0" name=""/>
        <dsp:cNvSpPr/>
      </dsp:nvSpPr>
      <dsp:spPr>
        <a:xfrm>
          <a:off x="2903237" y="51109"/>
          <a:ext cx="4873447" cy="4873447"/>
        </a:xfrm>
        <a:prstGeom prst="circularArrow">
          <a:avLst>
            <a:gd name="adj1" fmla="val 5085"/>
            <a:gd name="adj2" fmla="val 327528"/>
            <a:gd name="adj3" fmla="val 15872148"/>
            <a:gd name="adj4" fmla="val 11880111"/>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3A52F6-87DC-4DB5-B6A4-EDCC25BF85E5}">
      <dsp:nvSpPr>
        <dsp:cNvPr id="0" name=""/>
        <dsp:cNvSpPr/>
      </dsp:nvSpPr>
      <dsp:spPr>
        <a:xfrm>
          <a:off x="3293322" y="319561"/>
          <a:ext cx="4336542" cy="4336542"/>
        </a:xfrm>
        <a:prstGeom prst="pie">
          <a:avLst>
            <a:gd name="adj1" fmla="val 16200000"/>
            <a:gd name="adj2" fmla="val 2052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Kiertotalous</a:t>
          </a:r>
        </a:p>
      </dsp:txBody>
      <dsp:txXfrm>
        <a:off x="5555551" y="1048513"/>
        <a:ext cx="1393888" cy="929259"/>
      </dsp:txXfrm>
    </dsp:sp>
    <dsp:sp modelId="{7099CDDE-559C-48CD-8BD1-D920B31FBEF4}">
      <dsp:nvSpPr>
        <dsp:cNvPr id="0" name=""/>
        <dsp:cNvSpPr/>
      </dsp:nvSpPr>
      <dsp:spPr>
        <a:xfrm>
          <a:off x="3330492" y="435202"/>
          <a:ext cx="4336542" cy="4336542"/>
        </a:xfrm>
        <a:prstGeom prst="pie">
          <a:avLst>
            <a:gd name="adj1" fmla="val 20520000"/>
            <a:gd name="adj2" fmla="val 324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Energia</a:t>
          </a:r>
        </a:p>
      </dsp:txBody>
      <dsp:txXfrm>
        <a:off x="6123432" y="2416589"/>
        <a:ext cx="1290637" cy="1032510"/>
      </dsp:txXfrm>
    </dsp:sp>
    <dsp:sp modelId="{3CEA4648-3FF9-49C8-A516-1A1FFDCCD4D7}">
      <dsp:nvSpPr>
        <dsp:cNvPr id="0" name=""/>
        <dsp:cNvSpPr/>
      </dsp:nvSpPr>
      <dsp:spPr>
        <a:xfrm>
          <a:off x="3232404" y="506446"/>
          <a:ext cx="4336542" cy="4336542"/>
        </a:xfrm>
        <a:prstGeom prst="pie">
          <a:avLst>
            <a:gd name="adj1" fmla="val 3240000"/>
            <a:gd name="adj2" fmla="val 756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i-FI" sz="1800" kern="1200"/>
            <a:t>Hiilen-sidonta</a:t>
          </a:r>
        </a:p>
      </dsp:txBody>
      <dsp:txXfrm>
        <a:off x="4781169" y="3552350"/>
        <a:ext cx="1239012" cy="1135761"/>
      </dsp:txXfrm>
    </dsp:sp>
    <dsp:sp modelId="{C7510AD0-9C2A-4B67-8848-FCE9FEDE3E51}">
      <dsp:nvSpPr>
        <dsp:cNvPr id="0" name=""/>
        <dsp:cNvSpPr/>
      </dsp:nvSpPr>
      <dsp:spPr>
        <a:xfrm>
          <a:off x="3134315" y="435202"/>
          <a:ext cx="4336542" cy="4336542"/>
        </a:xfrm>
        <a:prstGeom prst="pie">
          <a:avLst>
            <a:gd name="adj1" fmla="val 7560000"/>
            <a:gd name="adj2" fmla="val 11880000"/>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b="1" kern="1200">
              <a:solidFill>
                <a:schemeClr val="tx1">
                  <a:lumMod val="50000"/>
                </a:schemeClr>
              </a:solidFill>
            </a:rPr>
            <a:t>Vastuullisuus-viestintä</a:t>
          </a:r>
        </a:p>
      </dsp:txBody>
      <dsp:txXfrm>
        <a:off x="3387280" y="2416589"/>
        <a:ext cx="1290637" cy="1032510"/>
      </dsp:txXfrm>
    </dsp:sp>
    <dsp:sp modelId="{74B28669-58C0-4260-B67F-1F483BAF9144}">
      <dsp:nvSpPr>
        <dsp:cNvPr id="0" name=""/>
        <dsp:cNvSpPr/>
      </dsp:nvSpPr>
      <dsp:spPr>
        <a:xfrm>
          <a:off x="3171485" y="319561"/>
          <a:ext cx="4336542" cy="4336542"/>
        </a:xfrm>
        <a:prstGeom prst="pie">
          <a:avLst>
            <a:gd name="adj1" fmla="val 11880000"/>
            <a:gd name="adj2" fmla="val 1620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Hiilijalanjälki</a:t>
          </a:r>
        </a:p>
      </dsp:txBody>
      <dsp:txXfrm>
        <a:off x="3851910" y="1048513"/>
        <a:ext cx="1393888" cy="929259"/>
      </dsp:txXfrm>
    </dsp:sp>
    <dsp:sp modelId="{4C9293FA-7737-43EB-9BD3-A80DC8EDB129}">
      <dsp:nvSpPr>
        <dsp:cNvPr id="0" name=""/>
        <dsp:cNvSpPr/>
      </dsp:nvSpPr>
      <dsp:spPr>
        <a:xfrm>
          <a:off x="3024665" y="51109"/>
          <a:ext cx="4873447" cy="4873447"/>
        </a:xfrm>
        <a:prstGeom prst="circularArrow">
          <a:avLst>
            <a:gd name="adj1" fmla="val 5085"/>
            <a:gd name="adj2" fmla="val 327528"/>
            <a:gd name="adj3" fmla="val 20192361"/>
            <a:gd name="adj4" fmla="val 16200324"/>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5F18F667-D52F-41C5-8EC0-8455E64C1206}">
      <dsp:nvSpPr>
        <dsp:cNvPr id="0" name=""/>
        <dsp:cNvSpPr/>
      </dsp:nvSpPr>
      <dsp:spPr>
        <a:xfrm>
          <a:off x="3062339" y="166712"/>
          <a:ext cx="4873447" cy="4873447"/>
        </a:xfrm>
        <a:prstGeom prst="circularArrow">
          <a:avLst>
            <a:gd name="adj1" fmla="val 5085"/>
            <a:gd name="adj2" fmla="val 327528"/>
            <a:gd name="adj3" fmla="val 2912753"/>
            <a:gd name="adj4" fmla="val 20519953"/>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FC405492-E6E4-4209-9172-584B1E33D50A}">
      <dsp:nvSpPr>
        <dsp:cNvPr id="0" name=""/>
        <dsp:cNvSpPr/>
      </dsp:nvSpPr>
      <dsp:spPr>
        <a:xfrm>
          <a:off x="2963951" y="238173"/>
          <a:ext cx="4873447" cy="4873447"/>
        </a:xfrm>
        <a:prstGeom prst="circularArrow">
          <a:avLst>
            <a:gd name="adj1" fmla="val 5085"/>
            <a:gd name="adj2" fmla="val 327528"/>
            <a:gd name="adj3" fmla="val 7232777"/>
            <a:gd name="adj4" fmla="val 3239695"/>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49DF1A78-A449-49C1-B8A3-73B8D703B5C4}">
      <dsp:nvSpPr>
        <dsp:cNvPr id="0" name=""/>
        <dsp:cNvSpPr/>
      </dsp:nvSpPr>
      <dsp:spPr>
        <a:xfrm>
          <a:off x="2865563" y="166712"/>
          <a:ext cx="4873447" cy="4873447"/>
        </a:xfrm>
        <a:prstGeom prst="circularArrow">
          <a:avLst>
            <a:gd name="adj1" fmla="val 5085"/>
            <a:gd name="adj2" fmla="val 327528"/>
            <a:gd name="adj3" fmla="val 11552519"/>
            <a:gd name="adj4" fmla="val 7559718"/>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DC90058C-98A7-4CBF-B21A-523105D1F87E}">
      <dsp:nvSpPr>
        <dsp:cNvPr id="0" name=""/>
        <dsp:cNvSpPr/>
      </dsp:nvSpPr>
      <dsp:spPr>
        <a:xfrm>
          <a:off x="2903237" y="51109"/>
          <a:ext cx="4873447" cy="4873447"/>
        </a:xfrm>
        <a:prstGeom prst="circularArrow">
          <a:avLst>
            <a:gd name="adj1" fmla="val 5085"/>
            <a:gd name="adj2" fmla="val 327528"/>
            <a:gd name="adj3" fmla="val 15872148"/>
            <a:gd name="adj4" fmla="val 11880111"/>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3A52F6-87DC-4DB5-B6A4-EDCC25BF85E5}">
      <dsp:nvSpPr>
        <dsp:cNvPr id="0" name=""/>
        <dsp:cNvSpPr/>
      </dsp:nvSpPr>
      <dsp:spPr>
        <a:xfrm>
          <a:off x="3293322" y="319561"/>
          <a:ext cx="4336542" cy="4336542"/>
        </a:xfrm>
        <a:prstGeom prst="pie">
          <a:avLst>
            <a:gd name="adj1" fmla="val 16200000"/>
            <a:gd name="adj2" fmla="val 2052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Kiertotalous</a:t>
          </a:r>
        </a:p>
      </dsp:txBody>
      <dsp:txXfrm>
        <a:off x="5555551" y="1048513"/>
        <a:ext cx="1393888" cy="929259"/>
      </dsp:txXfrm>
    </dsp:sp>
    <dsp:sp modelId="{7099CDDE-559C-48CD-8BD1-D920B31FBEF4}">
      <dsp:nvSpPr>
        <dsp:cNvPr id="0" name=""/>
        <dsp:cNvSpPr/>
      </dsp:nvSpPr>
      <dsp:spPr>
        <a:xfrm>
          <a:off x="3361325" y="412999"/>
          <a:ext cx="4336542" cy="4336542"/>
        </a:xfrm>
        <a:prstGeom prst="pie">
          <a:avLst>
            <a:gd name="adj1" fmla="val 20520000"/>
            <a:gd name="adj2" fmla="val 324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Energia</a:t>
          </a:r>
        </a:p>
      </dsp:txBody>
      <dsp:txXfrm>
        <a:off x="6154264" y="2394386"/>
        <a:ext cx="1290637" cy="1032510"/>
      </dsp:txXfrm>
    </dsp:sp>
    <dsp:sp modelId="{3CEA4648-3FF9-49C8-A516-1A1FFDCCD4D7}">
      <dsp:nvSpPr>
        <dsp:cNvPr id="0" name=""/>
        <dsp:cNvSpPr/>
      </dsp:nvSpPr>
      <dsp:spPr>
        <a:xfrm>
          <a:off x="3232404" y="506446"/>
          <a:ext cx="4336542" cy="4336542"/>
        </a:xfrm>
        <a:prstGeom prst="pie">
          <a:avLst>
            <a:gd name="adj1" fmla="val 3240000"/>
            <a:gd name="adj2" fmla="val 756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fi-FI" sz="1800" kern="1200"/>
            <a:t>Hiilen-sidonta</a:t>
          </a:r>
        </a:p>
      </dsp:txBody>
      <dsp:txXfrm>
        <a:off x="4781169" y="3552350"/>
        <a:ext cx="1239012" cy="1135761"/>
      </dsp:txXfrm>
    </dsp:sp>
    <dsp:sp modelId="{C7510AD0-9C2A-4B67-8848-FCE9FEDE3E51}">
      <dsp:nvSpPr>
        <dsp:cNvPr id="0" name=""/>
        <dsp:cNvSpPr/>
      </dsp:nvSpPr>
      <dsp:spPr>
        <a:xfrm>
          <a:off x="3134315" y="435202"/>
          <a:ext cx="4336542" cy="4336542"/>
        </a:xfrm>
        <a:prstGeom prst="pie">
          <a:avLst>
            <a:gd name="adj1" fmla="val 7560000"/>
            <a:gd name="adj2" fmla="val 1188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kern="1200"/>
            <a:t>Vastuullisuus-viestintä</a:t>
          </a:r>
        </a:p>
      </dsp:txBody>
      <dsp:txXfrm>
        <a:off x="3387280" y="2416589"/>
        <a:ext cx="1290637" cy="1032510"/>
      </dsp:txXfrm>
    </dsp:sp>
    <dsp:sp modelId="{74B28669-58C0-4260-B67F-1F483BAF9144}">
      <dsp:nvSpPr>
        <dsp:cNvPr id="0" name=""/>
        <dsp:cNvSpPr/>
      </dsp:nvSpPr>
      <dsp:spPr>
        <a:xfrm>
          <a:off x="3171485" y="319561"/>
          <a:ext cx="4336542" cy="4336542"/>
        </a:xfrm>
        <a:prstGeom prst="pie">
          <a:avLst>
            <a:gd name="adj1" fmla="val 11880000"/>
            <a:gd name="adj2" fmla="val 16200000"/>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i-FI" sz="1600" b="1" kern="1200">
              <a:solidFill>
                <a:schemeClr val="tx1">
                  <a:lumMod val="50000"/>
                </a:schemeClr>
              </a:solidFill>
            </a:rPr>
            <a:t>Hiilijalanjälki</a:t>
          </a:r>
        </a:p>
      </dsp:txBody>
      <dsp:txXfrm>
        <a:off x="3851910" y="1048513"/>
        <a:ext cx="1393888" cy="929259"/>
      </dsp:txXfrm>
    </dsp:sp>
    <dsp:sp modelId="{4C9293FA-7737-43EB-9BD3-A80DC8EDB129}">
      <dsp:nvSpPr>
        <dsp:cNvPr id="0" name=""/>
        <dsp:cNvSpPr/>
      </dsp:nvSpPr>
      <dsp:spPr>
        <a:xfrm>
          <a:off x="3024665" y="51109"/>
          <a:ext cx="4873447" cy="4873447"/>
        </a:xfrm>
        <a:prstGeom prst="circularArrow">
          <a:avLst>
            <a:gd name="adj1" fmla="val 5085"/>
            <a:gd name="adj2" fmla="val 327528"/>
            <a:gd name="adj3" fmla="val 20192361"/>
            <a:gd name="adj4" fmla="val 16200324"/>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5F18F667-D52F-41C5-8EC0-8455E64C1206}">
      <dsp:nvSpPr>
        <dsp:cNvPr id="0" name=""/>
        <dsp:cNvSpPr/>
      </dsp:nvSpPr>
      <dsp:spPr>
        <a:xfrm>
          <a:off x="3093172" y="144509"/>
          <a:ext cx="4873447" cy="4873447"/>
        </a:xfrm>
        <a:prstGeom prst="circularArrow">
          <a:avLst>
            <a:gd name="adj1" fmla="val 5085"/>
            <a:gd name="adj2" fmla="val 327528"/>
            <a:gd name="adj3" fmla="val 2912753"/>
            <a:gd name="adj4" fmla="val 20519953"/>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FC405492-E6E4-4209-9172-584B1E33D50A}">
      <dsp:nvSpPr>
        <dsp:cNvPr id="0" name=""/>
        <dsp:cNvSpPr/>
      </dsp:nvSpPr>
      <dsp:spPr>
        <a:xfrm>
          <a:off x="2963951" y="238173"/>
          <a:ext cx="4873447" cy="4873447"/>
        </a:xfrm>
        <a:prstGeom prst="circularArrow">
          <a:avLst>
            <a:gd name="adj1" fmla="val 5085"/>
            <a:gd name="adj2" fmla="val 327528"/>
            <a:gd name="adj3" fmla="val 7232777"/>
            <a:gd name="adj4" fmla="val 3239695"/>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49DF1A78-A449-49C1-B8A3-73B8D703B5C4}">
      <dsp:nvSpPr>
        <dsp:cNvPr id="0" name=""/>
        <dsp:cNvSpPr/>
      </dsp:nvSpPr>
      <dsp:spPr>
        <a:xfrm>
          <a:off x="2865563" y="166712"/>
          <a:ext cx="4873447" cy="4873447"/>
        </a:xfrm>
        <a:prstGeom prst="circularArrow">
          <a:avLst>
            <a:gd name="adj1" fmla="val 5085"/>
            <a:gd name="adj2" fmla="val 327528"/>
            <a:gd name="adj3" fmla="val 11552519"/>
            <a:gd name="adj4" fmla="val 7559718"/>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DC90058C-98A7-4CBF-B21A-523105D1F87E}">
      <dsp:nvSpPr>
        <dsp:cNvPr id="0" name=""/>
        <dsp:cNvSpPr/>
      </dsp:nvSpPr>
      <dsp:spPr>
        <a:xfrm>
          <a:off x="2903237" y="51109"/>
          <a:ext cx="4873447" cy="4873447"/>
        </a:xfrm>
        <a:prstGeom prst="circularArrow">
          <a:avLst>
            <a:gd name="adj1" fmla="val 5085"/>
            <a:gd name="adj2" fmla="val 327528"/>
            <a:gd name="adj3" fmla="val 15872148"/>
            <a:gd name="adj4" fmla="val 11880111"/>
            <a:gd name="adj5" fmla="val 5932"/>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D5933-3D44-41C8-B19B-F992A0BEAAF4}">
      <dsp:nvSpPr>
        <dsp:cNvPr id="0" name=""/>
        <dsp:cNvSpPr/>
      </dsp:nvSpPr>
      <dsp:spPr>
        <a:xfrm>
          <a:off x="0" y="333310"/>
          <a:ext cx="5181600" cy="17748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fi-FI" sz="3200" kern="1200" noProof="0"/>
            <a:t>Yksilön hyvinvointi</a:t>
          </a:r>
        </a:p>
      </dsp:txBody>
      <dsp:txXfrm>
        <a:off x="86643" y="419953"/>
        <a:ext cx="5008314" cy="1601604"/>
      </dsp:txXfrm>
    </dsp:sp>
    <dsp:sp modelId="{E012998E-040B-4944-B8EB-6F12B7053FBC}">
      <dsp:nvSpPr>
        <dsp:cNvPr id="0" name=""/>
        <dsp:cNvSpPr/>
      </dsp:nvSpPr>
      <dsp:spPr>
        <a:xfrm>
          <a:off x="0" y="2221749"/>
          <a:ext cx="5181600" cy="177489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fi-FI" sz="3200" kern="1200" noProof="0"/>
            <a:t>Yhteinen hyvinvointi: Kuinka kohtelemme toisiamme ja toimimme yhteisöinä</a:t>
          </a:r>
        </a:p>
      </dsp:txBody>
      <dsp:txXfrm>
        <a:off x="86643" y="2308392"/>
        <a:ext cx="5008314" cy="160160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642570-FF10-45C4-A484-36F820F92C24}">
      <dsp:nvSpPr>
        <dsp:cNvPr id="0" name=""/>
        <dsp:cNvSpPr/>
      </dsp:nvSpPr>
      <dsp:spPr>
        <a:xfrm rot="16200000">
          <a:off x="-1204390" y="1210109"/>
          <a:ext cx="4427034" cy="2006814"/>
        </a:xfrm>
        <a:prstGeom prst="flowChartManualOperation">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t" anchorCtr="0">
          <a:noAutofit/>
        </a:bodyPr>
        <a:lstStyle/>
        <a:p>
          <a:pPr marL="0" lvl="0" indent="0" algn="l" defTabSz="711200">
            <a:lnSpc>
              <a:spcPct val="90000"/>
            </a:lnSpc>
            <a:spcBef>
              <a:spcPct val="0"/>
            </a:spcBef>
            <a:spcAft>
              <a:spcPct val="35000"/>
            </a:spcAft>
            <a:buNone/>
          </a:pPr>
          <a:r>
            <a:rPr lang="fi-FI" sz="1600" kern="1200"/>
            <a:t>Arvot</a:t>
          </a:r>
        </a:p>
        <a:p>
          <a:pPr marL="57150" lvl="1" indent="-57150" algn="l" defTabSz="488950">
            <a:lnSpc>
              <a:spcPct val="90000"/>
            </a:lnSpc>
            <a:spcBef>
              <a:spcPct val="0"/>
            </a:spcBef>
            <a:spcAft>
              <a:spcPct val="15000"/>
            </a:spcAft>
            <a:buChar char="•"/>
          </a:pPr>
          <a:r>
            <a:rPr lang="fi-FI" sz="1100" kern="1200"/>
            <a:t>Luonnon ja elämän kunnioittaminen</a:t>
          </a:r>
        </a:p>
        <a:p>
          <a:pPr marL="57150" lvl="1" indent="-57150" algn="l" defTabSz="488950">
            <a:lnSpc>
              <a:spcPct val="90000"/>
            </a:lnSpc>
            <a:spcBef>
              <a:spcPct val="0"/>
            </a:spcBef>
            <a:spcAft>
              <a:spcPct val="15000"/>
            </a:spcAft>
            <a:buChar char="•"/>
          </a:pPr>
          <a:r>
            <a:rPr lang="fi-FI" sz="1100" kern="1200"/>
            <a:t>Kohtuullisuus ja taloudellisuus</a:t>
          </a:r>
        </a:p>
        <a:p>
          <a:pPr marL="57150" lvl="1" indent="-57150" algn="l" defTabSz="488950">
            <a:lnSpc>
              <a:spcPct val="90000"/>
            </a:lnSpc>
            <a:spcBef>
              <a:spcPct val="0"/>
            </a:spcBef>
            <a:spcAft>
              <a:spcPct val="15000"/>
            </a:spcAft>
            <a:buChar char="•"/>
          </a:pPr>
          <a:r>
            <a:rPr lang="fi-FI" sz="1100" kern="1200"/>
            <a:t>Terveys ja henkinen hyvinvointi</a:t>
          </a:r>
        </a:p>
        <a:p>
          <a:pPr marL="57150" lvl="1" indent="-57150" algn="l" defTabSz="488950">
            <a:lnSpc>
              <a:spcPct val="90000"/>
            </a:lnSpc>
            <a:spcBef>
              <a:spcPct val="0"/>
            </a:spcBef>
            <a:spcAft>
              <a:spcPct val="15000"/>
            </a:spcAft>
            <a:buChar char="•"/>
          </a:pPr>
          <a:r>
            <a:rPr lang="fi-FI" sz="1100" kern="1200"/>
            <a:t>Globaali, kansallinen ja ylisukupolvinen oikeudenmukaisuus</a:t>
          </a:r>
        </a:p>
        <a:p>
          <a:pPr marL="57150" lvl="1" indent="-57150" algn="l" defTabSz="488950">
            <a:lnSpc>
              <a:spcPct val="90000"/>
            </a:lnSpc>
            <a:spcBef>
              <a:spcPct val="0"/>
            </a:spcBef>
            <a:spcAft>
              <a:spcPct val="15000"/>
            </a:spcAft>
            <a:buChar char="•"/>
          </a:pPr>
          <a:r>
            <a:rPr lang="fi-FI" sz="1100" kern="1200"/>
            <a:t>Yhdenvertaisuus ja suvaitsevaisuus</a:t>
          </a:r>
        </a:p>
        <a:p>
          <a:pPr marL="57150" lvl="1" indent="-57150" algn="l" defTabSz="488950">
            <a:lnSpc>
              <a:spcPct val="90000"/>
            </a:lnSpc>
            <a:spcBef>
              <a:spcPct val="0"/>
            </a:spcBef>
            <a:spcAft>
              <a:spcPct val="15000"/>
            </a:spcAft>
            <a:buChar char="•"/>
          </a:pPr>
          <a:r>
            <a:rPr lang="fi-FI" sz="1100" kern="1200"/>
            <a:t>Moniarvoisuus ja –kulttuurisuus</a:t>
          </a:r>
        </a:p>
        <a:p>
          <a:pPr marL="57150" lvl="1" indent="-57150" algn="l" defTabSz="488950">
            <a:lnSpc>
              <a:spcPct val="90000"/>
            </a:lnSpc>
            <a:spcBef>
              <a:spcPct val="0"/>
            </a:spcBef>
            <a:spcAft>
              <a:spcPct val="15000"/>
            </a:spcAft>
            <a:buChar char="•"/>
          </a:pPr>
          <a:r>
            <a:rPr lang="fi-FI" sz="1100" kern="1200"/>
            <a:t>Demokratia</a:t>
          </a:r>
        </a:p>
      </dsp:txBody>
      <dsp:txXfrm rot="5400000">
        <a:off x="5720" y="885406"/>
        <a:ext cx="2006814" cy="2656220"/>
      </dsp:txXfrm>
    </dsp:sp>
    <dsp:sp modelId="{793F7FD3-E18F-466D-AF73-A6FA99AB0C2F}">
      <dsp:nvSpPr>
        <dsp:cNvPr id="0" name=""/>
        <dsp:cNvSpPr/>
      </dsp:nvSpPr>
      <dsp:spPr>
        <a:xfrm rot="16200000">
          <a:off x="952935" y="1210109"/>
          <a:ext cx="4427034" cy="2006814"/>
        </a:xfrm>
        <a:prstGeom prst="flowChartManualOperation">
          <a:avLst/>
        </a:prstGeom>
        <a:solidFill>
          <a:srgbClr val="FF007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t" anchorCtr="0">
          <a:noAutofit/>
        </a:bodyPr>
        <a:lstStyle/>
        <a:p>
          <a:pPr marL="0" lvl="0" indent="0" algn="l" defTabSz="711200">
            <a:lnSpc>
              <a:spcPct val="90000"/>
            </a:lnSpc>
            <a:spcBef>
              <a:spcPct val="0"/>
            </a:spcBef>
            <a:spcAft>
              <a:spcPct val="35000"/>
            </a:spcAft>
            <a:buNone/>
          </a:pPr>
          <a:r>
            <a:rPr lang="fi-FI" sz="1600" kern="1200"/>
            <a:t>Ekologinen kestävyys</a:t>
          </a:r>
        </a:p>
        <a:p>
          <a:pPr marL="57150" lvl="1" indent="-57150" algn="l" defTabSz="488950">
            <a:lnSpc>
              <a:spcPct val="90000"/>
            </a:lnSpc>
            <a:spcBef>
              <a:spcPct val="0"/>
            </a:spcBef>
            <a:spcAft>
              <a:spcPct val="15000"/>
            </a:spcAft>
            <a:buChar char="•"/>
          </a:pPr>
          <a:r>
            <a:rPr lang="fi-FI" sz="1100" kern="1200"/>
            <a:t>Ympäristöystävälliset hankinnat</a:t>
          </a:r>
        </a:p>
        <a:p>
          <a:pPr marL="57150" lvl="1" indent="-57150" algn="l" defTabSz="488950">
            <a:lnSpc>
              <a:spcPct val="90000"/>
            </a:lnSpc>
            <a:spcBef>
              <a:spcPct val="0"/>
            </a:spcBef>
            <a:spcAft>
              <a:spcPct val="15000"/>
            </a:spcAft>
            <a:buChar char="•"/>
          </a:pPr>
          <a:r>
            <a:rPr lang="fi-FI" sz="1100" kern="1200"/>
            <a:t>Materiaalien, energian ja veden säästö</a:t>
          </a:r>
        </a:p>
        <a:p>
          <a:pPr marL="57150" lvl="1" indent="-57150" algn="l" defTabSz="488950">
            <a:lnSpc>
              <a:spcPct val="90000"/>
            </a:lnSpc>
            <a:spcBef>
              <a:spcPct val="0"/>
            </a:spcBef>
            <a:spcAft>
              <a:spcPct val="15000"/>
            </a:spcAft>
            <a:buChar char="•"/>
          </a:pPr>
          <a:r>
            <a:rPr lang="fi-FI" sz="1100" kern="1200"/>
            <a:t>Uudelleenkäyttö, kierrätys ja lajittelu</a:t>
          </a:r>
        </a:p>
        <a:p>
          <a:pPr marL="57150" lvl="1" indent="-57150" algn="l" defTabSz="488950">
            <a:lnSpc>
              <a:spcPct val="90000"/>
            </a:lnSpc>
            <a:spcBef>
              <a:spcPct val="0"/>
            </a:spcBef>
            <a:spcAft>
              <a:spcPct val="15000"/>
            </a:spcAft>
            <a:buChar char="•"/>
          </a:pPr>
          <a:r>
            <a:rPr lang="fi-FI" sz="1100" kern="1200"/>
            <a:t>Säästävät ja vähäpäästöiset liikkumistavat</a:t>
          </a:r>
        </a:p>
        <a:p>
          <a:pPr marL="57150" lvl="1" indent="-57150" algn="l" defTabSz="488950">
            <a:lnSpc>
              <a:spcPct val="90000"/>
            </a:lnSpc>
            <a:spcBef>
              <a:spcPct val="0"/>
            </a:spcBef>
            <a:spcAft>
              <a:spcPct val="15000"/>
            </a:spcAft>
            <a:buChar char="•"/>
          </a:pPr>
          <a:r>
            <a:rPr lang="fi-FI" sz="1100" kern="1200"/>
            <a:t>Turvallisuus vaarallisten aineiden käsittelyssä ja varastoinnissa</a:t>
          </a:r>
        </a:p>
      </dsp:txBody>
      <dsp:txXfrm rot="5400000">
        <a:off x="2163045" y="885406"/>
        <a:ext cx="2006814" cy="2656220"/>
      </dsp:txXfrm>
    </dsp:sp>
    <dsp:sp modelId="{011A78D1-8C36-4938-A402-D64E34808863}">
      <dsp:nvSpPr>
        <dsp:cNvPr id="0" name=""/>
        <dsp:cNvSpPr/>
      </dsp:nvSpPr>
      <dsp:spPr>
        <a:xfrm rot="16200000">
          <a:off x="3110260" y="1210109"/>
          <a:ext cx="4427034" cy="2006814"/>
        </a:xfrm>
        <a:prstGeom prst="flowChartManualOperation">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t" anchorCtr="0">
          <a:noAutofit/>
        </a:bodyPr>
        <a:lstStyle/>
        <a:p>
          <a:pPr marL="0" lvl="0" indent="0" algn="l" defTabSz="711200">
            <a:lnSpc>
              <a:spcPct val="90000"/>
            </a:lnSpc>
            <a:spcBef>
              <a:spcPct val="0"/>
            </a:spcBef>
            <a:spcAft>
              <a:spcPct val="35000"/>
            </a:spcAft>
            <a:buNone/>
          </a:pPr>
          <a:r>
            <a:rPr lang="fi-FI" sz="1600" kern="1200"/>
            <a:t>Taloudellinen kestävyys</a:t>
          </a:r>
        </a:p>
        <a:p>
          <a:pPr marL="57150" lvl="1" indent="-57150" algn="l" defTabSz="488950">
            <a:lnSpc>
              <a:spcPct val="90000"/>
            </a:lnSpc>
            <a:spcBef>
              <a:spcPct val="0"/>
            </a:spcBef>
            <a:spcAft>
              <a:spcPct val="15000"/>
            </a:spcAft>
            <a:buChar char="•"/>
          </a:pPr>
          <a:r>
            <a:rPr lang="fi-FI" sz="1100" kern="1200"/>
            <a:t>Taloudellisuus, ekotehokkuus ja elinkaariajattelu, esim.</a:t>
          </a:r>
        </a:p>
        <a:p>
          <a:pPr marL="114300" lvl="2" indent="-57150" algn="l" defTabSz="488950">
            <a:lnSpc>
              <a:spcPct val="90000"/>
            </a:lnSpc>
            <a:spcBef>
              <a:spcPct val="0"/>
            </a:spcBef>
            <a:spcAft>
              <a:spcPct val="15000"/>
            </a:spcAft>
            <a:buChar char="•"/>
          </a:pPr>
          <a:r>
            <a:rPr lang="fi-FI" sz="1100" kern="1200"/>
            <a:t>Hankinnat</a:t>
          </a:r>
        </a:p>
        <a:p>
          <a:pPr marL="114300" lvl="2" indent="-57150" algn="l" defTabSz="488950">
            <a:lnSpc>
              <a:spcPct val="90000"/>
            </a:lnSpc>
            <a:spcBef>
              <a:spcPct val="0"/>
            </a:spcBef>
            <a:spcAft>
              <a:spcPct val="15000"/>
            </a:spcAft>
            <a:buChar char="•"/>
          </a:pPr>
          <a:r>
            <a:rPr lang="fi-FI" sz="1100" kern="1200"/>
            <a:t>Materiaalien ja energian kulutuksen vähentämine</a:t>
          </a:r>
        </a:p>
        <a:p>
          <a:pPr marL="114300" lvl="2" indent="-57150" algn="l" defTabSz="488950">
            <a:lnSpc>
              <a:spcPct val="90000"/>
            </a:lnSpc>
            <a:spcBef>
              <a:spcPct val="0"/>
            </a:spcBef>
            <a:spcAft>
              <a:spcPct val="15000"/>
            </a:spcAft>
            <a:buChar char="•"/>
          </a:pPr>
          <a:r>
            <a:rPr lang="fi-FI" sz="1100" kern="1200"/>
            <a:t>Tavaroiden uudelleenkäyttö, jakaminen, vuokraus ja lainaus</a:t>
          </a:r>
        </a:p>
        <a:p>
          <a:pPr marL="114300" lvl="2" indent="-57150" algn="l" defTabSz="488950">
            <a:lnSpc>
              <a:spcPct val="90000"/>
            </a:lnSpc>
            <a:spcBef>
              <a:spcPct val="0"/>
            </a:spcBef>
            <a:spcAft>
              <a:spcPct val="15000"/>
            </a:spcAft>
            <a:buChar char="•"/>
          </a:pPr>
          <a:r>
            <a:rPr lang="fi-FI" sz="1100" kern="1200"/>
            <a:t>Jätteiden lajittelu ja kierrätys</a:t>
          </a:r>
        </a:p>
        <a:p>
          <a:pPr marL="57150" lvl="1" indent="-57150" algn="l" defTabSz="488950">
            <a:lnSpc>
              <a:spcPct val="90000"/>
            </a:lnSpc>
            <a:spcBef>
              <a:spcPct val="0"/>
            </a:spcBef>
            <a:spcAft>
              <a:spcPct val="15000"/>
            </a:spcAft>
            <a:buChar char="•"/>
          </a:pPr>
          <a:r>
            <a:rPr lang="fi-FI" sz="1100" kern="1200"/>
            <a:t>Reilun kaupan tuotteet</a:t>
          </a:r>
        </a:p>
        <a:p>
          <a:pPr marL="57150" lvl="1" indent="-57150" algn="l" defTabSz="488950">
            <a:lnSpc>
              <a:spcPct val="90000"/>
            </a:lnSpc>
            <a:spcBef>
              <a:spcPct val="0"/>
            </a:spcBef>
            <a:spcAft>
              <a:spcPct val="15000"/>
            </a:spcAft>
            <a:buChar char="•"/>
          </a:pPr>
          <a:r>
            <a:rPr lang="fi-FI" sz="1100" kern="1200"/>
            <a:t>Rakennusten korjaus ja kunnossapito</a:t>
          </a:r>
        </a:p>
        <a:p>
          <a:pPr marL="57150" lvl="1" indent="-57150" algn="l" defTabSz="488950">
            <a:lnSpc>
              <a:spcPct val="90000"/>
            </a:lnSpc>
            <a:spcBef>
              <a:spcPct val="0"/>
            </a:spcBef>
            <a:spcAft>
              <a:spcPct val="15000"/>
            </a:spcAft>
            <a:buChar char="•"/>
          </a:pPr>
          <a:r>
            <a:rPr lang="fi-FI" sz="1100" kern="1200"/>
            <a:t>Kuljetusten optimointi</a:t>
          </a:r>
        </a:p>
        <a:p>
          <a:pPr marL="57150" lvl="1" indent="-57150" algn="l" defTabSz="488950">
            <a:lnSpc>
              <a:spcPct val="90000"/>
            </a:lnSpc>
            <a:spcBef>
              <a:spcPct val="0"/>
            </a:spcBef>
            <a:spcAft>
              <a:spcPct val="15000"/>
            </a:spcAft>
            <a:buChar char="•"/>
          </a:pPr>
          <a:r>
            <a:rPr lang="fi-FI" sz="1100" kern="1200"/>
            <a:t>Tilojen käyttöaste ja monikäyttö</a:t>
          </a:r>
        </a:p>
      </dsp:txBody>
      <dsp:txXfrm rot="5400000">
        <a:off x="4320370" y="885406"/>
        <a:ext cx="2006814" cy="2656220"/>
      </dsp:txXfrm>
    </dsp:sp>
    <dsp:sp modelId="{9071B63D-2EC8-40B9-AF4B-FEB9DCDDC8BC}">
      <dsp:nvSpPr>
        <dsp:cNvPr id="0" name=""/>
        <dsp:cNvSpPr/>
      </dsp:nvSpPr>
      <dsp:spPr>
        <a:xfrm rot="16200000">
          <a:off x="5267586" y="1210109"/>
          <a:ext cx="4427034" cy="2006814"/>
        </a:xfrm>
        <a:prstGeom prst="flowChartManualOperation">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t" anchorCtr="0">
          <a:noAutofit/>
        </a:bodyPr>
        <a:lstStyle/>
        <a:p>
          <a:pPr marL="0" lvl="0" indent="0" algn="l" defTabSz="711200">
            <a:lnSpc>
              <a:spcPct val="90000"/>
            </a:lnSpc>
            <a:spcBef>
              <a:spcPct val="0"/>
            </a:spcBef>
            <a:spcAft>
              <a:spcPct val="35000"/>
            </a:spcAft>
            <a:buNone/>
          </a:pPr>
          <a:r>
            <a:rPr lang="fi-FI" sz="1600" kern="1200">
              <a:solidFill>
                <a:schemeClr val="tx1"/>
              </a:solidFill>
            </a:rPr>
            <a:t>Sosiaalinen kestävyys</a:t>
          </a:r>
        </a:p>
        <a:p>
          <a:pPr marL="57150" lvl="1" indent="-57150" algn="l" defTabSz="488950">
            <a:lnSpc>
              <a:spcPct val="90000"/>
            </a:lnSpc>
            <a:spcBef>
              <a:spcPct val="0"/>
            </a:spcBef>
            <a:spcAft>
              <a:spcPct val="15000"/>
            </a:spcAft>
            <a:buChar char="•"/>
          </a:pPr>
          <a:r>
            <a:rPr lang="fi-FI" sz="1100" kern="1200">
              <a:solidFill>
                <a:schemeClr val="tx1"/>
              </a:solidFill>
            </a:rPr>
            <a:t>Työympäristön turvallisuus, terveellisyys, viihtyisyys ja esteettömyys</a:t>
          </a:r>
        </a:p>
        <a:p>
          <a:pPr marL="57150" lvl="1" indent="-57150" algn="l" defTabSz="488950">
            <a:lnSpc>
              <a:spcPct val="90000"/>
            </a:lnSpc>
            <a:spcBef>
              <a:spcPct val="0"/>
            </a:spcBef>
            <a:spcAft>
              <a:spcPct val="15000"/>
            </a:spcAft>
            <a:buChar char="•"/>
          </a:pPr>
          <a:r>
            <a:rPr lang="fi-FI" sz="1100" kern="1200">
              <a:solidFill>
                <a:schemeClr val="tx1"/>
              </a:solidFill>
            </a:rPr>
            <a:t>Henkilöstön ja opiskelijoiden hyvinvointi, terveys, jaksaminen ja tasa-arvoinen kohtelu</a:t>
          </a:r>
        </a:p>
        <a:p>
          <a:pPr marL="57150" lvl="1" indent="-57150" algn="l" defTabSz="488950">
            <a:lnSpc>
              <a:spcPct val="90000"/>
            </a:lnSpc>
            <a:spcBef>
              <a:spcPct val="0"/>
            </a:spcBef>
            <a:spcAft>
              <a:spcPct val="15000"/>
            </a:spcAft>
            <a:buChar char="•"/>
          </a:pPr>
          <a:r>
            <a:rPr lang="fi-FI" sz="1100" kern="1200">
              <a:solidFill>
                <a:schemeClr val="tx1"/>
              </a:solidFill>
            </a:rPr>
            <a:t>Eettiset, turvalliset ja terveelliset hankinnat</a:t>
          </a:r>
        </a:p>
        <a:p>
          <a:pPr marL="57150" lvl="1" indent="-57150" algn="l" defTabSz="488950">
            <a:lnSpc>
              <a:spcPct val="90000"/>
            </a:lnSpc>
            <a:spcBef>
              <a:spcPct val="0"/>
            </a:spcBef>
            <a:spcAft>
              <a:spcPct val="15000"/>
            </a:spcAft>
            <a:buChar char="•"/>
          </a:pPr>
          <a:r>
            <a:rPr lang="fi-FI" sz="1100" kern="1200">
              <a:solidFill>
                <a:schemeClr val="tx1"/>
              </a:solidFill>
            </a:rPr>
            <a:t>Syrjäytymisen, syrjinnän, fyysisen ja psyykkisen väkivallan ehkäisy</a:t>
          </a:r>
        </a:p>
        <a:p>
          <a:pPr marL="57150" lvl="1" indent="-57150" algn="l" defTabSz="488950">
            <a:lnSpc>
              <a:spcPct val="90000"/>
            </a:lnSpc>
            <a:spcBef>
              <a:spcPct val="0"/>
            </a:spcBef>
            <a:spcAft>
              <a:spcPct val="15000"/>
            </a:spcAft>
            <a:buChar char="•"/>
          </a:pPr>
          <a:r>
            <a:rPr lang="fi-FI" sz="1100" kern="1200">
              <a:solidFill>
                <a:schemeClr val="tx1"/>
              </a:solidFill>
            </a:rPr>
            <a:t>Avoimuus, yhteistoiminta ja osallistumisen mahdollisuudet</a:t>
          </a:r>
        </a:p>
        <a:p>
          <a:pPr marL="57150" lvl="1" indent="-57150" algn="l" defTabSz="488950">
            <a:lnSpc>
              <a:spcPct val="90000"/>
            </a:lnSpc>
            <a:spcBef>
              <a:spcPct val="0"/>
            </a:spcBef>
            <a:spcAft>
              <a:spcPct val="15000"/>
            </a:spcAft>
            <a:buChar char="•"/>
          </a:pPr>
          <a:r>
            <a:rPr lang="fi-FI" sz="1100" kern="1200">
              <a:solidFill>
                <a:schemeClr val="tx1"/>
              </a:solidFill>
            </a:rPr>
            <a:t>Verkottuminen ympäröivään yhteiskuntaan</a:t>
          </a:r>
        </a:p>
      </dsp:txBody>
      <dsp:txXfrm rot="5400000">
        <a:off x="6477696" y="885406"/>
        <a:ext cx="2006814" cy="2656220"/>
      </dsp:txXfrm>
    </dsp:sp>
    <dsp:sp modelId="{D335DE99-1421-4944-92FD-7CD1248C791C}">
      <dsp:nvSpPr>
        <dsp:cNvPr id="0" name=""/>
        <dsp:cNvSpPr/>
      </dsp:nvSpPr>
      <dsp:spPr>
        <a:xfrm rot="16200000">
          <a:off x="7424912" y="1210109"/>
          <a:ext cx="4427034" cy="2006814"/>
        </a:xfrm>
        <a:prstGeom prst="flowChartManualOperation">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t" anchorCtr="0">
          <a:noAutofit/>
        </a:bodyPr>
        <a:lstStyle/>
        <a:p>
          <a:pPr marL="0" lvl="0" indent="0" algn="l" defTabSz="711200">
            <a:lnSpc>
              <a:spcPct val="90000"/>
            </a:lnSpc>
            <a:spcBef>
              <a:spcPct val="0"/>
            </a:spcBef>
            <a:spcAft>
              <a:spcPct val="35000"/>
            </a:spcAft>
            <a:buNone/>
          </a:pPr>
          <a:r>
            <a:rPr lang="fi-FI" sz="1600" kern="1200"/>
            <a:t>Kulttuurinen kestävyys</a:t>
          </a:r>
        </a:p>
        <a:p>
          <a:pPr marL="57150" lvl="1" indent="-57150" algn="l" defTabSz="488950">
            <a:lnSpc>
              <a:spcPct val="90000"/>
            </a:lnSpc>
            <a:spcBef>
              <a:spcPct val="0"/>
            </a:spcBef>
            <a:spcAft>
              <a:spcPct val="15000"/>
            </a:spcAft>
            <a:buChar char="•"/>
          </a:pPr>
          <a:r>
            <a:rPr lang="fi-FI" sz="1100" kern="1200"/>
            <a:t>Paikallisten kulttuuristen perinteiden ja tapojen vaaliminen</a:t>
          </a:r>
        </a:p>
        <a:p>
          <a:pPr marL="57150" lvl="1" indent="-57150" algn="l" defTabSz="488950">
            <a:lnSpc>
              <a:spcPct val="90000"/>
            </a:lnSpc>
            <a:spcBef>
              <a:spcPct val="0"/>
            </a:spcBef>
            <a:spcAft>
              <a:spcPct val="15000"/>
            </a:spcAft>
            <a:buChar char="•"/>
          </a:pPr>
          <a:r>
            <a:rPr lang="fi-FI" sz="1100" kern="1200"/>
            <a:t>Kulttuuriympäristön säilyttäminen</a:t>
          </a:r>
        </a:p>
        <a:p>
          <a:pPr marL="57150" lvl="1" indent="-57150" algn="l" defTabSz="488950">
            <a:lnSpc>
              <a:spcPct val="90000"/>
            </a:lnSpc>
            <a:spcBef>
              <a:spcPct val="0"/>
            </a:spcBef>
            <a:spcAft>
              <a:spcPct val="15000"/>
            </a:spcAft>
            <a:buChar char="•"/>
          </a:pPr>
          <a:r>
            <a:rPr lang="fi-FI" sz="1100" kern="1200"/>
            <a:t>Monikulttuurisuus oppilaitoksen arjessa</a:t>
          </a:r>
        </a:p>
      </dsp:txBody>
      <dsp:txXfrm rot="5400000">
        <a:off x="8635022" y="885406"/>
        <a:ext cx="2006814" cy="26562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684428-2265-4E02-91C9-A0EC0E0A691E}">
      <dsp:nvSpPr>
        <dsp:cNvPr id="0" name=""/>
        <dsp:cNvSpPr/>
      </dsp:nvSpPr>
      <dsp:spPr>
        <a:xfrm>
          <a:off x="0" y="29102"/>
          <a:ext cx="10515600" cy="17613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i-FI" sz="2500" kern="1200"/>
            <a:t>Nykyiset ruoan tuotanto- ja käyttötavat rasittavat maapallon kantokykyä</a:t>
          </a:r>
          <a:endParaRPr lang="en-US" sz="2500" kern="1200"/>
        </a:p>
      </dsp:txBody>
      <dsp:txXfrm>
        <a:off x="85984" y="115086"/>
        <a:ext cx="10343632" cy="1589430"/>
      </dsp:txXfrm>
    </dsp:sp>
    <dsp:sp modelId="{6CBE724A-2316-48DC-9FB7-AF59E07D32FC}">
      <dsp:nvSpPr>
        <dsp:cNvPr id="0" name=""/>
        <dsp:cNvSpPr/>
      </dsp:nvSpPr>
      <dsp:spPr>
        <a:xfrm>
          <a:off x="0" y="1862500"/>
          <a:ext cx="10515600" cy="17613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i-FI" sz="2500" kern="1200"/>
            <a:t>Planetaarinen ruokavalio on ensimmäinen tiedeperustainen ehdotus globaaliksi ruokajärjestelmäksi, joka turvaisi terveellisen ruoan kaikille eli lähes 10 miljardille ihmiselle vuoteen 2050 mennessä. Sen laatineeseen EAT-Lancet-komissioon kuului 37 eri alojen tutkijaa eri puolilta maailmaa.</a:t>
          </a:r>
          <a:endParaRPr lang="en-US" sz="2500" kern="1200"/>
        </a:p>
      </dsp:txBody>
      <dsp:txXfrm>
        <a:off x="85984" y="1948484"/>
        <a:ext cx="10343632" cy="1589430"/>
      </dsp:txXfrm>
    </dsp:sp>
    <dsp:sp modelId="{9E7F95B1-19D7-477E-ACEC-8EB86A43CA8D}">
      <dsp:nvSpPr>
        <dsp:cNvPr id="0" name=""/>
        <dsp:cNvSpPr/>
      </dsp:nvSpPr>
      <dsp:spPr>
        <a:xfrm>
          <a:off x="0" y="3695899"/>
          <a:ext cx="10515600" cy="17613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fi-FI" sz="2500" kern="1200"/>
            <a:t>Kestävämpi ruokatuotanto, terveellisempi ruokavalio ja hävikin minimointi</a:t>
          </a:r>
          <a:endParaRPr lang="en-US" sz="2500" kern="1200"/>
        </a:p>
      </dsp:txBody>
      <dsp:txXfrm>
        <a:off x="85984" y="3781883"/>
        <a:ext cx="10343632" cy="158943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8D2B21-3BAB-4551-B38F-7B84A7AC89D0}">
      <dsp:nvSpPr>
        <dsp:cNvPr id="0" name=""/>
        <dsp:cNvSpPr/>
      </dsp:nvSpPr>
      <dsp:spPr>
        <a:xfrm>
          <a:off x="0" y="7210"/>
          <a:ext cx="10515600" cy="20896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l" defTabSz="1689100">
            <a:lnSpc>
              <a:spcPct val="90000"/>
            </a:lnSpc>
            <a:spcBef>
              <a:spcPct val="0"/>
            </a:spcBef>
            <a:spcAft>
              <a:spcPct val="35000"/>
            </a:spcAft>
            <a:buNone/>
          </a:pPr>
          <a:r>
            <a:rPr lang="fi-FI" sz="3800" b="0" i="0" kern="1200"/>
            <a:t>raaka-aineiden ja ruokatuotteiden tuotantoketjuista  (alkutuotanto, jalostaminen tuotteiksi, kuljetukset, tuotantoketjun hävikit)</a:t>
          </a:r>
          <a:endParaRPr lang="en-US" sz="3800" kern="1200"/>
        </a:p>
      </dsp:txBody>
      <dsp:txXfrm>
        <a:off x="102007" y="109217"/>
        <a:ext cx="10311586" cy="1885605"/>
      </dsp:txXfrm>
    </dsp:sp>
    <dsp:sp modelId="{D78FA35C-B304-437B-84D5-49411102015F}">
      <dsp:nvSpPr>
        <dsp:cNvPr id="0" name=""/>
        <dsp:cNvSpPr/>
      </dsp:nvSpPr>
      <dsp:spPr>
        <a:xfrm>
          <a:off x="0" y="2096830"/>
          <a:ext cx="10515600" cy="2595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48260" rIns="270256" bIns="48260" numCol="1" spcCol="1270" anchor="t" anchorCtr="0">
          <a:noAutofit/>
        </a:bodyPr>
        <a:lstStyle/>
        <a:p>
          <a:pPr marL="285750" lvl="1" indent="-285750" algn="l" defTabSz="1333500">
            <a:lnSpc>
              <a:spcPct val="90000"/>
            </a:lnSpc>
            <a:spcBef>
              <a:spcPct val="0"/>
            </a:spcBef>
            <a:spcAft>
              <a:spcPct val="20000"/>
            </a:spcAft>
            <a:buChar char="•"/>
          </a:pPr>
          <a:r>
            <a:rPr lang="fi-FI" sz="3000" b="0" i="0" kern="1200"/>
            <a:t>kaupan, ravintoloiden ja ruokapalvelujen toiminnoista</a:t>
          </a:r>
          <a:endParaRPr lang="en-US" sz="3000" kern="1200"/>
        </a:p>
        <a:p>
          <a:pPr marL="285750" lvl="1" indent="-285750" algn="l" defTabSz="1333500">
            <a:lnSpc>
              <a:spcPct val="90000"/>
            </a:lnSpc>
            <a:spcBef>
              <a:spcPct val="0"/>
            </a:spcBef>
            <a:spcAft>
              <a:spcPct val="20000"/>
            </a:spcAft>
            <a:buChar char="•"/>
          </a:pPr>
          <a:r>
            <a:rPr lang="fi-FI" sz="3000" b="0" i="0" kern="1200"/>
            <a:t>pakkauksista</a:t>
          </a:r>
          <a:endParaRPr lang="en-US" sz="3000" kern="1200"/>
        </a:p>
        <a:p>
          <a:pPr marL="285750" lvl="1" indent="-285750" algn="l" defTabSz="1333500">
            <a:lnSpc>
              <a:spcPct val="90000"/>
            </a:lnSpc>
            <a:spcBef>
              <a:spcPct val="0"/>
            </a:spcBef>
            <a:spcAft>
              <a:spcPct val="20000"/>
            </a:spcAft>
            <a:buChar char="•"/>
          </a:pPr>
          <a:r>
            <a:rPr lang="fi-FI" sz="3000" b="0" i="0" kern="1200"/>
            <a:t>tuonnin kuljetuksista</a:t>
          </a:r>
          <a:endParaRPr lang="en-US" sz="3000" kern="1200"/>
        </a:p>
        <a:p>
          <a:pPr marL="285750" lvl="1" indent="-285750" algn="l" defTabSz="1333500">
            <a:lnSpc>
              <a:spcPct val="90000"/>
            </a:lnSpc>
            <a:spcBef>
              <a:spcPct val="0"/>
            </a:spcBef>
            <a:spcAft>
              <a:spcPct val="20000"/>
            </a:spcAft>
            <a:buChar char="•"/>
          </a:pPr>
          <a:r>
            <a:rPr lang="fi-FI" sz="3000" b="0" i="0" kern="1200"/>
            <a:t>kotitalouksien ostosmatkoista ja ruoan valmistuksesta </a:t>
          </a:r>
          <a:endParaRPr lang="en-US" sz="3000" kern="1200"/>
        </a:p>
        <a:p>
          <a:pPr marL="285750" lvl="1" indent="-285750" algn="l" defTabSz="1333500">
            <a:lnSpc>
              <a:spcPct val="90000"/>
            </a:lnSpc>
            <a:spcBef>
              <a:spcPct val="0"/>
            </a:spcBef>
            <a:spcAft>
              <a:spcPct val="20000"/>
            </a:spcAft>
            <a:buChar char="•"/>
          </a:pPr>
          <a:r>
            <a:rPr lang="fi-FI" sz="3000" b="0" i="0" kern="1200"/>
            <a:t>kuluttajien aiheuttamasta ruokahävikistä.</a:t>
          </a:r>
          <a:endParaRPr lang="en-US" sz="3000" kern="1200"/>
        </a:p>
      </dsp:txBody>
      <dsp:txXfrm>
        <a:off x="0" y="2096830"/>
        <a:ext cx="10515600" cy="2595779"/>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2ED055-C727-4255-B005-DEF91037EE44}" type="datetimeFigureOut">
              <a:rPr lang="fi-FI" smtClean="0"/>
              <a:t>29.8.2023</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8A7EE1-570C-479F-B0FB-5FEB8E4DE53C}" type="slidenum">
              <a:rPr lang="fi-FI" smtClean="0"/>
              <a:t>‹#›</a:t>
            </a:fld>
            <a:endParaRPr lang="fi-FI"/>
          </a:p>
        </p:txBody>
      </p:sp>
    </p:spTree>
    <p:extLst>
      <p:ext uri="{BB962C8B-B14F-4D97-AF65-F5344CB8AC3E}">
        <p14:creationId xmlns:p14="http://schemas.microsoft.com/office/powerpoint/2010/main" val="313504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3" Type="http://schemas.openxmlformats.org/officeDocument/2006/relationships/hyperlink" Target="https://mieli.fi/vahvista-mielenterveyttasi/mielenterveys-ja-arjen-taidot/mielenterveyden-kasi-kuvaa-mielen-hyvinvointiin-vaikuttavia-arjen-valintoja/" TargetMode="External"/><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3" Type="http://schemas.openxmlformats.org/officeDocument/2006/relationships/hyperlink" Target="https://mieli.fi/vahvista-mielenterveyttasi/mielenterveys-ja-arjen-taidot/mielenterveyden-kasi-kuvaa-mielen-hyvinvointiin-vaikuttavia-arjen-valintoja/" TargetMode="External"/><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6090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a:t>Päästöjä aiheutuu oikeastaan kaikesta ihmisen toiminnasta enemmän tai vähemmän. Lähes kaikkeen toimintaan liittyy jossain vaiheessa (arvoketjua) energian tai luonnonvarojen käyttöä.</a:t>
            </a:r>
          </a:p>
          <a:p>
            <a:pPr marL="171450" indent="-171450">
              <a:buFont typeface="Arial" panose="020B0604020202020204" pitchFamily="34" charset="0"/>
              <a:buChar char="•"/>
            </a:pPr>
            <a:r>
              <a:rPr lang="fi-FI"/>
              <a:t>Fossiilisia polttoaineita käytetään suoraan esimerkiksi ajoneuvoissa, työkoneissa tai vaikkapa öljylämmityksessä.</a:t>
            </a:r>
          </a:p>
          <a:p>
            <a:pPr marL="171450" indent="-171450">
              <a:buFont typeface="Arial" panose="020B0604020202020204" pitchFamily="34" charset="0"/>
              <a:buChar char="•"/>
            </a:pPr>
            <a:r>
              <a:rPr lang="fi-FI"/>
              <a:t>Epäsuoria päästöjä syntyy esimerkiksi ostamiemme tuotteiden valmistuksessa (käytössäkin voi syntyä) tai tuottamiemme jätteiden käsittelyssä.</a:t>
            </a:r>
          </a:p>
          <a:p>
            <a:pPr marL="171450" indent="-171450">
              <a:buFont typeface="Arial" panose="020B0604020202020204" pitchFamily="34" charset="0"/>
              <a:buChar char="•"/>
            </a:pPr>
            <a:r>
              <a:rPr lang="fi-FI"/>
              <a:t>Hiilijalanjälki kerrotaan massana, eli grammoina, kiloina, tonneina jne. hiilidioksidia tai hiilidioksidiekvivalenttia. Hiilidioksidiekvivalentti tarkoittaa, että huomioitu on myös muita kasvihuonekaasuja hiilidioksidin lisäksi (esim. metaani).</a:t>
            </a:r>
          </a:p>
          <a:p>
            <a:pPr marL="171450" indent="-171450">
              <a:buFont typeface="Arial" panose="020B0604020202020204" pitchFamily="34" charset="0"/>
              <a:buChar char="•"/>
            </a:pPr>
            <a:r>
              <a:rPr lang="fi-FI" err="1"/>
              <a:t>Huom</a:t>
            </a:r>
            <a:r>
              <a:rPr lang="fi-FI"/>
              <a:t>! Tämä ei tarkoita, että mitään ei saa tehdä kun kaikesta aiheutuu päästöjä, vaan tärkeää on tiedostaa että vaikutuksia on. Päästöjä voi vähentää ja hiilijalanjälkeä pienentää, mutta kaikkia päästöjä ei toki voida välttää. Hiilijalanjälkitarkastelun ideana onkin tiedostaa, mistä päästöjä syntyy, ja sen pohjalta miettiä, mihin niistä voidaan vaikuttaa.</a:t>
            </a:r>
          </a:p>
          <a:p>
            <a:pPr marL="171450" indent="-171450">
              <a:buFont typeface="Arial" panose="020B0604020202020204" pitchFamily="34" charset="0"/>
              <a:buChar char="•"/>
            </a:pPr>
            <a:r>
              <a:rPr lang="fi-FI"/>
              <a:t>Jokainen voi kuitenkin pyrkiä pienentämään omaa hiilijalanjälkeään, ja myöhemmin tällä rastilla mietitään, millaisilla keinoilla.</a:t>
            </a:r>
          </a:p>
        </p:txBody>
      </p:sp>
      <p:sp>
        <p:nvSpPr>
          <p:cNvPr id="4" name="Slide Number Placeholder 3"/>
          <p:cNvSpPr>
            <a:spLocks noGrp="1"/>
          </p:cNvSpPr>
          <p:nvPr>
            <p:ph type="sldNum" sz="quarter" idx="5"/>
          </p:nvPr>
        </p:nvSpPr>
        <p:spPr/>
        <p:txBody>
          <a:bodyPr/>
          <a:lstStyle/>
          <a:p>
            <a:fld id="{B4EC6775-808F-4564-8B91-D4ACDBF580FD}" type="slidenum">
              <a:rPr lang="fi-FI" smtClean="0"/>
              <a:t>28</a:t>
            </a:fld>
            <a:endParaRPr lang="fi-FI"/>
          </a:p>
        </p:txBody>
      </p:sp>
    </p:spTree>
    <p:extLst>
      <p:ext uri="{BB962C8B-B14F-4D97-AF65-F5344CB8AC3E}">
        <p14:creationId xmlns:p14="http://schemas.microsoft.com/office/powerpoint/2010/main" val="2191065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a:t>Kuvassa Sitran selvityksen mukainen keskivertosuomalaisen hiilijalanjälki vuodelta 2019.</a:t>
            </a:r>
          </a:p>
          <a:p>
            <a:pPr marL="171450" indent="-171450">
              <a:buFont typeface="Arial" panose="020B0604020202020204" pitchFamily="34" charset="0"/>
              <a:buChar char="•"/>
            </a:pPr>
            <a:r>
              <a:rPr lang="fi-FI"/>
              <a:t>Kokonaissumma on noin 10 000 kiloa hiilidioksidiekvivalenttia (eli sisältää myös muita kasvihuonekaasuja hiilidioksidin lisäksi).</a:t>
            </a:r>
          </a:p>
          <a:p>
            <a:pPr marL="171450" indent="-171450">
              <a:buFont typeface="Arial" panose="020B0604020202020204" pitchFamily="34" charset="0"/>
              <a:buChar char="•"/>
            </a:pPr>
            <a:r>
              <a:rPr lang="fi-FI"/>
              <a:t>Muodostuu neljästä osa-alueesta: asuminen, liikenne ja matkailu, ruoka sekä muu kulutus.</a:t>
            </a:r>
          </a:p>
          <a:p>
            <a:pPr marL="171450" indent="-171450">
              <a:buFont typeface="Arial" panose="020B0604020202020204" pitchFamily="34" charset="0"/>
              <a:buChar char="•"/>
            </a:pPr>
            <a:r>
              <a:rPr lang="fi-FI"/>
              <a:t>Seuraavaksi vielä näitä neljää vähän tarkemmin.</a:t>
            </a:r>
          </a:p>
        </p:txBody>
      </p:sp>
      <p:sp>
        <p:nvSpPr>
          <p:cNvPr id="4" name="Slide Number Placeholder 3"/>
          <p:cNvSpPr>
            <a:spLocks noGrp="1"/>
          </p:cNvSpPr>
          <p:nvPr>
            <p:ph type="sldNum" sz="quarter" idx="5"/>
          </p:nvPr>
        </p:nvSpPr>
        <p:spPr/>
        <p:txBody>
          <a:bodyPr/>
          <a:lstStyle/>
          <a:p>
            <a:fld id="{B4EC6775-808F-4564-8B91-D4ACDBF580FD}" type="slidenum">
              <a:rPr lang="fi-FI" smtClean="0"/>
              <a:t>29</a:t>
            </a:fld>
            <a:endParaRPr lang="fi-FI"/>
          </a:p>
        </p:txBody>
      </p:sp>
    </p:spTree>
    <p:extLst>
      <p:ext uri="{BB962C8B-B14F-4D97-AF65-F5344CB8AC3E}">
        <p14:creationId xmlns:p14="http://schemas.microsoft.com/office/powerpoint/2010/main" val="1169075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Keskivertosuomalaisen hiilijalanjäljessä asumisen osuus (2100 kgCO2e) koostuu sähköstä (860), lämmityksestä (800), asunnosta (400) ja käyttövedestä (10). </a:t>
            </a:r>
          </a:p>
          <a:p>
            <a:endParaRPr lang="fi-FI"/>
          </a:p>
          <a:p>
            <a:pPr marL="0" marR="0" lvl="0" indent="0" algn="l" defTabSz="914400" rtl="0" eaLnBrk="1" fontAlgn="auto" latinLnBrk="0" hangingPunct="1">
              <a:lnSpc>
                <a:spcPct val="100000"/>
              </a:lnSpc>
              <a:spcBef>
                <a:spcPts val="0"/>
              </a:spcBef>
              <a:spcAft>
                <a:spcPts val="0"/>
              </a:spcAft>
              <a:buClrTx/>
              <a:buSzTx/>
              <a:buFontTx/>
              <a:buNone/>
              <a:tabLst/>
              <a:defRPr/>
            </a:pPr>
            <a:r>
              <a:rPr lang="fi-FI"/>
              <a:t>Keskivertosuomalaisen hiilijalanjäljessä liikkumisen osuudessa (3000 kgCO2e) merkittävin osa syntyy henkilöautoista (2240) ja lentomatkailusta. Joukkoliikenteellä, laivamatkoilla, polkupyöräilyllä ja muilla liikkumistavoilla on pienempi vaikutus.</a:t>
            </a:r>
          </a:p>
          <a:p>
            <a:endParaRPr lang="fi-FI"/>
          </a:p>
        </p:txBody>
      </p:sp>
      <p:sp>
        <p:nvSpPr>
          <p:cNvPr id="4" name="Slide Number Placeholder 3"/>
          <p:cNvSpPr>
            <a:spLocks noGrp="1"/>
          </p:cNvSpPr>
          <p:nvPr>
            <p:ph type="sldNum" sz="quarter" idx="5"/>
          </p:nvPr>
        </p:nvSpPr>
        <p:spPr/>
        <p:txBody>
          <a:bodyPr/>
          <a:lstStyle/>
          <a:p>
            <a:fld id="{B4EC6775-808F-4564-8B91-D4ACDBF580FD}" type="slidenum">
              <a:rPr lang="fi-FI" smtClean="0"/>
              <a:t>30</a:t>
            </a:fld>
            <a:endParaRPr lang="fi-FI"/>
          </a:p>
        </p:txBody>
      </p:sp>
    </p:spTree>
    <p:extLst>
      <p:ext uri="{BB962C8B-B14F-4D97-AF65-F5344CB8AC3E}">
        <p14:creationId xmlns:p14="http://schemas.microsoft.com/office/powerpoint/2010/main" val="2919093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Tässä tueksi lisätietoa hiilijalanjäljistä.</a:t>
            </a:r>
          </a:p>
        </p:txBody>
      </p:sp>
      <p:sp>
        <p:nvSpPr>
          <p:cNvPr id="4" name="Slide Number Placeholder 3"/>
          <p:cNvSpPr>
            <a:spLocks noGrp="1"/>
          </p:cNvSpPr>
          <p:nvPr>
            <p:ph type="sldNum" sz="quarter" idx="5"/>
          </p:nvPr>
        </p:nvSpPr>
        <p:spPr/>
        <p:txBody>
          <a:bodyPr/>
          <a:lstStyle/>
          <a:p>
            <a:fld id="{D44CFDBE-A849-194D-A9F3-12B7C16340B4}" type="slidenum">
              <a:rPr lang="fi-FI" smtClean="0"/>
              <a:t>31</a:t>
            </a:fld>
            <a:endParaRPr lang="fi-FI"/>
          </a:p>
        </p:txBody>
      </p:sp>
    </p:spTree>
    <p:extLst>
      <p:ext uri="{BB962C8B-B14F-4D97-AF65-F5344CB8AC3E}">
        <p14:creationId xmlns:p14="http://schemas.microsoft.com/office/powerpoint/2010/main" val="13171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Keskivertosuomalaisen hiilijalanjäljessä ruuan osuudessa (1800 kgCO2e) merkittävin osa syntyy punaisesta lihasta (560), juustoista (340), muista maitotuotteista (290) sekä kanasta, kalasta ja kananmunasta (170). </a:t>
            </a:r>
          </a:p>
          <a:p>
            <a:pPr marL="0" marR="0" lvl="0" indent="0" algn="l" defTabSz="914400" rtl="0" eaLnBrk="1" fontAlgn="auto" latinLnBrk="0" hangingPunct="1">
              <a:lnSpc>
                <a:spcPct val="100000"/>
              </a:lnSpc>
              <a:spcBef>
                <a:spcPts val="0"/>
              </a:spcBef>
              <a:spcAft>
                <a:spcPts val="0"/>
              </a:spcAft>
              <a:buClrTx/>
              <a:buSzTx/>
              <a:buFontTx/>
              <a:buNone/>
              <a:tabLst/>
              <a:defRPr/>
            </a:pPr>
            <a:r>
              <a:rPr lang="fi-FI"/>
              <a:t>Keskivertosuomalaisen hiilijalanjäljessä muun kulutuksen osuus (3400 kg CO2e) koostuu vapaa-ajasta ja palveluista (1690), kodin kulutustavaroista (1140), mökkeilystä (360) ja lemmikeistä (190). </a:t>
            </a:r>
          </a:p>
          <a:p>
            <a:endParaRPr lang="fi-FI"/>
          </a:p>
        </p:txBody>
      </p:sp>
      <p:sp>
        <p:nvSpPr>
          <p:cNvPr id="4" name="Slide Number Placeholder 3"/>
          <p:cNvSpPr>
            <a:spLocks noGrp="1"/>
          </p:cNvSpPr>
          <p:nvPr>
            <p:ph type="sldNum" sz="quarter" idx="5"/>
          </p:nvPr>
        </p:nvSpPr>
        <p:spPr/>
        <p:txBody>
          <a:bodyPr/>
          <a:lstStyle/>
          <a:p>
            <a:fld id="{B4EC6775-808F-4564-8B91-D4ACDBF580FD}" type="slidenum">
              <a:rPr lang="fi-FI" smtClean="0"/>
              <a:t>32</a:t>
            </a:fld>
            <a:endParaRPr lang="fi-FI"/>
          </a:p>
        </p:txBody>
      </p:sp>
    </p:spTree>
    <p:extLst>
      <p:ext uri="{BB962C8B-B14F-4D97-AF65-F5344CB8AC3E}">
        <p14:creationId xmlns:p14="http://schemas.microsoft.com/office/powerpoint/2010/main" val="3203397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Tässä tueksi lisätietoa hiilijalanjäljistä.</a:t>
            </a:r>
          </a:p>
        </p:txBody>
      </p:sp>
      <p:sp>
        <p:nvSpPr>
          <p:cNvPr id="4" name="Dian numeron paikkamerkki 3"/>
          <p:cNvSpPr>
            <a:spLocks noGrp="1"/>
          </p:cNvSpPr>
          <p:nvPr>
            <p:ph type="sldNum" sz="quarter" idx="5"/>
          </p:nvPr>
        </p:nvSpPr>
        <p:spPr/>
        <p:txBody>
          <a:bodyPr/>
          <a:lstStyle/>
          <a:p>
            <a:fld id="{D44CFDBE-A849-194D-A9F3-12B7C16340B4}" type="slidenum">
              <a:rPr lang="fi-FI" smtClean="0"/>
              <a:t>33</a:t>
            </a:fld>
            <a:endParaRPr lang="fi-FI"/>
          </a:p>
        </p:txBody>
      </p:sp>
    </p:spTree>
    <p:extLst>
      <p:ext uri="{BB962C8B-B14F-4D97-AF65-F5344CB8AC3E}">
        <p14:creationId xmlns:p14="http://schemas.microsoft.com/office/powerpoint/2010/main" val="14923038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Tehtävänä on pohtia yrityksen päästöjä eli hiilijalanjälkeä kasvattavia tekijöitä ja asioita. Opiskelijat kirjaavat kunkin päästöjä aiheuttavan tekijän omalle keltaiselle </a:t>
            </a:r>
            <a:r>
              <a:rPr lang="fi-FI" err="1"/>
              <a:t>post</a:t>
            </a:r>
            <a:r>
              <a:rPr lang="fi-FI"/>
              <a:t> it –lapulle. Lappuja voi tulla vaikka kuinka paljon. </a:t>
            </a:r>
          </a:p>
          <a:p>
            <a:endParaRPr lang="fi-FI"/>
          </a:p>
          <a:p>
            <a:r>
              <a:rPr lang="fi-FI"/>
              <a:t>Jos halutaan kohdentaa jollekin alalle, voidaan miettiä hiilijalanjälkeä sopivalle yritykselle, esimerkiksi ravintolalle, logistiikkayritykselle tai päiväkodille.</a:t>
            </a:r>
          </a:p>
        </p:txBody>
      </p:sp>
      <p:sp>
        <p:nvSpPr>
          <p:cNvPr id="4" name="Dian numeron paikkamerkki 3"/>
          <p:cNvSpPr>
            <a:spLocks noGrp="1"/>
          </p:cNvSpPr>
          <p:nvPr>
            <p:ph type="sldNum" sz="quarter" idx="5"/>
          </p:nvPr>
        </p:nvSpPr>
        <p:spPr/>
        <p:txBody>
          <a:bodyPr/>
          <a:lstStyle/>
          <a:p>
            <a:fld id="{D44CFDBE-A849-194D-A9F3-12B7C16340B4}" type="slidenum">
              <a:rPr lang="fi-FI" smtClean="0"/>
              <a:t>34</a:t>
            </a:fld>
            <a:endParaRPr lang="fi-FI"/>
          </a:p>
        </p:txBody>
      </p:sp>
    </p:spTree>
    <p:extLst>
      <p:ext uri="{BB962C8B-B14F-4D97-AF65-F5344CB8AC3E}">
        <p14:creationId xmlns:p14="http://schemas.microsoft.com/office/powerpoint/2010/main" val="28486589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Johdatteluna päästöjen luokitteluun tämä kokonaisuutta kuvaava kaavio. </a:t>
            </a:r>
          </a:p>
          <a:p>
            <a:endParaRPr lang="fi-FI"/>
          </a:p>
          <a:p>
            <a:r>
              <a:rPr lang="fi-FI"/>
              <a:t>Päästölähteitä voidaan luokitella usealla tavalla. Kasvihuonekaasupäästöjä voi jäsentää muun muassa </a:t>
            </a:r>
            <a:r>
              <a:rPr lang="fi-FI" b="1" err="1"/>
              <a:t>Greenhouse</a:t>
            </a:r>
            <a:r>
              <a:rPr lang="fi-FI" b="1"/>
              <a:t> </a:t>
            </a:r>
            <a:r>
              <a:rPr lang="fi-FI" b="1" err="1"/>
              <a:t>Gas</a:t>
            </a:r>
            <a:r>
              <a:rPr lang="fi-FI" b="1"/>
              <a:t> -protokollan</a:t>
            </a:r>
            <a:r>
              <a:rPr lang="fi-FI"/>
              <a:t> mukaisilla </a:t>
            </a:r>
            <a:r>
              <a:rPr lang="fi-FI" b="1"/>
              <a:t>päästöluokilla </a:t>
            </a:r>
            <a:r>
              <a:rPr lang="fi-FI" b="1" err="1"/>
              <a:t>Scope</a:t>
            </a:r>
            <a:r>
              <a:rPr lang="fi-FI" b="1"/>
              <a:t> 1, 2 ja 3</a:t>
            </a:r>
            <a:r>
              <a:rPr lang="fi-FI"/>
              <a:t>. </a:t>
            </a:r>
          </a:p>
          <a:p>
            <a:endParaRPr lang="fi-FI"/>
          </a:p>
          <a:p>
            <a:r>
              <a:rPr lang="fi-FI"/>
              <a:t>Tässä kuvassa </a:t>
            </a:r>
            <a:r>
              <a:rPr lang="fi-FI" b="1"/>
              <a:t>vasemmalla puolella on kuvattu päästölähteet </a:t>
            </a:r>
            <a:r>
              <a:rPr lang="fi-FI"/>
              <a:t>(</a:t>
            </a:r>
            <a:r>
              <a:rPr lang="fi-FI" err="1"/>
              <a:t>Scope</a:t>
            </a:r>
            <a:r>
              <a:rPr lang="fi-FI"/>
              <a:t> 2 ja </a:t>
            </a:r>
            <a:r>
              <a:rPr lang="fi-FI" err="1"/>
              <a:t>Scope</a:t>
            </a:r>
            <a:r>
              <a:rPr lang="fi-FI"/>
              <a:t> 3) </a:t>
            </a:r>
            <a:r>
              <a:rPr lang="fi-FI" b="1"/>
              <a:t>ennen raportoivaa organisaatiota</a:t>
            </a:r>
            <a:r>
              <a:rPr lang="fi-FI"/>
              <a:t>. Niihin kuuluvat organisaation ostoenergian epäsuorat päästöt (</a:t>
            </a:r>
            <a:r>
              <a:rPr lang="fi-FI" err="1"/>
              <a:t>Scope</a:t>
            </a:r>
            <a:r>
              <a:rPr lang="fi-FI"/>
              <a:t> 2) sekä kaikki muut epäsuorat organisaation päästöt, joita aiheuttavat organisaatioon hankittavat tai sen käyttämät tuotteet ja palvelut, käyttöomaisuus, polttoaineiden tuotanto ja energian siirtohäviöt, kuljetukset, jätteet, liikematkustustöihin matkustaminen ja itselle vuokrattu omaisuus (</a:t>
            </a:r>
            <a:r>
              <a:rPr lang="fi-FI" err="1"/>
              <a:t>Scope</a:t>
            </a:r>
            <a:r>
              <a:rPr lang="fi-FI"/>
              <a:t> 3). Tätä osaa kokonaisuudessa kutsutaan käsitteellä </a:t>
            </a:r>
            <a:r>
              <a:rPr lang="fi-FI" b="1" err="1"/>
              <a:t>upstream</a:t>
            </a:r>
            <a:r>
              <a:rPr lang="fi-FI" b="1"/>
              <a:t> eli ylävirran päästölähteet. </a:t>
            </a:r>
            <a:endParaRPr lang="fi-FI" b="1">
              <a:cs typeface="Calibri"/>
            </a:endParaRPr>
          </a:p>
          <a:p>
            <a:endParaRPr lang="fi-FI"/>
          </a:p>
          <a:p>
            <a:r>
              <a:rPr lang="fi-FI"/>
              <a:t>Keskellä kuvaa ovat raportoivan organisaation suorat päästöt (</a:t>
            </a:r>
            <a:r>
              <a:rPr lang="fi-FI" err="1"/>
              <a:t>Scope</a:t>
            </a:r>
            <a:r>
              <a:rPr lang="fi-FI"/>
              <a:t> 1). Niitä ovat organisaation esim. yrityksen omien kiinteistöjen aiheuttamat suorat päästöt (esim. öljylämmitys tai sähköntuotanto) ja omien ajoneuvojen päästöt.  </a:t>
            </a:r>
          </a:p>
          <a:p>
            <a:endParaRPr lang="fi-FI"/>
          </a:p>
          <a:p>
            <a:r>
              <a:rPr lang="fi-FI"/>
              <a:t>Oikealla on kuvattuna päästölähteet raportoivan organisaation jälkeen (</a:t>
            </a:r>
            <a:r>
              <a:rPr lang="fi-FI" err="1"/>
              <a:t>Scope</a:t>
            </a:r>
            <a:r>
              <a:rPr lang="fi-FI"/>
              <a:t> 3). Näitä ovat esim. kuljetukset ja jakelu, myytyjen tuotteiden prosessointi, myytyjen tuotteiden käyttö, myytyjen tuotteiden käytöstä poisto sekä ulosvuokrattu omaisuus ja franchising ja sijoitukset. Tätä osaa kokonaisuudessa kutsutaan käsitteellä </a:t>
            </a:r>
            <a:r>
              <a:rPr lang="fi-FI" b="1" err="1"/>
              <a:t>downstream</a:t>
            </a:r>
            <a:r>
              <a:rPr lang="fi-FI" b="1"/>
              <a:t> eli alavirran päästölähteet</a:t>
            </a:r>
            <a:r>
              <a:rPr lang="fi-FI"/>
              <a:t>. </a:t>
            </a:r>
          </a:p>
          <a:p>
            <a:endParaRPr lang="fi-FI"/>
          </a:p>
          <a:p>
            <a:r>
              <a:rPr lang="fi-FI"/>
              <a:t>Mukana laskennassa ovat kasvihuonekaasut, joita ovat hiilidioksidin lisäksi metaani CH4, typpioksiduuli N2O, fluoratut hiilivedyt </a:t>
            </a:r>
            <a:r>
              <a:rPr lang="fi-FI" err="1"/>
              <a:t>HFC:t</a:t>
            </a:r>
            <a:r>
              <a:rPr lang="fi-FI"/>
              <a:t> ja </a:t>
            </a:r>
            <a:r>
              <a:rPr lang="fi-FI" err="1"/>
              <a:t>PFC:t</a:t>
            </a:r>
            <a:r>
              <a:rPr lang="fi-FI"/>
              <a:t> sekä </a:t>
            </a:r>
            <a:r>
              <a:rPr lang="fi-FI" err="1"/>
              <a:t>rikkiheksafluoridi</a:t>
            </a:r>
            <a:r>
              <a:rPr lang="fi-FI"/>
              <a:t> SF6.</a:t>
            </a:r>
          </a:p>
        </p:txBody>
      </p:sp>
      <p:sp>
        <p:nvSpPr>
          <p:cNvPr id="4" name="Dian numeron paikkamerkki 3"/>
          <p:cNvSpPr>
            <a:spLocks noGrp="1"/>
          </p:cNvSpPr>
          <p:nvPr>
            <p:ph type="sldNum" sz="quarter" idx="5"/>
          </p:nvPr>
        </p:nvSpPr>
        <p:spPr/>
        <p:txBody>
          <a:bodyPr/>
          <a:lstStyle/>
          <a:p>
            <a:fld id="{D44CFDBE-A849-194D-A9F3-12B7C16340B4}" type="slidenum">
              <a:rPr lang="fi-FI" smtClean="0"/>
              <a:t>35</a:t>
            </a:fld>
            <a:endParaRPr lang="fi-FI"/>
          </a:p>
        </p:txBody>
      </p:sp>
    </p:spTree>
    <p:extLst>
      <p:ext uri="{BB962C8B-B14F-4D97-AF65-F5344CB8AC3E}">
        <p14:creationId xmlns:p14="http://schemas.microsoft.com/office/powerpoint/2010/main" val="7192089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a:t>Näihin yrityksen on helpoin itse vaikuttaa</a:t>
            </a:r>
          </a:p>
          <a:p>
            <a:pPr marL="171450" indent="-171450">
              <a:buFont typeface="Arial" panose="020B0604020202020204" pitchFamily="34" charset="0"/>
              <a:buChar char="•"/>
            </a:pPr>
            <a:r>
              <a:rPr lang="fi-FI"/>
              <a:t>Usein aika pieni osa yrityksen hiilijalanjäljestä (poikkeuksena esimerkiksi kuljetusalan yritykset)</a:t>
            </a:r>
          </a:p>
        </p:txBody>
      </p:sp>
      <p:sp>
        <p:nvSpPr>
          <p:cNvPr id="4" name="Slide Number Placeholder 3"/>
          <p:cNvSpPr>
            <a:spLocks noGrp="1"/>
          </p:cNvSpPr>
          <p:nvPr>
            <p:ph type="sldNum" sz="quarter" idx="5"/>
          </p:nvPr>
        </p:nvSpPr>
        <p:spPr/>
        <p:txBody>
          <a:bodyPr/>
          <a:lstStyle/>
          <a:p>
            <a:fld id="{3B67B95E-1368-43EE-977D-431C89797608}" type="slidenum">
              <a:rPr lang="fi-FI" smtClean="0"/>
              <a:t>36</a:t>
            </a:fld>
            <a:endParaRPr lang="fi-FI"/>
          </a:p>
        </p:txBody>
      </p:sp>
    </p:spTree>
    <p:extLst>
      <p:ext uri="{BB962C8B-B14F-4D97-AF65-F5344CB8AC3E}">
        <p14:creationId xmlns:p14="http://schemas.microsoft.com/office/powerpoint/2010/main" val="6291081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a:t>Tästä voi muodostua jo isompi osa hiilijalanjälkeä, jopa valtaosa (riippuu yrityksestä)</a:t>
            </a:r>
          </a:p>
          <a:p>
            <a:pPr marL="171450" indent="-171450">
              <a:buFont typeface="Arial" panose="020B0604020202020204" pitchFamily="34" charset="0"/>
              <a:buChar char="•"/>
            </a:pPr>
            <a:r>
              <a:rPr lang="fi-FI"/>
              <a:t>Joskus kuulee puhuttavan ”oman toiminnan päästöistä”, ja yleensä sillä tarkoitetaan </a:t>
            </a:r>
            <a:r>
              <a:rPr lang="fi-FI" err="1"/>
              <a:t>scope</a:t>
            </a:r>
            <a:r>
              <a:rPr lang="fi-FI"/>
              <a:t> 1 ja 2 (</a:t>
            </a:r>
            <a:r>
              <a:rPr lang="fi-FI" err="1"/>
              <a:t>scope</a:t>
            </a:r>
            <a:r>
              <a:rPr lang="fi-FI"/>
              <a:t> 3 sitten taas ”arvoketjun päästöt”)</a:t>
            </a:r>
          </a:p>
        </p:txBody>
      </p:sp>
      <p:sp>
        <p:nvSpPr>
          <p:cNvPr id="4" name="Slide Number Placeholder 3"/>
          <p:cNvSpPr>
            <a:spLocks noGrp="1"/>
          </p:cNvSpPr>
          <p:nvPr>
            <p:ph type="sldNum" sz="quarter" idx="5"/>
          </p:nvPr>
        </p:nvSpPr>
        <p:spPr/>
        <p:txBody>
          <a:bodyPr/>
          <a:lstStyle/>
          <a:p>
            <a:fld id="{E6FC9255-1CAB-4AD8-9B21-F2939CDBAF43}" type="slidenum">
              <a:rPr lang="fi-FI" smtClean="0"/>
              <a:t>37</a:t>
            </a:fld>
            <a:endParaRPr lang="fi-FI"/>
          </a:p>
        </p:txBody>
      </p:sp>
    </p:spTree>
    <p:extLst>
      <p:ext uri="{BB962C8B-B14F-4D97-AF65-F5344CB8AC3E}">
        <p14:creationId xmlns:p14="http://schemas.microsoft.com/office/powerpoint/2010/main" val="3110404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B24A60-8ADD-4523-9FB6-B89579CCD160}"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51226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a:t>Monella yrityksellä </a:t>
            </a:r>
            <a:r>
              <a:rPr lang="fi-FI" err="1"/>
              <a:t>scope</a:t>
            </a:r>
            <a:r>
              <a:rPr lang="fi-FI"/>
              <a:t> 3 voi muodostaa valtaosan päästöistä, siksi olisi tärkeää yrittää laskea myös näitä, vaikka haastavampaa.</a:t>
            </a:r>
          </a:p>
        </p:txBody>
      </p:sp>
      <p:sp>
        <p:nvSpPr>
          <p:cNvPr id="4" name="Slide Number Placeholder 3"/>
          <p:cNvSpPr>
            <a:spLocks noGrp="1"/>
          </p:cNvSpPr>
          <p:nvPr>
            <p:ph type="sldNum" sz="quarter" idx="5"/>
          </p:nvPr>
        </p:nvSpPr>
        <p:spPr/>
        <p:txBody>
          <a:bodyPr/>
          <a:lstStyle/>
          <a:p>
            <a:fld id="{3B67B95E-1368-43EE-977D-431C89797608}" type="slidenum">
              <a:rPr lang="fi-FI" smtClean="0"/>
              <a:t>38</a:t>
            </a:fld>
            <a:endParaRPr lang="fi-FI"/>
          </a:p>
        </p:txBody>
      </p:sp>
    </p:spTree>
    <p:extLst>
      <p:ext uri="{BB962C8B-B14F-4D97-AF65-F5344CB8AC3E}">
        <p14:creationId xmlns:p14="http://schemas.microsoft.com/office/powerpoint/2010/main" val="27648699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Opiskelijat jatkavat edellisessä vaiheessa kirjaamiensa </a:t>
            </a:r>
            <a:r>
              <a:rPr lang="fi-FI" err="1"/>
              <a:t>post</a:t>
            </a:r>
            <a:r>
              <a:rPr lang="fi-FI"/>
              <a:t> it –lappujen kanssa. Nyt tehtävänä on pohtia jokaisen hiilijalanjälkeä kasvattavan tekijän kohdalla, mistä päästöluokasta eli </a:t>
            </a:r>
            <a:r>
              <a:rPr lang="fi-FI" err="1"/>
              <a:t>scopesta</a:t>
            </a:r>
            <a:r>
              <a:rPr lang="fi-FI"/>
              <a:t> on kysymys. </a:t>
            </a:r>
          </a:p>
          <a:p>
            <a:endParaRPr lang="fi-FI"/>
          </a:p>
          <a:p>
            <a:r>
              <a:rPr lang="fi-FI"/>
              <a:t>Jokaiseen lappuun tulisi merkitä päästöluokka eli joko </a:t>
            </a:r>
            <a:r>
              <a:rPr lang="fi-FI" err="1"/>
              <a:t>Scope</a:t>
            </a:r>
            <a:r>
              <a:rPr lang="fi-FI"/>
              <a:t> 1, </a:t>
            </a:r>
            <a:r>
              <a:rPr lang="fi-FI" err="1"/>
              <a:t>Scope</a:t>
            </a:r>
            <a:r>
              <a:rPr lang="fi-FI"/>
              <a:t> 2 tai </a:t>
            </a:r>
            <a:r>
              <a:rPr lang="fi-FI" err="1"/>
              <a:t>Scope</a:t>
            </a:r>
            <a:r>
              <a:rPr lang="fi-FI"/>
              <a:t> 3. Pelkkä numero riittää. </a:t>
            </a:r>
          </a:p>
        </p:txBody>
      </p:sp>
      <p:sp>
        <p:nvSpPr>
          <p:cNvPr id="4" name="Dian numeron paikkamerkki 3"/>
          <p:cNvSpPr>
            <a:spLocks noGrp="1"/>
          </p:cNvSpPr>
          <p:nvPr>
            <p:ph type="sldNum" sz="quarter" idx="5"/>
          </p:nvPr>
        </p:nvSpPr>
        <p:spPr/>
        <p:txBody>
          <a:bodyPr/>
          <a:lstStyle/>
          <a:p>
            <a:fld id="{D44CFDBE-A849-194D-A9F3-12B7C16340B4}" type="slidenum">
              <a:rPr lang="fi-FI" smtClean="0"/>
              <a:t>39</a:t>
            </a:fld>
            <a:endParaRPr lang="fi-FI"/>
          </a:p>
        </p:txBody>
      </p:sp>
    </p:spTree>
    <p:extLst>
      <p:ext uri="{BB962C8B-B14F-4D97-AF65-F5344CB8AC3E}">
        <p14:creationId xmlns:p14="http://schemas.microsoft.com/office/powerpoint/2010/main" val="38578436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Seuraavassa vaiheessa opiskelijat pohtivat kullekin päästöjä aiheuttavalle asialle toimenpide-ehdotuksen, jolla juuri kyseistä päästöä voitaisiin saada pienemmäksi. Toimenpide-ehdotus kirjataan vihreälle </a:t>
            </a:r>
            <a:r>
              <a:rPr lang="fi-FI" err="1"/>
              <a:t>post</a:t>
            </a:r>
            <a:r>
              <a:rPr lang="fi-FI"/>
              <a:t> it –lapulle. </a:t>
            </a:r>
          </a:p>
          <a:p>
            <a:endParaRPr lang="fi-FI"/>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40</a:t>
            </a:fld>
            <a:endParaRPr lang="fi-FI"/>
          </a:p>
        </p:txBody>
      </p:sp>
    </p:spTree>
    <p:extLst>
      <p:ext uri="{BB962C8B-B14F-4D97-AF65-F5344CB8AC3E}">
        <p14:creationId xmlns:p14="http://schemas.microsoft.com/office/powerpoint/2010/main" val="26888257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Kertyneet keltaiset ja vihreät </a:t>
            </a:r>
            <a:r>
              <a:rPr lang="fi-FI" err="1"/>
              <a:t>post</a:t>
            </a:r>
            <a:r>
              <a:rPr lang="fi-FI"/>
              <a:t> it –laput kiinnitetään lopuksi A3-kokoiselle paperille (</a:t>
            </a:r>
            <a:r>
              <a:rPr lang="fi-FI" err="1"/>
              <a:t>canvakselle</a:t>
            </a:r>
            <a:r>
              <a:rPr lang="fi-FI"/>
              <a:t>): keltaiset laput keltaiselle alueelle ja vihreät laput vastaaville kohdille vihreälle alueelle. </a:t>
            </a:r>
          </a:p>
          <a:p>
            <a:endParaRPr lang="fi-FI"/>
          </a:p>
          <a:p>
            <a:r>
              <a:rPr lang="fi-FI"/>
              <a:t>Kun ryhmät ovat saaneet tuotoksensa koottua, kukin ryhmä voi esitellä oman toteutuksensa muille. Esittelyjen kautta opiskelijat saavat jakaa omia ajatuksiaan ja  ideoitaan, kommentoida toistensa töitä ja käydä keskustelua. </a:t>
            </a:r>
          </a:p>
          <a:p>
            <a:endParaRPr lang="fi-FI"/>
          </a:p>
          <a:p>
            <a:r>
              <a:rPr lang="fi-FI"/>
              <a:t>Tuotos-</a:t>
            </a:r>
            <a:r>
              <a:rPr lang="fi-FI" err="1"/>
              <a:t>canvas</a:t>
            </a:r>
            <a:r>
              <a:rPr lang="fi-FI"/>
              <a:t> löytyy opettajan materiaaleista.</a:t>
            </a: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41</a:t>
            </a:fld>
            <a:endParaRPr lang="fi-FI"/>
          </a:p>
        </p:txBody>
      </p:sp>
    </p:spTree>
    <p:extLst>
      <p:ext uri="{BB962C8B-B14F-4D97-AF65-F5344CB8AC3E}">
        <p14:creationId xmlns:p14="http://schemas.microsoft.com/office/powerpoint/2010/main" val="27901963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Tuotoksista voidaan keskustella yhteisesti ja kommentoida muiden ryhmien ajatuksia.</a:t>
            </a:r>
          </a:p>
        </p:txBody>
      </p:sp>
      <p:sp>
        <p:nvSpPr>
          <p:cNvPr id="4" name="Dian numeron paikkamerkki 3"/>
          <p:cNvSpPr>
            <a:spLocks noGrp="1"/>
          </p:cNvSpPr>
          <p:nvPr>
            <p:ph type="sldNum" sz="quarter" idx="5"/>
          </p:nvPr>
        </p:nvSpPr>
        <p:spPr/>
        <p:txBody>
          <a:bodyPr/>
          <a:lstStyle/>
          <a:p>
            <a:fld id="{D44CFDBE-A849-194D-A9F3-12B7C16340B4}" type="slidenum">
              <a:rPr lang="fi-FI" smtClean="0"/>
              <a:t>42</a:t>
            </a:fld>
            <a:endParaRPr lang="fi-FI"/>
          </a:p>
        </p:txBody>
      </p:sp>
    </p:spTree>
    <p:extLst>
      <p:ext uri="{BB962C8B-B14F-4D97-AF65-F5344CB8AC3E}">
        <p14:creationId xmlns:p14="http://schemas.microsoft.com/office/powerpoint/2010/main" val="30305216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Hiilijalanjälki yrityksessä –</a:t>
            </a:r>
            <a:r>
              <a:rPr lang="fi-FI" err="1"/>
              <a:t>canvas</a:t>
            </a:r>
            <a:r>
              <a:rPr lang="fi-FI"/>
              <a:t>, joka on hyvä tulostaa A3-koossa.</a:t>
            </a:r>
          </a:p>
        </p:txBody>
      </p:sp>
      <p:sp>
        <p:nvSpPr>
          <p:cNvPr id="4" name="Dian numeron paikkamerkki 3"/>
          <p:cNvSpPr>
            <a:spLocks noGrp="1"/>
          </p:cNvSpPr>
          <p:nvPr>
            <p:ph type="sldNum" sz="quarter" idx="5"/>
          </p:nvPr>
        </p:nvSpPr>
        <p:spPr/>
        <p:txBody>
          <a:bodyPr/>
          <a:lstStyle/>
          <a:p>
            <a:fld id="{D44CFDBE-A849-194D-A9F3-12B7C16340B4}" type="slidenum">
              <a:rPr lang="fi-FI" smtClean="0"/>
              <a:t>45</a:t>
            </a:fld>
            <a:endParaRPr lang="fi-FI"/>
          </a:p>
        </p:txBody>
      </p:sp>
    </p:spTree>
    <p:extLst>
      <p:ext uri="{BB962C8B-B14F-4D97-AF65-F5344CB8AC3E}">
        <p14:creationId xmlns:p14="http://schemas.microsoft.com/office/powerpoint/2010/main" val="27214740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fi-FI" sz="1800" b="1">
                <a:effectLst/>
                <a:latin typeface="Calibri" panose="020F0502020204030204" pitchFamily="34" charset="0"/>
                <a:ea typeface="Calibri" panose="020F0502020204030204" pitchFamily="34" charset="0"/>
                <a:cs typeface="Arial" panose="020B0604020202020204" pitchFamily="34" charset="0"/>
              </a:rPr>
              <a:t>Rastin esittely 3 min </a:t>
            </a:r>
            <a:endParaRPr lang="fi-FI" sz="1800" b="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i-FI" sz="1800" b="0">
                <a:effectLst/>
                <a:latin typeface="Calibri" panose="020F0502020204030204" pitchFamily="34" charset="0"/>
                <a:ea typeface="Calibri" panose="020F0502020204030204" pitchFamily="34" charset="0"/>
                <a:cs typeface="Arial" panose="020B0604020202020204" pitchFamily="34" charset="0"/>
              </a:rPr>
              <a:t>Oma esittäytyminen, rastin kulku lyhyesti</a:t>
            </a:r>
            <a:endParaRPr lang="fi-FI" sz="1800" b="1">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endParaRPr lang="fi-FI" sz="1800" b="1">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BDC0DB3-0951-4B33-B62F-FF91F905FC5A}" type="slidenum">
              <a:rPr lang="fi-FI" smtClean="0"/>
              <a:t>48</a:t>
            </a:fld>
            <a:endParaRPr lang="fi-FI"/>
          </a:p>
        </p:txBody>
      </p:sp>
    </p:spTree>
    <p:extLst>
      <p:ext uri="{BB962C8B-B14F-4D97-AF65-F5344CB8AC3E}">
        <p14:creationId xmlns:p14="http://schemas.microsoft.com/office/powerpoint/2010/main" val="15196919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indent="0">
              <a:buFontTx/>
              <a:buNone/>
            </a:pPr>
            <a:r>
              <a:rPr lang="fi-FI" b="1"/>
              <a:t>Aikaa johdantoon n. 10 min</a:t>
            </a:r>
          </a:p>
          <a:p>
            <a:pPr marL="171450" indent="-171450">
              <a:buFontTx/>
              <a:buChar char="-"/>
            </a:pPr>
            <a:r>
              <a:rPr lang="fi-FI"/>
              <a:t>Hiilijalanjälki on mittari, joka kuvaa ihmisen toiminnan aiheuttamaa haitallista ilmastovaikutusta eli kasvihuonekaasupäästöjä.</a:t>
            </a:r>
          </a:p>
          <a:p>
            <a:pPr marL="171450" indent="-171450">
              <a:buFontTx/>
              <a:buChar char="-"/>
            </a:pPr>
            <a:r>
              <a:rPr lang="fi-FI"/>
              <a:t>Jalanjälki lasketaan jollekin rajatulle kokonaisuudelle jota halutaan tarkastella, esim. tuotteelle tai yritykselle.</a:t>
            </a:r>
          </a:p>
          <a:p>
            <a:pPr marL="171450" indent="-171450">
              <a:buFontTx/>
              <a:buChar char="-"/>
            </a:pPr>
            <a:r>
              <a:rPr lang="fi-FI"/>
              <a:t>Hiilijalanjälki on apuväline, jonka avulla voi hahmottaa omia ilmastovaikutuksiaan ja pyrkiä hallitsemaan niitä.</a:t>
            </a:r>
          </a:p>
          <a:p>
            <a:endParaRPr lang="fi-FI"/>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25894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a:t>Päästöjä aiheutuu oikeastaan kaikesta ihmisen toiminnasta enemmän tai vähemmän. Lähes kaikkeen toimintaan liittyy jossain vaiheessa (arvoketjua) energian tai luonnonvarojen käyttöä.</a:t>
            </a:r>
          </a:p>
          <a:p>
            <a:pPr marL="171450" indent="-171450">
              <a:buFont typeface="Arial" panose="020B0604020202020204" pitchFamily="34" charset="0"/>
              <a:buChar char="•"/>
            </a:pPr>
            <a:r>
              <a:rPr lang="fi-FI"/>
              <a:t>Fossiilisia polttoaineita käytetään suoraan esimerkiksi ajoneuvoissa, työkoneissa tai vaikkapa öljylämmityksessä.</a:t>
            </a:r>
          </a:p>
          <a:p>
            <a:pPr marL="171450" indent="-171450">
              <a:buFont typeface="Arial" panose="020B0604020202020204" pitchFamily="34" charset="0"/>
              <a:buChar char="•"/>
            </a:pPr>
            <a:r>
              <a:rPr lang="fi-FI"/>
              <a:t>Epäsuoria päästöjä syntyy esimerkiksi ostamiemme tuotteiden valmistuksessa (käytössäkin voi syntyä) tai tuottamiemme jätteiden käsittelyssä.</a:t>
            </a:r>
          </a:p>
          <a:p>
            <a:pPr marL="171450" indent="-171450">
              <a:buFont typeface="Arial" panose="020B0604020202020204" pitchFamily="34" charset="0"/>
              <a:buChar char="•"/>
            </a:pPr>
            <a:r>
              <a:rPr lang="fi-FI"/>
              <a:t>Hiilijalanjälki kerrotaan massana, eli grammoina, kiloina, tonneina jne. hiilidioksidia tai hiilidioksidiekvivalenttia. Hiilidioksidiekvivalentti tarkoittaa, että huomioitu on myös muita kasvihuonekaasuja hiilidioksidin lisäksi (esim. metaani).</a:t>
            </a:r>
          </a:p>
          <a:p>
            <a:pPr marL="171450" indent="-171450">
              <a:buFont typeface="Arial" panose="020B0604020202020204" pitchFamily="34" charset="0"/>
              <a:buChar char="•"/>
            </a:pPr>
            <a:r>
              <a:rPr lang="fi-FI" err="1"/>
              <a:t>Huom</a:t>
            </a:r>
            <a:r>
              <a:rPr lang="fi-FI"/>
              <a:t>! Tämä ei tarkoita, että mitään ei saa tehdä kun kaikesta aiheutuu päästöjä, vaan tärkeää on tiedostaa että vaikutuksia on. Päästöjä voi vähentää ja hiilijalanjälkeä pienentää, mutta kaikkia päästöjä ei toki voida välttää. Hiilijalanjälkitarkastelun ideana onkin tiedostaa, mistä päästöjä syntyy, ja sen pohjalta miettiä, mihin niistä voidaan vaikuttaa.</a:t>
            </a:r>
          </a:p>
          <a:p>
            <a:pPr marL="171450" indent="-171450">
              <a:buFont typeface="Arial" panose="020B0604020202020204" pitchFamily="34" charset="0"/>
              <a:buChar char="•"/>
            </a:pPr>
            <a:r>
              <a:rPr lang="fi-FI"/>
              <a:t>Jokainen voi kuitenkin pyrkiä pienentämään omaa hiilijalanjälkeään, ja myöhemmin tällä rastilla mietitään, millaisilla keinoilla.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EC6775-808F-4564-8B91-D4ACDBF580FD}"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23216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a:t>Kuvassa Sitran selvityksen mukainen keskivertosuomalaisen hiilijalanjälki vuodelta 2019.</a:t>
            </a:r>
          </a:p>
          <a:p>
            <a:pPr marL="171450" indent="-171450">
              <a:buFont typeface="Arial" panose="020B0604020202020204" pitchFamily="34" charset="0"/>
              <a:buChar char="•"/>
            </a:pPr>
            <a:r>
              <a:rPr lang="fi-FI"/>
              <a:t>Kokonaissumma on noin 10 000 kiloa hiilidioksidiekvivalenttia (eli sisältää myös muita kasvihuonekaasuja hiilidioksidin lisäksi).</a:t>
            </a:r>
          </a:p>
          <a:p>
            <a:pPr marL="171450" indent="-171450">
              <a:buFont typeface="Arial" panose="020B0604020202020204" pitchFamily="34" charset="0"/>
              <a:buChar char="•"/>
            </a:pPr>
            <a:r>
              <a:rPr lang="fi-FI"/>
              <a:t>Muodostuu neljästä osa-alueesta: asuminen, liikenne ja matkailu, ruoka sekä muu kulutus.</a:t>
            </a:r>
          </a:p>
          <a:p>
            <a:pPr marL="171450" indent="-171450">
              <a:buFont typeface="Arial" panose="020B0604020202020204" pitchFamily="34" charset="0"/>
              <a:buChar char="•"/>
            </a:pPr>
            <a:r>
              <a:rPr lang="fi-FI"/>
              <a:t>Seuraavaksi vielä näitä neljää vähän tarkemmin.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EC6775-808F-4564-8B91-D4ACDBF580FD}"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1912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Tutustutaan opiskelijoiden kanssa energian käyttötilastoihin</a:t>
            </a:r>
            <a:r>
              <a:rPr lang="fi-FI" dirty="0"/>
              <a:t>: </a:t>
            </a:r>
          </a:p>
          <a:p>
            <a:pPr marL="171450" indent="-171450">
              <a:buFontTx/>
              <a:buChar char="-"/>
            </a:pPr>
            <a:r>
              <a:rPr lang="fi-FI" dirty="0"/>
              <a:t>mihin kotitalouksissa kuluu energiaa ja kuinka paljon?</a:t>
            </a:r>
          </a:p>
          <a:p>
            <a:pPr marL="171450" indent="-171450">
              <a:buFontTx/>
              <a:buChar char="-"/>
            </a:pPr>
            <a:r>
              <a:rPr lang="fi-FI" dirty="0"/>
              <a:t>Miten asumismuoto vaikuttaa energiankulutukseen?</a:t>
            </a:r>
          </a:p>
          <a:p>
            <a:pPr marL="171450" indent="-171450">
              <a:buFontTx/>
              <a:buChar char="-"/>
            </a:pPr>
            <a:endParaRPr lang="fi-FI" dirty="0"/>
          </a:p>
          <a:p>
            <a:pPr marL="0" indent="0">
              <a:buFontTx/>
              <a:buNone/>
            </a:pPr>
            <a:r>
              <a:rPr lang="fi-FI" dirty="0"/>
              <a:t>Lähteitä ja lisätietoa:</a:t>
            </a:r>
          </a:p>
          <a:p>
            <a:pPr marL="171450" indent="-171450">
              <a:buFontTx/>
              <a:buChar char="-"/>
            </a:pPr>
            <a:r>
              <a:rPr lang="fi-FI"/>
              <a:t>Motivan tietoa energian kokonaiskulutuksesta: https://www.motiva.fi/ratkaisut/energiankaytto_suomessa/energian_kokonaiskulutus</a:t>
            </a:r>
            <a:endParaRPr lang="fi-FI" dirty="0"/>
          </a:p>
          <a:p>
            <a:pPr marL="171450" indent="-171450">
              <a:buFontTx/>
              <a:buChar char="-"/>
            </a:pPr>
            <a:r>
              <a:rPr lang="fi-FI" dirty="0"/>
              <a:t>Tilastokeskuksen tietoa sähkön kulutuksesta: https://stat.fi/julkaisu/cl8lmyfdcqgc70dukvv6dsrdd</a:t>
            </a:r>
          </a:p>
          <a:p>
            <a:pPr marL="171450" indent="-171450">
              <a:buFontTx/>
              <a:buChar char="-"/>
            </a:pPr>
            <a:r>
              <a:rPr lang="fi-FI" dirty="0"/>
              <a:t>https://www.vattenfall.fi/energianeuvonta/sahkonkulutus/sahkolaitteiden-energiankulutus/</a:t>
            </a:r>
          </a:p>
          <a:p>
            <a:pPr marL="171450" indent="-171450">
              <a:buFontTx/>
              <a:buChar char="-"/>
            </a:pPr>
            <a:r>
              <a:rPr lang="fi-FI" dirty="0"/>
              <a:t>https://yhdessa.fortum.fi/sahkonkulutus</a:t>
            </a:r>
          </a:p>
          <a:p>
            <a:pPr marL="171450" indent="-171450">
              <a:buFontTx/>
              <a:buChar char="-"/>
            </a:pPr>
            <a:r>
              <a:rPr lang="fi-FI" dirty="0"/>
              <a:t>https://www.sahkolaitos.fi/testi/vahenna/</a:t>
            </a:r>
          </a:p>
          <a:p>
            <a:pPr marL="171450" indent="-171450">
              <a:buFontTx/>
              <a:buChar char="-"/>
            </a:pPr>
            <a:endParaRPr lang="fi-FI" dirty="0"/>
          </a:p>
          <a:p>
            <a:pPr marL="171450" indent="-171450">
              <a:buFontTx/>
              <a:buChar char="-"/>
            </a:pPr>
            <a:endParaRPr lang="fi-FI" dirty="0"/>
          </a:p>
          <a:p>
            <a:endParaRPr lang="fi-FI"/>
          </a:p>
        </p:txBody>
      </p:sp>
      <p:sp>
        <p:nvSpPr>
          <p:cNvPr id="4" name="Dian numeron paikkamerkki 3"/>
          <p:cNvSpPr>
            <a:spLocks noGrp="1"/>
          </p:cNvSpPr>
          <p:nvPr>
            <p:ph type="sldNum" sz="quarter" idx="5"/>
          </p:nvPr>
        </p:nvSpPr>
        <p:spPr/>
        <p:txBody>
          <a:bodyPr/>
          <a:lstStyle/>
          <a:p>
            <a:fld id="{0FBD3AE9-D207-403D-A7B4-23D6FD340D4C}" type="slidenum">
              <a:rPr lang="fi-FI" smtClean="0"/>
              <a:t>14</a:t>
            </a:fld>
            <a:endParaRPr lang="fi-FI"/>
          </a:p>
        </p:txBody>
      </p:sp>
    </p:spTree>
    <p:extLst>
      <p:ext uri="{BB962C8B-B14F-4D97-AF65-F5344CB8AC3E}">
        <p14:creationId xmlns:p14="http://schemas.microsoft.com/office/powerpoint/2010/main" val="17736338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Keskivertosuomalaisen hiilijalanjäljessä asumisen osuus (2100 kgCO2e) koostuu sähköstä (860), lämmityksestä (800), asunnosta (400) ja käyttövedestä (10). </a:t>
            </a:r>
          </a:p>
          <a:p>
            <a:endParaRPr lang="fi-FI"/>
          </a:p>
          <a:p>
            <a:pPr marL="0" marR="0" lvl="0" indent="0" algn="l" defTabSz="914400" rtl="0" eaLnBrk="1" fontAlgn="auto" latinLnBrk="0" hangingPunct="1">
              <a:lnSpc>
                <a:spcPct val="100000"/>
              </a:lnSpc>
              <a:spcBef>
                <a:spcPts val="0"/>
              </a:spcBef>
              <a:spcAft>
                <a:spcPts val="0"/>
              </a:spcAft>
              <a:buClrTx/>
              <a:buSzTx/>
              <a:buFontTx/>
              <a:buNone/>
              <a:tabLst/>
              <a:defRPr/>
            </a:pPr>
            <a:r>
              <a:rPr lang="fi-FI"/>
              <a:t>Keskivertosuomalaisen hiilijalanjäljessä liikkumisen osuudessa (3000 kgCO2e) merkittävin osa syntyy henkilöautoista (2240) ja lentomatkailusta. Joukkoliikenteellä, laivamatkoilla, polkupyöräilyllä ja muilla liikkumistavoilla on pienempi vaikutus.</a:t>
            </a:r>
          </a:p>
          <a:p>
            <a:endParaRPr lang="fi-FI"/>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EC6775-808F-4564-8B91-D4ACDBF580FD}"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46691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Tässä lisätietoa energiamuotojen ja liikennemuotojen hiilijalanjäljistä. </a:t>
            </a:r>
          </a:p>
          <a:p>
            <a:endParaRPr lang="fi-FI"/>
          </a:p>
          <a:p>
            <a:r>
              <a:rPr lang="fi-FI"/>
              <a:t>Suurimmat hiilijalanjäljet ovat tavallisella sähköllä, kevyellä polttoöljyllä, maakaasulla ja kaukolämmöllä. Pienimmät hiilijalanjäljet vihreällä kaukolämmöllä, puulla/pelleteillä ja ekosähköllä.</a:t>
            </a:r>
          </a:p>
          <a:p>
            <a:endParaRPr lang="fi-FI"/>
          </a:p>
          <a:p>
            <a:r>
              <a:rPr lang="fi-FI"/>
              <a:t>Liikennemuodoista suurimmat hiilijalanjäljet ovat lentokoneilla, bensa- ja dieselautoilla sekä sähköautoilla. Pienimmät hiilijalanjäljet junilla, polku- ja sähköpyörillä sekä metroilla ja raitiovaunuilla.</a:t>
            </a:r>
          </a:p>
          <a:p>
            <a:endParaRPr lang="fi-FI"/>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91518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Keskivertosuomalaisen hiilijalanjäljessä ruuan osuudessa (1800 kgCO2e) merkittävin osa syntyy punaisesta lihasta (560), juustoista (340), muista maitotuotteista (290) sekä kanasta, kalasta ja kananmunasta (170). </a:t>
            </a:r>
          </a:p>
          <a:p>
            <a:pPr marL="0" marR="0" lvl="0" indent="0" algn="l" defTabSz="914400" rtl="0" eaLnBrk="1" fontAlgn="auto" latinLnBrk="0" hangingPunct="1">
              <a:lnSpc>
                <a:spcPct val="100000"/>
              </a:lnSpc>
              <a:spcBef>
                <a:spcPts val="0"/>
              </a:spcBef>
              <a:spcAft>
                <a:spcPts val="0"/>
              </a:spcAft>
              <a:buClrTx/>
              <a:buSzTx/>
              <a:buFontTx/>
              <a:buNone/>
              <a:tabLst/>
              <a:defRPr/>
            </a:pPr>
            <a:r>
              <a:rPr lang="fi-FI"/>
              <a:t>Keskivertosuomalaisen hiilijalanjäljessä muun kulutuksen osuus (3400 kg CO2e) koostuu vapaa-ajasta ja palveluista (1690), kodin kulutustavaroista (1140), mökkeilystä (360) ja lemmikeistä (190). </a:t>
            </a:r>
          </a:p>
          <a:p>
            <a:endParaRPr lang="fi-FI"/>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4EC6775-808F-4564-8B91-D4ACDBF580FD}"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25689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a:t>Tässä tueksi lisätietoa ruokien sekä tavaroiden ja palvelujen hiilijalanjäljistä. </a:t>
            </a:r>
          </a:p>
          <a:p>
            <a:endParaRPr lang="fi-FI"/>
          </a:p>
          <a:p>
            <a:r>
              <a:rPr lang="fi-FI"/>
              <a:t>Suurimmat ruokien hiilijalanjäljet ovat naudanlihalla, emmental-juustolla ja porsaanlihalla, sekä muillakin eläinperäisillä tuotteilla. Pienimmät hiilijalanjäljet kasvipohjaisilla tuotteilla, erityisesti hedelmillä, vihanneksilla ja viljatuotteilla.</a:t>
            </a:r>
          </a:p>
          <a:p>
            <a:endParaRPr lang="fi-FI"/>
          </a:p>
          <a:p>
            <a:r>
              <a:rPr lang="fi-FI"/>
              <a:t>Suurimmat tavaroiden ja palveluiden hiilijalanjäljet ovat peleillä ja leikkikaluilla, muovituotteilla, toimisto- ja tietokoneilla sekä lasituotteilla. Pienimmät hiilijalanjäljet soittimilla, audiovisuaalisilla laitteilla ja painotuotteilla.</a:t>
            </a:r>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3500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fi-FI" b="1" err="1"/>
              <a:t>Teht</a:t>
            </a:r>
            <a:r>
              <a:rPr lang="fi-FI" b="1"/>
              <a:t>. 1A&amp;B 15 min aikaa</a:t>
            </a:r>
          </a:p>
          <a:p>
            <a:pPr marL="171450" indent="-171450">
              <a:buFont typeface="Arial" panose="020B0604020202020204" pitchFamily="34" charset="0"/>
              <a:buChar char="•"/>
            </a:pPr>
            <a:r>
              <a:rPr lang="fi-FI"/>
              <a:t>Muodostetaan 4-5 hlö ryhmät. Jokaiselle ryhmälle iso valkoinen taustapaperi, pienemmäksi leikattuja </a:t>
            </a:r>
            <a:r>
              <a:rPr lang="fi-FI" err="1"/>
              <a:t>post</a:t>
            </a:r>
            <a:r>
              <a:rPr lang="fi-FI"/>
              <a:t> it –lappuja ja pari kynää.</a:t>
            </a:r>
          </a:p>
          <a:p>
            <a:pPr marL="171450" indent="-171450">
              <a:buFont typeface="Arial" panose="020B0604020202020204" pitchFamily="34" charset="0"/>
              <a:buChar char="•"/>
            </a:pPr>
            <a:r>
              <a:rPr lang="fi-FI"/>
              <a:t>Ryhmät pohtivat keskenään tavallista lukiolaisen arkipäivää. Ryhmäläisillä varmaankin on keskenään erilaisia tapoja esim. liikenteen tai ostosten suhteen, ja ylös voi kyllä kirjata näitä eri vaihtoehtoja. </a:t>
            </a:r>
          </a:p>
          <a:p>
            <a:pPr marL="171450" indent="-171450">
              <a:buFont typeface="Arial" panose="020B0604020202020204" pitchFamily="34" charset="0"/>
              <a:buChar char="•"/>
            </a:pPr>
            <a:r>
              <a:rPr lang="fi-FI"/>
              <a:t>Kirjoittavat yhden asian per lappu, ja laput liimataan taustapaperille niin, että toisiinsa liittyvät laput ovat lähekkäin.</a:t>
            </a:r>
          </a:p>
          <a:p>
            <a:pPr marL="171450" indent="-171450">
              <a:buFont typeface="Arial" panose="020B0604020202020204" pitchFamily="34" charset="0"/>
              <a:buChar char="•"/>
            </a:pPr>
            <a:r>
              <a:rPr lang="fi-FI"/>
              <a:t>Lopuksi kysytään lyhyesti ryhmiltä, millaisiin ryhmiin he jaottelivat asiat</a:t>
            </a:r>
          </a:p>
          <a:p>
            <a:pPr marL="171450" indent="-171450">
              <a:buFont typeface="Arial" panose="020B0604020202020204" pitchFamily="34" charset="0"/>
              <a:buChar char="•"/>
            </a:pPr>
            <a:endParaRPr lang="fi-FI"/>
          </a:p>
        </p:txBody>
      </p:sp>
      <p:sp>
        <p:nvSpPr>
          <p:cNvPr id="4" name="Slide Number Placeholder 3"/>
          <p:cNvSpPr>
            <a:spLocks noGrp="1"/>
          </p:cNvSpPr>
          <p:nvPr>
            <p:ph type="sldNum" sz="quarter" idx="5"/>
          </p:nvPr>
        </p:nvSpPr>
        <p:spPr/>
        <p:txBody>
          <a:bodyPr/>
          <a:lstStyle/>
          <a:p>
            <a:fld id="{EBDC0DB3-0951-4B33-B62F-FF91F905FC5A}" type="slidenum">
              <a:rPr lang="fi-FI" smtClean="0"/>
              <a:t>57</a:t>
            </a:fld>
            <a:endParaRPr lang="fi-FI"/>
          </a:p>
        </p:txBody>
      </p:sp>
    </p:spTree>
    <p:extLst>
      <p:ext uri="{BB962C8B-B14F-4D97-AF65-F5344CB8AC3E}">
        <p14:creationId xmlns:p14="http://schemas.microsoft.com/office/powerpoint/2010/main" val="33192901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fi-FI" b="1" err="1"/>
              <a:t>Teht</a:t>
            </a:r>
            <a:r>
              <a:rPr lang="fi-FI" b="1"/>
              <a:t>. 2 A ja B aikaa 12 min</a:t>
            </a:r>
          </a:p>
          <a:p>
            <a:pPr marL="171450" indent="-171450">
              <a:buFont typeface="Arial" panose="020B0604020202020204" pitchFamily="34" charset="0"/>
              <a:buChar char="•"/>
            </a:pPr>
            <a:r>
              <a:rPr lang="fi-FI"/>
              <a:t>Yksi tapa laskea hiilijalanjälkeä (itselle tai vaikka yritykselle) on käyttää jotakin hiilijalanjälkilaskuria.</a:t>
            </a:r>
          </a:p>
          <a:p>
            <a:pPr marL="171450" indent="-171450">
              <a:buFont typeface="Arial" panose="020B0604020202020204" pitchFamily="34" charset="0"/>
              <a:buChar char="•"/>
            </a:pPr>
            <a:r>
              <a:rPr lang="fi-FI"/>
              <a:t>Onko tuttua, oletteko joskus testanneet jotain laskuria?</a:t>
            </a:r>
          </a:p>
          <a:p>
            <a:pPr marL="171450" indent="-171450">
              <a:buFont typeface="Arial" panose="020B0604020202020204" pitchFamily="34" charset="0"/>
              <a:buChar char="•"/>
            </a:pPr>
            <a:r>
              <a:rPr lang="fi-FI"/>
              <a:t>Nyt harjoitellaan yhden helpon laskurin kanssa, eli Sitran Elämäntapatesti. Kukin tekee itsenäisesti oman, mutta jos on hankalaa, niin voi kysyä kaverilta tai opelta neuvoa</a:t>
            </a:r>
          </a:p>
          <a:p>
            <a:pPr marL="171450" indent="-171450">
              <a:buFont typeface="Arial" panose="020B0604020202020204" pitchFamily="34" charset="0"/>
              <a:buChar char="•"/>
            </a:pPr>
            <a:r>
              <a:rPr lang="fi-FI"/>
              <a:t>Mene tuohon osoitteeseen tai nappaa QR-koodi</a:t>
            </a:r>
          </a:p>
          <a:p>
            <a:pPr marL="171450" indent="-171450">
              <a:buFont typeface="Arial" panose="020B0604020202020204" pitchFamily="34" charset="0"/>
              <a:buChar char="•"/>
            </a:pPr>
            <a:r>
              <a:rPr lang="fi-FI" b="1"/>
              <a:t>Tuloksia ei tarvitse näyttää muille, mutta paina oma tulos mieleen!</a:t>
            </a:r>
          </a:p>
        </p:txBody>
      </p:sp>
      <p:sp>
        <p:nvSpPr>
          <p:cNvPr id="4" name="Slide Number Placeholder 3"/>
          <p:cNvSpPr>
            <a:spLocks noGrp="1"/>
          </p:cNvSpPr>
          <p:nvPr>
            <p:ph type="sldNum" sz="quarter" idx="5"/>
          </p:nvPr>
        </p:nvSpPr>
        <p:spPr/>
        <p:txBody>
          <a:bodyPr/>
          <a:lstStyle/>
          <a:p>
            <a:fld id="{EBDC0DB3-0951-4B33-B62F-FF91F905FC5A}" type="slidenum">
              <a:rPr lang="fi-FI" smtClean="0"/>
              <a:t>59</a:t>
            </a:fld>
            <a:endParaRPr lang="fi-FI"/>
          </a:p>
        </p:txBody>
      </p:sp>
    </p:spTree>
    <p:extLst>
      <p:ext uri="{BB962C8B-B14F-4D97-AF65-F5344CB8AC3E}">
        <p14:creationId xmlns:p14="http://schemas.microsoft.com/office/powerpoint/2010/main" val="11785450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buFont typeface="Arial" panose="020B0604020202020204" pitchFamily="34" charset="0"/>
              <a:buChar char="•"/>
            </a:pPr>
            <a:r>
              <a:rPr lang="fi-FI" b="0" i="0">
                <a:solidFill>
                  <a:srgbClr val="000000"/>
                </a:solidFill>
                <a:effectLst/>
                <a:latin typeface="RationalText"/>
              </a:rPr>
              <a:t>Nyt kun on tiedossa arvio omasta hiilijalanjäljestä, niin voidaan tutkailla vähän meidän yleistä jakaumaa.</a:t>
            </a:r>
          </a:p>
          <a:p>
            <a:pPr marL="171450" indent="-171450" algn="l">
              <a:buFont typeface="Arial" panose="020B0604020202020204" pitchFamily="34" charset="0"/>
              <a:buChar char="•"/>
            </a:pPr>
            <a:r>
              <a:rPr lang="fi-FI" b="0" i="0">
                <a:solidFill>
                  <a:srgbClr val="000000"/>
                </a:solidFill>
                <a:effectLst/>
                <a:latin typeface="RationalText"/>
              </a:rPr>
              <a:t>Luokan toisessa päässä on janan alkupää, 1000 kg CO</a:t>
            </a:r>
            <a:r>
              <a:rPr lang="fi-FI" b="0" i="0" baseline="-25000">
                <a:solidFill>
                  <a:srgbClr val="000000"/>
                </a:solidFill>
                <a:effectLst/>
                <a:latin typeface="RationalText"/>
              </a:rPr>
              <a:t>2</a:t>
            </a:r>
            <a:r>
              <a:rPr lang="fi-FI" b="0" i="0">
                <a:solidFill>
                  <a:srgbClr val="000000"/>
                </a:solidFill>
                <a:effectLst/>
                <a:latin typeface="RationalText"/>
              </a:rPr>
              <a:t>e eli pieni hiilijalanjälki, ja toisessa päässä 15 000 kg CO2e eli </a:t>
            </a:r>
            <a:r>
              <a:rPr lang="fi-FI" b="0" i="0" err="1">
                <a:solidFill>
                  <a:srgbClr val="000000"/>
                </a:solidFill>
                <a:effectLst/>
                <a:latin typeface="RationalText"/>
              </a:rPr>
              <a:t>aikas</a:t>
            </a:r>
            <a:r>
              <a:rPr lang="fi-FI" b="0" i="0">
                <a:solidFill>
                  <a:srgbClr val="000000"/>
                </a:solidFill>
                <a:effectLst/>
                <a:latin typeface="RationalText"/>
              </a:rPr>
              <a:t> suuri hiilijalanjälki.</a:t>
            </a:r>
          </a:p>
          <a:p>
            <a:pPr marL="171450" indent="-171450" algn="l">
              <a:buFont typeface="Arial" panose="020B0604020202020204" pitchFamily="34" charset="0"/>
              <a:buChar char="•"/>
            </a:pPr>
            <a:r>
              <a:rPr lang="fi-FI" b="0" i="0">
                <a:solidFill>
                  <a:srgbClr val="000000"/>
                </a:solidFill>
                <a:effectLst/>
                <a:latin typeface="RationalText"/>
              </a:rPr>
              <a:t>Asetu janalle suurin piirtein siihen kohtaan, minkä tuloksen sait</a:t>
            </a:r>
          </a:p>
          <a:p>
            <a:pPr marL="171450" indent="-171450" algn="l">
              <a:buFont typeface="Arial" panose="020B0604020202020204" pitchFamily="34" charset="0"/>
              <a:buChar char="•"/>
            </a:pPr>
            <a:r>
              <a:rPr lang="fi-FI" b="0" i="0">
                <a:solidFill>
                  <a:srgbClr val="000000"/>
                </a:solidFill>
                <a:effectLst/>
                <a:latin typeface="RationalText"/>
              </a:rPr>
              <a:t>Keskustellaan, mitä ajatuksia herää?</a:t>
            </a:r>
          </a:p>
          <a:p>
            <a:pPr algn="l"/>
            <a:endParaRPr lang="fi-FI" b="0" i="0">
              <a:solidFill>
                <a:srgbClr val="000000"/>
              </a:solidFill>
              <a:effectLst/>
              <a:latin typeface="RationalText"/>
            </a:endParaRPr>
          </a:p>
          <a:p>
            <a:pPr algn="l"/>
            <a:r>
              <a:rPr lang="fi-FI" b="0" i="0">
                <a:solidFill>
                  <a:srgbClr val="000000"/>
                </a:solidFill>
                <a:effectLst/>
                <a:latin typeface="RationalText"/>
              </a:rPr>
              <a:t>Keskimääräisen hiilijalanjäljen tulisi olla vuonna 2030 </a:t>
            </a:r>
            <a:r>
              <a:rPr lang="fi-FI" b="1" i="0">
                <a:solidFill>
                  <a:srgbClr val="000000"/>
                </a:solidFill>
                <a:effectLst/>
                <a:highlight>
                  <a:srgbClr val="FFFF00"/>
                </a:highlight>
                <a:latin typeface="RationalText"/>
              </a:rPr>
              <a:t>2500 </a:t>
            </a:r>
            <a:r>
              <a:rPr lang="fi-FI" b="0" i="0">
                <a:solidFill>
                  <a:srgbClr val="000000"/>
                </a:solidFill>
                <a:effectLst/>
                <a:highlight>
                  <a:srgbClr val="FFFF00"/>
                </a:highlight>
                <a:latin typeface="RationalText"/>
              </a:rPr>
              <a:t>kg </a:t>
            </a:r>
            <a:r>
              <a:rPr lang="fi-FI" b="0" i="0" err="1">
                <a:solidFill>
                  <a:srgbClr val="000000"/>
                </a:solidFill>
                <a:effectLst/>
                <a:latin typeface="RationalText"/>
              </a:rPr>
              <a:t>CO₂e</a:t>
            </a:r>
            <a:r>
              <a:rPr lang="fi-FI" b="0" i="0">
                <a:solidFill>
                  <a:srgbClr val="000000"/>
                </a:solidFill>
                <a:effectLst/>
                <a:latin typeface="RationalText"/>
              </a:rPr>
              <a:t>. Tämä olisi globaalisti kestäväksi arvioitu taso ja edellytys erilaisten ilmastotavoitteiden saavuttamiselle.</a:t>
            </a:r>
          </a:p>
          <a:p>
            <a:endParaRPr lang="fi-FI"/>
          </a:p>
        </p:txBody>
      </p:sp>
      <p:sp>
        <p:nvSpPr>
          <p:cNvPr id="4" name="Slide Number Placeholder 3"/>
          <p:cNvSpPr>
            <a:spLocks noGrp="1"/>
          </p:cNvSpPr>
          <p:nvPr>
            <p:ph type="sldNum" sz="quarter" idx="5"/>
          </p:nvPr>
        </p:nvSpPr>
        <p:spPr/>
        <p:txBody>
          <a:bodyPr/>
          <a:lstStyle/>
          <a:p>
            <a:fld id="{EBDC0DB3-0951-4B33-B62F-FF91F905FC5A}" type="slidenum">
              <a:rPr lang="fi-FI" smtClean="0"/>
              <a:t>60</a:t>
            </a:fld>
            <a:endParaRPr lang="fi-FI"/>
          </a:p>
        </p:txBody>
      </p:sp>
    </p:spTree>
    <p:extLst>
      <p:ext uri="{BB962C8B-B14F-4D97-AF65-F5344CB8AC3E}">
        <p14:creationId xmlns:p14="http://schemas.microsoft.com/office/powerpoint/2010/main" val="6731478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b="1"/>
              <a:t>(tähän tehtävään aikaa 10 min)</a:t>
            </a:r>
          </a:p>
          <a:p>
            <a:endParaRPr lang="fi-FI"/>
          </a:p>
          <a:p>
            <a:pPr marL="171450" indent="-171450">
              <a:buFont typeface="Arial" panose="020B0604020202020204" pitchFamily="34" charset="0"/>
              <a:buChar char="•"/>
            </a:pPr>
            <a:r>
              <a:rPr lang="fi-FI"/>
              <a:t>Ensin jokainen miettii itsekseen kolme asiaa oman hiilijalanjäljen pienentämiseksi.</a:t>
            </a:r>
          </a:p>
          <a:p>
            <a:pPr marL="171450" indent="-171450">
              <a:buFont typeface="Arial" panose="020B0604020202020204" pitchFamily="34" charset="0"/>
              <a:buChar char="•"/>
            </a:pPr>
            <a:r>
              <a:rPr lang="fi-FI"/>
              <a:t>Sitten mietitään ryhmissä kolme vinkkiä ja kirjataan Kolme askelta kohti pienempää hiilijalanjälkeä -huoneentauluksi (valmis pohja)</a:t>
            </a:r>
            <a:endParaRPr lang="fi-FI">
              <a:cs typeface="Calibri"/>
            </a:endParaRPr>
          </a:p>
          <a:p>
            <a:pPr marL="171450" indent="-171450">
              <a:buFont typeface="Arial" panose="020B0604020202020204" pitchFamily="34" charset="0"/>
              <a:buChar char="•"/>
            </a:pPr>
            <a:r>
              <a:rPr lang="fi-FI"/>
              <a:t>Purku yhteisesti ryhmittäin</a:t>
            </a:r>
          </a:p>
        </p:txBody>
      </p:sp>
      <p:sp>
        <p:nvSpPr>
          <p:cNvPr id="4" name="Slide Number Placeholder 3"/>
          <p:cNvSpPr>
            <a:spLocks noGrp="1"/>
          </p:cNvSpPr>
          <p:nvPr>
            <p:ph type="sldNum" sz="quarter" idx="5"/>
          </p:nvPr>
        </p:nvSpPr>
        <p:spPr/>
        <p:txBody>
          <a:bodyPr/>
          <a:lstStyle/>
          <a:p>
            <a:fld id="{EBDC0DB3-0951-4B33-B62F-FF91F905FC5A}" type="slidenum">
              <a:rPr lang="fi-FI" smtClean="0"/>
              <a:t>61</a:t>
            </a:fld>
            <a:endParaRPr lang="fi-FI"/>
          </a:p>
        </p:txBody>
      </p:sp>
    </p:spTree>
    <p:extLst>
      <p:ext uri="{BB962C8B-B14F-4D97-AF65-F5344CB8AC3E}">
        <p14:creationId xmlns:p14="http://schemas.microsoft.com/office/powerpoint/2010/main" val="38292790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Olemme kaikki osa erilaisia sosiaalisia verkostoja, ja tavalla tai toisella vaikutamme tekemisillämme myös toisiin ihmisiin. </a:t>
            </a:r>
          </a:p>
          <a:p>
            <a:r>
              <a:rPr lang="fi-FI"/>
              <a:t>Ihmiset ottavat toisiltaan mallia ja toimivat esimerkkinä muille. </a:t>
            </a:r>
          </a:p>
          <a:p>
            <a:r>
              <a:rPr lang="fi-FI"/>
              <a:t>Valintamme muuttavat normeja ja auttavat kääntämään kehitystä kestävämmille raiteille.</a:t>
            </a:r>
          </a:p>
        </p:txBody>
      </p:sp>
      <p:sp>
        <p:nvSpPr>
          <p:cNvPr id="4" name="Slide Number Placeholder 3"/>
          <p:cNvSpPr>
            <a:spLocks noGrp="1"/>
          </p:cNvSpPr>
          <p:nvPr>
            <p:ph type="sldNum" sz="quarter" idx="5"/>
          </p:nvPr>
        </p:nvSpPr>
        <p:spPr/>
        <p:txBody>
          <a:bodyPr/>
          <a:lstStyle/>
          <a:p>
            <a:fld id="{EBDC0DB3-0951-4B33-B62F-FF91F905FC5A}" type="slidenum">
              <a:rPr lang="fi-FI" smtClean="0"/>
              <a:t>62</a:t>
            </a:fld>
            <a:endParaRPr lang="fi-FI"/>
          </a:p>
        </p:txBody>
      </p:sp>
    </p:spTree>
    <p:extLst>
      <p:ext uri="{BB962C8B-B14F-4D97-AF65-F5344CB8AC3E}">
        <p14:creationId xmlns:p14="http://schemas.microsoft.com/office/powerpoint/2010/main" val="32748184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Jos lopuksi jää aikaa, voidaan vielä miettiä pienryhmissä (tai ne jotka ovat valmiita) vinkkejä oman oppilaitoksen hiilijalanjäljen pienentämiseen, ja kirjata ne yhteisesti sopien omalle Kolme askelta kohti pienempää hiilijalanjälkeä omassa oppilaitoksessa. (Valmis pohja)</a:t>
            </a:r>
          </a:p>
        </p:txBody>
      </p:sp>
      <p:sp>
        <p:nvSpPr>
          <p:cNvPr id="4" name="Slide Number Placeholder 3"/>
          <p:cNvSpPr>
            <a:spLocks noGrp="1"/>
          </p:cNvSpPr>
          <p:nvPr>
            <p:ph type="sldNum" sz="quarter" idx="5"/>
          </p:nvPr>
        </p:nvSpPr>
        <p:spPr/>
        <p:txBody>
          <a:bodyPr/>
          <a:lstStyle/>
          <a:p>
            <a:fld id="{EBDC0DB3-0951-4B33-B62F-FF91F905FC5A}" type="slidenum">
              <a:rPr lang="fi-FI" smtClean="0"/>
              <a:t>63</a:t>
            </a:fld>
            <a:endParaRPr lang="fi-FI"/>
          </a:p>
        </p:txBody>
      </p:sp>
    </p:spTree>
    <p:extLst>
      <p:ext uri="{BB962C8B-B14F-4D97-AF65-F5344CB8AC3E}">
        <p14:creationId xmlns:p14="http://schemas.microsoft.com/office/powerpoint/2010/main" val="3705609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Kuvan lähde: https://www.motiva.fi/ratkaisut/energiankaytto_suomessa/energian_kokonaiskulutus</a:t>
            </a:r>
          </a:p>
        </p:txBody>
      </p:sp>
      <p:sp>
        <p:nvSpPr>
          <p:cNvPr id="4" name="Slide Number Placeholder 3"/>
          <p:cNvSpPr>
            <a:spLocks noGrp="1"/>
          </p:cNvSpPr>
          <p:nvPr>
            <p:ph type="sldNum" sz="quarter" idx="5"/>
          </p:nvPr>
        </p:nvSpPr>
        <p:spPr/>
        <p:txBody>
          <a:bodyPr/>
          <a:lstStyle/>
          <a:p>
            <a:fld id="{888A7EE1-570C-479F-B0FB-5FEB8E4DE53C}" type="slidenum">
              <a:rPr lang="fi-FI" smtClean="0"/>
              <a:t>16</a:t>
            </a:fld>
            <a:endParaRPr lang="fi-FI"/>
          </a:p>
        </p:txBody>
      </p:sp>
    </p:spTree>
    <p:extLst>
      <p:ext uri="{BB962C8B-B14F-4D97-AF65-F5344CB8AC3E}">
        <p14:creationId xmlns:p14="http://schemas.microsoft.com/office/powerpoint/2010/main" val="15372613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a:t>Tästä voi halutessaan tulostaa huoneentaulupohjan.</a:t>
            </a:r>
          </a:p>
          <a:p>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64</a:t>
            </a:fld>
            <a:endParaRPr lang="fi-FI"/>
          </a:p>
        </p:txBody>
      </p:sp>
    </p:spTree>
    <p:extLst>
      <p:ext uri="{BB962C8B-B14F-4D97-AF65-F5344CB8AC3E}">
        <p14:creationId xmlns:p14="http://schemas.microsoft.com/office/powerpoint/2010/main" val="30684440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Tästä voi halutessaan tulostaa huoneentaulupohjan.</a:t>
            </a:r>
          </a:p>
        </p:txBody>
      </p:sp>
      <p:sp>
        <p:nvSpPr>
          <p:cNvPr id="4" name="Slide Number Placeholder 3"/>
          <p:cNvSpPr>
            <a:spLocks noGrp="1"/>
          </p:cNvSpPr>
          <p:nvPr>
            <p:ph type="sldNum" sz="quarter" idx="5"/>
          </p:nvPr>
        </p:nvSpPr>
        <p:spPr/>
        <p:txBody>
          <a:bodyPr/>
          <a:lstStyle/>
          <a:p>
            <a:fld id="{D44CFDBE-A849-194D-A9F3-12B7C16340B4}" type="slidenum">
              <a:rPr lang="fi-FI" smtClean="0"/>
              <a:t>65</a:t>
            </a:fld>
            <a:endParaRPr lang="fi-FI"/>
          </a:p>
        </p:txBody>
      </p:sp>
    </p:spTree>
    <p:extLst>
      <p:ext uri="{BB962C8B-B14F-4D97-AF65-F5344CB8AC3E}">
        <p14:creationId xmlns:p14="http://schemas.microsoft.com/office/powerpoint/2010/main" val="11610487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err="1"/>
              <a:t>Valitse</a:t>
            </a:r>
            <a:r>
              <a:rPr lang="en-GB"/>
              <a:t> </a:t>
            </a:r>
            <a:r>
              <a:rPr lang="en-GB" err="1"/>
              <a:t>diasarjasta</a:t>
            </a:r>
            <a:r>
              <a:rPr lang="en-GB"/>
              <a:t> </a:t>
            </a:r>
            <a:r>
              <a:rPr lang="en-GB" err="1"/>
              <a:t>omalle</a:t>
            </a:r>
            <a:r>
              <a:rPr lang="en-GB"/>
              <a:t> </a:t>
            </a:r>
            <a:r>
              <a:rPr lang="en-GB" err="1"/>
              <a:t>ryhmällesi</a:t>
            </a:r>
            <a:r>
              <a:rPr lang="en-GB"/>
              <a:t> </a:t>
            </a:r>
            <a:r>
              <a:rPr lang="en-GB" err="1"/>
              <a:t>sopivimmilta</a:t>
            </a:r>
            <a:r>
              <a:rPr lang="en-GB"/>
              <a:t> </a:t>
            </a:r>
            <a:r>
              <a:rPr lang="en-GB" err="1"/>
              <a:t>tuntuvat</a:t>
            </a:r>
            <a:r>
              <a:rPr lang="en-GB"/>
              <a:t> </a:t>
            </a:r>
            <a:r>
              <a:rPr lang="en-GB" err="1"/>
              <a:t>osuudet</a:t>
            </a:r>
            <a:r>
              <a:rPr lang="en-GB"/>
              <a:t> (</a:t>
            </a:r>
            <a:r>
              <a:rPr lang="en-GB" err="1"/>
              <a:t>ei</a:t>
            </a:r>
            <a:r>
              <a:rPr lang="en-GB"/>
              <a:t> </a:t>
            </a:r>
            <a:r>
              <a:rPr lang="en-GB" err="1"/>
              <a:t>liikaa</a:t>
            </a:r>
            <a:r>
              <a:rPr lang="en-GB"/>
              <a:t>)</a:t>
            </a:r>
          </a:p>
          <a:p>
            <a:endParaRPr lang="en-GB"/>
          </a:p>
          <a:p>
            <a:r>
              <a:rPr lang="en-GB" err="1"/>
              <a:t>Muokkaa</a:t>
            </a:r>
            <a:r>
              <a:rPr lang="en-GB"/>
              <a:t> </a:t>
            </a:r>
            <a:r>
              <a:rPr lang="en-GB" err="1"/>
              <a:t>kokonaisuutta</a:t>
            </a:r>
            <a:r>
              <a:rPr lang="en-GB"/>
              <a:t> ja </a:t>
            </a:r>
            <a:r>
              <a:rPr lang="en-GB" err="1"/>
              <a:t>tehtäviä</a:t>
            </a:r>
            <a:r>
              <a:rPr lang="en-GB"/>
              <a:t> </a:t>
            </a:r>
            <a:r>
              <a:rPr lang="en-GB" err="1"/>
              <a:t>omaan</a:t>
            </a:r>
            <a:r>
              <a:rPr lang="en-GB"/>
              <a:t> </a:t>
            </a:r>
            <a:r>
              <a:rPr lang="en-GB" err="1"/>
              <a:t>tyyliisi</a:t>
            </a:r>
            <a:r>
              <a:rPr lang="en-GB"/>
              <a:t> ja </a:t>
            </a:r>
            <a:r>
              <a:rPr lang="en-GB" err="1"/>
              <a:t>opetusryhmällesi</a:t>
            </a:r>
            <a:r>
              <a:rPr lang="en-GB"/>
              <a:t> </a:t>
            </a:r>
            <a:r>
              <a:rPr lang="en-GB" err="1"/>
              <a:t>sopiviksi</a:t>
            </a:r>
            <a:endParaRPr lang="en-GB"/>
          </a:p>
          <a:p>
            <a:endParaRPr lang="en-GB"/>
          </a:p>
          <a:p>
            <a:r>
              <a:rPr lang="en-GB" err="1"/>
              <a:t>Aineistoa</a:t>
            </a:r>
            <a:r>
              <a:rPr lang="en-GB"/>
              <a:t> on </a:t>
            </a:r>
            <a:r>
              <a:rPr lang="en-GB" err="1"/>
              <a:t>käytetty</a:t>
            </a:r>
            <a:r>
              <a:rPr lang="en-GB"/>
              <a:t> </a:t>
            </a:r>
            <a:r>
              <a:rPr lang="en-GB" err="1"/>
              <a:t>esimerkiksi</a:t>
            </a:r>
            <a:r>
              <a:rPr lang="en-GB"/>
              <a:t> </a:t>
            </a:r>
            <a:r>
              <a:rPr lang="en-GB" err="1"/>
              <a:t>tutkintoon</a:t>
            </a:r>
            <a:r>
              <a:rPr lang="en-GB"/>
              <a:t> </a:t>
            </a:r>
            <a:r>
              <a:rPr lang="en-GB" err="1"/>
              <a:t>valmistavassa</a:t>
            </a:r>
            <a:r>
              <a:rPr lang="en-GB"/>
              <a:t> </a:t>
            </a:r>
            <a:r>
              <a:rPr lang="en-GB" err="1"/>
              <a:t>koulutuksessa</a:t>
            </a:r>
            <a:r>
              <a:rPr lang="en-GB"/>
              <a:t> </a:t>
            </a:r>
            <a:r>
              <a:rPr lang="en-GB" err="1"/>
              <a:t>olevien</a:t>
            </a:r>
            <a:r>
              <a:rPr lang="en-GB"/>
              <a:t> </a:t>
            </a:r>
            <a:r>
              <a:rPr lang="en-GB" err="1"/>
              <a:t>kanssa</a:t>
            </a:r>
            <a:r>
              <a:rPr lang="en-GB"/>
              <a:t>, </a:t>
            </a:r>
            <a:r>
              <a:rPr lang="en-GB" err="1"/>
              <a:t>ja</a:t>
            </a:r>
            <a:r>
              <a:rPr lang="en-GB"/>
              <a:t> </a:t>
            </a:r>
            <a:r>
              <a:rPr lang="en-GB" err="1"/>
              <a:t>siinä</a:t>
            </a:r>
            <a:r>
              <a:rPr lang="en-GB"/>
              <a:t> on </a:t>
            </a:r>
            <a:r>
              <a:rPr lang="en-GB" err="1"/>
              <a:t>joiltain</a:t>
            </a:r>
            <a:r>
              <a:rPr lang="en-GB"/>
              <a:t> </a:t>
            </a:r>
            <a:r>
              <a:rPr lang="en-GB" err="1"/>
              <a:t>osin</a:t>
            </a:r>
            <a:r>
              <a:rPr lang="en-GB"/>
              <a:t> </a:t>
            </a:r>
            <a:r>
              <a:rPr lang="en-GB" err="1"/>
              <a:t>hyödynnetty</a:t>
            </a:r>
            <a:r>
              <a:rPr lang="en-GB"/>
              <a:t> jo </a:t>
            </a:r>
            <a:r>
              <a:rPr lang="en-GB" err="1"/>
              <a:t>olemassa</a:t>
            </a:r>
            <a:r>
              <a:rPr lang="en-GB"/>
              <a:t> </a:t>
            </a:r>
            <a:r>
              <a:rPr lang="en-GB" err="1"/>
              <a:t>olevia</a:t>
            </a:r>
            <a:r>
              <a:rPr lang="en-GB"/>
              <a:t> </a:t>
            </a:r>
            <a:r>
              <a:rPr lang="en-GB" err="1"/>
              <a:t>verkosta</a:t>
            </a:r>
            <a:r>
              <a:rPr lang="en-GB"/>
              <a:t> </a:t>
            </a:r>
            <a:r>
              <a:rPr lang="en-GB" err="1"/>
              <a:t>saatavilla</a:t>
            </a:r>
            <a:r>
              <a:rPr lang="en-GB"/>
              <a:t> </a:t>
            </a:r>
            <a:r>
              <a:rPr lang="en-GB" err="1"/>
              <a:t>olevia</a:t>
            </a:r>
            <a:r>
              <a:rPr lang="en-GB"/>
              <a:t> </a:t>
            </a:r>
            <a:r>
              <a:rPr lang="en-GB" err="1"/>
              <a:t>materiaaleja</a:t>
            </a:r>
            <a:r>
              <a:rPr lang="en-GB"/>
              <a:t> (mm. </a:t>
            </a:r>
            <a:r>
              <a:rPr lang="en-GB" err="1"/>
              <a:t>Mielenterveyden</a:t>
            </a:r>
            <a:r>
              <a:rPr lang="en-GB"/>
              <a:t> </a:t>
            </a:r>
            <a:r>
              <a:rPr lang="en-GB" err="1"/>
              <a:t>käsi</a:t>
            </a:r>
            <a:r>
              <a:rPr lang="en-GB"/>
              <a:t> -</a:t>
            </a:r>
            <a:r>
              <a:rPr lang="en-GB" err="1"/>
              <a:t>harjoitus</a:t>
            </a:r>
            <a:r>
              <a:rPr lang="en-GB"/>
              <a:t>).</a:t>
            </a:r>
            <a:endParaRPr lang="en-GB">
              <a:ea typeface="Calibri"/>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67</a:t>
            </a:fld>
            <a:endParaRPr lang="fi-FI"/>
          </a:p>
        </p:txBody>
      </p:sp>
    </p:spTree>
    <p:extLst>
      <p:ext uri="{BB962C8B-B14F-4D97-AF65-F5344CB8AC3E}">
        <p14:creationId xmlns:p14="http://schemas.microsoft.com/office/powerpoint/2010/main" val="30739163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Kyse ei ole kattavasta johdatuksesta sosiaaliseen kestävyyteen, vaan mukaan on poimittu joitakin keskeisiä teemoja</a:t>
            </a:r>
          </a:p>
        </p:txBody>
      </p:sp>
      <p:sp>
        <p:nvSpPr>
          <p:cNvPr id="4" name="Slide Number Placeholder 3"/>
          <p:cNvSpPr>
            <a:spLocks noGrp="1"/>
          </p:cNvSpPr>
          <p:nvPr>
            <p:ph type="sldNum" sz="quarter" idx="5"/>
          </p:nvPr>
        </p:nvSpPr>
        <p:spPr/>
        <p:txBody>
          <a:bodyPr/>
          <a:lstStyle/>
          <a:p>
            <a:fld id="{D44CFDBE-A849-194D-A9F3-12B7C16340B4}" type="slidenum">
              <a:rPr lang="fi-FI" smtClean="0"/>
              <a:t>68</a:t>
            </a:fld>
            <a:endParaRPr lang="fi-FI"/>
          </a:p>
        </p:txBody>
      </p:sp>
    </p:spTree>
    <p:extLst>
      <p:ext uri="{BB962C8B-B14F-4D97-AF65-F5344CB8AC3E}">
        <p14:creationId xmlns:p14="http://schemas.microsoft.com/office/powerpoint/2010/main" val="15532396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ea typeface="Calibri"/>
                <a:cs typeface="Calibri"/>
              </a:rPr>
              <a:t>Kertaan sisältyy keskustelua, joten "jään" murtamiseksi ja oman äänen avaukseksi kannattaa tehdä pieni lämmittelevä harjoitus alkuun, vaikkapa tämä.</a:t>
            </a: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69</a:t>
            </a:fld>
            <a:endParaRPr lang="fi-FI"/>
          </a:p>
        </p:txBody>
      </p:sp>
    </p:spTree>
    <p:extLst>
      <p:ext uri="{BB962C8B-B14F-4D97-AF65-F5344CB8AC3E}">
        <p14:creationId xmlns:p14="http://schemas.microsoft.com/office/powerpoint/2010/main" val="391410958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noProof="0"/>
              <a:t>- Sosiaalisen kestävyyden ydinaluetta on inhimillinen hyvinvointi eri ulottuvuuksissaan</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noProof="0"/>
          </a:p>
          <a:p>
            <a:pPr marL="0" marR="0" lvl="0" indent="0" algn="l" defTabSz="914400" rtl="0" eaLnBrk="1" fontAlgn="auto" latinLnBrk="0" hangingPunct="1">
              <a:lnSpc>
                <a:spcPct val="100000"/>
              </a:lnSpc>
              <a:spcBef>
                <a:spcPts val="0"/>
              </a:spcBef>
              <a:spcAft>
                <a:spcPts val="0"/>
              </a:spcAft>
              <a:buClrTx/>
              <a:buSzTx/>
              <a:buFontTx/>
              <a:buNone/>
              <a:tabLst/>
              <a:defRPr/>
            </a:pPr>
            <a:r>
              <a:rPr lang="fi-FI" noProof="0"/>
              <a:t>- Sosiaalista kestävyyttä edistää eriarvoisuuden vähentäminen </a:t>
            </a:r>
            <a:r>
              <a:rPr lang="fi-FI" noProof="0">
                <a:ea typeface="+mn-lt"/>
                <a:cs typeface="+mn-lt"/>
              </a:rPr>
              <a:t>hyvinvoinnissa, terveydessä ja osallisuudessa</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noProof="0">
              <a:ea typeface="+mn-lt"/>
              <a:cs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i-FI" noProof="0">
                <a:ea typeface="+mn-lt"/>
                <a:cs typeface="+mn-lt"/>
              </a:rPr>
              <a:t>- Asioita, joita ilman kenenkään ei tulisi olla, ovat turvallisuus ja perustarpeiden täyttyminen. Näitä ilman ei pitäisi jäädä silloinkaan, kun niiden varmistamiseen eivät omat voimat tai kunto riitä. Perustarpeiden täyttyminen ei tarkoita, että ihmisen tulisi saada kaikki mitä hän sattuu haluamaan. Erilaiset halut voivat olla rajattomia. Halujen suhteen käy helposti niin, että kun saa yhden haluamansa asian, alkaa haluta jo seuraavaa.</a:t>
            </a:r>
          </a:p>
          <a:p>
            <a:pPr>
              <a:defRPr/>
            </a:pPr>
            <a:endParaRPr lang="fi-FI">
              <a:ea typeface="Calibri"/>
              <a:cs typeface="Calibri"/>
            </a:endParaRPr>
          </a:p>
          <a:p>
            <a:pPr>
              <a:defRPr/>
            </a:pPr>
            <a:r>
              <a:rPr lang="fi-FI">
                <a:ea typeface="Calibri"/>
                <a:cs typeface="Calibri"/>
              </a:rPr>
              <a:t>Mitä ovat perustarpeet (/ mitä oppilaat ajattelevat perustarpeiksi)?</a:t>
            </a:r>
          </a:p>
          <a:p>
            <a:pPr marL="171450" indent="-171450">
              <a:buFont typeface="Arial"/>
              <a:buChar char="•"/>
              <a:defRPr/>
            </a:pPr>
            <a:r>
              <a:rPr lang="fi-FI">
                <a:ea typeface="Calibri"/>
                <a:cs typeface="Calibri"/>
              </a:rPr>
              <a:t>Perinteisesti perustarpeisin on ajateltu kuuluvan riittävä ruoka, vesi, vaatteet, suoja </a:t>
            </a:r>
          </a:p>
          <a:p>
            <a:pPr>
              <a:defRPr/>
            </a:pPr>
            <a:endParaRPr lang="fi-FI">
              <a:ea typeface="Calibri"/>
              <a:cs typeface="Calibri"/>
            </a:endParaRPr>
          </a:p>
          <a:p>
            <a:pPr marL="171450" indent="-171450">
              <a:buFont typeface="Arial"/>
              <a:buChar char="•"/>
              <a:defRPr/>
            </a:pPr>
            <a:r>
              <a:rPr lang="fi-FI">
                <a:ea typeface="Calibri"/>
                <a:cs typeface="Calibri"/>
              </a:rPr>
              <a:t>Esim. Maslowin (tarvehierarkian) mukaan seuraavat: </a:t>
            </a:r>
            <a:endParaRPr lang="fi-FI">
              <a:cs typeface="Calibri"/>
            </a:endParaRPr>
          </a:p>
          <a:p>
            <a:pPr marL="171450" indent="-171450">
              <a:buFont typeface="Calibri"/>
              <a:buChar char="-"/>
              <a:defRPr/>
            </a:pPr>
            <a:r>
              <a:rPr lang="fi-FI"/>
              <a:t>fysiologiset tarpeet</a:t>
            </a:r>
            <a:br>
              <a:rPr lang="fi-FI">
                <a:cs typeface="+mn-lt"/>
              </a:rPr>
            </a:br>
            <a:r>
              <a:rPr lang="fi-FI"/>
              <a:t>turvallisuuden tarpeet</a:t>
            </a:r>
            <a:br>
              <a:rPr lang="fi-FI">
                <a:cs typeface="+mn-lt"/>
              </a:rPr>
            </a:br>
            <a:r>
              <a:rPr lang="fi-FI"/>
              <a:t>yhteenkuuluvuuden ja rakkauden tarpeet</a:t>
            </a:r>
            <a:br>
              <a:rPr lang="fi-FI">
                <a:cs typeface="+mn-lt"/>
              </a:rPr>
            </a:br>
            <a:r>
              <a:rPr lang="fi-FI"/>
              <a:t>arvonannon tarpeet</a:t>
            </a:r>
            <a:br>
              <a:rPr lang="fi-FI">
                <a:cs typeface="+mn-lt"/>
              </a:rPr>
            </a:br>
            <a:r>
              <a:rPr lang="fi-FI"/>
              <a:t>itsensä toteuttamisen tarpeet</a:t>
            </a:r>
            <a:endParaRPr lang="fi-FI">
              <a:ea typeface="Calibri"/>
              <a:cs typeface="Calibri"/>
            </a:endParaRPr>
          </a:p>
          <a:p>
            <a:pPr>
              <a:defRPr/>
            </a:pPr>
            <a:endParaRPr lang="fi-FI">
              <a:ea typeface="Calibri"/>
              <a:cs typeface="Calibri"/>
            </a:endParaRPr>
          </a:p>
          <a:p>
            <a:pPr>
              <a:defRPr/>
            </a:pPr>
            <a:r>
              <a:rPr lang="fi-FI">
                <a:ea typeface="Calibri"/>
                <a:cs typeface="Calibri"/>
              </a:rPr>
              <a:t>Ymmärrys perustarpeista on muuttunut ajan saatossa. Nykyisin perustarpeisiin voidaan ajatella kuuluvan esimerkiksi terveydenhuolto, koulutus, jätteiden käsittely (myös </a:t>
            </a:r>
            <a:r>
              <a:rPr lang="fi-FI" err="1">
                <a:ea typeface="Calibri"/>
                <a:cs typeface="Calibri"/>
              </a:rPr>
              <a:t>sanitaatio</a:t>
            </a:r>
            <a:r>
              <a:rPr lang="fi-FI">
                <a:ea typeface="Calibri"/>
                <a:cs typeface="Calibri"/>
              </a:rPr>
              <a:t>), tiedonvälitys, jne. Lisätietoa esim. </a:t>
            </a:r>
            <a:r>
              <a:rPr lang="fi-FI"/>
              <a:t>https://populationeducation.org/how-have-peoples-basic-needs-changed-over-time/</a:t>
            </a:r>
            <a:endParaRPr lang="fi-FI">
              <a:ea typeface="Calibri"/>
              <a:cs typeface="Calibri"/>
            </a:endParaRPr>
          </a:p>
          <a:p>
            <a:pPr>
              <a:defRPr/>
            </a:pPr>
            <a:endParaRPr lang="fi-FI">
              <a:ea typeface="Calibri"/>
              <a:cs typeface="Calibri"/>
            </a:endParaRPr>
          </a:p>
          <a:p>
            <a:pPr>
              <a:defRPr/>
            </a:pPr>
            <a:endParaRPr lang="fi-FI">
              <a:ea typeface="Calibri"/>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71</a:t>
            </a:fld>
            <a:endParaRPr lang="fi-FI"/>
          </a:p>
        </p:txBody>
      </p:sp>
    </p:spTree>
    <p:extLst>
      <p:ext uri="{BB962C8B-B14F-4D97-AF65-F5344CB8AC3E}">
        <p14:creationId xmlns:p14="http://schemas.microsoft.com/office/powerpoint/2010/main" val="182588494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1400" noProof="0"/>
              <a:t>Sosiaalisessa kestävyydessä on kyse ihmisten hyvinvoinnista yhdessä (eroineen päivineen) ja erikseen, nyt ja tulevaisuudessa</a:t>
            </a:r>
          </a:p>
          <a:p>
            <a:endParaRPr lang="fi-FI" sz="1400" noProof="0"/>
          </a:p>
          <a:p>
            <a:r>
              <a:rPr lang="fi-FI" sz="1400" noProof="0"/>
              <a:t>Sosiaalinen kestävyys on kytköksissä kestävyyden muihin ulottuvuuksiin: ekologinen kestävyys (muiden </a:t>
            </a:r>
            <a:r>
              <a:rPr lang="fi-FI" sz="1400"/>
              <a:t>lajien</a:t>
            </a:r>
            <a:r>
              <a:rPr lang="fi-FI" sz="1400" noProof="0"/>
              <a:t> ja ekosysteemien hyvinvointi) on pidemmän päälle sosiaalisen ja taloudellisen kestävyyden ehto; toisaalta sitä vaikea saavuttaa ilman sosiaalista ja taloudellista kestävyyttä.</a:t>
            </a:r>
          </a:p>
          <a:p>
            <a:endParaRPr lang="en-GB" sz="1400"/>
          </a:p>
          <a:p>
            <a:r>
              <a:rPr lang="en-GB" sz="1400"/>
              <a:t>Kuva: Satu Ranta-Tyrkkö, </a:t>
            </a:r>
            <a:r>
              <a:rPr lang="en-GB" sz="1400" err="1"/>
              <a:t>Kissat</a:t>
            </a:r>
            <a:r>
              <a:rPr lang="en-GB" sz="1400"/>
              <a:t>, Kochi 2023</a:t>
            </a:r>
          </a:p>
          <a:p>
            <a:endParaRPr lang="en-GB"/>
          </a:p>
        </p:txBody>
      </p:sp>
      <p:sp>
        <p:nvSpPr>
          <p:cNvPr id="4" name="Slide Number Placeholder 3"/>
          <p:cNvSpPr>
            <a:spLocks noGrp="1"/>
          </p:cNvSpPr>
          <p:nvPr>
            <p:ph type="sldNum" sz="quarter" idx="5"/>
          </p:nvPr>
        </p:nvSpPr>
        <p:spPr/>
        <p:txBody>
          <a:bodyPr/>
          <a:lstStyle/>
          <a:p>
            <a:fld id="{D44CFDBE-A849-194D-A9F3-12B7C16340B4}" type="slidenum">
              <a:rPr lang="fi-FI" smtClean="0"/>
              <a:t>72</a:t>
            </a:fld>
            <a:endParaRPr lang="fi-FI"/>
          </a:p>
        </p:txBody>
      </p:sp>
    </p:spTree>
    <p:extLst>
      <p:ext uri="{BB962C8B-B14F-4D97-AF65-F5344CB8AC3E}">
        <p14:creationId xmlns:p14="http://schemas.microsoft.com/office/powerpoint/2010/main" val="22544611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err="1"/>
              <a:t>Seuraavassa</a:t>
            </a:r>
            <a:r>
              <a:rPr lang="en-GB"/>
              <a:t> </a:t>
            </a:r>
            <a:r>
              <a:rPr lang="en-GB" err="1"/>
              <a:t>joitakin</a:t>
            </a:r>
            <a:r>
              <a:rPr lang="en-GB"/>
              <a:t> </a:t>
            </a:r>
            <a:r>
              <a:rPr lang="en-GB" err="1"/>
              <a:t>nostoja</a:t>
            </a:r>
            <a:r>
              <a:rPr lang="en-GB"/>
              <a:t> </a:t>
            </a:r>
            <a:r>
              <a:rPr lang="en-GB" err="1"/>
              <a:t>diassa</a:t>
            </a:r>
            <a:r>
              <a:rPr lang="en-GB"/>
              <a:t> </a:t>
            </a:r>
            <a:r>
              <a:rPr lang="en-GB" err="1"/>
              <a:t>oleviin</a:t>
            </a:r>
            <a:r>
              <a:rPr lang="en-GB"/>
              <a:t> </a:t>
            </a:r>
            <a:r>
              <a:rPr lang="en-GB" err="1"/>
              <a:t>asioihin</a:t>
            </a:r>
            <a:r>
              <a:rPr lang="en-GB"/>
              <a:t> (</a:t>
            </a:r>
            <a:r>
              <a:rPr lang="en-GB" err="1"/>
              <a:t>halutessasi</a:t>
            </a:r>
            <a:r>
              <a:rPr lang="en-GB"/>
              <a:t> </a:t>
            </a:r>
            <a:r>
              <a:rPr lang="en-GB" err="1"/>
              <a:t>nosta</a:t>
            </a:r>
            <a:r>
              <a:rPr lang="en-GB"/>
              <a:t> </a:t>
            </a:r>
            <a:r>
              <a:rPr lang="en-GB" err="1"/>
              <a:t>esiin</a:t>
            </a:r>
            <a:r>
              <a:rPr lang="en-GB"/>
              <a:t>/ </a:t>
            </a:r>
            <a:r>
              <a:rPr lang="en-GB" err="1"/>
              <a:t>keskusteluun</a:t>
            </a:r>
            <a:r>
              <a:rPr lang="en-GB"/>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2:  </a:t>
            </a:r>
            <a:r>
              <a:rPr lang="fi-FI" noProof="0"/>
              <a:t>Kaupungeissa asuvista </a:t>
            </a:r>
            <a:r>
              <a:rPr lang="fi-FI" noProof="0">
                <a:sym typeface="Wingdings" panose="05000000000000000000" pitchFamily="2" charset="2"/>
              </a:rPr>
              <a:t>94% pystyy hyödyntämään julkista liikennettä, pienemmillä paikkakunnilla ja maaseudulla tilanne huonompi</a:t>
            </a: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r>
              <a:rPr lang="fi-FI" noProof="0"/>
              <a:t>4: Suomessa terveydenhuolto on joiltain osin huippuluokkaa maailmassa, ja  periaatteessa jokainen hoidetaan. Esimerkiksi hoitoon pääsyssä ja  elinajanodotteessa on kuitenkin eroja, eli sen suhteen ihmiset eivät ole keskenään yhdenvertaisessa asemassa. Hoitoon pääsy voi olla erityisen vaikeata silloin, jos Joskus hoitoon pääsy vaikeaa, jos hoitoa/ apua taritseva ei itse pysty tai jaksa hakeutua avun piiriin ja tarvittaessa taistella oikeudestaan hoitoon, ja jos hänellä ei ole läheistä, jolla on sinnikkyyttä, halua ja osaamista ajaa hänen asioitaan. Suurimmassa väliinputoamisvaarassa ovat ihmiset, joilla useampia ongelmia yhtä aikaa, erityisesti jos heillä on sekä mielenterveys- että päihdeongelma.</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noProof="0"/>
          </a:p>
          <a:p>
            <a:pPr marL="0" marR="0" lvl="0" indent="0" algn="l" defTabSz="914400" rtl="0" eaLnBrk="1" fontAlgn="auto" latinLnBrk="0" hangingPunct="1">
              <a:lnSpc>
                <a:spcPct val="100000"/>
              </a:lnSpc>
              <a:spcBef>
                <a:spcPts val="0"/>
              </a:spcBef>
              <a:spcAft>
                <a:spcPts val="0"/>
              </a:spcAft>
              <a:buClrTx/>
              <a:buSzTx/>
              <a:buFontTx/>
              <a:buNone/>
              <a:tabLst/>
              <a:defRPr/>
            </a:pPr>
            <a:r>
              <a:rPr lang="fi-FI" noProof="0"/>
              <a:t>Julkinen terveydenhuolto hyvää, mutta kärsii osin resurssipulasta</a:t>
            </a:r>
          </a:p>
          <a:p>
            <a:endParaRPr lang="fi-FI" noProof="0"/>
          </a:p>
          <a:p>
            <a:r>
              <a:rPr lang="fi-FI" noProof="0"/>
              <a:t>5: Suomessakin on nälkäisiä esim. asunnottomissa, ja moni joutuu turvautumaan tulojen pienuuden vuoksi tai muista syistä ruoka-apuun. Viime aikoina ongelma on ollut hintojen nopea kallistuminen ilman että tuet/ palkat olisivat vastaavasti nousseet. Suomessa ruuan puutetta yleisempi ongelma on kuitenkin ruuan laatu: (Yleisimmin niin, että ruoka ei ole terveellistä, sisältää liikaa energiaa suhteessa energian tarpeeseen </a:t>
            </a:r>
            <a:r>
              <a:rPr lang="fi-FI" noProof="0">
                <a:sym typeface="Wingdings" panose="05000000000000000000" pitchFamily="2" charset="2"/>
              </a:rPr>
              <a:t> ylipaino  korkeampi riski sairastua tiettyihin sairauksiin</a:t>
            </a:r>
            <a:r>
              <a:rPr lang="fi-FI" noProof="0"/>
              <a:t>). Väestön terveyttä edistävä ja sairauksia väestötasolla ehkäisevä, sekä terveyseroja eri sosioekonomisten ryhmien välillä kaventava työ on hyvinvoinnista ja samalla sosiaalisesta ja taloudellisesta kestävyydestä huolehtimista.</a:t>
            </a:r>
          </a:p>
          <a:p>
            <a:endParaRPr lang="fi-FI" noProof="0"/>
          </a:p>
          <a:p>
            <a:r>
              <a:rPr lang="fi-FI" noProof="0"/>
              <a:t>6: Periaatteessa kyllä ja sukupuoleen perustuva syrjintä on kielletty; käytännössä on kuitenkin parannettavaa.</a:t>
            </a:r>
          </a:p>
          <a:p>
            <a:pPr marL="0" marR="0" lvl="0" indent="0" algn="l" defTabSz="914400" rtl="0" eaLnBrk="1" fontAlgn="auto" latinLnBrk="0" hangingPunct="1">
              <a:lnSpc>
                <a:spcPct val="100000"/>
              </a:lnSpc>
              <a:spcBef>
                <a:spcPts val="0"/>
              </a:spcBef>
              <a:spcAft>
                <a:spcPts val="0"/>
              </a:spcAft>
              <a:buClrTx/>
              <a:buSzTx/>
              <a:buFontTx/>
              <a:buNone/>
              <a:tabLst/>
              <a:defRPr/>
            </a:pPr>
            <a:r>
              <a:rPr lang="fi-FI" noProof="0"/>
              <a:t>Lähisuhdeväkivalta: Suomi EU:n toiseksi vaarallisin maa naisille, koskee niin rikkaita kuin köyhiä. Korkeampi riski kokea väkivaltaa koskee eritysesti haavoittuvissa asemissa olevia naisia, kuten sukupuolivähemmistöön kuuluvia, nuoria naisia, seksityötä tekeviä, ikääntyneitä, </a:t>
            </a:r>
            <a:r>
              <a:rPr lang="fi-FI" noProof="0" err="1"/>
              <a:t>rodullistettuja</a:t>
            </a:r>
            <a:r>
              <a:rPr lang="fi-FI" noProof="0"/>
              <a:t>, rikoksiin syyllistyneitä, romaninaisia, ja hengellisiin yhteisöihin kuuluvia – siis huomattavaa osaa naisista. </a:t>
            </a:r>
          </a:p>
          <a:p>
            <a:pPr marL="0" marR="0" lvl="0" indent="0" algn="l" defTabSz="914400" rtl="0" eaLnBrk="1" fontAlgn="auto" latinLnBrk="0" hangingPunct="1">
              <a:lnSpc>
                <a:spcPct val="100000"/>
              </a:lnSpc>
              <a:spcBef>
                <a:spcPts val="0"/>
              </a:spcBef>
              <a:spcAft>
                <a:spcPts val="0"/>
              </a:spcAft>
              <a:buClrTx/>
              <a:buSzTx/>
              <a:buFontTx/>
              <a:buNone/>
              <a:tabLst/>
              <a:defRPr/>
            </a:pPr>
            <a:r>
              <a:rPr lang="fi-FI" noProof="0"/>
              <a:t>Ansiotulot: Naisen euro vuonna 2021 oli Suomessa 84 senttiä</a:t>
            </a:r>
          </a:p>
          <a:p>
            <a:pPr>
              <a:defRPr/>
            </a:pPr>
            <a:endParaRPr lang="fi-FI"/>
          </a:p>
          <a:p>
            <a:pPr>
              <a:defRPr/>
            </a:pPr>
            <a:r>
              <a:rPr lang="fi-FI" noProof="0"/>
              <a:t>Politiikka ja talous: </a:t>
            </a:r>
            <a:r>
              <a:rPr lang="fi-FI"/>
              <a:t>Suomessa naisia</a:t>
            </a:r>
            <a:r>
              <a:rPr lang="fi-FI" noProof="0"/>
              <a:t> on hyvin mukana poliittisessa päätöksenteossa, mutta taloudellisessa päätöksenteossa naisia on paljon miehiä vähemmän.</a:t>
            </a:r>
            <a:endParaRPr lang="fi-FI">
              <a:ea typeface="Calibri" panose="020F0502020204030204"/>
              <a:cs typeface="Calibri" panose="020F0502020204030204"/>
            </a:endParaRPr>
          </a:p>
          <a:p>
            <a:pPr marL="0" marR="0" lvl="0" indent="0" algn="l" defTabSz="914400">
              <a:lnSpc>
                <a:spcPct val="100000"/>
              </a:lnSpc>
              <a:spcBef>
                <a:spcPts val="0"/>
              </a:spcBef>
              <a:spcAft>
                <a:spcPts val="0"/>
              </a:spcAft>
              <a:buClrTx/>
              <a:buSzTx/>
              <a:buFontTx/>
              <a:buNone/>
              <a:tabLst/>
              <a:defRPr/>
            </a:pPr>
            <a:endParaRPr lang="fi-FI" noProof="0">
              <a:ea typeface="Calibri" panose="020F0502020204030204"/>
              <a:cs typeface="Calibri" panose="020F0502020204030204"/>
            </a:endParaRPr>
          </a:p>
          <a:p>
            <a:pPr>
              <a:defRPr/>
            </a:pPr>
            <a:endParaRPr lang="fi-FI" noProof="0">
              <a:ea typeface="Calibri" panose="020F0502020204030204"/>
              <a:cs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i-FI">
              <a:ea typeface="Calibri" panose="020F0502020204030204"/>
              <a:cs typeface="Calibri" panose="020F0502020204030204"/>
            </a:endParaRPr>
          </a:p>
          <a:p>
            <a:pPr>
              <a:defRPr/>
            </a:pPr>
            <a:endParaRPr lang="fi-FI">
              <a:ea typeface="Calibri" panose="020F0502020204030204"/>
              <a:cs typeface="Calibri" panose="020F0502020204030204"/>
            </a:endParaRPr>
          </a:p>
          <a:p>
            <a:pPr>
              <a:defRPr/>
            </a:pPr>
            <a:endParaRPr lang="en-GB">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74</a:t>
            </a:fld>
            <a:endParaRPr lang="fi-FI"/>
          </a:p>
        </p:txBody>
      </p:sp>
    </p:spTree>
    <p:extLst>
      <p:ext uri="{BB962C8B-B14F-4D97-AF65-F5344CB8AC3E}">
        <p14:creationId xmlns:p14="http://schemas.microsoft.com/office/powerpoint/2010/main" val="97387626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defRPr/>
            </a:pPr>
            <a:r>
              <a:rPr lang="fi-FI"/>
              <a:t>Johdatukseksi video </a:t>
            </a:r>
            <a:r>
              <a:rPr lang="fi-FI" b="1" i="0">
                <a:solidFill>
                  <a:srgbClr val="0F0F0F"/>
                </a:solidFill>
                <a:effectLst/>
                <a:latin typeface="YouTube Sans"/>
              </a:rPr>
              <a:t>Supersankarihommia ja </a:t>
            </a:r>
            <a:r>
              <a:rPr lang="fi-FI" b="1" i="0" err="1">
                <a:solidFill>
                  <a:srgbClr val="0F0F0F"/>
                </a:solidFill>
                <a:effectLst/>
                <a:latin typeface="YouTube Sans"/>
              </a:rPr>
              <a:t>kestäväa</a:t>
            </a:r>
            <a:r>
              <a:rPr lang="fi-FI" b="1" i="0">
                <a:solidFill>
                  <a:srgbClr val="0F0F0F"/>
                </a:solidFill>
                <a:effectLst/>
                <a:latin typeface="YouTube Sans"/>
              </a:rPr>
              <a:t>̈ </a:t>
            </a:r>
            <a:r>
              <a:rPr lang="fi-FI" b="1" i="0" err="1">
                <a:solidFill>
                  <a:srgbClr val="0F0F0F"/>
                </a:solidFill>
                <a:effectLst/>
                <a:latin typeface="YouTube Sans"/>
              </a:rPr>
              <a:t>kehitysta</a:t>
            </a:r>
            <a:r>
              <a:rPr lang="fi-FI" b="1" i="0">
                <a:solidFill>
                  <a:srgbClr val="0F0F0F"/>
                </a:solidFill>
                <a:effectLst/>
                <a:latin typeface="YouTube Sans"/>
              </a:rPr>
              <a:t>̈ 2030/</a:t>
            </a:r>
            <a:r>
              <a:rPr lang="fi-FI" i="0">
                <a:solidFill>
                  <a:srgbClr val="0F0F0F"/>
                </a:solidFill>
                <a:effectLst/>
                <a:latin typeface="YouTube Sans"/>
              </a:rPr>
              <a:t> Ulkoasianministeriö, kesto 2:22 minuuttia</a:t>
            </a:r>
            <a:r>
              <a:rPr lang="fi-FI">
                <a:solidFill>
                  <a:srgbClr val="0F0F0F"/>
                </a:solidFill>
                <a:latin typeface="YouTube Sans"/>
              </a:rPr>
              <a:t> (linkki diassa)</a:t>
            </a:r>
            <a:endParaRPr lang="fi-FI" i="0">
              <a:solidFill>
                <a:srgbClr val="0F0F0F"/>
              </a:solidFill>
              <a:effectLst/>
              <a:latin typeface="YouTube San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i-FI" sz="1200"/>
              <a:t>17:llä kestävän kehityksen tavoitteella pyritään kattamaan ihmisten ja planeetan hyvinvoinnin kannalta kaikki kriittiset kysymykset. Niissä kiinnitetään erityistä huomiota kehityksen perustavanlaatuisiin edellytyksiin: rauhaan ja turvallisuuteen, ympäristön hyvinvointiin ja talouskasvun oikeudenmukaiseen jakautumiseen</a:t>
            </a:r>
            <a:endParaRPr lang="en-US" sz="1200"/>
          </a:p>
          <a:p>
            <a:pPr marL="171450" indent="-171450">
              <a:buFontTx/>
              <a:buChar char="-"/>
            </a:pPr>
            <a:r>
              <a:rPr lang="fi-FI"/>
              <a:t>Sosiaalisen kestävyyden kanssa samansuuntaisia tavoitteita ovat YK:n kestävän kehityksen tavoitteet (joita käsitellään myös lukion maantiedon kurssilla), ja niistä erityisesti tässä diassa olevat </a:t>
            </a:r>
            <a:endParaRPr lang="fi-FI">
              <a:ea typeface="Calibri"/>
              <a:cs typeface="Calibri"/>
            </a:endParaRPr>
          </a:p>
          <a:p>
            <a:pPr marL="171450" indent="-171450">
              <a:buFontTx/>
              <a:buChar char="-"/>
            </a:pPr>
            <a:r>
              <a:rPr lang="fi-FI"/>
              <a:t>Kestävyydessä, kuten elämässä yleensä, asiat ovat kytköksissä toisiinsa. Esimerkiksi RAUHA on muiden tavoitteiden toteutumisen edellytys – ja sota tuhoisaa kestävyyden kaikkien ulottuvuuksien kannalta.</a:t>
            </a:r>
            <a:endParaRPr lang="fi-FI">
              <a:ea typeface="Calibri"/>
              <a:cs typeface="Calibri"/>
            </a:endParaRPr>
          </a:p>
          <a:p>
            <a:pPr marL="171450" indent="-171450">
              <a:buFontTx/>
              <a:buChar char="-"/>
            </a:pPr>
            <a:r>
              <a:rPr lang="fi-FI"/>
              <a:t>Vastaavasti sosiaaliseen kestävyys kytkeytyy tiiviisti kestävyyden muihin osa-alueisiin: sosiaalista kestävyyttä ei pidemmän päälle ole ilman ekologista ja taloudellista (maapallon resurssit ehtivät uusiutumaan nopeammin kuin niitä käytetään, jne.) kestävyyttä. </a:t>
            </a:r>
            <a:endParaRPr lang="fi-FI">
              <a:ea typeface="Calibri"/>
              <a:cs typeface="Calibri"/>
            </a:endParaRPr>
          </a:p>
          <a:p>
            <a:pPr marL="171450" indent="-171450">
              <a:buFontTx/>
              <a:buChar char="-"/>
            </a:pPr>
            <a:endParaRPr lang="fi-FI"/>
          </a:p>
          <a:p>
            <a:pPr marL="171450" indent="-171450">
              <a:buFontTx/>
              <a:buChar char="-"/>
            </a:pPr>
            <a:r>
              <a:rPr lang="fi-FI"/>
              <a:t>Sosiaalisen kestävyyden vahvistaminen lisää yksilöiden ja yhteisöjen joustavuutta ja sopeutumiskykyä muuttuvissa olosuhteissa.</a:t>
            </a:r>
            <a:endParaRPr lang="fi-FI">
              <a:ea typeface="Calibri"/>
              <a:cs typeface="Calibri"/>
            </a:endParaRPr>
          </a:p>
          <a:p>
            <a:pPr marL="0" indent="0">
              <a:buFontTx/>
              <a:buNone/>
            </a:pPr>
            <a:endParaRPr lang="fi-FI" b="1">
              <a:sym typeface="Wingdings" panose="05000000000000000000" pitchFamily="2" charset="2"/>
            </a:endParaRPr>
          </a:p>
        </p:txBody>
      </p:sp>
      <p:sp>
        <p:nvSpPr>
          <p:cNvPr id="4" name="Slide Number Placeholder 3"/>
          <p:cNvSpPr>
            <a:spLocks noGrp="1"/>
          </p:cNvSpPr>
          <p:nvPr>
            <p:ph type="sldNum" sz="quarter" idx="5"/>
          </p:nvPr>
        </p:nvSpPr>
        <p:spPr/>
        <p:txBody>
          <a:bodyPr/>
          <a:lstStyle/>
          <a:p>
            <a:fld id="{053C11E6-A549-4D8F-A367-00CF6459A2F2}" type="slidenum">
              <a:rPr lang="fi-FI" smtClean="0"/>
              <a:t>75</a:t>
            </a:fld>
            <a:endParaRPr lang="fi-FI"/>
          </a:p>
        </p:txBody>
      </p:sp>
    </p:spTree>
    <p:extLst>
      <p:ext uri="{BB962C8B-B14F-4D97-AF65-F5344CB8AC3E}">
        <p14:creationId xmlns:p14="http://schemas.microsoft.com/office/powerpoint/2010/main" val="35294978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err="1"/>
              <a:t>Jokaisella</a:t>
            </a:r>
            <a:r>
              <a:rPr lang="en-GB"/>
              <a:t> </a:t>
            </a:r>
            <a:r>
              <a:rPr lang="en-GB" err="1"/>
              <a:t>oikeus</a:t>
            </a:r>
            <a:r>
              <a:rPr lang="en-GB"/>
              <a:t> </a:t>
            </a:r>
            <a:r>
              <a:rPr lang="en-GB" err="1"/>
              <a:t>koulutukseen</a:t>
            </a:r>
            <a:r>
              <a:rPr lang="en-GB"/>
              <a:t> </a:t>
            </a:r>
            <a:r>
              <a:rPr lang="en-GB" err="1"/>
              <a:t>ja</a:t>
            </a:r>
            <a:r>
              <a:rPr lang="en-GB"/>
              <a:t> </a:t>
            </a:r>
            <a:r>
              <a:rPr lang="en-GB" err="1"/>
              <a:t>työn</a:t>
            </a:r>
            <a:r>
              <a:rPr lang="en-GB"/>
              <a:t> </a:t>
            </a:r>
            <a:r>
              <a:rPr lang="en-GB" err="1"/>
              <a:t>tekemiseen</a:t>
            </a:r>
            <a:endParaRPr lang="en-GB"/>
          </a:p>
          <a:p>
            <a:r>
              <a:rPr lang="en-GB" err="1"/>
              <a:t>Yhdenvertaisuus-käsitteen</a:t>
            </a:r>
            <a:r>
              <a:rPr lang="en-GB"/>
              <a:t> </a:t>
            </a:r>
            <a:r>
              <a:rPr lang="en-GB" err="1"/>
              <a:t>avaaminen</a:t>
            </a:r>
            <a:r>
              <a:rPr lang="en-GB"/>
              <a:t> </a:t>
            </a:r>
            <a:r>
              <a:rPr lang="en-GB" err="1"/>
              <a:t>kuvilla</a:t>
            </a:r>
            <a:r>
              <a:rPr lang="en-GB"/>
              <a:t>? </a:t>
            </a:r>
            <a:r>
              <a:rPr lang="en-GB" err="1"/>
              <a:t>Mitä</a:t>
            </a:r>
            <a:r>
              <a:rPr lang="en-GB"/>
              <a:t> </a:t>
            </a:r>
            <a:r>
              <a:rPr lang="en-GB" err="1"/>
              <a:t>Yhdenvertaisuus</a:t>
            </a:r>
            <a:r>
              <a:rPr lang="en-GB"/>
              <a:t> </a:t>
            </a:r>
            <a:r>
              <a:rPr lang="en-GB" err="1"/>
              <a:t>tarkottaa</a:t>
            </a:r>
            <a:r>
              <a:rPr lang="en-GB"/>
              <a:t> </a:t>
            </a:r>
            <a:r>
              <a:rPr lang="en-GB" err="1"/>
              <a:t>elämässä</a:t>
            </a:r>
            <a:r>
              <a:rPr lang="en-GB"/>
              <a:t> </a:t>
            </a:r>
            <a:r>
              <a:rPr lang="en-GB" err="1"/>
              <a:t>ja</a:t>
            </a:r>
            <a:r>
              <a:rPr lang="en-GB"/>
              <a:t> </a:t>
            </a:r>
            <a:r>
              <a:rPr lang="en-GB" err="1"/>
              <a:t>yhteiskunnassa</a:t>
            </a:r>
            <a:r>
              <a:rPr lang="en-GB"/>
              <a:t>.</a:t>
            </a:r>
            <a:endParaRPr lang="en-GB">
              <a:ea typeface="Calibri"/>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76</a:t>
            </a:fld>
            <a:endParaRPr lang="fi-FI"/>
          </a:p>
        </p:txBody>
      </p:sp>
    </p:spTree>
    <p:extLst>
      <p:ext uri="{BB962C8B-B14F-4D97-AF65-F5344CB8AC3E}">
        <p14:creationId xmlns:p14="http://schemas.microsoft.com/office/powerpoint/2010/main" val="3796086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Alkuperäiset kuvaajat: https://ourworldindata.org/energy-mix</a:t>
            </a:r>
          </a:p>
          <a:p>
            <a:endParaRPr lang="fi-FI" dirty="0"/>
          </a:p>
          <a:p>
            <a:r>
              <a:rPr lang="fi-FI" dirty="0"/>
              <a:t>Keskustelua energian tuotantomuodoista</a:t>
            </a:r>
          </a:p>
          <a:p>
            <a:pPr marL="171450" indent="-171450">
              <a:buFontTx/>
              <a:buChar char="-"/>
            </a:pPr>
            <a:r>
              <a:rPr lang="fi-FI" dirty="0"/>
              <a:t>Mitkä muodot ovat opiskelijoille tuttuja?</a:t>
            </a:r>
          </a:p>
          <a:p>
            <a:pPr marL="171450" indent="-171450">
              <a:buFontTx/>
              <a:buChar char="-"/>
            </a:pPr>
            <a:r>
              <a:rPr lang="fi-FI" dirty="0"/>
              <a:t>Mitä haittoja tai hyötyjä eri muodoista on?</a:t>
            </a:r>
          </a:p>
          <a:p>
            <a:pPr marL="171450" indent="-171450">
              <a:buFontTx/>
              <a:buChar char="-"/>
            </a:pPr>
            <a:r>
              <a:rPr lang="fi-FI" dirty="0"/>
              <a:t>Mikä on vaikuttanut tiettyjen muotojen suosioon tai hitaaseen käyttöönottoon?</a:t>
            </a:r>
          </a:p>
        </p:txBody>
      </p:sp>
      <p:sp>
        <p:nvSpPr>
          <p:cNvPr id="4" name="Slide Number Placeholder 3"/>
          <p:cNvSpPr>
            <a:spLocks noGrp="1"/>
          </p:cNvSpPr>
          <p:nvPr>
            <p:ph type="sldNum" sz="quarter" idx="5"/>
          </p:nvPr>
        </p:nvSpPr>
        <p:spPr/>
        <p:txBody>
          <a:bodyPr/>
          <a:lstStyle/>
          <a:p>
            <a:fld id="{888A7EE1-570C-479F-B0FB-5FEB8E4DE53C}" type="slidenum">
              <a:rPr lang="fi-FI" smtClean="0"/>
              <a:t>17</a:t>
            </a:fld>
            <a:endParaRPr lang="fi-FI"/>
          </a:p>
        </p:txBody>
      </p:sp>
    </p:spTree>
    <p:extLst>
      <p:ext uri="{BB962C8B-B14F-4D97-AF65-F5344CB8AC3E}">
        <p14:creationId xmlns:p14="http://schemas.microsoft.com/office/powerpoint/2010/main" val="21401278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noProof="0"/>
              <a:t>Mahdollisia keskustelukysymyksiä:</a:t>
            </a:r>
          </a:p>
          <a:p>
            <a:pPr marL="171450" indent="-171450">
              <a:buFontTx/>
              <a:buChar char="-"/>
            </a:pPr>
            <a:r>
              <a:rPr lang="fi-FI" noProof="0"/>
              <a:t>Onko tuttua? – Mistä oikeastaan kyse?</a:t>
            </a:r>
          </a:p>
          <a:p>
            <a:pPr marL="171450" indent="-171450">
              <a:buFontTx/>
              <a:buChar char="-"/>
            </a:pPr>
            <a:r>
              <a:rPr lang="fi-FI" noProof="0"/>
              <a:t>Miltä arvelette tilanteen tuntuvan pyörätuolissa olijasta?</a:t>
            </a:r>
          </a:p>
          <a:p>
            <a:pPr marL="171450" indent="-171450">
              <a:buFontTx/>
              <a:buChar char="-"/>
            </a:pPr>
            <a:r>
              <a:rPr lang="fi-FI" noProof="0"/>
              <a:t>Jos tuijottaminen ei tunnu hyvältä, hyvältä ei tunnu välttämättä sekään, ettei olla huomaavinaan, tai edes liiallinen positiivinen huomio. </a:t>
            </a:r>
          </a:p>
          <a:p>
            <a:pPr marL="171450" indent="-171450">
              <a:buFontTx/>
              <a:buChar char="-"/>
            </a:pPr>
            <a:r>
              <a:rPr lang="fi-FI" noProof="0"/>
              <a:t>Minkälaisia hyviä, toista arvostavia ja erilaisuudelle tilaa antavia tapoja kohdata keksitte? </a:t>
            </a:r>
          </a:p>
          <a:p>
            <a:pPr marL="171450" indent="-171450">
              <a:buFontTx/>
              <a:buChar char="-"/>
            </a:pPr>
            <a:r>
              <a:rPr lang="fi-FI" noProof="0"/>
              <a:t>Miten </a:t>
            </a:r>
            <a:r>
              <a:rPr lang="fi-FI"/>
              <a:t>toivo(isi)t</a:t>
            </a:r>
            <a:r>
              <a:rPr lang="fi-FI" noProof="0"/>
              <a:t> tulevasi kohdatuksi</a:t>
            </a:r>
            <a:r>
              <a:rPr lang="fi-FI"/>
              <a:t> (jos olisit itse pyörätuolissa)?</a:t>
            </a:r>
            <a:endParaRPr lang="fi-FI" noProof="0">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77</a:t>
            </a:fld>
            <a:endParaRPr lang="fi-FI"/>
          </a:p>
        </p:txBody>
      </p:sp>
    </p:spTree>
    <p:extLst>
      <p:ext uri="{BB962C8B-B14F-4D97-AF65-F5344CB8AC3E}">
        <p14:creationId xmlns:p14="http://schemas.microsoft.com/office/powerpoint/2010/main" val="30561787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err="1"/>
              <a:t>Mitä</a:t>
            </a:r>
            <a:r>
              <a:rPr lang="en-GB"/>
              <a:t> </a:t>
            </a:r>
            <a:r>
              <a:rPr lang="en-GB" err="1"/>
              <a:t>ajatuksia</a:t>
            </a:r>
            <a:r>
              <a:rPr lang="en-GB"/>
              <a:t> </a:t>
            </a:r>
            <a:r>
              <a:rPr lang="en-GB" err="1"/>
              <a:t>näistä</a:t>
            </a:r>
            <a:r>
              <a:rPr lang="en-GB"/>
              <a:t>?</a:t>
            </a:r>
          </a:p>
        </p:txBody>
      </p:sp>
      <p:sp>
        <p:nvSpPr>
          <p:cNvPr id="4" name="Slide Number Placeholder 3"/>
          <p:cNvSpPr>
            <a:spLocks noGrp="1"/>
          </p:cNvSpPr>
          <p:nvPr>
            <p:ph type="sldNum" sz="quarter" idx="5"/>
          </p:nvPr>
        </p:nvSpPr>
        <p:spPr/>
        <p:txBody>
          <a:bodyPr/>
          <a:lstStyle/>
          <a:p>
            <a:fld id="{D44CFDBE-A849-194D-A9F3-12B7C16340B4}" type="slidenum">
              <a:rPr lang="fi-FI" smtClean="0"/>
              <a:t>78</a:t>
            </a:fld>
            <a:endParaRPr lang="fi-FI"/>
          </a:p>
        </p:txBody>
      </p:sp>
    </p:spTree>
    <p:extLst>
      <p:ext uri="{BB962C8B-B14F-4D97-AF65-F5344CB8AC3E}">
        <p14:creationId xmlns:p14="http://schemas.microsoft.com/office/powerpoint/2010/main" val="170238595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fi-FI" noProof="0"/>
              <a:t>Remi </a:t>
            </a:r>
            <a:r>
              <a:rPr lang="fi-FI" noProof="0" err="1"/>
              <a:t>Eddo-Lodge</a:t>
            </a:r>
            <a:r>
              <a:rPr lang="fi-FI"/>
              <a:t> (2017): </a:t>
            </a:r>
            <a:endParaRPr lang="fi-FI" noProof="0"/>
          </a:p>
          <a:p>
            <a:pPr marL="628650" lvl="1" indent="-171450">
              <a:buFontTx/>
              <a:buChar char="-"/>
            </a:pPr>
            <a:r>
              <a:rPr lang="fi-FI" noProof="0"/>
              <a:t>Suuri enemmistö valkoisista kieltäytyy näkemästä rakenteellista rasismia ja sen ilmentymä. … he eivät ole koko elämänsä aikana ymmärtäneet edustavansa valkoisen ihonvärinsä vuoksi normia, josta kaikki muut poikkeavat. Valkoihoisten ihmisten ei ole useinkaan tarvinnut pohtia, mitä valkoisuus merkitsee valta-aseman kannalta. Jos asiasta huomauttaa, osa valkoisista kokee asian kiusallisena tai jopa suuttuu.</a:t>
            </a:r>
          </a:p>
          <a:p>
            <a:pPr marL="628650" lvl="1" indent="-171450">
              <a:buFontTx/>
              <a:buChar char="-"/>
            </a:pPr>
            <a:r>
              <a:rPr lang="fi-FI" noProof="0"/>
              <a:t>Kokemukset syrjinnästä eivät katoa kieltämällä ne. Rasismilla ja syrjintä ovat rakentuneet eri paikoissa eri tavoin: suomalaisen rasismin historia ja ilmenemismuodot ovat erilaiset kuin esimerkiksi yhdysvaltalaisen. </a:t>
            </a:r>
          </a:p>
          <a:p>
            <a:pPr marL="628650" lvl="1" indent="-171450">
              <a:buFontTx/>
              <a:buChar char="-"/>
            </a:pPr>
            <a:r>
              <a:rPr lang="fi-FI" noProof="0"/>
              <a:t>Koska rasismi on rakenteellinen ongelma, eikä vain yksittäisten ihmisten huonoa käytöstä, sitä on välillä vaikea tunnistaa.</a:t>
            </a:r>
          </a:p>
          <a:p>
            <a:pPr marL="628650" lvl="1" indent="-171450">
              <a:buFontTx/>
              <a:buChar char="-"/>
            </a:pPr>
            <a:r>
              <a:rPr lang="fi-FI" noProof="0"/>
              <a:t>Rasismin ja syrjinnän tunnistaminen </a:t>
            </a:r>
            <a:r>
              <a:rPr lang="fi-FI"/>
              <a:t>ja käsittely</a:t>
            </a:r>
            <a:r>
              <a:rPr lang="fi-FI" noProof="0"/>
              <a:t> </a:t>
            </a:r>
            <a:r>
              <a:rPr lang="fi-FI"/>
              <a:t>auttavat</a:t>
            </a:r>
            <a:r>
              <a:rPr lang="fi-FI" noProof="0"/>
              <a:t> murentamaan niitä ja niiden voimaa</a:t>
            </a:r>
            <a:endParaRPr lang="fi-FI" noProof="0">
              <a:cs typeface="Calibri"/>
            </a:endParaRPr>
          </a:p>
          <a:p>
            <a:endParaRPr lang="en-GB"/>
          </a:p>
        </p:txBody>
      </p:sp>
      <p:sp>
        <p:nvSpPr>
          <p:cNvPr id="4" name="Slide Number Placeholder 3"/>
          <p:cNvSpPr>
            <a:spLocks noGrp="1"/>
          </p:cNvSpPr>
          <p:nvPr>
            <p:ph type="sldNum" sz="quarter" idx="5"/>
          </p:nvPr>
        </p:nvSpPr>
        <p:spPr/>
        <p:txBody>
          <a:bodyPr/>
          <a:lstStyle/>
          <a:p>
            <a:fld id="{D44CFDBE-A849-194D-A9F3-12B7C16340B4}" type="slidenum">
              <a:rPr lang="fi-FI" smtClean="0"/>
              <a:t>80</a:t>
            </a:fld>
            <a:endParaRPr lang="fi-FI"/>
          </a:p>
        </p:txBody>
      </p:sp>
    </p:spTree>
    <p:extLst>
      <p:ext uri="{BB962C8B-B14F-4D97-AF65-F5344CB8AC3E}">
        <p14:creationId xmlns:p14="http://schemas.microsoft.com/office/powerpoint/2010/main" val="17822674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fi-FI" sz="1800" b="0" i="0">
                <a:solidFill>
                  <a:srgbClr val="000000"/>
                </a:solidFill>
                <a:effectLst/>
                <a:latin typeface="calibri" panose="020F0502020204030204" pitchFamily="34" charset="0"/>
              </a:rPr>
              <a:t>Mitä muita henkilöön liittyviä syitä keksitte?</a:t>
            </a:r>
            <a:endParaRPr lang="fi-FI" sz="1800" b="0" i="0">
              <a:solidFill>
                <a:srgbClr val="000000"/>
              </a:solidFill>
              <a:effectLst/>
              <a:latin typeface="calibri" panose="020F0502020204030204" pitchFamily="34" charset="0"/>
              <a:cs typeface="calibri"/>
            </a:endParaRPr>
          </a:p>
          <a:p>
            <a:pPr algn="l"/>
            <a:endParaRPr lang="fi-FI" sz="1800" b="0" i="0">
              <a:solidFill>
                <a:srgbClr val="000000"/>
              </a:solidFill>
              <a:effectLst/>
              <a:latin typeface="calibri" panose="020F0502020204030204" pitchFamily="34" charset="0"/>
            </a:endParaRPr>
          </a:p>
          <a:p>
            <a:r>
              <a:rPr lang="fi-FI" sz="1800">
                <a:solidFill>
                  <a:srgbClr val="000000"/>
                </a:solidFill>
                <a:latin typeface="calibri"/>
                <a:cs typeface="calibri"/>
              </a:rPr>
              <a:t>Perusoikeudet kuuluvat kaikille: Henkilöön</a:t>
            </a:r>
            <a:r>
              <a:rPr lang="fi-FI" sz="1800" b="0" i="0">
                <a:solidFill>
                  <a:srgbClr val="000000"/>
                </a:solidFill>
                <a:effectLst/>
                <a:latin typeface="calibri"/>
                <a:cs typeface="calibri"/>
              </a:rPr>
              <a:t> liittyvät tekijät, kuten syntyperä tai ihonväri, eivät saisi vaikuttaa ihmisten mahdollisuuksiin päästä koulutukseen, saada työtä ja erilaisia palveluja</a:t>
            </a:r>
            <a:r>
              <a:rPr lang="fi-FI" sz="1800">
                <a:solidFill>
                  <a:srgbClr val="000000"/>
                </a:solidFill>
                <a:latin typeface="calibri"/>
                <a:cs typeface="calibri"/>
              </a:rPr>
              <a:t>.</a:t>
            </a:r>
            <a:endParaRPr lang="fi-FI" b="0" i="0">
              <a:solidFill>
                <a:srgbClr val="222222"/>
              </a:solidFill>
              <a:effectLst/>
              <a:latin typeface="calibri"/>
              <a:cs typeface="calibri"/>
            </a:endParaRPr>
          </a:p>
          <a:p>
            <a:pPr algn="l"/>
            <a:endParaRPr lang="fi-FI" sz="1800" b="0" i="0">
              <a:solidFill>
                <a:srgbClr val="000000"/>
              </a:solidFill>
              <a:effectLst/>
              <a:latin typeface="calibri" panose="020F0502020204030204" pitchFamily="34" charset="0"/>
            </a:endParaRPr>
          </a:p>
          <a:p>
            <a:pPr algn="l"/>
            <a:r>
              <a:rPr lang="fi-FI" sz="1800" b="0" i="0">
                <a:solidFill>
                  <a:srgbClr val="000000"/>
                </a:solidFill>
                <a:effectLst/>
                <a:latin typeface="calibri" panose="020F0502020204030204" pitchFamily="34" charset="0"/>
              </a:rPr>
              <a:t>Suomen perustuslaissa yhdenvertaisuuden periaate viittaa sekä syrjinnän kieltoon että ihmisten yhdenvertaisuuteen lain edessä. (https://yhdenvertaisuus.fi/)</a:t>
            </a:r>
            <a:endParaRPr lang="fi-FI" sz="1800" b="0" i="0">
              <a:solidFill>
                <a:srgbClr val="000000"/>
              </a:solidFill>
              <a:effectLst/>
              <a:latin typeface="calibri" panose="020F0502020204030204" pitchFamily="34" charset="0"/>
              <a:cs typeface="calibri"/>
            </a:endParaRPr>
          </a:p>
          <a:p>
            <a:pPr algn="l"/>
            <a:endParaRPr lang="fi-FI" sz="1800" b="0" i="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i-FI" sz="1800" b="0" i="0">
                <a:solidFill>
                  <a:srgbClr val="272122"/>
                </a:solidFill>
                <a:effectLst/>
                <a:latin typeface="Roboto" panose="02000000000000000000" pitchFamily="2" charset="0"/>
              </a:rPr>
              <a:t>Useita elämänalueita koskevat erityiset syrjintäkiellot. Tällaisia ovat työelämä, oppilaitokset, etujärjestöt tai toiminta, joka liittyy tavaroiden ja palveluiden tarjontaan ja saatavuuteen (tasa-arvolain 8 – 8 e §). Lisäksi tasa-arvolaki kieltää syrjinnän.</a:t>
            </a:r>
            <a:endParaRPr lang="fi-FI" sz="1800" b="0" i="0">
              <a:solidFill>
                <a:srgbClr val="272122"/>
              </a:solidFill>
              <a:effectLst/>
              <a:latin typeface="Roboto" panose="02000000000000000000" pitchFamily="2" charset="0"/>
              <a:ea typeface="Roboto"/>
              <a:cs typeface="Roboto"/>
            </a:endParaRPr>
          </a:p>
          <a:p>
            <a:pPr algn="l"/>
            <a:endParaRPr lang="fi-FI" sz="1800" b="0" i="0">
              <a:solidFill>
                <a:srgbClr val="000000"/>
              </a:solidFill>
              <a:effectLst/>
              <a:latin typeface="calibri" panose="020F0502020204030204" pitchFamily="34" charset="0"/>
            </a:endParaRPr>
          </a:p>
          <a:p>
            <a:r>
              <a:rPr lang="fi-FI" sz="1800" b="0" i="0">
                <a:solidFill>
                  <a:srgbClr val="000000"/>
                </a:solidFill>
                <a:effectLst/>
                <a:latin typeface="calibri"/>
                <a:cs typeface="calibri"/>
              </a:rPr>
              <a:t>Nämä asiat lainsäädännössä. Käytännössä </a:t>
            </a:r>
            <a:r>
              <a:rPr lang="fi-FI" sz="1800">
                <a:solidFill>
                  <a:srgbClr val="000000"/>
                </a:solidFill>
                <a:latin typeface="calibri"/>
                <a:cs typeface="calibri"/>
              </a:rPr>
              <a:t>on väliä sillä</a:t>
            </a:r>
            <a:r>
              <a:rPr lang="fi-FI" sz="1800" b="0" i="0">
                <a:solidFill>
                  <a:srgbClr val="000000"/>
                </a:solidFill>
                <a:effectLst/>
                <a:latin typeface="calibri"/>
                <a:cs typeface="calibri"/>
              </a:rPr>
              <a:t>, miten kohtelemme toisiamme ja millä perusteella arvotamme toisiamme.</a:t>
            </a:r>
            <a:r>
              <a:rPr lang="fi-FI" sz="1800">
                <a:solidFill>
                  <a:srgbClr val="000000"/>
                </a:solidFill>
                <a:latin typeface="calibri"/>
                <a:cs typeface="calibri"/>
              </a:rPr>
              <a:t> </a:t>
            </a:r>
            <a:r>
              <a:rPr lang="fi-FI" sz="1800" b="0" i="0">
                <a:solidFill>
                  <a:srgbClr val="000000"/>
                </a:solidFill>
                <a:effectLst/>
                <a:latin typeface="calibri"/>
                <a:cs typeface="calibri"/>
              </a:rPr>
              <a:t>Se kertoo paljon myös meistä itsestämme ja arvoistamme. </a:t>
            </a:r>
            <a:endParaRPr lang="fi-FI" sz="1800">
              <a:solidFill>
                <a:srgbClr val="000000"/>
              </a:solidFill>
              <a:latin typeface="calibri" panose="020F0502020204030204" pitchFamily="34" charset="0"/>
              <a:cs typeface="calibri"/>
            </a:endParaRPr>
          </a:p>
          <a:p>
            <a:endParaRPr lang="fi-FI" sz="1800">
              <a:solidFill>
                <a:srgbClr val="000000"/>
              </a:solidFill>
              <a:latin typeface="calibri"/>
              <a:cs typeface="calibri"/>
            </a:endParaRPr>
          </a:p>
          <a:p>
            <a:r>
              <a:rPr lang="fi-FI" sz="1800" b="0" i="0">
                <a:solidFill>
                  <a:srgbClr val="000000"/>
                </a:solidFill>
                <a:effectLst/>
                <a:latin typeface="calibri"/>
                <a:cs typeface="calibri"/>
              </a:rPr>
              <a:t>Kukaan ei halua joutua syrjityksi/ epäoikeudenmukaisesti kohdelluksi.</a:t>
            </a:r>
            <a:r>
              <a:rPr lang="fi-FI" sz="1800">
                <a:solidFill>
                  <a:srgbClr val="000000"/>
                </a:solidFill>
                <a:latin typeface="calibri"/>
                <a:cs typeface="calibri"/>
              </a:rPr>
              <a:t> </a:t>
            </a:r>
            <a:endParaRPr lang="fi-FI" sz="1800" b="0" i="0">
              <a:solidFill>
                <a:srgbClr val="000000"/>
              </a:solidFill>
              <a:effectLst/>
              <a:latin typeface="calibri" panose="020F0502020204030204" pitchFamily="34" charset="0"/>
              <a:cs typeface="calibri"/>
            </a:endParaRPr>
          </a:p>
          <a:p>
            <a:pPr algn="l"/>
            <a:endParaRPr lang="fi-FI" sz="1800" b="0" i="0">
              <a:solidFill>
                <a:srgbClr val="000000"/>
              </a:solidFill>
              <a:effectLst/>
              <a:latin typeface="calibri" panose="020F0502020204030204" pitchFamily="34" charset="0"/>
            </a:endParaRPr>
          </a:p>
          <a:p>
            <a:r>
              <a:rPr lang="fi-FI" b="0" i="0">
                <a:solidFill>
                  <a:srgbClr val="222222"/>
                </a:solidFill>
                <a:effectLst/>
                <a:latin typeface="Lato"/>
                <a:ea typeface="Lato"/>
                <a:cs typeface="Lato"/>
              </a:rPr>
              <a:t>Silti kuka tahansa ihminen voi joutua kohtaamaan syrjintää tai ennakkoluuloja jonkin hänen liittyvän syyn perusteella. Syrjinnälle erityisen alttiita ovat henkilöt</a:t>
            </a:r>
            <a:r>
              <a:rPr lang="fi-FI">
                <a:solidFill>
                  <a:srgbClr val="222222"/>
                </a:solidFill>
                <a:latin typeface="Lato"/>
                <a:ea typeface="Lato"/>
                <a:cs typeface="Lato"/>
              </a:rPr>
              <a:t> negatiivisin stereotypioin ja ennakkoluuloin leimattuihin ryhmiin.</a:t>
            </a:r>
            <a:r>
              <a:rPr lang="fi-FI" b="0" i="0">
                <a:solidFill>
                  <a:srgbClr val="222222"/>
                </a:solidFill>
                <a:effectLst/>
                <a:latin typeface="Lato"/>
                <a:ea typeface="Lato"/>
                <a:cs typeface="Lato"/>
              </a:rPr>
              <a:t> Vaikka syrjinnän mekanismit ovat usein samanlaisia, syrjintätilanteet vaihtelevat eri ryhmien kohdalla. Eri ryhmien erityskysymysten tunteminen voi auttaa tunnistamaan syrjintää. </a:t>
            </a:r>
          </a:p>
          <a:p>
            <a:pPr algn="l"/>
            <a:endParaRPr lang="fi-FI" b="0" i="0">
              <a:solidFill>
                <a:srgbClr val="222222"/>
              </a:solidFill>
              <a:effectLst/>
              <a:latin typeface="Lato" panose="020F0502020204030203" pitchFamily="34" charset="0"/>
            </a:endParaRPr>
          </a:p>
          <a:p>
            <a:pPr marL="171450" indent="-171450" algn="l">
              <a:buFont typeface="Arial" panose="020B0604020202020204" pitchFamily="34" charset="0"/>
              <a:buChar char="•"/>
            </a:pPr>
            <a:r>
              <a:rPr lang="fi-FI" b="0" i="0">
                <a:solidFill>
                  <a:srgbClr val="222222"/>
                </a:solidFill>
                <a:effectLst/>
                <a:latin typeface="Lato" panose="020F0502020204030203" pitchFamily="34" charset="0"/>
              </a:rPr>
              <a:t>Minkälaisia syrjiviä käytäntöjä tai tilanteita tunnistatte esimerkiksi tästä oppilaitoksesta tai laajemmin yhteiskunnasta? </a:t>
            </a:r>
            <a:endParaRPr lang="fi-FI" b="0" i="0">
              <a:solidFill>
                <a:srgbClr val="222222"/>
              </a:solidFill>
              <a:effectLst/>
              <a:latin typeface="Lato" panose="020F0502020204030203" pitchFamily="34" charset="0"/>
              <a:ea typeface="Lato"/>
              <a:cs typeface="Lato"/>
            </a:endParaRPr>
          </a:p>
          <a:p>
            <a:pPr marL="171450" indent="-171450" algn="l">
              <a:buFont typeface="Arial" panose="020B0604020202020204" pitchFamily="34" charset="0"/>
              <a:buChar char="•"/>
            </a:pPr>
            <a:r>
              <a:rPr lang="fi-FI" b="0" i="0">
                <a:solidFill>
                  <a:srgbClr val="222222"/>
                </a:solidFill>
                <a:effectLst/>
                <a:latin typeface="Lato" panose="020F0502020204030203" pitchFamily="34" charset="0"/>
              </a:rPr>
              <a:t>Minkälaisia ajatuksia nämä herättävät? </a:t>
            </a:r>
            <a:endParaRPr lang="fi-FI" b="0" i="0">
              <a:solidFill>
                <a:srgbClr val="222222"/>
              </a:solidFill>
              <a:effectLst/>
              <a:latin typeface="Lato" panose="020F0502020204030203" pitchFamily="34" charset="0"/>
              <a:ea typeface="Lato"/>
              <a:cs typeface="Lato"/>
            </a:endParaRPr>
          </a:p>
          <a:p>
            <a:pPr marL="171450" indent="-171450" algn="l">
              <a:buFont typeface="Arial" panose="020B0604020202020204" pitchFamily="34" charset="0"/>
              <a:buChar char="•"/>
            </a:pPr>
            <a:r>
              <a:rPr lang="fi-FI" b="0" i="0">
                <a:solidFill>
                  <a:srgbClr val="222222"/>
                </a:solidFill>
                <a:effectLst/>
                <a:latin typeface="Lato" panose="020F0502020204030203" pitchFamily="34" charset="0"/>
              </a:rPr>
              <a:t>Miten toivoisitte tilanteiden muuttuvan ja miten/ kuka niitä voisi muuttaa?</a:t>
            </a:r>
          </a:p>
          <a:p>
            <a:pPr algn="l"/>
            <a:endParaRPr lang="fi-FI" b="0" i="0">
              <a:solidFill>
                <a:srgbClr val="222222"/>
              </a:solidFill>
              <a:effectLst/>
              <a:latin typeface="Lato" panose="020F0502020204030203" pitchFamily="34" charset="0"/>
            </a:endParaRPr>
          </a:p>
          <a:p>
            <a:pPr algn="l"/>
            <a:endParaRPr lang="fi-FI" b="0" i="0">
              <a:solidFill>
                <a:srgbClr val="272122"/>
              </a:solidFill>
              <a:effectLst/>
              <a:latin typeface="Roboto" panose="02000000000000000000" pitchFamily="2" charset="0"/>
            </a:endParaRPr>
          </a:p>
          <a:p>
            <a:pPr algn="l"/>
            <a:endParaRPr lang="en-GB"/>
          </a:p>
        </p:txBody>
      </p:sp>
      <p:sp>
        <p:nvSpPr>
          <p:cNvPr id="4" name="Slide Number Placeholder 3"/>
          <p:cNvSpPr>
            <a:spLocks noGrp="1"/>
          </p:cNvSpPr>
          <p:nvPr>
            <p:ph type="sldNum" sz="quarter" idx="5"/>
          </p:nvPr>
        </p:nvSpPr>
        <p:spPr/>
        <p:txBody>
          <a:bodyPr/>
          <a:lstStyle/>
          <a:p>
            <a:fld id="{D44CFDBE-A849-194D-A9F3-12B7C16340B4}" type="slidenum">
              <a:rPr lang="fi-FI" smtClean="0"/>
              <a:t>82</a:t>
            </a:fld>
            <a:endParaRPr lang="fi-FI"/>
          </a:p>
        </p:txBody>
      </p:sp>
    </p:spTree>
    <p:extLst>
      <p:ext uri="{BB962C8B-B14F-4D97-AF65-F5344CB8AC3E}">
        <p14:creationId xmlns:p14="http://schemas.microsoft.com/office/powerpoint/2010/main" val="38723961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a:solidFill>
                  <a:schemeClr val="tx1"/>
                </a:solidFill>
                <a:ea typeface="+mn-lt"/>
                <a:cs typeface="+mn-lt"/>
                <a:sym typeface="Wingdings" panose="05000000000000000000" pitchFamily="2" charset="2"/>
              </a:rPr>
              <a:t> Lähde: Helne</a:t>
            </a:r>
            <a:r>
              <a:rPr lang="fi-FI" sz="1100">
                <a:solidFill>
                  <a:schemeClr val="tx1"/>
                </a:solidFill>
                <a:ea typeface="+mn-lt"/>
                <a:cs typeface="+mn-lt"/>
                <a:sym typeface="Wingdings" panose="05000000000000000000" pitchFamily="2" charset="2"/>
              </a:rPr>
              <a:t> &amp; Hirvilammi </a:t>
            </a:r>
            <a:r>
              <a:rPr lang="fi-FI">
                <a:solidFill>
                  <a:schemeClr val="tx1"/>
                </a:solidFill>
                <a:ea typeface="+mn-lt"/>
                <a:cs typeface="+mn-lt"/>
                <a:sym typeface="Wingdings" panose="05000000000000000000" pitchFamily="2" charset="2"/>
              </a:rPr>
              <a:t>2021 </a:t>
            </a:r>
          </a:p>
          <a:p>
            <a:pPr marL="0" marR="0" lvl="0" indent="0" algn="l" defTabSz="914400" rtl="0" eaLnBrk="1" fontAlgn="auto" latinLnBrk="0" hangingPunct="1">
              <a:lnSpc>
                <a:spcPct val="100000"/>
              </a:lnSpc>
              <a:spcBef>
                <a:spcPts val="0"/>
              </a:spcBef>
              <a:spcAft>
                <a:spcPts val="0"/>
              </a:spcAft>
              <a:buClrTx/>
              <a:buSzTx/>
              <a:buFontTx/>
              <a:buNone/>
              <a:tabLst/>
              <a:defRPr/>
            </a:pPr>
            <a:r>
              <a:rPr lang="fi-FI" sz="1100" err="1">
                <a:solidFill>
                  <a:schemeClr val="tx1"/>
                </a:solidFill>
                <a:ea typeface="+mn-lt"/>
                <a:cs typeface="+mn-lt"/>
                <a:sym typeface="Wingdings" panose="05000000000000000000" pitchFamily="2" charset="2"/>
              </a:rPr>
              <a:t>Having</a:t>
            </a:r>
            <a:r>
              <a:rPr lang="fi-FI" sz="1100">
                <a:solidFill>
                  <a:schemeClr val="tx1"/>
                </a:solidFill>
                <a:ea typeface="+mn-lt"/>
                <a:cs typeface="+mn-lt"/>
                <a:sym typeface="Wingdings" panose="05000000000000000000" pitchFamily="2" charset="2"/>
              </a:rPr>
              <a:t>: vähemmälläkin voi tulla riittävän hyvin toimeen</a:t>
            </a:r>
          </a:p>
          <a:p>
            <a:pPr marL="0" marR="0" lvl="0" indent="0" algn="l" defTabSz="914400" rtl="0" eaLnBrk="1" fontAlgn="auto" latinLnBrk="0" hangingPunct="1">
              <a:lnSpc>
                <a:spcPct val="100000"/>
              </a:lnSpc>
              <a:spcBef>
                <a:spcPts val="0"/>
              </a:spcBef>
              <a:spcAft>
                <a:spcPts val="0"/>
              </a:spcAft>
              <a:buClrTx/>
              <a:buSzTx/>
              <a:buFontTx/>
              <a:buNone/>
              <a:tabLst/>
              <a:defRPr/>
            </a:pPr>
            <a:r>
              <a:rPr lang="fi-FI" sz="1100" err="1">
                <a:solidFill>
                  <a:schemeClr val="tx1"/>
                </a:solidFill>
                <a:ea typeface="+mn-lt"/>
                <a:cs typeface="+mn-lt"/>
                <a:sym typeface="Wingdings" panose="05000000000000000000" pitchFamily="2" charset="2"/>
              </a:rPr>
              <a:t>Doing</a:t>
            </a:r>
            <a:r>
              <a:rPr lang="fi-FI" sz="1100">
                <a:solidFill>
                  <a:schemeClr val="tx1"/>
                </a:solidFill>
                <a:ea typeface="+mn-lt"/>
                <a:cs typeface="+mn-lt"/>
                <a:sym typeface="Wingdings" panose="05000000000000000000" pitchFamily="2" charset="2"/>
              </a:rPr>
              <a:t>: </a:t>
            </a:r>
            <a:r>
              <a:rPr lang="fi-FI" sz="2800">
                <a:solidFill>
                  <a:schemeClr val="tx1"/>
                </a:solidFill>
                <a:ea typeface="+mn-lt"/>
                <a:cs typeface="+mn-lt"/>
                <a:sym typeface="Wingdings" panose="05000000000000000000" pitchFamily="2" charset="2"/>
              </a:rPr>
              <a:t>Mistä merkitys löytyy? Työstä, säännöllisestä tekemisestä, muiden hyvinvointia edistävästä toiminnasta.</a:t>
            </a:r>
          </a:p>
          <a:p>
            <a:pPr marL="0" marR="0" lvl="0" indent="0" algn="l" defTabSz="914400" rtl="0" eaLnBrk="1" fontAlgn="auto" latinLnBrk="0" hangingPunct="1">
              <a:lnSpc>
                <a:spcPct val="100000"/>
              </a:lnSpc>
              <a:spcBef>
                <a:spcPts val="0"/>
              </a:spcBef>
              <a:spcAft>
                <a:spcPts val="0"/>
              </a:spcAft>
              <a:buClrTx/>
              <a:buSzTx/>
              <a:buFontTx/>
              <a:buNone/>
              <a:tabLst/>
              <a:defRPr/>
            </a:pPr>
            <a:r>
              <a:rPr lang="fi-FI" sz="2800" err="1">
                <a:solidFill>
                  <a:schemeClr val="tx1"/>
                </a:solidFill>
                <a:ea typeface="+mn-lt"/>
                <a:cs typeface="+mn-lt"/>
                <a:sym typeface="Wingdings" panose="05000000000000000000" pitchFamily="2" charset="2"/>
              </a:rPr>
              <a:t>Loving</a:t>
            </a:r>
            <a:r>
              <a:rPr lang="fi-FI" sz="2800">
                <a:solidFill>
                  <a:schemeClr val="tx1"/>
                </a:solidFill>
                <a:ea typeface="+mn-lt"/>
                <a:cs typeface="+mn-lt"/>
                <a:sym typeface="Wingdings" panose="05000000000000000000" pitchFamily="2" charset="2"/>
              </a:rPr>
              <a:t>: Ihminen tarvitsee toisia ihmisiä – ja eläimiä. Tuovat hyvinvointia – mutta toisinaan toiset ihmiset voivat toimia myös hyvinvoinnin esteenä. Mitä esimerkkejä keksitte näistä?</a:t>
            </a:r>
          </a:p>
          <a:p>
            <a:pPr marL="0" marR="0" lvl="0" indent="0" algn="l" defTabSz="914400" rtl="0" eaLnBrk="1" fontAlgn="auto" latinLnBrk="0" hangingPunct="1">
              <a:lnSpc>
                <a:spcPct val="100000"/>
              </a:lnSpc>
              <a:spcBef>
                <a:spcPts val="0"/>
              </a:spcBef>
              <a:spcAft>
                <a:spcPts val="0"/>
              </a:spcAft>
              <a:buClrTx/>
              <a:buSzTx/>
              <a:buFontTx/>
              <a:buNone/>
              <a:tabLst/>
              <a:defRPr/>
            </a:pPr>
            <a:r>
              <a:rPr lang="fi-FI" sz="6000" err="1">
                <a:solidFill>
                  <a:schemeClr val="tx1"/>
                </a:solidFill>
                <a:ea typeface="+mn-lt"/>
                <a:cs typeface="+mn-lt"/>
                <a:sym typeface="Wingdings" panose="05000000000000000000" pitchFamily="2" charset="2"/>
              </a:rPr>
              <a:t>Being</a:t>
            </a:r>
            <a:r>
              <a:rPr lang="fi-FI" sz="6000">
                <a:solidFill>
                  <a:schemeClr val="tx1"/>
                </a:solidFill>
                <a:ea typeface="+mn-lt"/>
                <a:cs typeface="+mn-lt"/>
                <a:sym typeface="Wingdings" panose="05000000000000000000" pitchFamily="2" charset="2"/>
              </a:rPr>
              <a:t>: Terveys osana hyvinvointia, luonnon merkitys.</a:t>
            </a:r>
            <a:endParaRPr lang="fi-FI" sz="2800">
              <a:solidFill>
                <a:schemeClr val="tx1"/>
              </a:solidFill>
              <a:ea typeface="+mn-lt"/>
              <a:cs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i-FI" sz="1100">
              <a:solidFill>
                <a:schemeClr val="tx1"/>
              </a:solidFill>
              <a:ea typeface="+mn-lt"/>
              <a:cs typeface="+mn-lt"/>
            </a:endParaRPr>
          </a:p>
          <a:p>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83</a:t>
            </a:fld>
            <a:endParaRPr lang="fi-FI"/>
          </a:p>
        </p:txBody>
      </p:sp>
    </p:spTree>
    <p:extLst>
      <p:ext uri="{BB962C8B-B14F-4D97-AF65-F5344CB8AC3E}">
        <p14:creationId xmlns:p14="http://schemas.microsoft.com/office/powerpoint/2010/main" val="378448504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Tehtävä (ohje seuraavassa diassa), joka voi jäädä tekijälle itselleen. </a:t>
            </a:r>
          </a:p>
          <a:p>
            <a:r>
              <a:rPr lang="fi-FI"/>
              <a:t>Osallistujien ja ryhmän valmiuden mukaan tehtävää voi purkaa yhdessä, eri sisältökohdista keskustellen sen mukaan, kun tekijät haluavat tuntojaan jakaa ja keskustelu pysyy turvallisena ja jokaista kunnioittavana.</a:t>
            </a:r>
          </a:p>
          <a:p>
            <a:endParaRPr lang="fi-FI"/>
          </a:p>
          <a:p>
            <a:r>
              <a:rPr lang="fi-FI"/>
              <a:t>Lähde (myös taustatietoa ja kysymyslista keskustelun tueksi) </a:t>
            </a:r>
            <a:r>
              <a:rPr lang="fi-FI">
                <a:hlinkClick r:id="rId3"/>
              </a:rPr>
              <a:t>Mielenterveyden käsi kertoo mielen hyvinvoinnista - MIELI ry</a:t>
            </a:r>
            <a:endParaRPr lang="fi-FI">
              <a:cs typeface="Calibri"/>
            </a:endParaRPr>
          </a:p>
        </p:txBody>
      </p:sp>
      <p:sp>
        <p:nvSpPr>
          <p:cNvPr id="4" name="Slide Number Placeholder 3"/>
          <p:cNvSpPr>
            <a:spLocks noGrp="1"/>
          </p:cNvSpPr>
          <p:nvPr>
            <p:ph type="sldNum" sz="quarter" idx="5"/>
          </p:nvPr>
        </p:nvSpPr>
        <p:spPr/>
        <p:txBody>
          <a:bodyPr/>
          <a:lstStyle/>
          <a:p>
            <a:fld id="{D44CFDBE-A849-194D-A9F3-12B7C16340B4}" type="slidenum">
              <a:rPr lang="fi-FI" smtClean="0"/>
              <a:t>84</a:t>
            </a:fld>
            <a:endParaRPr lang="fi-FI"/>
          </a:p>
        </p:txBody>
      </p:sp>
    </p:spTree>
    <p:extLst>
      <p:ext uri="{BB962C8B-B14F-4D97-AF65-F5344CB8AC3E}">
        <p14:creationId xmlns:p14="http://schemas.microsoft.com/office/powerpoint/2010/main" val="37779115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cs typeface="Calibri"/>
              </a:rPr>
              <a:t>Lisätietoa</a:t>
            </a:r>
            <a:r>
              <a:rPr lang="en-US">
                <a:cs typeface="Calibri"/>
              </a:rPr>
              <a:t>: </a:t>
            </a:r>
            <a:r>
              <a:rPr lang="en-US">
                <a:hlinkClick r:id="rId3"/>
              </a:rPr>
              <a:t>Mielenterveyden käsi kertoo mielen hyvinvoinnista - MIELI ry</a:t>
            </a:r>
            <a:endParaRPr lang="en-US"/>
          </a:p>
        </p:txBody>
      </p:sp>
      <p:sp>
        <p:nvSpPr>
          <p:cNvPr id="4" name="Slide Number Placeholder 3"/>
          <p:cNvSpPr>
            <a:spLocks noGrp="1"/>
          </p:cNvSpPr>
          <p:nvPr>
            <p:ph type="sldNum" sz="quarter" idx="5"/>
          </p:nvPr>
        </p:nvSpPr>
        <p:spPr/>
        <p:txBody>
          <a:bodyPr/>
          <a:lstStyle/>
          <a:p>
            <a:fld id="{D44CFDBE-A849-194D-A9F3-12B7C16340B4}" type="slidenum">
              <a:rPr lang="fi-FI" smtClean="0"/>
              <a:t>85</a:t>
            </a:fld>
            <a:endParaRPr lang="fi-FI"/>
          </a:p>
        </p:txBody>
      </p:sp>
    </p:spTree>
    <p:extLst>
      <p:ext uri="{BB962C8B-B14F-4D97-AF65-F5344CB8AC3E}">
        <p14:creationId xmlns:p14="http://schemas.microsoft.com/office/powerpoint/2010/main" val="355102336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err="1"/>
              <a:t>Palautteenantotapa</a:t>
            </a:r>
            <a:r>
              <a:rPr lang="en-GB"/>
              <a:t> </a:t>
            </a:r>
            <a:r>
              <a:rPr lang="en-GB" err="1"/>
              <a:t>kannattaa</a:t>
            </a:r>
            <a:r>
              <a:rPr lang="en-GB"/>
              <a:t> </a:t>
            </a:r>
            <a:r>
              <a:rPr lang="en-GB" err="1"/>
              <a:t>valita</a:t>
            </a:r>
            <a:r>
              <a:rPr lang="en-GB"/>
              <a:t> </a:t>
            </a:r>
            <a:r>
              <a:rPr lang="en-GB" err="1"/>
              <a:t>ryhmälle</a:t>
            </a:r>
            <a:r>
              <a:rPr lang="en-GB"/>
              <a:t> </a:t>
            </a:r>
            <a:r>
              <a:rPr lang="en-GB" err="1"/>
              <a:t>sopivaksi</a:t>
            </a:r>
            <a:r>
              <a:rPr lang="en-GB"/>
              <a:t>, </a:t>
            </a:r>
            <a:r>
              <a:rPr lang="en-GB" err="1"/>
              <a:t>tämä</a:t>
            </a:r>
            <a:r>
              <a:rPr lang="en-GB"/>
              <a:t> </a:t>
            </a:r>
            <a:r>
              <a:rPr lang="en-GB" err="1"/>
              <a:t>dia</a:t>
            </a:r>
            <a:r>
              <a:rPr lang="en-GB"/>
              <a:t> on vain </a:t>
            </a:r>
            <a:r>
              <a:rPr lang="en-GB" err="1"/>
              <a:t>yksi</a:t>
            </a:r>
            <a:r>
              <a:rPr lang="en-GB"/>
              <a:t> </a:t>
            </a:r>
            <a:r>
              <a:rPr lang="en-GB" err="1"/>
              <a:t>ehdotus</a:t>
            </a:r>
            <a:r>
              <a:rPr lang="en-GB"/>
              <a:t>.</a:t>
            </a:r>
          </a:p>
        </p:txBody>
      </p:sp>
      <p:sp>
        <p:nvSpPr>
          <p:cNvPr id="4" name="Slide Number Placeholder 3"/>
          <p:cNvSpPr>
            <a:spLocks noGrp="1"/>
          </p:cNvSpPr>
          <p:nvPr>
            <p:ph type="sldNum" sz="quarter" idx="5"/>
          </p:nvPr>
        </p:nvSpPr>
        <p:spPr/>
        <p:txBody>
          <a:bodyPr/>
          <a:lstStyle/>
          <a:p>
            <a:fld id="{D44CFDBE-A849-194D-A9F3-12B7C16340B4}" type="slidenum">
              <a:rPr lang="fi-FI" smtClean="0"/>
              <a:t>86</a:t>
            </a:fld>
            <a:endParaRPr lang="fi-FI"/>
          </a:p>
        </p:txBody>
      </p:sp>
    </p:spTree>
    <p:extLst>
      <p:ext uri="{BB962C8B-B14F-4D97-AF65-F5344CB8AC3E}">
        <p14:creationId xmlns:p14="http://schemas.microsoft.com/office/powerpoint/2010/main" val="379080557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87</a:t>
            </a:fld>
            <a:endParaRPr lang="fi-FI"/>
          </a:p>
        </p:txBody>
      </p:sp>
    </p:spTree>
    <p:extLst>
      <p:ext uri="{BB962C8B-B14F-4D97-AF65-F5344CB8AC3E}">
        <p14:creationId xmlns:p14="http://schemas.microsoft.com/office/powerpoint/2010/main" val="354640897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cs typeface="Calibri"/>
              </a:rPr>
              <a:t>Tutustu kestävyyden eri osa</a:t>
            </a:r>
            <a:r>
              <a:rPr lang="fi-FI" noProof="0">
                <a:cs typeface="Calibri"/>
              </a:rPr>
              <a:t>-</a:t>
            </a:r>
            <a:r>
              <a:rPr lang="fi-FI">
                <a:cs typeface="Calibri"/>
              </a:rPr>
              <a:t>alueisiin esimerkiksi tämän kaavion kautta. Kaavio esittelee </a:t>
            </a:r>
            <a:r>
              <a:rPr lang="fi-FI" err="1">
                <a:cs typeface="Calibri"/>
              </a:rPr>
              <a:t>Lainisen</a:t>
            </a:r>
            <a:r>
              <a:rPr lang="fi-FI">
                <a:cs typeface="Calibri"/>
              </a:rPr>
              <a:t>, Mannisen ja Tenhusen julkaisuun perustuen oppilaitosten arvoja ja sitä, miten kestävän kehityksen näkökulmat voivat näkyä oppilaitosten toiminnassa.</a:t>
            </a:r>
          </a:p>
          <a:p>
            <a:r>
              <a:rPr lang="fi-FI">
                <a:cs typeface="Calibri"/>
              </a:rPr>
              <a:t>Mitkä näistä ovat oppilaille tuttuja? Onko joitain termiä tarpeen selittää tarkemmin?</a:t>
            </a:r>
          </a:p>
          <a:p>
            <a:endParaRPr lang="fi-FI">
              <a:cs typeface="Calibri"/>
            </a:endParaRPr>
          </a:p>
        </p:txBody>
      </p:sp>
      <p:sp>
        <p:nvSpPr>
          <p:cNvPr id="4" name="Slide Number Placeholder 3"/>
          <p:cNvSpPr>
            <a:spLocks noGrp="1"/>
          </p:cNvSpPr>
          <p:nvPr>
            <p:ph type="sldNum" sz="quarter" idx="5"/>
          </p:nvPr>
        </p:nvSpPr>
        <p:spPr/>
        <p:txBody>
          <a:bodyPr/>
          <a:lstStyle/>
          <a:p>
            <a:fld id="{888A7EE1-570C-479F-B0FB-5FEB8E4DE53C}" type="slidenum">
              <a:rPr lang="fi-FI" smtClean="0"/>
              <a:t>90</a:t>
            </a:fld>
            <a:endParaRPr lang="fi-FI"/>
          </a:p>
        </p:txBody>
      </p:sp>
    </p:spTree>
    <p:extLst>
      <p:ext uri="{BB962C8B-B14F-4D97-AF65-F5344CB8AC3E}">
        <p14:creationId xmlns:p14="http://schemas.microsoft.com/office/powerpoint/2010/main" val="3917641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1200" dirty="0"/>
              <a:t>Millä Suomen tieliikenne kulkee?</a:t>
            </a:r>
          </a:p>
          <a:p>
            <a:r>
              <a:rPr lang="fi-FI" sz="1200" dirty="0"/>
              <a:t>Mikä on muuttunut?</a:t>
            </a:r>
          </a:p>
          <a:p>
            <a:r>
              <a:rPr lang="fi-FI" sz="1200" dirty="0"/>
              <a:t>Millä autot tulevaisuudessa kulkevat?</a:t>
            </a:r>
          </a:p>
          <a:p>
            <a:r>
              <a:rPr lang="fi-FI" sz="1200" dirty="0"/>
              <a:t>Polttoon perustuva liikkuminen, sähköistyminen vai joku muu?</a:t>
            </a:r>
          </a:p>
          <a:p>
            <a:r>
              <a:rPr lang="fi-FI" sz="1200" dirty="0"/>
              <a:t>Mitä haasteita on sähköautojen tekniikassa?</a:t>
            </a:r>
            <a:endParaRPr lang="fi-FI" dirty="0"/>
          </a:p>
        </p:txBody>
      </p:sp>
      <p:sp>
        <p:nvSpPr>
          <p:cNvPr id="4" name="Slide Number Placeholder 3"/>
          <p:cNvSpPr>
            <a:spLocks noGrp="1"/>
          </p:cNvSpPr>
          <p:nvPr>
            <p:ph type="sldNum" sz="quarter" idx="5"/>
          </p:nvPr>
        </p:nvSpPr>
        <p:spPr/>
        <p:txBody>
          <a:bodyPr/>
          <a:lstStyle/>
          <a:p>
            <a:fld id="{888A7EE1-570C-479F-B0FB-5FEB8E4DE53C}" type="slidenum">
              <a:rPr lang="fi-FI" smtClean="0"/>
              <a:t>20</a:t>
            </a:fld>
            <a:endParaRPr lang="fi-FI"/>
          </a:p>
        </p:txBody>
      </p:sp>
    </p:spTree>
    <p:extLst>
      <p:ext uri="{BB962C8B-B14F-4D97-AF65-F5344CB8AC3E}">
        <p14:creationId xmlns:p14="http://schemas.microsoft.com/office/powerpoint/2010/main" val="295361336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Esimerkkikuvia, voit korvata nämä omasta ympäristöstä tutuilla!</a:t>
            </a:r>
          </a:p>
          <a:p>
            <a:r>
              <a:rPr lang="fi-FI"/>
              <a:t>Alusta teemaa opiskelijoille esim. seuraavilla kysymyksillä ja yhteisellä pohdinnalla?</a:t>
            </a:r>
          </a:p>
          <a:p>
            <a:pPr marL="171450" indent="-171450">
              <a:buFontTx/>
              <a:buChar char="-"/>
            </a:pPr>
            <a:r>
              <a:rPr lang="fi-FI"/>
              <a:t>Miten kuvat liittyvät mielestänne kestävyyteen?</a:t>
            </a:r>
          </a:p>
          <a:p>
            <a:pPr marL="171450" indent="-171450">
              <a:buFontTx/>
              <a:buChar char="-"/>
            </a:pPr>
            <a:r>
              <a:rPr lang="fi-FI"/>
              <a:t>Onko jokin kuvista sellainen, että se mielestänne ei liity kestävyyteen? Miksi? (Voiko pohtimalla asiaa yhteisesti löytää reitin kestävyyteen? Tavoitteena näkökulmien laajentaminen)</a:t>
            </a:r>
          </a:p>
        </p:txBody>
      </p:sp>
      <p:sp>
        <p:nvSpPr>
          <p:cNvPr id="4" name="Slide Number Placeholder 3"/>
          <p:cNvSpPr>
            <a:spLocks noGrp="1"/>
          </p:cNvSpPr>
          <p:nvPr>
            <p:ph type="sldNum" sz="quarter" idx="5"/>
          </p:nvPr>
        </p:nvSpPr>
        <p:spPr/>
        <p:txBody>
          <a:bodyPr/>
          <a:lstStyle/>
          <a:p>
            <a:fld id="{888A7EE1-570C-479F-B0FB-5FEB8E4DE53C}" type="slidenum">
              <a:rPr lang="fi-FI" smtClean="0"/>
              <a:t>92</a:t>
            </a:fld>
            <a:endParaRPr lang="fi-FI"/>
          </a:p>
        </p:txBody>
      </p:sp>
    </p:spTree>
    <p:extLst>
      <p:ext uri="{BB962C8B-B14F-4D97-AF65-F5344CB8AC3E}">
        <p14:creationId xmlns:p14="http://schemas.microsoft.com/office/powerpoint/2010/main" val="244050283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4350" indent="-514350">
              <a:buFont typeface="+mj-lt"/>
              <a:buAutoNum type="arabicPeriod"/>
            </a:pPr>
            <a:r>
              <a:rPr lang="fi-FI"/>
              <a:t>Kierrelkää oppilaitoksen alueella ja pohtikaa, </a:t>
            </a:r>
            <a:r>
              <a:rPr lang="fi-FI" b="1"/>
              <a:t>missä kaikessa kestävyys ilmenee?</a:t>
            </a:r>
          </a:p>
          <a:p>
            <a:pPr marL="514350" indent="-514350">
              <a:buFont typeface="+mj-lt"/>
              <a:buAutoNum type="arabicPeriod"/>
            </a:pPr>
            <a:r>
              <a:rPr lang="fi-FI" b="1"/>
              <a:t>Ota kuva tilanteesta, paikasta, asioista … </a:t>
            </a:r>
            <a:endParaRPr lang="fi-FI" b="1">
              <a:cs typeface="Calibri"/>
            </a:endParaRPr>
          </a:p>
          <a:p>
            <a:pPr marL="514350" indent="-514350">
              <a:buFont typeface="+mj-lt"/>
              <a:buAutoNum type="arabicPeriod"/>
            </a:pPr>
            <a:r>
              <a:rPr lang="fi-FI"/>
              <a:t>Siirry puhelimella QR-koodin kautta </a:t>
            </a:r>
            <a:r>
              <a:rPr lang="fi-FI" err="1"/>
              <a:t>Padletiin</a:t>
            </a:r>
            <a:r>
              <a:rPr lang="fi-FI"/>
              <a:t> (tai muulle alustalle) ja </a:t>
            </a:r>
            <a:r>
              <a:rPr lang="fi-FI" b="1"/>
              <a:t>liitä ottamasi kuva</a:t>
            </a:r>
          </a:p>
          <a:p>
            <a:pPr marL="457200" lvl="1" indent="0">
              <a:buFont typeface="+mj-lt"/>
              <a:buNone/>
            </a:pPr>
            <a:r>
              <a:rPr lang="fi-FI" b="1" err="1"/>
              <a:t>Huom</a:t>
            </a:r>
            <a:r>
              <a:rPr lang="fi-FI" b="1"/>
              <a:t>!</a:t>
            </a:r>
            <a:r>
              <a:rPr lang="fi-FI" b="0"/>
              <a:t> Valitse tähän sellainen alusta, joka koululla on valmiiksi käytössä, tai jota opiskelijat mielellään käyttävät. Huomioi tietosuoja ja yksityisyys!</a:t>
            </a:r>
          </a:p>
          <a:p>
            <a:pPr marL="457200" lvl="1" indent="0">
              <a:buFont typeface="+mj-lt"/>
              <a:buNone/>
            </a:pPr>
            <a:r>
              <a:rPr lang="fi-FI" b="0"/>
              <a:t>Tee vastauslinkistä QR-koodi ja liitä se dialle esimerkkikoodin tilalle</a:t>
            </a:r>
          </a:p>
          <a:p>
            <a:pPr marL="457200" lvl="1" indent="0">
              <a:buFont typeface="+mj-lt"/>
              <a:buNone/>
            </a:pPr>
            <a:r>
              <a:rPr lang="fi-FI" b="0"/>
              <a:t>Näytä </a:t>
            </a:r>
            <a:r>
              <a:rPr lang="fi-FI" b="0" err="1"/>
              <a:t>opiskeijoille</a:t>
            </a:r>
            <a:r>
              <a:rPr lang="fi-FI" b="0"/>
              <a:t>, miten he voivat avata koodin esim. puhelimen kameran tai QR-lukija-sovelluksen avulle</a:t>
            </a:r>
            <a:endParaRPr lang="fi-FI" b="1"/>
          </a:p>
          <a:p>
            <a:pPr marL="514350" indent="-514350">
              <a:buFont typeface="+mj-lt"/>
              <a:buAutoNum type="arabicPeriod"/>
            </a:pPr>
            <a:r>
              <a:rPr lang="fi-FI"/>
              <a:t>Merkitse otsakkeeksi </a:t>
            </a:r>
            <a:r>
              <a:rPr lang="fi-FI" b="1"/>
              <a:t>mitä kestävyyden ulottuvuutta/ulottuvuuksia kuvassasi on</a:t>
            </a:r>
            <a:r>
              <a:rPr lang="fi-FI"/>
              <a:t>. Näkemys voi olla positiivinen tai negatiivinen</a:t>
            </a:r>
          </a:p>
          <a:p>
            <a:pPr lvl="1"/>
            <a:r>
              <a:rPr lang="fi-FI"/>
              <a:t>taloudellinen (TA)</a:t>
            </a:r>
            <a:endParaRPr lang="fi-FI">
              <a:cs typeface="Calibri"/>
            </a:endParaRPr>
          </a:p>
          <a:p>
            <a:pPr lvl="1"/>
            <a:r>
              <a:rPr lang="fi-FI"/>
              <a:t>ekologinen (EK)</a:t>
            </a:r>
            <a:endParaRPr lang="fi-FI">
              <a:cs typeface="Calibri"/>
            </a:endParaRPr>
          </a:p>
          <a:p>
            <a:pPr lvl="1"/>
            <a:r>
              <a:rPr lang="fi-FI"/>
              <a:t>sosiaalinen (SO)</a:t>
            </a:r>
            <a:endParaRPr lang="fi-FI">
              <a:cs typeface="Calibri"/>
            </a:endParaRPr>
          </a:p>
          <a:p>
            <a:pPr lvl="1"/>
            <a:r>
              <a:rPr lang="fi-FI"/>
              <a:t>kulttuurinen (KE)</a:t>
            </a:r>
          </a:p>
          <a:p>
            <a:pPr lvl="1"/>
            <a:r>
              <a:rPr lang="fi-FI" b="1" err="1">
                <a:cs typeface="Calibri"/>
              </a:rPr>
              <a:t>Huom</a:t>
            </a:r>
            <a:r>
              <a:rPr lang="fi-FI" b="1">
                <a:cs typeface="Calibri"/>
              </a:rPr>
              <a:t>!</a:t>
            </a:r>
            <a:r>
              <a:rPr lang="fi-FI" b="0">
                <a:cs typeface="Calibri"/>
              </a:rPr>
              <a:t> Korvaa halutessasi esimerkki jollain sopivammalla tai kysele opiskelijoilta esimerkkejä.</a:t>
            </a:r>
            <a:endParaRPr lang="fi-FI" b="1">
              <a:cs typeface="Calibri"/>
            </a:endParaRPr>
          </a:p>
          <a:p>
            <a:pPr marL="514350" indent="-514350">
              <a:buFont typeface="+mj-lt"/>
              <a:buAutoNum type="arabicPeriod"/>
            </a:pPr>
            <a:r>
              <a:rPr lang="fi-FI"/>
              <a:t>Halutessasi voit laittaa myös oman nimesi mukaan.</a:t>
            </a:r>
            <a:endParaRPr lang="fi-FI">
              <a:cs typeface="Calibri"/>
            </a:endParaRPr>
          </a:p>
          <a:p>
            <a:pPr marL="514350" indent="-514350">
              <a:buFont typeface="+mj-lt"/>
              <a:buAutoNum type="arabicPeriod"/>
            </a:pPr>
            <a:r>
              <a:rPr lang="fi-FI"/>
              <a:t>Tunnin lopuksi katsotaan kuvasaalis yhdessä läpi ja jutellaan löydöistä</a:t>
            </a:r>
          </a:p>
          <a:p>
            <a:pPr lvl="1"/>
            <a:r>
              <a:rPr lang="fi-FI">
                <a:cs typeface="Calibri"/>
              </a:rPr>
              <a:t>Esimerkiksi seuraavia kysymyksiä:</a:t>
            </a:r>
          </a:p>
          <a:p>
            <a:pPr lvl="1"/>
            <a:r>
              <a:rPr lang="fi-FI">
                <a:cs typeface="Calibri"/>
              </a:rPr>
              <a:t>- Mikä kuvassa on hyvin? Entä huonosti?</a:t>
            </a:r>
          </a:p>
          <a:p>
            <a:pPr lvl="1"/>
            <a:r>
              <a:rPr lang="fi-FI">
                <a:cs typeface="Calibri"/>
              </a:rPr>
              <a:t>- Mitä ratkaisuja heikon tilanteen korjaamiseksi voisi tehdä?</a:t>
            </a:r>
          </a:p>
          <a:p>
            <a:pPr lvl="1"/>
            <a:r>
              <a:rPr lang="fi-FI">
                <a:cs typeface="Calibri"/>
              </a:rPr>
              <a:t>- Voinko itse vaikuttaa asiaan?</a:t>
            </a:r>
          </a:p>
          <a:p>
            <a:endParaRPr lang="en-US">
              <a:cs typeface="Calibri"/>
            </a:endParaRPr>
          </a:p>
        </p:txBody>
      </p:sp>
      <p:sp>
        <p:nvSpPr>
          <p:cNvPr id="4" name="Slide Number Placeholder 3"/>
          <p:cNvSpPr>
            <a:spLocks noGrp="1"/>
          </p:cNvSpPr>
          <p:nvPr>
            <p:ph type="sldNum" sz="quarter" idx="5"/>
          </p:nvPr>
        </p:nvSpPr>
        <p:spPr/>
        <p:txBody>
          <a:bodyPr/>
          <a:lstStyle/>
          <a:p>
            <a:fld id="{888A7EE1-570C-479F-B0FB-5FEB8E4DE53C}" type="slidenum">
              <a:rPr lang="fi-FI" smtClean="0"/>
              <a:t>93</a:t>
            </a:fld>
            <a:endParaRPr lang="fi-FI"/>
          </a:p>
        </p:txBody>
      </p:sp>
    </p:spTree>
    <p:extLst>
      <p:ext uri="{BB962C8B-B14F-4D97-AF65-F5344CB8AC3E}">
        <p14:creationId xmlns:p14="http://schemas.microsoft.com/office/powerpoint/2010/main" val="322570534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i-FI"/>
              <a:t>Tällä rastilla puhutaan siitä, mitä vastuullisuus on teidän alalla ja miten siitä viestitään asiakkaille.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i-FI"/>
              <a:t>Muilla rasteilla katsotaan yhtä vastuullisuuden osa-aluetta kerrallaan, tällä rastilla katsotaan yrityksen vastuullisuuden kokonaisuutta.</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i-FI"/>
              <a:t>Rastilla on lyhyt alustus aiheesta, sitten ryhmätyöskentelyä.</a:t>
            </a:r>
          </a:p>
        </p:txBody>
      </p:sp>
      <p:sp>
        <p:nvSpPr>
          <p:cNvPr id="4" name="Slide Number Placeholder 3"/>
          <p:cNvSpPr>
            <a:spLocks noGrp="1"/>
          </p:cNvSpPr>
          <p:nvPr>
            <p:ph type="sldNum" sz="quarter" idx="5"/>
          </p:nvPr>
        </p:nvSpPr>
        <p:spPr/>
        <p:txBody>
          <a:bodyPr/>
          <a:lstStyle/>
          <a:p>
            <a:fld id="{D44CFDBE-A849-194D-A9F3-12B7C16340B4}" type="slidenum">
              <a:rPr lang="fi-FI" smtClean="0"/>
              <a:t>95</a:t>
            </a:fld>
            <a:endParaRPr lang="fi-FI"/>
          </a:p>
        </p:txBody>
      </p:sp>
    </p:spTree>
    <p:extLst>
      <p:ext uri="{BB962C8B-B14F-4D97-AF65-F5344CB8AC3E}">
        <p14:creationId xmlns:p14="http://schemas.microsoft.com/office/powerpoint/2010/main" val="290106466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96</a:t>
            </a:fld>
            <a:endParaRPr lang="fi-FI"/>
          </a:p>
        </p:txBody>
      </p:sp>
    </p:spTree>
    <p:extLst>
      <p:ext uri="{BB962C8B-B14F-4D97-AF65-F5344CB8AC3E}">
        <p14:creationId xmlns:p14="http://schemas.microsoft.com/office/powerpoint/2010/main" val="255609084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i-FI" sz="1200">
                <a:effectLst/>
                <a:latin typeface="Calibri" panose="020F0502020204030204" pitchFamily="34" charset="0"/>
                <a:ea typeface="Calibri" panose="020F0502020204030204" pitchFamily="34" charset="0"/>
                <a:cs typeface="Calibri" panose="020F0502020204030204" pitchFamily="34" charset="0"/>
              </a:rPr>
              <a:t>Puhumme tästä aiheesta siksi, että osaisitte huomioida yrityksen vastuullisuuden erityisesti työntekijänä. Tulet varmasti jossain vaiheessa kohtaamaan omassa työssäsi asiakkaita, joita vastuullisuus kiinnostaa. Siksi on hyvä ymmärtää perusasiat siitä, mitä yrityksen vastuullisuus on ja miten siitä viestitään.</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fi-FI" sz="1200">
                <a:effectLst/>
                <a:latin typeface="Calibri" panose="020F0502020204030204" pitchFamily="34" charset="0"/>
                <a:ea typeface="Calibri" panose="020F0502020204030204" pitchFamily="34" charset="0"/>
                <a:cs typeface="Calibri" panose="020F0502020204030204" pitchFamily="34" charset="0"/>
              </a:rPr>
              <a:t>Lisäksi voit hyödyntää näitä tietoja työnhakijana ja kuluttajana, jos asia kiinnostaa sinua. Eli voit tarkastella yritysten vastuullisuusviestintää ja miettiä kerrotun perusteella, mihin haluaisit töihin tai minkä yrityksen tuotteita/palveluita ostat.</a:t>
            </a:r>
          </a:p>
        </p:txBody>
      </p:sp>
      <p:sp>
        <p:nvSpPr>
          <p:cNvPr id="4" name="Dian numeron paikkamerkki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97</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429114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Ohje opettajalle: </a:t>
            </a:r>
            <a:r>
              <a:rPr kumimoji="0" lang="fi-FI" sz="1200" b="0" i="0" u="none" strike="noStrike" kern="1200" cap="none" spc="0" normalizeH="0" baseline="0" noProof="0" err="1">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YmpyräKS</a:t>
            </a:r>
            <a:r>
              <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 on tehnyt neljä videota, jotka keskittyvät vastuullisuuden eri osa-alueisiin. Niistä voi valita näytettäväksi minkä tahansa, tosin hiilikädenjälki on muita monimutkaisempi aihe.</a:t>
            </a:r>
          </a:p>
          <a:p>
            <a:pPr marL="0" indent="0">
              <a:buFontTx/>
              <a:buNone/>
            </a:pPr>
            <a:endParaRPr lang="fi-FI"/>
          </a:p>
          <a:p>
            <a:pPr marL="171450" indent="-171450">
              <a:buFontTx/>
              <a:buChar char="-"/>
            </a:pPr>
            <a:r>
              <a:rPr lang="fi-FI"/>
              <a:t>Videon jälkeen: Tässä siis esimerkkejä siitä, mitä vastuullisuus voi yrityksen toiminnassa tarkoittaa. Eri yritykset tekee erilaisia tekoja (esimerkiksi liikkuminen ja logistiikka –videon Rekka </a:t>
            </a:r>
            <a:r>
              <a:rPr lang="fi-FI" err="1"/>
              <a:t>group</a:t>
            </a:r>
            <a:r>
              <a:rPr lang="fi-FI"/>
              <a:t> keskittyy ajamisen päästöihin, koska se on heidän toiminnassaan isoin asia).</a:t>
            </a:r>
          </a:p>
          <a:p>
            <a:pPr marL="171450" indent="-171450">
              <a:buFontTx/>
              <a:buChar char="-"/>
            </a:pPr>
            <a:r>
              <a:rPr lang="fi-FI"/>
              <a:t>Tällaiset asiat, siis yritysten vastuullisuus, kiinnostaa tosi monia ihmisiä kun he miettivät, minkä yrityksen tuotteita tai palveluja ostaisivat. Ei toki kaikkia, mutta koko ajan useampia.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98</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420355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fi-FI">
                <a:cs typeface="Calibri"/>
              </a:rPr>
              <a:t>Vastuullisuusviestintää tehdään hyvän maineen rakentamiseksi yritykselle, kilpailijoista erottautumiseksi, rahoittajien houkuttelemiseksi.</a:t>
            </a:r>
          </a:p>
          <a:p>
            <a:pPr marL="171450" indent="-171450">
              <a:buFontTx/>
              <a:buChar char="-"/>
            </a:pPr>
            <a:r>
              <a:rPr lang="fi-FI">
                <a:cs typeface="Calibri"/>
              </a:rPr>
              <a:t>Koska tiedetään, että asiakkaita kiinnostaa nämä asiat, jotkut yritykset saattavat liioitella sitä miten ympäristöystävällisiä ne oikeasti ovat, tai pelkästään väittää olevansa vastuullisia perustelematta sitä mitenkään. Sellaista kutsutaan viherpesuksi.</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99</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607987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Vastuullisuusviestintää tehdään siellä, missä yritysten viestintää muutenkin tehdään (yrityksen tilat, verkkosivut, some, mainospaikat, tuotepakkaukset, …)</a:t>
            </a:r>
          </a:p>
        </p:txBody>
      </p:sp>
      <p:sp>
        <p:nvSpPr>
          <p:cNvPr id="4" name="Slide Number Placeholder 3"/>
          <p:cNvSpPr>
            <a:spLocks noGrp="1"/>
          </p:cNvSpPr>
          <p:nvPr>
            <p:ph type="sldNum" sz="quarter" idx="5"/>
          </p:nvPr>
        </p:nvSpPr>
        <p:spPr/>
        <p:txBody>
          <a:bodyPr/>
          <a:lstStyle/>
          <a:p>
            <a:fld id="{D44CFDBE-A849-194D-A9F3-12B7C16340B4}" type="slidenum">
              <a:rPr lang="fi-FI" smtClean="0"/>
              <a:t>100</a:t>
            </a:fld>
            <a:endParaRPr lang="fi-FI"/>
          </a:p>
        </p:txBody>
      </p:sp>
    </p:spTree>
    <p:extLst>
      <p:ext uri="{BB962C8B-B14F-4D97-AF65-F5344CB8AC3E}">
        <p14:creationId xmlns:p14="http://schemas.microsoft.com/office/powerpoint/2010/main" val="212860651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a:t>Kivennäisvesipullossa merkintä kierrätysmuovista ja ekoenergia-merkki.</a:t>
            </a:r>
          </a:p>
          <a:p>
            <a:pPr marL="0" marR="0" lvl="0" indent="0" algn="l" defTabSz="914400" rtl="0" eaLnBrk="1" fontAlgn="auto" latinLnBrk="0" hangingPunct="1">
              <a:lnSpc>
                <a:spcPct val="100000"/>
              </a:lnSpc>
              <a:spcBef>
                <a:spcPts val="0"/>
              </a:spcBef>
              <a:spcAft>
                <a:spcPts val="0"/>
              </a:spcAft>
              <a:buClrTx/>
              <a:buSzTx/>
              <a:buFontTx/>
              <a:buNone/>
              <a:tabLst/>
              <a:defRPr/>
            </a:pPr>
            <a:r>
              <a:rPr lang="fi-FI"/>
              <a:t>Facebook-postauksessa linkki raporttiin, jossa kerrotaan viime vuonna syntyneistä päästöistä ja teoista niiden vähentämiseksi.</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101</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103271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Eli koska vastuullisuusviestintää ei voi olla ilman vastuullisuustekoja (se olisi viherpesua), niin aloitetaan siitä, että mitä vastuullisuusteot voisivat olla teidän alalla.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Ohje opettajalle: opiskelijat jaetaan kolmeen ryhmään, jotka kiertävät kolmella eri pisteellä listaamassa ekologisen, sosiaalisen ja taloudellisen vastuullisuuden tekoja. Kaikki ryhmät käyvät kaikissa pisteissä, ohjaajan kannattaa osallistua keskusteluun. Lopuksi käydään yhdessä läpi mitä kuhunkin aihepiiriin on keksitty, ja ohjaajat voivat täydentää. Tähän menee aikaa n. 20 minuuttia.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102</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6682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fi-FI" dirty="0"/>
              <a:t>Valitse opiskelijoita kiinnostava alusta, mikäli videointi tuntuu hankalalta, voi tuotoksen tehdä vaikka piirtämällä</a:t>
            </a:r>
          </a:p>
          <a:p>
            <a:pPr marL="171450" indent="-171450">
              <a:buFontTx/>
              <a:buChar char="-"/>
            </a:pPr>
            <a:r>
              <a:rPr lang="fi-FI" dirty="0"/>
              <a:t>Liitä sivulle </a:t>
            </a:r>
            <a:r>
              <a:rPr lang="fi-FI" dirty="0" err="1"/>
              <a:t>Padletin</a:t>
            </a:r>
            <a:r>
              <a:rPr lang="fi-FI" dirty="0"/>
              <a:t> tai käyttämäsi palautealustan osoite linkkinä tai QR-koodina</a:t>
            </a:r>
          </a:p>
          <a:p>
            <a:pPr marL="171450" indent="-171450">
              <a:buFontTx/>
              <a:buChar char="-"/>
            </a:pPr>
            <a:r>
              <a:rPr lang="fi-FI" dirty="0"/>
              <a:t>Käykää lopuksi tuotokset yhdessä läpi keskustellen niiden herättämistä ajatuksista</a:t>
            </a:r>
          </a:p>
        </p:txBody>
      </p:sp>
      <p:sp>
        <p:nvSpPr>
          <p:cNvPr id="4" name="Slide Number Placeholder 3"/>
          <p:cNvSpPr>
            <a:spLocks noGrp="1"/>
          </p:cNvSpPr>
          <p:nvPr>
            <p:ph type="sldNum" sz="quarter" idx="5"/>
          </p:nvPr>
        </p:nvSpPr>
        <p:spPr/>
        <p:txBody>
          <a:bodyPr/>
          <a:lstStyle/>
          <a:p>
            <a:fld id="{888A7EE1-570C-479F-B0FB-5FEB8E4DE53C}" type="slidenum">
              <a:rPr lang="fi-FI" smtClean="0"/>
              <a:t>21</a:t>
            </a:fld>
            <a:endParaRPr lang="fi-FI"/>
          </a:p>
        </p:txBody>
      </p:sp>
    </p:spTree>
    <p:extLst>
      <p:ext uri="{BB962C8B-B14F-4D97-AF65-F5344CB8AC3E}">
        <p14:creationId xmlns:p14="http://schemas.microsoft.com/office/powerpoint/2010/main" val="354222900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103</a:t>
            </a:fld>
            <a:endParaRPr lang="fi-FI"/>
          </a:p>
        </p:txBody>
      </p:sp>
    </p:spTree>
    <p:extLst>
      <p:ext uri="{BB962C8B-B14F-4D97-AF65-F5344CB8AC3E}">
        <p14:creationId xmlns:p14="http://schemas.microsoft.com/office/powerpoint/2010/main" val="142060456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err="1"/>
              <a:t>Huom</a:t>
            </a:r>
            <a:r>
              <a:rPr lang="fi-FI"/>
              <a:t>! Tähän on listattu enimmäkseen ihan perusasioita vastuullisuudesta. Vastuullisuudessa ei kuitenkaan voi tulla valmiiksi, aina on parantamisen varaa. Nämä asiat ovat sellaisia, joiden avulla monella alalla pääsee alkuun, mutta ajatus ei ole se, että nämä asiat kun hoitaa niin homma on kuitattu pysyvästi.</a:t>
            </a:r>
          </a:p>
        </p:txBody>
      </p:sp>
      <p:sp>
        <p:nvSpPr>
          <p:cNvPr id="4" name="Slide Number Placeholder 3"/>
          <p:cNvSpPr>
            <a:spLocks noGrp="1"/>
          </p:cNvSpPr>
          <p:nvPr>
            <p:ph type="sldNum" sz="quarter" idx="5"/>
          </p:nvPr>
        </p:nvSpPr>
        <p:spPr/>
        <p:txBody>
          <a:bodyPr/>
          <a:lstStyle/>
          <a:p>
            <a:fld id="{D44CFDBE-A849-194D-A9F3-12B7C16340B4}" type="slidenum">
              <a:rPr lang="fi-FI" smtClean="0"/>
              <a:t>104</a:t>
            </a:fld>
            <a:endParaRPr lang="fi-FI"/>
          </a:p>
        </p:txBody>
      </p:sp>
    </p:spTree>
    <p:extLst>
      <p:ext uri="{BB962C8B-B14F-4D97-AF65-F5344CB8AC3E}">
        <p14:creationId xmlns:p14="http://schemas.microsoft.com/office/powerpoint/2010/main" val="268448394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Ohje opettajalle: etsi tähän tilalle esimerkki siitä, miten joku alan yritys viestii vastuullisuusteoistaan, ja miten siellä näkyvät nuo kolme eri osa-aluetta. </a:t>
            </a:r>
            <a:r>
              <a:rPr lang="fi-FI" err="1"/>
              <a:t>Tietoevry</a:t>
            </a:r>
            <a:r>
              <a:rPr lang="fi-FI"/>
              <a:t> on ollut esimerkkinä TVT-alalle.</a:t>
            </a:r>
          </a:p>
          <a:p>
            <a:r>
              <a:rPr lang="fi-FI"/>
              <a:t>Esimerkin tarkoitus on muistuttaa, että vastuullisuuden osa-alueisiin tulee törmäämään työelämässä, ja johdattaa edellisestä tehtävästä kohti vastuullisuusviestintää.</a:t>
            </a:r>
          </a:p>
        </p:txBody>
      </p:sp>
      <p:sp>
        <p:nvSpPr>
          <p:cNvPr id="4" name="Slide Number Placeholder 3"/>
          <p:cNvSpPr>
            <a:spLocks noGrp="1"/>
          </p:cNvSpPr>
          <p:nvPr>
            <p:ph type="sldNum" sz="quarter" idx="5"/>
          </p:nvPr>
        </p:nvSpPr>
        <p:spPr/>
        <p:txBody>
          <a:bodyPr/>
          <a:lstStyle/>
          <a:p>
            <a:fld id="{D44CFDBE-A849-194D-A9F3-12B7C16340B4}" type="slidenum">
              <a:rPr lang="fi-FI" smtClean="0"/>
              <a:t>105</a:t>
            </a:fld>
            <a:endParaRPr lang="fi-FI"/>
          </a:p>
        </p:txBody>
      </p:sp>
    </p:spTree>
    <p:extLst>
      <p:ext uri="{BB962C8B-B14F-4D97-AF65-F5344CB8AC3E}">
        <p14:creationId xmlns:p14="http://schemas.microsoft.com/office/powerpoint/2010/main" val="87158898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fi-FI"/>
              <a:t>Kun katsotaan vastuullisuustekoja, joita kuhunkin aihepiiriin keksittiin, niin huomataan että vastuullisuus voi olla yhtä aikaa järkevää monella eri tavalla. Esim. polttoainetta säästävä ajotapa sekä vähentää päästöjä että säästää rahaa. Tai jos työturvallisuutta edistämällä onnistutaan välttämään tapaturmia, se edistää sekä sosiaalista että taloudellista kestävyyttä.</a:t>
            </a:r>
          </a:p>
          <a:p>
            <a:pPr marL="171450" indent="-171450">
              <a:buFontTx/>
              <a:buChar char="-"/>
            </a:pPr>
            <a:r>
              <a:rPr lang="fi-FI"/>
              <a:t>Kun lähdetään tekemään viestintää, pitää huomioida että asiakkaat ovat kiinnostuneita vastuullisuudesta eri syistä. Jollekulle ne ympäristösyyt ovat tärkeitä, toiselle taas se rahan säästäminen, ja niin edelleen.</a:t>
            </a:r>
          </a:p>
          <a:p>
            <a:pPr marL="171450" indent="-171450">
              <a:buFontTx/>
              <a:buChar char="-"/>
            </a:pPr>
            <a:r>
              <a:rPr lang="fi-FI"/>
              <a:t>Siksi otamme käyttöön Sitran motivaatioprofiilit-työkalun.</a:t>
            </a:r>
          </a:p>
        </p:txBody>
      </p:sp>
      <p:sp>
        <p:nvSpPr>
          <p:cNvPr id="4" name="Slide Number Placeholder 3"/>
          <p:cNvSpPr>
            <a:spLocks noGrp="1"/>
          </p:cNvSpPr>
          <p:nvPr>
            <p:ph type="sldNum" sz="quarter" idx="5"/>
          </p:nvPr>
        </p:nvSpPr>
        <p:spPr/>
        <p:txBody>
          <a:bodyPr/>
          <a:lstStyle/>
          <a:p>
            <a:fld id="{D44CFDBE-A849-194D-A9F3-12B7C16340B4}" type="slidenum">
              <a:rPr lang="fi-FI" smtClean="0"/>
              <a:t>106</a:t>
            </a:fld>
            <a:endParaRPr lang="fi-FI"/>
          </a:p>
        </p:txBody>
      </p:sp>
    </p:spTree>
    <p:extLst>
      <p:ext uri="{BB962C8B-B14F-4D97-AF65-F5344CB8AC3E}">
        <p14:creationId xmlns:p14="http://schemas.microsoft.com/office/powerpoint/2010/main" val="60600981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Ohje opettajalle: esittele motivaatioprofiilit Sitran materiaalien avulla. Tässä on käyty läpi, mitä yhteisiä motivaatiotekijöitä meillä on (kuvio 1), kerrottu jaottelusta seitsemään eri profiiliin, ja käyty läpi, että eri profiilit ovat eri tavalla avoimia kestävyyssisällöille (kuvio 5).</a:t>
            </a:r>
          </a:p>
          <a:p>
            <a:r>
              <a:rPr lang="fi-FI"/>
              <a:t>Huomaa, että osa kuvioista ei ole suoraan tuossa verkkosivulla, vaan sivulle linkitetyssä tausta-aineisto -</a:t>
            </a:r>
            <a:r>
              <a:rPr lang="fi-FI" err="1"/>
              <a:t>pdf:ssä</a:t>
            </a:r>
            <a:r>
              <a:rPr lang="fi-FI"/>
              <a:t>.</a:t>
            </a:r>
          </a:p>
        </p:txBody>
      </p:sp>
      <p:sp>
        <p:nvSpPr>
          <p:cNvPr id="4" name="Slide Number Placeholder 3"/>
          <p:cNvSpPr>
            <a:spLocks noGrp="1"/>
          </p:cNvSpPr>
          <p:nvPr>
            <p:ph type="sldNum" sz="quarter" idx="5"/>
          </p:nvPr>
        </p:nvSpPr>
        <p:spPr/>
        <p:txBody>
          <a:bodyPr/>
          <a:lstStyle/>
          <a:p>
            <a:fld id="{D44CFDBE-A849-194D-A9F3-12B7C16340B4}" type="slidenum">
              <a:rPr lang="fi-FI" smtClean="0"/>
              <a:t>107</a:t>
            </a:fld>
            <a:endParaRPr lang="fi-FI"/>
          </a:p>
        </p:txBody>
      </p:sp>
    </p:spTree>
    <p:extLst>
      <p:ext uri="{BB962C8B-B14F-4D97-AF65-F5344CB8AC3E}">
        <p14:creationId xmlns:p14="http://schemas.microsoft.com/office/powerpoint/2010/main" val="369203550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Ohje opettajalle: arvonta kannattaa järjestää siten, että ryhmillä on käytössä erilaisia profiileja. Jos kolme ryhmää, niin otetaan toinen sinisistä, toinen vihreistä ja yksi keltaisista profiileista. Tähän vaiheeseen menee aikaa 5-10 minuuttia.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Seuraavaksi tutustutaan profiileihin hieman tarkemmin.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108</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784763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Ohje opettajalle: esittele käytössä olevat (tai kaikki) profiilit Sitran materiaalien avulla. Kunkin profiilin voi esitellä lyhyesti käyttäen </a:t>
            </a:r>
            <a:r>
              <a:rPr lang="fi-FI" err="1"/>
              <a:t>pdf:n</a:t>
            </a:r>
            <a:r>
              <a:rPr lang="fi-FI"/>
              <a:t> ensimmäistä ko. profiilia käsittelevää diaa. Näin kaikki osallistujat kuulevat hieman eri profiileista.</a:t>
            </a:r>
          </a:p>
        </p:txBody>
      </p:sp>
      <p:sp>
        <p:nvSpPr>
          <p:cNvPr id="4" name="Slide Number Placeholder 3"/>
          <p:cNvSpPr>
            <a:spLocks noGrp="1"/>
          </p:cNvSpPr>
          <p:nvPr>
            <p:ph type="sldNum" sz="quarter" idx="5"/>
          </p:nvPr>
        </p:nvSpPr>
        <p:spPr/>
        <p:txBody>
          <a:bodyPr/>
          <a:lstStyle/>
          <a:p>
            <a:fld id="{D44CFDBE-A849-194D-A9F3-12B7C16340B4}" type="slidenum">
              <a:rPr lang="fi-FI" smtClean="0"/>
              <a:t>109</a:t>
            </a:fld>
            <a:endParaRPr lang="fi-FI"/>
          </a:p>
        </p:txBody>
      </p:sp>
    </p:spTree>
    <p:extLst>
      <p:ext uri="{BB962C8B-B14F-4D97-AF65-F5344CB8AC3E}">
        <p14:creationId xmlns:p14="http://schemas.microsoft.com/office/powerpoint/2010/main" val="242405496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Ohje opettajalle: Tähän menee aikaa n. 10 minuuttia + purku, jokainen ryhmä esittelee perustelunsa, jotta kuullaan miten samasta asiasta voidaan viestiä eri tavoin erilaisille ihmisille.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Esimerkkiväite: tinkimättömälle arkivihreälle voi kertoa, että yritys on omalla alallaan edelläkävijöiden joukossa ympäristövastuussa, koska se tekee tekoja x ja y. Tai perinteiden arvostajalle voi kertoa, että yrityksen järkevä toiminta mahdollistaa kohtuulliset hinnat.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4CFDBE-A849-194D-A9F3-12B7C16340B4}"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110</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992781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Huom. Kunnianhimoinen elämysten metsästäjä voi olla haastava (alasta riippuen), sen voi jättää tehtävistä sivuun.</a:t>
            </a:r>
          </a:p>
        </p:txBody>
      </p:sp>
      <p:sp>
        <p:nvSpPr>
          <p:cNvPr id="4" name="Slide Number Placeholder 3"/>
          <p:cNvSpPr>
            <a:spLocks noGrp="1"/>
          </p:cNvSpPr>
          <p:nvPr>
            <p:ph type="sldNum" sz="quarter" idx="5"/>
          </p:nvPr>
        </p:nvSpPr>
        <p:spPr/>
        <p:txBody>
          <a:bodyPr/>
          <a:lstStyle/>
          <a:p>
            <a:fld id="{D44CFDBE-A849-194D-A9F3-12B7C16340B4}" type="slidenum">
              <a:rPr lang="fi-FI" smtClean="0"/>
              <a:t>112</a:t>
            </a:fld>
            <a:endParaRPr lang="fi-FI"/>
          </a:p>
        </p:txBody>
      </p:sp>
    </p:spTree>
    <p:extLst>
      <p:ext uri="{BB962C8B-B14F-4D97-AF65-F5344CB8AC3E}">
        <p14:creationId xmlns:p14="http://schemas.microsoft.com/office/powerpoint/2010/main" val="312533296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dirty="0"/>
          </a:p>
        </p:txBody>
      </p:sp>
      <p:sp>
        <p:nvSpPr>
          <p:cNvPr id="4" name="Dian numeron paikkamerkki 3"/>
          <p:cNvSpPr>
            <a:spLocks noGrp="1"/>
          </p:cNvSpPr>
          <p:nvPr>
            <p:ph type="sldNum" sz="quarter" idx="5"/>
          </p:nvPr>
        </p:nvSpPr>
        <p:spPr/>
        <p:txBody>
          <a:bodyPr/>
          <a:lstStyle/>
          <a:p>
            <a:fld id="{D44CFDBE-A849-194D-A9F3-12B7C16340B4}" type="slidenum">
              <a:rPr lang="fi-FI" smtClean="0"/>
              <a:t>114</a:t>
            </a:fld>
            <a:endParaRPr lang="fi-FI"/>
          </a:p>
        </p:txBody>
      </p:sp>
    </p:spTree>
    <p:extLst>
      <p:ext uri="{BB962C8B-B14F-4D97-AF65-F5344CB8AC3E}">
        <p14:creationId xmlns:p14="http://schemas.microsoft.com/office/powerpoint/2010/main" val="3417909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Aluksi kuvataan osallistujille rastin kulku.</a:t>
            </a:r>
          </a:p>
        </p:txBody>
      </p:sp>
      <p:sp>
        <p:nvSpPr>
          <p:cNvPr id="4" name="Slide Number Placeholder 3"/>
          <p:cNvSpPr>
            <a:spLocks noGrp="1"/>
          </p:cNvSpPr>
          <p:nvPr>
            <p:ph type="sldNum" sz="quarter" idx="5"/>
          </p:nvPr>
        </p:nvSpPr>
        <p:spPr/>
        <p:txBody>
          <a:bodyPr/>
          <a:lstStyle/>
          <a:p>
            <a:fld id="{D44CFDBE-A849-194D-A9F3-12B7C16340B4}" type="slidenum">
              <a:rPr lang="fi-FI" smtClean="0"/>
              <a:t>26</a:t>
            </a:fld>
            <a:endParaRPr lang="fi-FI"/>
          </a:p>
        </p:txBody>
      </p:sp>
    </p:spTree>
    <p:extLst>
      <p:ext uri="{BB962C8B-B14F-4D97-AF65-F5344CB8AC3E}">
        <p14:creationId xmlns:p14="http://schemas.microsoft.com/office/powerpoint/2010/main" val="142739426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dirty="0">
                <a:ea typeface="Calibri"/>
                <a:cs typeface="Calibri"/>
              </a:rPr>
              <a:t>Maa-ja </a:t>
            </a:r>
            <a:r>
              <a:rPr lang="en-US" dirty="0" err="1">
                <a:ea typeface="Calibri"/>
                <a:cs typeface="Calibri"/>
              </a:rPr>
              <a:t>metsätalousministeriön</a:t>
            </a:r>
            <a:r>
              <a:rPr lang="en-US" dirty="0">
                <a:ea typeface="Calibri"/>
                <a:cs typeface="Calibri"/>
              </a:rPr>
              <a:t> </a:t>
            </a:r>
            <a:r>
              <a:rPr lang="en-US" dirty="0" err="1">
                <a:ea typeface="Calibri"/>
                <a:cs typeface="Calibri"/>
              </a:rPr>
              <a:t>tulevaisuuden</a:t>
            </a:r>
            <a:r>
              <a:rPr lang="en-US" dirty="0">
                <a:ea typeface="Calibri"/>
                <a:cs typeface="Calibri"/>
              </a:rPr>
              <a:t> </a:t>
            </a:r>
            <a:r>
              <a:rPr lang="en-US" dirty="0" err="1">
                <a:ea typeface="Calibri"/>
                <a:cs typeface="Calibri"/>
              </a:rPr>
              <a:t>ruokjärjestelmä</a:t>
            </a:r>
            <a:r>
              <a:rPr lang="en-US" dirty="0">
                <a:ea typeface="Calibri"/>
                <a:cs typeface="Calibri"/>
              </a:rPr>
              <a:t> </a:t>
            </a:r>
            <a:r>
              <a:rPr lang="en-US" dirty="0" err="1">
                <a:ea typeface="Calibri"/>
                <a:cs typeface="Calibri"/>
              </a:rPr>
              <a:t>haastaa</a:t>
            </a:r>
            <a:r>
              <a:rPr lang="en-US" dirty="0">
                <a:ea typeface="Calibri"/>
                <a:cs typeface="Calibri"/>
              </a:rPr>
              <a:t> </a:t>
            </a:r>
            <a:r>
              <a:rPr lang="en-US" dirty="0" err="1">
                <a:ea typeface="Calibri"/>
                <a:cs typeface="Calibri"/>
              </a:rPr>
              <a:t>myös</a:t>
            </a:r>
            <a:r>
              <a:rPr lang="en-US" dirty="0">
                <a:ea typeface="Calibri"/>
                <a:cs typeface="Calibri"/>
              </a:rPr>
              <a:t> </a:t>
            </a:r>
            <a:r>
              <a:rPr lang="en-US" dirty="0" err="1">
                <a:ea typeface="Calibri"/>
                <a:cs typeface="Calibri"/>
              </a:rPr>
              <a:t>ravintola</a:t>
            </a:r>
            <a:r>
              <a:rPr lang="en-US" dirty="0">
                <a:ea typeface="Calibri"/>
                <a:cs typeface="Calibri"/>
              </a:rPr>
              <a:t>- ja </a:t>
            </a:r>
            <a:r>
              <a:rPr lang="en-US" dirty="0" err="1">
                <a:ea typeface="Calibri"/>
                <a:cs typeface="Calibri"/>
              </a:rPr>
              <a:t>caterinalaa</a:t>
            </a:r>
            <a:r>
              <a:rPr lang="en-US" dirty="0">
                <a:ea typeface="Calibri"/>
                <a:cs typeface="Calibri"/>
              </a:rPr>
              <a:t>. Miten </a:t>
            </a:r>
            <a:r>
              <a:rPr lang="en-US" dirty="0" err="1">
                <a:ea typeface="Calibri"/>
                <a:cs typeface="Calibri"/>
              </a:rPr>
              <a:t>tulevaisuudessä</a:t>
            </a:r>
            <a:r>
              <a:rPr lang="en-US" dirty="0">
                <a:ea typeface="Calibri"/>
                <a:cs typeface="Calibri"/>
              </a:rPr>
              <a:t> </a:t>
            </a:r>
            <a:r>
              <a:rPr lang="en-US" dirty="0" err="1">
                <a:ea typeface="Calibri"/>
                <a:cs typeface="Calibri"/>
              </a:rPr>
              <a:t>toimitaan</a:t>
            </a:r>
            <a:r>
              <a:rPr lang="en-US" dirty="0">
                <a:ea typeface="Calibri"/>
                <a:cs typeface="Calibri"/>
              </a:rPr>
              <a:t>.</a:t>
            </a:r>
          </a:p>
        </p:txBody>
      </p:sp>
      <p:sp>
        <p:nvSpPr>
          <p:cNvPr id="4" name="Dian numeron paikkamerkki 3"/>
          <p:cNvSpPr>
            <a:spLocks noGrp="1"/>
          </p:cNvSpPr>
          <p:nvPr>
            <p:ph type="sldNum" sz="quarter" idx="5"/>
          </p:nvPr>
        </p:nvSpPr>
        <p:spPr/>
        <p:txBody>
          <a:bodyPr/>
          <a:lstStyle/>
          <a:p>
            <a:fld id="{D44CFDBE-A849-194D-A9F3-12B7C16340B4}" type="slidenum">
              <a:rPr lang="fi-FI" smtClean="0"/>
              <a:t>118</a:t>
            </a:fld>
            <a:endParaRPr lang="fi-FI"/>
          </a:p>
        </p:txBody>
      </p:sp>
    </p:spTree>
    <p:extLst>
      <p:ext uri="{BB962C8B-B14F-4D97-AF65-F5344CB8AC3E}">
        <p14:creationId xmlns:p14="http://schemas.microsoft.com/office/powerpoint/2010/main" val="395533354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dirty="0" err="1">
                <a:ea typeface="Calibri"/>
                <a:cs typeface="Calibri"/>
              </a:rPr>
              <a:t>Kuvattuna</a:t>
            </a:r>
            <a:r>
              <a:rPr lang="en-US" dirty="0">
                <a:ea typeface="Calibri"/>
                <a:cs typeface="Calibri"/>
              </a:rPr>
              <a:t> </a:t>
            </a:r>
            <a:r>
              <a:rPr lang="en-US" dirty="0" err="1">
                <a:ea typeface="Calibri"/>
                <a:cs typeface="Calibri"/>
              </a:rPr>
              <a:t>globaali</a:t>
            </a:r>
            <a:r>
              <a:rPr lang="en-US" dirty="0">
                <a:ea typeface="Calibri"/>
                <a:cs typeface="Calibri"/>
              </a:rPr>
              <a:t> </a:t>
            </a:r>
            <a:r>
              <a:rPr lang="en-US" dirty="0" err="1">
                <a:ea typeface="Calibri"/>
                <a:cs typeface="Calibri"/>
              </a:rPr>
              <a:t>kestävä</a:t>
            </a:r>
            <a:r>
              <a:rPr lang="en-US" dirty="0">
                <a:ea typeface="Calibri"/>
                <a:cs typeface="Calibri"/>
              </a:rPr>
              <a:t> </a:t>
            </a:r>
            <a:r>
              <a:rPr lang="en-US" dirty="0" err="1">
                <a:ea typeface="Calibri"/>
                <a:cs typeface="Calibri"/>
              </a:rPr>
              <a:t>ruokajärjestelmä</a:t>
            </a:r>
            <a:r>
              <a:rPr lang="en-US" dirty="0">
                <a:ea typeface="Calibri"/>
                <a:cs typeface="Calibri"/>
              </a:rPr>
              <a:t>. </a:t>
            </a:r>
            <a:r>
              <a:rPr lang="en-US" dirty="0" err="1">
                <a:ea typeface="Calibri"/>
                <a:cs typeface="Calibri"/>
              </a:rPr>
              <a:t>Huomio</a:t>
            </a:r>
            <a:r>
              <a:rPr lang="en-US" dirty="0">
                <a:ea typeface="Calibri"/>
                <a:cs typeface="Calibri"/>
              </a:rPr>
              <a:t> </a:t>
            </a:r>
            <a:r>
              <a:rPr lang="en-US" dirty="0" err="1">
                <a:ea typeface="Calibri"/>
                <a:cs typeface="Calibri"/>
              </a:rPr>
              <a:t>proteeiinipitoisiin</a:t>
            </a:r>
            <a:r>
              <a:rPr lang="en-US" dirty="0">
                <a:ea typeface="Calibri"/>
                <a:cs typeface="Calibri"/>
              </a:rPr>
              <a:t> </a:t>
            </a:r>
            <a:r>
              <a:rPr lang="en-US" dirty="0" err="1">
                <a:ea typeface="Calibri"/>
                <a:cs typeface="Calibri"/>
              </a:rPr>
              <a:t>ruoka-aineisiin</a:t>
            </a:r>
            <a:r>
              <a:rPr lang="en-US" dirty="0">
                <a:ea typeface="Calibri"/>
                <a:cs typeface="Calibri"/>
              </a:rPr>
              <a:t> ja </a:t>
            </a:r>
            <a:r>
              <a:rPr lang="en-US" dirty="0" err="1">
                <a:ea typeface="Calibri"/>
                <a:cs typeface="Calibri"/>
              </a:rPr>
              <a:t>niiden</a:t>
            </a:r>
            <a:r>
              <a:rPr lang="en-US" dirty="0">
                <a:ea typeface="Calibri"/>
                <a:cs typeface="Calibri"/>
              </a:rPr>
              <a:t> </a:t>
            </a:r>
            <a:r>
              <a:rPr lang="en-US" dirty="0" err="1">
                <a:ea typeface="Calibri"/>
                <a:cs typeface="Calibri"/>
              </a:rPr>
              <a:t>jakautumiseen</a:t>
            </a:r>
            <a:r>
              <a:rPr lang="en-US" dirty="0">
                <a:ea typeface="Calibri"/>
                <a:cs typeface="Calibri"/>
              </a:rPr>
              <a:t> </a:t>
            </a:r>
            <a:r>
              <a:rPr lang="en-US" dirty="0" err="1">
                <a:ea typeface="Calibri"/>
                <a:cs typeface="Calibri"/>
              </a:rPr>
              <a:t>eläin</a:t>
            </a:r>
            <a:r>
              <a:rPr lang="en-US" dirty="0">
                <a:ea typeface="Calibri"/>
                <a:cs typeface="Calibri"/>
              </a:rPr>
              <a:t>- ja </a:t>
            </a:r>
            <a:r>
              <a:rPr lang="en-US" dirty="0" err="1">
                <a:ea typeface="Calibri"/>
                <a:cs typeface="Calibri"/>
              </a:rPr>
              <a:t>kasviproteiiniehin</a:t>
            </a:r>
            <a:r>
              <a:rPr lang="en-US" dirty="0">
                <a:ea typeface="Calibri"/>
                <a:cs typeface="Calibri"/>
              </a:rPr>
              <a:t>.</a:t>
            </a:r>
          </a:p>
        </p:txBody>
      </p:sp>
      <p:sp>
        <p:nvSpPr>
          <p:cNvPr id="4" name="Dian numeron paikkamerkki 3"/>
          <p:cNvSpPr>
            <a:spLocks noGrp="1"/>
          </p:cNvSpPr>
          <p:nvPr>
            <p:ph type="sldNum" sz="quarter" idx="5"/>
          </p:nvPr>
        </p:nvSpPr>
        <p:spPr/>
        <p:txBody>
          <a:bodyPr/>
          <a:lstStyle/>
          <a:p>
            <a:fld id="{D44CFDBE-A849-194D-A9F3-12B7C16340B4}" type="slidenum">
              <a:rPr lang="fi-FI" smtClean="0"/>
              <a:t>119</a:t>
            </a:fld>
            <a:endParaRPr lang="fi-FI"/>
          </a:p>
        </p:txBody>
      </p:sp>
    </p:spTree>
    <p:extLst>
      <p:ext uri="{BB962C8B-B14F-4D97-AF65-F5344CB8AC3E}">
        <p14:creationId xmlns:p14="http://schemas.microsoft.com/office/powerpoint/2010/main" val="32492565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dirty="0" err="1">
                <a:ea typeface="Calibri"/>
                <a:cs typeface="Calibri"/>
              </a:rPr>
              <a:t>Esimerkki</a:t>
            </a:r>
            <a:r>
              <a:rPr lang="en-US" dirty="0">
                <a:ea typeface="Calibri"/>
                <a:cs typeface="Calibri"/>
              </a:rPr>
              <a:t> ja </a:t>
            </a:r>
            <a:r>
              <a:rPr lang="en-US" dirty="0" err="1">
                <a:ea typeface="Calibri"/>
                <a:cs typeface="Calibri"/>
              </a:rPr>
              <a:t>vinkit</a:t>
            </a:r>
            <a:r>
              <a:rPr lang="en-US" dirty="0">
                <a:ea typeface="Calibri"/>
                <a:cs typeface="Calibri"/>
              </a:rPr>
              <a:t> </a:t>
            </a:r>
            <a:r>
              <a:rPr lang="en-US" dirty="0" err="1">
                <a:ea typeface="Calibri"/>
                <a:cs typeface="Calibri"/>
              </a:rPr>
              <a:t>tulevaisuuden</a:t>
            </a:r>
            <a:r>
              <a:rPr lang="en-US" dirty="0">
                <a:ea typeface="Calibri"/>
                <a:cs typeface="Calibri"/>
              </a:rPr>
              <a:t> </a:t>
            </a:r>
            <a:r>
              <a:rPr lang="en-US" dirty="0" err="1">
                <a:ea typeface="Calibri"/>
                <a:cs typeface="Calibri"/>
              </a:rPr>
              <a:t>ruokalistan</a:t>
            </a:r>
            <a:r>
              <a:rPr lang="en-US" dirty="0">
                <a:ea typeface="Calibri"/>
                <a:cs typeface="Calibri"/>
              </a:rPr>
              <a:t> </a:t>
            </a:r>
            <a:r>
              <a:rPr lang="en-US" dirty="0" err="1">
                <a:ea typeface="Calibri"/>
                <a:cs typeface="Calibri"/>
              </a:rPr>
              <a:t>laatimiselle</a:t>
            </a:r>
            <a:r>
              <a:rPr lang="en-US" dirty="0">
                <a:ea typeface="Calibri"/>
                <a:cs typeface="Calibri"/>
              </a:rPr>
              <a:t>. Miten </a:t>
            </a:r>
            <a:r>
              <a:rPr lang="en-US" dirty="0" err="1">
                <a:ea typeface="Calibri"/>
                <a:cs typeface="Calibri"/>
              </a:rPr>
              <a:t>saadaan</a:t>
            </a:r>
            <a:r>
              <a:rPr lang="en-US" dirty="0">
                <a:ea typeface="Calibri"/>
                <a:cs typeface="Calibri"/>
              </a:rPr>
              <a:t> </a:t>
            </a:r>
            <a:r>
              <a:rPr lang="en-US" dirty="0" err="1">
                <a:ea typeface="Calibri"/>
                <a:cs typeface="Calibri"/>
              </a:rPr>
              <a:t>listalla</a:t>
            </a:r>
            <a:r>
              <a:rPr lang="en-US" dirty="0">
                <a:ea typeface="Calibri"/>
                <a:cs typeface="Calibri"/>
              </a:rPr>
              <a:t> </a:t>
            </a:r>
            <a:r>
              <a:rPr lang="en-US" dirty="0" err="1">
                <a:ea typeface="Calibri"/>
                <a:cs typeface="Calibri"/>
              </a:rPr>
              <a:t>näkyviin</a:t>
            </a:r>
            <a:r>
              <a:rPr lang="en-US" dirty="0">
                <a:ea typeface="Calibri"/>
                <a:cs typeface="Calibri"/>
              </a:rPr>
              <a:t> </a:t>
            </a:r>
            <a:r>
              <a:rPr lang="en-US" dirty="0" err="1">
                <a:ea typeface="Calibri"/>
                <a:cs typeface="Calibri"/>
              </a:rPr>
              <a:t>halutut</a:t>
            </a:r>
            <a:r>
              <a:rPr lang="en-US" dirty="0">
                <a:ea typeface="Calibri"/>
                <a:cs typeface="Calibri"/>
              </a:rPr>
              <a:t> </a:t>
            </a:r>
            <a:r>
              <a:rPr lang="en-US" dirty="0" err="1">
                <a:ea typeface="Calibri"/>
                <a:cs typeface="Calibri"/>
              </a:rPr>
              <a:t>vastuullisuus</a:t>
            </a:r>
            <a:r>
              <a:rPr lang="en-US" dirty="0">
                <a:ea typeface="Calibri"/>
                <a:cs typeface="Calibri"/>
              </a:rPr>
              <a:t> </a:t>
            </a:r>
            <a:r>
              <a:rPr lang="en-US" dirty="0" err="1">
                <a:ea typeface="Calibri"/>
                <a:cs typeface="Calibri"/>
              </a:rPr>
              <a:t>asiat</a:t>
            </a:r>
            <a:r>
              <a:rPr lang="en-US" dirty="0">
                <a:ea typeface="Calibri"/>
                <a:cs typeface="Calibri"/>
              </a:rPr>
              <a:t>.</a:t>
            </a:r>
          </a:p>
        </p:txBody>
      </p:sp>
      <p:sp>
        <p:nvSpPr>
          <p:cNvPr id="4" name="Dian numeron paikkamerkki 3"/>
          <p:cNvSpPr>
            <a:spLocks noGrp="1"/>
          </p:cNvSpPr>
          <p:nvPr>
            <p:ph type="sldNum" sz="quarter" idx="5"/>
          </p:nvPr>
        </p:nvSpPr>
        <p:spPr/>
        <p:txBody>
          <a:bodyPr/>
          <a:lstStyle/>
          <a:p>
            <a:fld id="{D44CFDBE-A849-194D-A9F3-12B7C16340B4}" type="slidenum">
              <a:rPr lang="fi-FI" smtClean="0"/>
              <a:t>121</a:t>
            </a:fld>
            <a:endParaRPr lang="fi-FI"/>
          </a:p>
        </p:txBody>
      </p:sp>
    </p:spTree>
    <p:extLst>
      <p:ext uri="{BB962C8B-B14F-4D97-AF65-F5344CB8AC3E}">
        <p14:creationId xmlns:p14="http://schemas.microsoft.com/office/powerpoint/2010/main" val="282515991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US" dirty="0" err="1">
                <a:ea typeface="Calibri"/>
                <a:cs typeface="Calibri"/>
              </a:rPr>
              <a:t>Selvitetään</a:t>
            </a:r>
            <a:r>
              <a:rPr lang="en-US" dirty="0">
                <a:ea typeface="Calibri"/>
                <a:cs typeface="Calibri"/>
              </a:rPr>
              <a:t> </a:t>
            </a:r>
            <a:r>
              <a:rPr lang="en-US" dirty="0" err="1">
                <a:ea typeface="Calibri"/>
                <a:cs typeface="Calibri"/>
              </a:rPr>
              <a:t>ruokaketjun</a:t>
            </a:r>
            <a:r>
              <a:rPr lang="en-US" dirty="0">
                <a:ea typeface="Calibri"/>
                <a:cs typeface="Calibri"/>
              </a:rPr>
              <a:t> </a:t>
            </a:r>
            <a:r>
              <a:rPr lang="en-US" dirty="0" err="1">
                <a:ea typeface="Calibri"/>
                <a:cs typeface="Calibri"/>
              </a:rPr>
              <a:t>osapuolet</a:t>
            </a:r>
            <a:r>
              <a:rPr lang="en-US" dirty="0">
                <a:ea typeface="Calibri"/>
                <a:cs typeface="Calibri"/>
              </a:rPr>
              <a:t> ja </a:t>
            </a:r>
            <a:r>
              <a:rPr lang="en-US" dirty="0" err="1">
                <a:ea typeface="Calibri"/>
                <a:cs typeface="Calibri"/>
              </a:rPr>
              <a:t>toimenpide</a:t>
            </a:r>
            <a:r>
              <a:rPr lang="en-US" dirty="0">
                <a:ea typeface="Calibri"/>
                <a:cs typeface="Calibri"/>
              </a:rPr>
              <a:t> </a:t>
            </a:r>
            <a:r>
              <a:rPr lang="en-US" dirty="0" err="1">
                <a:ea typeface="Calibri"/>
                <a:cs typeface="Calibri"/>
              </a:rPr>
              <a:t>ehdotukset</a:t>
            </a:r>
            <a:r>
              <a:rPr lang="en-US" dirty="0">
                <a:ea typeface="Calibri"/>
                <a:cs typeface="Calibri"/>
              </a:rPr>
              <a:t> </a:t>
            </a:r>
            <a:r>
              <a:rPr lang="en-US" dirty="0" err="1">
                <a:ea typeface="Calibri"/>
                <a:cs typeface="Calibri"/>
              </a:rPr>
              <a:t>ruokahävikin</a:t>
            </a:r>
            <a:r>
              <a:rPr lang="en-US" dirty="0">
                <a:ea typeface="Calibri"/>
                <a:cs typeface="Calibri"/>
              </a:rPr>
              <a:t> </a:t>
            </a:r>
            <a:r>
              <a:rPr lang="en-US" dirty="0" err="1">
                <a:ea typeface="Calibri"/>
                <a:cs typeface="Calibri"/>
              </a:rPr>
              <a:t>pienentämiseksi</a:t>
            </a:r>
          </a:p>
        </p:txBody>
      </p:sp>
      <p:sp>
        <p:nvSpPr>
          <p:cNvPr id="4" name="Dian numeron paikkamerkki 3"/>
          <p:cNvSpPr>
            <a:spLocks noGrp="1"/>
          </p:cNvSpPr>
          <p:nvPr>
            <p:ph type="sldNum" sz="quarter" idx="5"/>
          </p:nvPr>
        </p:nvSpPr>
        <p:spPr/>
        <p:txBody>
          <a:bodyPr/>
          <a:lstStyle/>
          <a:p>
            <a:fld id="{D44CFDBE-A849-194D-A9F3-12B7C16340B4}" type="slidenum">
              <a:rPr lang="fi-FI" smtClean="0"/>
              <a:t>122</a:t>
            </a:fld>
            <a:endParaRPr lang="fi-FI"/>
          </a:p>
        </p:txBody>
      </p:sp>
    </p:spTree>
    <p:extLst>
      <p:ext uri="{BB962C8B-B14F-4D97-AF65-F5344CB8AC3E}">
        <p14:creationId xmlns:p14="http://schemas.microsoft.com/office/powerpoint/2010/main" val="426230054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Esille eri valmistajien suklaita pakkauksissaan (tai tyhjiä pakkauksia)</a:t>
            </a:r>
          </a:p>
          <a:p>
            <a:endParaRPr lang="fi-FI" dirty="0"/>
          </a:p>
        </p:txBody>
      </p:sp>
      <p:sp>
        <p:nvSpPr>
          <p:cNvPr id="4" name="Slide Number Placeholder 3"/>
          <p:cNvSpPr>
            <a:spLocks noGrp="1"/>
          </p:cNvSpPr>
          <p:nvPr>
            <p:ph type="sldNum" sz="quarter" idx="5"/>
          </p:nvPr>
        </p:nvSpPr>
        <p:spPr/>
        <p:txBody>
          <a:bodyPr/>
          <a:lstStyle/>
          <a:p>
            <a:fld id="{888A7EE1-570C-479F-B0FB-5FEB8E4DE53C}" type="slidenum">
              <a:rPr lang="fi-FI" smtClean="0"/>
              <a:t>125</a:t>
            </a:fld>
            <a:endParaRPr lang="fi-FI"/>
          </a:p>
        </p:txBody>
      </p:sp>
    </p:spTree>
    <p:extLst>
      <p:ext uri="{BB962C8B-B14F-4D97-AF65-F5344CB8AC3E}">
        <p14:creationId xmlns:p14="http://schemas.microsoft.com/office/powerpoint/2010/main" val="4219589800"/>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129</a:t>
            </a:fld>
            <a:endParaRPr lang="fi-FI"/>
          </a:p>
        </p:txBody>
      </p:sp>
    </p:spTree>
    <p:extLst>
      <p:ext uri="{BB962C8B-B14F-4D97-AF65-F5344CB8AC3E}">
        <p14:creationId xmlns:p14="http://schemas.microsoft.com/office/powerpoint/2010/main" val="89100471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130</a:t>
            </a:fld>
            <a:endParaRPr lang="fi-FI"/>
          </a:p>
        </p:txBody>
      </p:sp>
    </p:spTree>
    <p:extLst>
      <p:ext uri="{BB962C8B-B14F-4D97-AF65-F5344CB8AC3E}">
        <p14:creationId xmlns:p14="http://schemas.microsoft.com/office/powerpoint/2010/main" val="392712140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131</a:t>
            </a:fld>
            <a:endParaRPr lang="fi-FI"/>
          </a:p>
        </p:txBody>
      </p:sp>
    </p:spTree>
    <p:extLst>
      <p:ext uri="{BB962C8B-B14F-4D97-AF65-F5344CB8AC3E}">
        <p14:creationId xmlns:p14="http://schemas.microsoft.com/office/powerpoint/2010/main" val="367662248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132</a:t>
            </a:fld>
            <a:endParaRPr lang="fi-FI"/>
          </a:p>
        </p:txBody>
      </p:sp>
    </p:spTree>
    <p:extLst>
      <p:ext uri="{BB962C8B-B14F-4D97-AF65-F5344CB8AC3E}">
        <p14:creationId xmlns:p14="http://schemas.microsoft.com/office/powerpoint/2010/main" val="359875361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133</a:t>
            </a:fld>
            <a:endParaRPr lang="fi-FI"/>
          </a:p>
        </p:txBody>
      </p:sp>
    </p:spTree>
    <p:extLst>
      <p:ext uri="{BB962C8B-B14F-4D97-AF65-F5344CB8AC3E}">
        <p14:creationId xmlns:p14="http://schemas.microsoft.com/office/powerpoint/2010/main" val="4214504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indent="0">
              <a:buFontTx/>
              <a:buNone/>
            </a:pPr>
            <a:r>
              <a:rPr lang="fi-FI" b="1"/>
              <a:t>Aikaa johdantoon n. 10 min</a:t>
            </a:r>
          </a:p>
          <a:p>
            <a:pPr marL="171450" indent="-171450">
              <a:buFontTx/>
              <a:buChar char="-"/>
            </a:pPr>
            <a:r>
              <a:rPr lang="fi-FI"/>
              <a:t>Hiilijalanjälki on mittari, joka kuvaa ihmisen toiminnan aiheuttamaa haitallista ilmastovaikutusta eli kasvihuonekaasupäästöjä.</a:t>
            </a:r>
          </a:p>
          <a:p>
            <a:pPr marL="171450" indent="-171450">
              <a:buFontTx/>
              <a:buChar char="-"/>
            </a:pPr>
            <a:r>
              <a:rPr lang="fi-FI"/>
              <a:t>Jalanjälki lasketaan jollekin rajatulle kokonaisuudelle jota halutaan tarkastella, esim. tuotteelle tai yritykselle.</a:t>
            </a:r>
          </a:p>
          <a:p>
            <a:pPr marL="171450" indent="-171450">
              <a:buFontTx/>
              <a:buChar char="-"/>
            </a:pPr>
            <a:r>
              <a:rPr lang="fi-FI"/>
              <a:t>Hiilijalanjälki on apuväline, jonka avulla voi hahmottaa omia ilmastovaikutuksiaan ja pyrkiä hallitsemaan niitä.</a:t>
            </a:r>
          </a:p>
          <a:p>
            <a:endParaRPr lang="fi-FI"/>
          </a:p>
        </p:txBody>
      </p:sp>
      <p:sp>
        <p:nvSpPr>
          <p:cNvPr id="4" name="Dian numeron paikkamerkki 3"/>
          <p:cNvSpPr>
            <a:spLocks noGrp="1"/>
          </p:cNvSpPr>
          <p:nvPr>
            <p:ph type="sldNum" sz="quarter" idx="5"/>
          </p:nvPr>
        </p:nvSpPr>
        <p:spPr/>
        <p:txBody>
          <a:bodyPr/>
          <a:lstStyle/>
          <a:p>
            <a:fld id="{D44CFDBE-A849-194D-A9F3-12B7C16340B4}" type="slidenum">
              <a:rPr lang="fi-FI" smtClean="0"/>
              <a:t>27</a:t>
            </a:fld>
            <a:endParaRPr lang="fi-FI"/>
          </a:p>
        </p:txBody>
      </p:sp>
    </p:spTree>
    <p:extLst>
      <p:ext uri="{BB962C8B-B14F-4D97-AF65-F5344CB8AC3E}">
        <p14:creationId xmlns:p14="http://schemas.microsoft.com/office/powerpoint/2010/main" val="385823010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134</a:t>
            </a:fld>
            <a:endParaRPr lang="fi-FI"/>
          </a:p>
        </p:txBody>
      </p:sp>
    </p:spTree>
    <p:extLst>
      <p:ext uri="{BB962C8B-B14F-4D97-AF65-F5344CB8AC3E}">
        <p14:creationId xmlns:p14="http://schemas.microsoft.com/office/powerpoint/2010/main" val="318114267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135</a:t>
            </a:fld>
            <a:endParaRPr lang="fi-FI"/>
          </a:p>
        </p:txBody>
      </p:sp>
    </p:spTree>
    <p:extLst>
      <p:ext uri="{BB962C8B-B14F-4D97-AF65-F5344CB8AC3E}">
        <p14:creationId xmlns:p14="http://schemas.microsoft.com/office/powerpoint/2010/main" val="223687802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136</a:t>
            </a:fld>
            <a:endParaRPr lang="fi-FI"/>
          </a:p>
        </p:txBody>
      </p:sp>
    </p:spTree>
    <p:extLst>
      <p:ext uri="{BB962C8B-B14F-4D97-AF65-F5344CB8AC3E}">
        <p14:creationId xmlns:p14="http://schemas.microsoft.com/office/powerpoint/2010/main" val="3781746360"/>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137</a:t>
            </a:fld>
            <a:endParaRPr lang="fi-FI"/>
          </a:p>
        </p:txBody>
      </p:sp>
    </p:spTree>
    <p:extLst>
      <p:ext uri="{BB962C8B-B14F-4D97-AF65-F5344CB8AC3E}">
        <p14:creationId xmlns:p14="http://schemas.microsoft.com/office/powerpoint/2010/main" val="18480066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141</a:t>
            </a:fld>
            <a:endParaRPr lang="fi-FI"/>
          </a:p>
        </p:txBody>
      </p:sp>
    </p:spTree>
    <p:extLst>
      <p:ext uri="{BB962C8B-B14F-4D97-AF65-F5344CB8AC3E}">
        <p14:creationId xmlns:p14="http://schemas.microsoft.com/office/powerpoint/2010/main" val="45901745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fi-FI"/>
          </a:p>
        </p:txBody>
      </p:sp>
      <p:sp>
        <p:nvSpPr>
          <p:cNvPr id="4" name="Slide Number Placeholder 3"/>
          <p:cNvSpPr>
            <a:spLocks noGrp="1"/>
          </p:cNvSpPr>
          <p:nvPr>
            <p:ph type="sldNum" sz="quarter" idx="5"/>
          </p:nvPr>
        </p:nvSpPr>
        <p:spPr/>
        <p:txBody>
          <a:bodyPr/>
          <a:lstStyle/>
          <a:p>
            <a:fld id="{D44CFDBE-A849-194D-A9F3-12B7C16340B4}" type="slidenum">
              <a:rPr lang="fi-FI" smtClean="0"/>
              <a:t>142</a:t>
            </a:fld>
            <a:endParaRPr lang="fi-FI"/>
          </a:p>
        </p:txBody>
      </p:sp>
    </p:spTree>
    <p:extLst>
      <p:ext uri="{BB962C8B-B14F-4D97-AF65-F5344CB8AC3E}">
        <p14:creationId xmlns:p14="http://schemas.microsoft.com/office/powerpoint/2010/main" val="248335971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12.pn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5.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5.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Master" Target="../slideMasters/slideMaster5.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jpeg"/><Relationship Id="rId1" Type="http://schemas.openxmlformats.org/officeDocument/2006/relationships/slideMaster" Target="../slideMasters/slideMaster5.xml"/><Relationship Id="rId6" Type="http://schemas.openxmlformats.org/officeDocument/2006/relationships/image" Target="../media/image21.jpeg"/><Relationship Id="rId5" Type="http://schemas.openxmlformats.org/officeDocument/2006/relationships/image" Target="../media/image20.png"/><Relationship Id="rId10" Type="http://schemas.openxmlformats.org/officeDocument/2006/relationships/image" Target="../media/image2.png"/><Relationship Id="rId4" Type="http://schemas.openxmlformats.org/officeDocument/2006/relationships/image" Target="../media/image19.png"/><Relationship Id="rId9" Type="http://schemas.openxmlformats.org/officeDocument/2006/relationships/image" Target="../media/image2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image" Target="../media/image25.jpeg"/><Relationship Id="rId1" Type="http://schemas.openxmlformats.org/officeDocument/2006/relationships/slideMaster" Target="../slideMasters/slideMaster5.xml"/><Relationship Id="rId6" Type="http://schemas.openxmlformats.org/officeDocument/2006/relationships/image" Target="../media/image28.jpeg"/><Relationship Id="rId5" Type="http://schemas.openxmlformats.org/officeDocument/2006/relationships/image" Target="../media/image20.png"/><Relationship Id="rId10" Type="http://schemas.openxmlformats.org/officeDocument/2006/relationships/image" Target="../media/image32.png"/><Relationship Id="rId4" Type="http://schemas.openxmlformats.org/officeDocument/2006/relationships/image" Target="../media/image27.png"/><Relationship Id="rId9" Type="http://schemas.openxmlformats.org/officeDocument/2006/relationships/image" Target="../media/image31.png"/></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6.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6.xml"/><Relationship Id="rId4" Type="http://schemas.openxmlformats.org/officeDocument/2006/relationships/image" Target="../media/image7.png"/></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1.xml"/><Relationship Id="rId5" Type="http://schemas.openxmlformats.org/officeDocument/2006/relationships/image" Target="../media/image10.jpe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jpeg"/><Relationship Id="rId1" Type="http://schemas.openxmlformats.org/officeDocument/2006/relationships/slideMaster" Target="../slideMasters/slideMaster1.xml"/><Relationship Id="rId6" Type="http://schemas.openxmlformats.org/officeDocument/2006/relationships/image" Target="../media/image21.jpeg"/><Relationship Id="rId5" Type="http://schemas.openxmlformats.org/officeDocument/2006/relationships/image" Target="../media/image20.png"/><Relationship Id="rId10" Type="http://schemas.openxmlformats.org/officeDocument/2006/relationships/image" Target="../media/image2.png"/><Relationship Id="rId4" Type="http://schemas.openxmlformats.org/officeDocument/2006/relationships/image" Target="../media/image19.png"/><Relationship Id="rId9" Type="http://schemas.openxmlformats.org/officeDocument/2006/relationships/image" Target="../media/image24.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image" Target="../media/image25.jpeg"/><Relationship Id="rId1" Type="http://schemas.openxmlformats.org/officeDocument/2006/relationships/slideMaster" Target="../slideMasters/slideMaster1.xml"/><Relationship Id="rId6" Type="http://schemas.openxmlformats.org/officeDocument/2006/relationships/image" Target="../media/image28.jpeg"/><Relationship Id="rId5" Type="http://schemas.openxmlformats.org/officeDocument/2006/relationships/image" Target="../media/image20.png"/><Relationship Id="rId10" Type="http://schemas.openxmlformats.org/officeDocument/2006/relationships/image" Target="../media/image32.png"/><Relationship Id="rId4" Type="http://schemas.openxmlformats.org/officeDocument/2006/relationships/image" Target="../media/image27.png"/><Relationship Id="rId9" Type="http://schemas.openxmlformats.org/officeDocument/2006/relationships/image" Target="../media/image31.pn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jpeg"/><Relationship Id="rId1" Type="http://schemas.openxmlformats.org/officeDocument/2006/relationships/slideMaster" Target="../slideMasters/slideMaster2.xml"/><Relationship Id="rId6" Type="http://schemas.openxmlformats.org/officeDocument/2006/relationships/image" Target="../media/image21.jpeg"/><Relationship Id="rId5" Type="http://schemas.openxmlformats.org/officeDocument/2006/relationships/image" Target="../media/image20.png"/><Relationship Id="rId10" Type="http://schemas.openxmlformats.org/officeDocument/2006/relationships/image" Target="../media/image2.png"/><Relationship Id="rId4" Type="http://schemas.openxmlformats.org/officeDocument/2006/relationships/image" Target="../media/image19.png"/><Relationship Id="rId9" Type="http://schemas.openxmlformats.org/officeDocument/2006/relationships/image" Target="../media/image24.png"/></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image" Target="../media/image25.jpeg"/><Relationship Id="rId1" Type="http://schemas.openxmlformats.org/officeDocument/2006/relationships/slideMaster" Target="../slideMasters/slideMaster2.xml"/><Relationship Id="rId6" Type="http://schemas.openxmlformats.org/officeDocument/2006/relationships/image" Target="../media/image28.jpeg"/><Relationship Id="rId5" Type="http://schemas.openxmlformats.org/officeDocument/2006/relationships/image" Target="../media/image20.png"/><Relationship Id="rId10" Type="http://schemas.openxmlformats.org/officeDocument/2006/relationships/image" Target="../media/image32.png"/><Relationship Id="rId4" Type="http://schemas.openxmlformats.org/officeDocument/2006/relationships/image" Target="../media/image27.png"/><Relationship Id="rId9" Type="http://schemas.openxmlformats.org/officeDocument/2006/relationships/image" Target="../media/image31.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3.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jpeg"/><Relationship Id="rId1" Type="http://schemas.openxmlformats.org/officeDocument/2006/relationships/slideMaster" Target="../slideMasters/slideMaster3.xml"/><Relationship Id="rId6" Type="http://schemas.openxmlformats.org/officeDocument/2006/relationships/image" Target="../media/image21.jpeg"/><Relationship Id="rId5" Type="http://schemas.openxmlformats.org/officeDocument/2006/relationships/image" Target="../media/image20.png"/><Relationship Id="rId10" Type="http://schemas.openxmlformats.org/officeDocument/2006/relationships/image" Target="../media/image2.png"/><Relationship Id="rId4" Type="http://schemas.openxmlformats.org/officeDocument/2006/relationships/image" Target="../media/image19.png"/><Relationship Id="rId9" Type="http://schemas.openxmlformats.org/officeDocument/2006/relationships/image" Target="../media/image24.png"/></Relationships>
</file>

<file path=ppt/slideLayouts/_rels/slideLayout7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image" Target="../media/image25.jpeg"/><Relationship Id="rId1" Type="http://schemas.openxmlformats.org/officeDocument/2006/relationships/slideMaster" Target="../slideMasters/slideMaster3.xml"/><Relationship Id="rId6" Type="http://schemas.openxmlformats.org/officeDocument/2006/relationships/image" Target="../media/image28.jpeg"/><Relationship Id="rId5" Type="http://schemas.openxmlformats.org/officeDocument/2006/relationships/image" Target="../media/image20.png"/><Relationship Id="rId10" Type="http://schemas.openxmlformats.org/officeDocument/2006/relationships/image" Target="../media/image32.png"/><Relationship Id="rId4" Type="http://schemas.openxmlformats.org/officeDocument/2006/relationships/image" Target="../media/image27.png"/><Relationship Id="rId9" Type="http://schemas.openxmlformats.org/officeDocument/2006/relationships/image" Target="../media/image31.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4.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4.png"/><Relationship Id="rId1" Type="http://schemas.openxmlformats.org/officeDocument/2006/relationships/slideMaster" Target="../slideMasters/slideMaster4.xml"/><Relationship Id="rId4" Type="http://schemas.openxmlformats.org/officeDocument/2006/relationships/image" Target="../media/image12.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4.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4.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Master" Target="../slideMasters/slideMaster4.xml"/><Relationship Id="rId5" Type="http://schemas.openxmlformats.org/officeDocument/2006/relationships/image" Target="../media/image34.png"/><Relationship Id="rId4" Type="http://schemas.openxmlformats.org/officeDocument/2006/relationships/image" Target="../media/image7.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Master" Target="../slideMasters/slideMaster4.xml"/><Relationship Id="rId5" Type="http://schemas.openxmlformats.org/officeDocument/2006/relationships/image" Target="../media/image34.png"/><Relationship Id="rId4" Type="http://schemas.openxmlformats.org/officeDocument/2006/relationships/image" Target="../media/image7.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eg"/><Relationship Id="rId1" Type="http://schemas.openxmlformats.org/officeDocument/2006/relationships/slideMaster" Target="../slideMasters/slideMaster4.xml"/><Relationship Id="rId5" Type="http://schemas.openxmlformats.org/officeDocument/2006/relationships/image" Target="../media/image34.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5.jpeg"/><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jpeg"/><Relationship Id="rId1" Type="http://schemas.openxmlformats.org/officeDocument/2006/relationships/slideMaster" Target="../slideMasters/slideMaster4.xml"/><Relationship Id="rId6" Type="http://schemas.openxmlformats.org/officeDocument/2006/relationships/image" Target="../media/image21.jpeg"/><Relationship Id="rId5" Type="http://schemas.openxmlformats.org/officeDocument/2006/relationships/image" Target="../media/image35.png"/><Relationship Id="rId10" Type="http://schemas.openxmlformats.org/officeDocument/2006/relationships/image" Target="../media/image34.png"/><Relationship Id="rId4" Type="http://schemas.openxmlformats.org/officeDocument/2006/relationships/image" Target="../media/image19.png"/><Relationship Id="rId9" Type="http://schemas.openxmlformats.org/officeDocument/2006/relationships/image" Target="../media/image24.png"/></Relationships>
</file>

<file path=ppt/slideLayouts/_rels/slideLayout9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36.png"/><Relationship Id="rId7" Type="http://schemas.openxmlformats.org/officeDocument/2006/relationships/image" Target="../media/image29.png"/><Relationship Id="rId2" Type="http://schemas.openxmlformats.org/officeDocument/2006/relationships/image" Target="../media/image25.jpeg"/><Relationship Id="rId1" Type="http://schemas.openxmlformats.org/officeDocument/2006/relationships/slideMaster" Target="../slideMasters/slideMaster4.xml"/><Relationship Id="rId6" Type="http://schemas.openxmlformats.org/officeDocument/2006/relationships/image" Target="../media/image28.jpeg"/><Relationship Id="rId5" Type="http://schemas.openxmlformats.org/officeDocument/2006/relationships/image" Target="../media/image35.png"/><Relationship Id="rId10" Type="http://schemas.openxmlformats.org/officeDocument/2006/relationships/image" Target="../media/image32.png"/><Relationship Id="rId4" Type="http://schemas.openxmlformats.org/officeDocument/2006/relationships/image" Target="../media/image27.png"/><Relationship Id="rId9" Type="http://schemas.openxmlformats.org/officeDocument/2006/relationships/image" Target="../media/image31.png"/></Relationships>
</file>

<file path=ppt/slideLayouts/_rels/slideLayout9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9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5.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1208511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23298336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178CFC2-C102-4168-BB6B-F5BC9EDC6019}"/>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3" name="Alaotsikko 2">
            <a:extLst>
              <a:ext uri="{FF2B5EF4-FFF2-40B4-BE49-F238E27FC236}">
                <a16:creationId xmlns:a16="http://schemas.microsoft.com/office/drawing/2014/main" id="{37F9CECB-E8D2-4E18-8945-9AB8F0588F21}"/>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pic>
        <p:nvPicPr>
          <p:cNvPr id="4" name="Kuva 4" descr="Kuva, joka sisältää kohteen teksti&#10;&#10;Kuvaus luotu automaattisesti">
            <a:extLst>
              <a:ext uri="{FF2B5EF4-FFF2-40B4-BE49-F238E27FC236}">
                <a16:creationId xmlns:a16="http://schemas.microsoft.com/office/drawing/2014/main" id="{80C50EF4-FB53-4EB7-81A0-D406352334D4}"/>
              </a:ext>
            </a:extLst>
          </p:cNvPr>
          <p:cNvPicPr>
            <a:picLocks noChangeAspect="1"/>
          </p:cNvPicPr>
          <p:nvPr/>
        </p:nvPicPr>
        <p:blipFill>
          <a:blip r:embed="rId2"/>
          <a:stretch>
            <a:fillRect/>
          </a:stretch>
        </p:blipFill>
        <p:spPr>
          <a:xfrm>
            <a:off x="382237" y="310996"/>
            <a:ext cx="4177134" cy="918971"/>
          </a:xfrm>
          <a:prstGeom prst="rect">
            <a:avLst/>
          </a:prstGeom>
          <a:noFill/>
          <a:ln cap="flat">
            <a:noFill/>
          </a:ln>
        </p:spPr>
      </p:pic>
      <p:pic>
        <p:nvPicPr>
          <p:cNvPr id="5" name="Kuva 6">
            <a:extLst>
              <a:ext uri="{FF2B5EF4-FFF2-40B4-BE49-F238E27FC236}">
                <a16:creationId xmlns:a16="http://schemas.microsoft.com/office/drawing/2014/main" id="{486D53DA-F153-4D82-958C-0E7DC7CEA4E7}"/>
              </a:ext>
            </a:extLst>
          </p:cNvPr>
          <p:cNvPicPr>
            <a:picLocks noChangeAspect="1"/>
          </p:cNvPicPr>
          <p:nvPr/>
        </p:nvPicPr>
        <p:blipFill>
          <a:blip r:embed="rId3"/>
          <a:stretch>
            <a:fillRect/>
          </a:stretch>
        </p:blipFill>
        <p:spPr>
          <a:xfrm>
            <a:off x="6074487" y="5473296"/>
            <a:ext cx="579400" cy="600093"/>
          </a:xfrm>
          <a:prstGeom prst="rect">
            <a:avLst/>
          </a:prstGeom>
          <a:noFill/>
          <a:ln cap="flat">
            <a:noFill/>
          </a:ln>
        </p:spPr>
      </p:pic>
      <p:pic>
        <p:nvPicPr>
          <p:cNvPr id="6" name="Kuva 7">
            <a:extLst>
              <a:ext uri="{FF2B5EF4-FFF2-40B4-BE49-F238E27FC236}">
                <a16:creationId xmlns:a16="http://schemas.microsoft.com/office/drawing/2014/main" id="{641EE0F8-27FC-4B01-ABC4-9E32B054D560}"/>
              </a:ext>
            </a:extLst>
          </p:cNvPr>
          <p:cNvPicPr>
            <a:picLocks noChangeAspect="1"/>
          </p:cNvPicPr>
          <p:nvPr/>
        </p:nvPicPr>
        <p:blipFill>
          <a:blip r:embed="rId4"/>
          <a:stretch>
            <a:fillRect/>
          </a:stretch>
        </p:blipFill>
        <p:spPr>
          <a:xfrm>
            <a:off x="5017312" y="5416439"/>
            <a:ext cx="855677" cy="604720"/>
          </a:xfrm>
          <a:prstGeom prst="rect">
            <a:avLst/>
          </a:prstGeom>
          <a:noFill/>
          <a:ln cap="flat">
            <a:noFill/>
          </a:ln>
        </p:spPr>
      </p:pic>
      <p:sp>
        <p:nvSpPr>
          <p:cNvPr id="7" name="Tekstiruutu 13">
            <a:extLst>
              <a:ext uri="{FF2B5EF4-FFF2-40B4-BE49-F238E27FC236}">
                <a16:creationId xmlns:a16="http://schemas.microsoft.com/office/drawing/2014/main" id="{A8FDD789-7142-4B7B-B18E-64D9D806B636}"/>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spTree>
    <p:extLst>
      <p:ext uri="{BB962C8B-B14F-4D97-AF65-F5344CB8AC3E}">
        <p14:creationId xmlns:p14="http://schemas.microsoft.com/office/powerpoint/2010/main" val="235756340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2" name="Kuva 2" descr="Kuva, joka sisältää kohteen teksti&#10;&#10;Kuvaus luotu automaattisesti">
            <a:extLst>
              <a:ext uri="{FF2B5EF4-FFF2-40B4-BE49-F238E27FC236}">
                <a16:creationId xmlns:a16="http://schemas.microsoft.com/office/drawing/2014/main" id="{A66A9C51-2220-4CA3-9973-CE27F38ADB62}"/>
              </a:ext>
            </a:extLst>
          </p:cNvPr>
          <p:cNvPicPr>
            <a:picLocks noChangeAspect="1"/>
          </p:cNvPicPr>
          <p:nvPr/>
        </p:nvPicPr>
        <p:blipFill>
          <a:blip r:embed="rId2"/>
          <a:stretch>
            <a:fillRect/>
          </a:stretch>
        </p:blipFill>
        <p:spPr>
          <a:xfrm>
            <a:off x="1001505" y="2114549"/>
            <a:ext cx="10188985" cy="2241578"/>
          </a:xfrm>
          <a:prstGeom prst="rect">
            <a:avLst/>
          </a:prstGeom>
          <a:noFill/>
          <a:ln cap="flat">
            <a:noFill/>
          </a:ln>
        </p:spPr>
      </p:pic>
      <p:pic>
        <p:nvPicPr>
          <p:cNvPr id="3" name="Kuva 3">
            <a:extLst>
              <a:ext uri="{FF2B5EF4-FFF2-40B4-BE49-F238E27FC236}">
                <a16:creationId xmlns:a16="http://schemas.microsoft.com/office/drawing/2014/main" id="{3E724F6D-FCCD-4ED6-8783-A44ABB575EB2}"/>
              </a:ext>
            </a:extLst>
          </p:cNvPr>
          <p:cNvPicPr>
            <a:picLocks noChangeAspect="1"/>
          </p:cNvPicPr>
          <p:nvPr/>
        </p:nvPicPr>
        <p:blipFill>
          <a:blip r:embed="rId3"/>
          <a:stretch>
            <a:fillRect/>
          </a:stretch>
        </p:blipFill>
        <p:spPr>
          <a:xfrm>
            <a:off x="11190491" y="6212552"/>
            <a:ext cx="445742" cy="461662"/>
          </a:xfrm>
          <a:prstGeom prst="rect">
            <a:avLst/>
          </a:prstGeom>
          <a:noFill/>
          <a:ln cap="flat">
            <a:noFill/>
          </a:ln>
        </p:spPr>
      </p:pic>
      <p:pic>
        <p:nvPicPr>
          <p:cNvPr id="4" name="Kuva 4">
            <a:extLst>
              <a:ext uri="{FF2B5EF4-FFF2-40B4-BE49-F238E27FC236}">
                <a16:creationId xmlns:a16="http://schemas.microsoft.com/office/drawing/2014/main" id="{BFE82758-A024-49B3-AC77-508ADD4672CD}"/>
              </a:ext>
            </a:extLst>
          </p:cNvPr>
          <p:cNvPicPr>
            <a:picLocks noChangeAspect="1"/>
          </p:cNvPicPr>
          <p:nvPr/>
        </p:nvPicPr>
        <p:blipFill>
          <a:blip r:embed="rId4"/>
          <a:stretch>
            <a:fillRect/>
          </a:stretch>
        </p:blipFill>
        <p:spPr>
          <a:xfrm>
            <a:off x="10481657" y="6179899"/>
            <a:ext cx="586642" cy="414588"/>
          </a:xfrm>
          <a:prstGeom prst="rect">
            <a:avLst/>
          </a:prstGeom>
          <a:noFill/>
          <a:ln cap="flat">
            <a:noFill/>
          </a:ln>
        </p:spPr>
      </p:pic>
    </p:spTree>
    <p:extLst>
      <p:ext uri="{BB962C8B-B14F-4D97-AF65-F5344CB8AC3E}">
        <p14:creationId xmlns:p14="http://schemas.microsoft.com/office/powerpoint/2010/main" val="27481157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7B01E88-7193-454C-8EFD-A3A8CBF382B7}"/>
              </a:ext>
            </a:extLst>
          </p:cNvPr>
          <p:cNvSpPr txBox="1">
            <a:spLocks noGrp="1"/>
          </p:cNvSpPr>
          <p:nvPr>
            <p:ph type="title"/>
          </p:nvPr>
        </p:nvSpPr>
        <p:spPr>
          <a:xfrm>
            <a:off x="831847" y="1709735"/>
            <a:ext cx="10515600" cy="2852735"/>
          </a:xfrm>
        </p:spPr>
        <p:txBody>
          <a:bodyPr anchor="b"/>
          <a:lstStyle>
            <a:lvl1pPr>
              <a:defRPr sz="5400"/>
            </a:lvl1pPr>
          </a:lstStyle>
          <a:p>
            <a:pPr lvl="0"/>
            <a:r>
              <a:rPr lang="fi-FI"/>
              <a:t>Muokkaa ots. perustyyl. napsautt.</a:t>
            </a:r>
          </a:p>
        </p:txBody>
      </p:sp>
      <p:sp>
        <p:nvSpPr>
          <p:cNvPr id="3" name="Tekstin paikkamerkki 2">
            <a:extLst>
              <a:ext uri="{FF2B5EF4-FFF2-40B4-BE49-F238E27FC236}">
                <a16:creationId xmlns:a16="http://schemas.microsoft.com/office/drawing/2014/main" id="{65BE9533-38FA-4D00-81F1-EC72E72B0CAB}"/>
              </a:ext>
            </a:extLst>
          </p:cNvPr>
          <p:cNvSpPr txBox="1">
            <a:spLocks noGrp="1"/>
          </p:cNvSpPr>
          <p:nvPr>
            <p:ph type="body" idx="1"/>
          </p:nvPr>
        </p:nvSpPr>
        <p:spPr>
          <a:xfrm>
            <a:off x="831847" y="4589465"/>
            <a:ext cx="10515600" cy="1500182"/>
          </a:xfrm>
        </p:spPr>
        <p:txBody>
          <a:bodyPr/>
          <a:lstStyle>
            <a:lvl1pPr marL="0" indent="0">
              <a:buNone/>
              <a:defRPr sz="2400">
                <a:solidFill>
                  <a:srgbClr val="4D4E50"/>
                </a:solidFill>
                <a:latin typeface="Calibri"/>
              </a:defRPr>
            </a:lvl1pPr>
          </a:lstStyle>
          <a:p>
            <a:pPr lvl="0"/>
            <a:r>
              <a:rPr lang="fi-FI"/>
              <a:t>Muokkaa tekstin perustyylejä napsauttamalla</a:t>
            </a:r>
          </a:p>
        </p:txBody>
      </p:sp>
      <p:cxnSp>
        <p:nvCxnSpPr>
          <p:cNvPr id="4" name="Suora yhdysviiva 7">
            <a:extLst>
              <a:ext uri="{FF2B5EF4-FFF2-40B4-BE49-F238E27FC236}">
                <a16:creationId xmlns:a16="http://schemas.microsoft.com/office/drawing/2014/main" id="{BE1AA849-D33C-4159-880E-88D66E82AFD1}"/>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11" descr="Kuva, joka sisältää kohteen teksti&#10;&#10;Kuvaus luotu automaattisesti">
            <a:extLst>
              <a:ext uri="{FF2B5EF4-FFF2-40B4-BE49-F238E27FC236}">
                <a16:creationId xmlns:a16="http://schemas.microsoft.com/office/drawing/2014/main" id="{9E1CCD0A-9ABB-477B-B5EB-5D798BA25387}"/>
              </a:ext>
            </a:extLst>
          </p:cNvPr>
          <p:cNvPicPr>
            <a:picLocks noChangeAspect="1"/>
          </p:cNvPicPr>
          <p:nvPr/>
        </p:nvPicPr>
        <p:blipFill>
          <a:blip r:embed="rId2"/>
          <a:stretch>
            <a:fillRect/>
          </a:stretch>
        </p:blipFill>
        <p:spPr>
          <a:xfrm>
            <a:off x="349328" y="310996"/>
            <a:ext cx="4676552" cy="1028837"/>
          </a:xfrm>
          <a:prstGeom prst="rect">
            <a:avLst/>
          </a:prstGeom>
          <a:noFill/>
          <a:ln cap="flat">
            <a:noFill/>
          </a:ln>
        </p:spPr>
      </p:pic>
      <p:pic>
        <p:nvPicPr>
          <p:cNvPr id="6" name="Kuva 8">
            <a:extLst>
              <a:ext uri="{FF2B5EF4-FFF2-40B4-BE49-F238E27FC236}">
                <a16:creationId xmlns:a16="http://schemas.microsoft.com/office/drawing/2014/main" id="{9D8FE064-864C-47BF-B5B2-0AF70C517AE1}"/>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59BE0B09-3071-4957-BB0E-C49652075A18}"/>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94293834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847FFA4-F13F-433C-9612-F194E1FD0109}"/>
              </a:ext>
            </a:extLst>
          </p:cNvPr>
          <p:cNvSpPr txBox="1">
            <a:spLocks noGrp="1"/>
          </p:cNvSpPr>
          <p:nvPr>
            <p:ph type="title"/>
          </p:nvPr>
        </p:nvSpPr>
        <p:spPr>
          <a:xfrm>
            <a:off x="797311" y="842171"/>
            <a:ext cx="10515600" cy="2852735"/>
          </a:xfrm>
        </p:spPr>
        <p:txBody>
          <a:bodyPr anchor="b"/>
          <a:lstStyle>
            <a:lvl1pPr>
              <a:defRPr sz="5400"/>
            </a:lvl1pPr>
          </a:lstStyle>
          <a:p>
            <a:pPr lvl="0"/>
            <a:r>
              <a:rPr lang="fi-FI"/>
              <a:t>Muokkaa ots. perustyyl. napsautt.</a:t>
            </a:r>
          </a:p>
        </p:txBody>
      </p:sp>
      <p:sp>
        <p:nvSpPr>
          <p:cNvPr id="3" name="Tekstin paikkamerkki 2">
            <a:extLst>
              <a:ext uri="{FF2B5EF4-FFF2-40B4-BE49-F238E27FC236}">
                <a16:creationId xmlns:a16="http://schemas.microsoft.com/office/drawing/2014/main" id="{4C667C50-BAAD-4AD5-AF07-059D7B79D79B}"/>
              </a:ext>
            </a:extLst>
          </p:cNvPr>
          <p:cNvSpPr txBox="1">
            <a:spLocks noGrp="1"/>
          </p:cNvSpPr>
          <p:nvPr>
            <p:ph type="body" idx="1"/>
          </p:nvPr>
        </p:nvSpPr>
        <p:spPr>
          <a:xfrm>
            <a:off x="797311" y="3890964"/>
            <a:ext cx="10515600" cy="1500182"/>
          </a:xfrm>
        </p:spPr>
        <p:txBody>
          <a:bodyPr/>
          <a:lstStyle>
            <a:lvl1pPr marL="0" indent="0">
              <a:buNone/>
              <a:defRPr sz="2400">
                <a:solidFill>
                  <a:srgbClr val="4D4E50"/>
                </a:solidFill>
                <a:latin typeface="Calibri"/>
              </a:defRPr>
            </a:lvl1pPr>
          </a:lstStyle>
          <a:p>
            <a:pPr lvl="0"/>
            <a:r>
              <a:rPr lang="fi-FI"/>
              <a:t>Muokkaa tekstin perustyylejä napsauttamalla</a:t>
            </a:r>
          </a:p>
        </p:txBody>
      </p:sp>
      <p:cxnSp>
        <p:nvCxnSpPr>
          <p:cNvPr id="4" name="Suora yhdysviiva 7">
            <a:extLst>
              <a:ext uri="{FF2B5EF4-FFF2-40B4-BE49-F238E27FC236}">
                <a16:creationId xmlns:a16="http://schemas.microsoft.com/office/drawing/2014/main" id="{76202A5D-F9F1-418B-A061-54683859AD7F}"/>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8" descr="Kuva, joka sisältää kohteen teksti&#10;&#10;Kuvaus luotu automaattisesti">
            <a:extLst>
              <a:ext uri="{FF2B5EF4-FFF2-40B4-BE49-F238E27FC236}">
                <a16:creationId xmlns:a16="http://schemas.microsoft.com/office/drawing/2014/main" id="{45A44E94-21EE-46F4-A2F2-70ED1E68AA9E}"/>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6" name="Kuva 8">
            <a:extLst>
              <a:ext uri="{FF2B5EF4-FFF2-40B4-BE49-F238E27FC236}">
                <a16:creationId xmlns:a16="http://schemas.microsoft.com/office/drawing/2014/main" id="{6B926A6C-354C-4F97-8715-7405F49E93DB}"/>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1E65826E-CCA8-4031-934F-F30686B5AE18}"/>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75973211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4E9D98A-8963-4771-B019-1FF267E3988F}"/>
              </a:ext>
            </a:extLst>
          </p:cNvPr>
          <p:cNvSpPr txBox="1">
            <a:spLocks noGrp="1"/>
          </p:cNvSpPr>
          <p:nvPr>
            <p:ph type="title"/>
          </p:nvPr>
        </p:nvSpPr>
        <p:spPr/>
        <p:txBody>
          <a:bodyPr/>
          <a:lstStyle>
            <a:lvl1pPr>
              <a:defRPr/>
            </a:lvl1pPr>
          </a:lstStyle>
          <a:p>
            <a:pPr lvl="0"/>
            <a:r>
              <a:rPr lang="fi-FI"/>
              <a:t>Muokkaa ots. perustyyl. napsautt.</a:t>
            </a:r>
          </a:p>
        </p:txBody>
      </p:sp>
      <p:sp>
        <p:nvSpPr>
          <p:cNvPr id="3" name="Sisällön paikkamerkki 2">
            <a:extLst>
              <a:ext uri="{FF2B5EF4-FFF2-40B4-BE49-F238E27FC236}">
                <a16:creationId xmlns:a16="http://schemas.microsoft.com/office/drawing/2014/main" id="{84BA31A9-58F3-4C9D-A2A9-8762BFF724CD}"/>
              </a:ext>
            </a:extLst>
          </p:cNvPr>
          <p:cNvSpPr txBox="1">
            <a:spLocks noGrp="1"/>
          </p:cNvSpPr>
          <p:nvPr>
            <p:ph idx="1"/>
          </p:nvPr>
        </p:nvSpPr>
        <p:spPr/>
        <p:txBody>
          <a:bodyPr/>
          <a:lstStyle>
            <a:lvl1pPr>
              <a:defRPr>
                <a:latin typeface="Calibri"/>
              </a:defRPr>
            </a:lvl1pPr>
            <a:lvl2pPr>
              <a:defRPr>
                <a:latin typeface="Calibri" pitchFamily="34"/>
                <a:cs typeface="Calibri" pitchFamily="34"/>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4" name="Suora yhdysviiva 10">
            <a:extLst>
              <a:ext uri="{FF2B5EF4-FFF2-40B4-BE49-F238E27FC236}">
                <a16:creationId xmlns:a16="http://schemas.microsoft.com/office/drawing/2014/main" id="{29D755A7-22A2-4454-8F01-204B12EE64E5}"/>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5" name="Kuva 8" descr="Kuva, joka sisältää kohteen teksti&#10;&#10;Kuvaus luotu automaattisesti">
            <a:extLst>
              <a:ext uri="{FF2B5EF4-FFF2-40B4-BE49-F238E27FC236}">
                <a16:creationId xmlns:a16="http://schemas.microsoft.com/office/drawing/2014/main" id="{18CDEA8C-0A49-46AD-9977-2E1B79FFE89E}"/>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6" name="Kuva 8">
            <a:extLst>
              <a:ext uri="{FF2B5EF4-FFF2-40B4-BE49-F238E27FC236}">
                <a16:creationId xmlns:a16="http://schemas.microsoft.com/office/drawing/2014/main" id="{7C1331BD-1FC3-45A2-80BC-00D673C02C81}"/>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FD785631-6292-4236-B6E0-695210CBA77F}"/>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193118825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1D1571A-74DD-43E5-8673-B0572F60AF5C}"/>
              </a:ext>
            </a:extLst>
          </p:cNvPr>
          <p:cNvSpPr txBox="1">
            <a:spLocks noGrp="1"/>
          </p:cNvSpPr>
          <p:nvPr>
            <p:ph type="title"/>
          </p:nvPr>
        </p:nvSpPr>
        <p:spPr/>
        <p:txBody>
          <a:bodyPr/>
          <a:lstStyle>
            <a:lvl1pPr>
              <a:defRPr/>
            </a:lvl1pPr>
          </a:lstStyle>
          <a:p>
            <a:pPr lvl="0"/>
            <a:r>
              <a:rPr lang="fi-FI"/>
              <a:t>Muokkaa ots. perustyyl. napsautt.</a:t>
            </a:r>
          </a:p>
        </p:txBody>
      </p:sp>
      <p:sp>
        <p:nvSpPr>
          <p:cNvPr id="3" name="Sisällön paikkamerkki 2">
            <a:extLst>
              <a:ext uri="{FF2B5EF4-FFF2-40B4-BE49-F238E27FC236}">
                <a16:creationId xmlns:a16="http://schemas.microsoft.com/office/drawing/2014/main" id="{0D9DCAFD-0F36-4879-BE70-7F990656817B}"/>
              </a:ext>
            </a:extLst>
          </p:cNvPr>
          <p:cNvSpPr txBox="1">
            <a:spLocks noGrp="1"/>
          </p:cNvSpPr>
          <p:nvPr>
            <p:ph idx="1"/>
          </p:nvPr>
        </p:nvSpPr>
        <p:spPr>
          <a:xfrm>
            <a:off x="838203"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FBE86F16-34F7-4DD3-981D-0A4781F6380C}"/>
              </a:ext>
            </a:extLst>
          </p:cNvPr>
          <p:cNvSpPr txBox="1">
            <a:spLocks noGrp="1"/>
          </p:cNvSpPr>
          <p:nvPr>
            <p:ph idx="2"/>
          </p:nvPr>
        </p:nvSpPr>
        <p:spPr>
          <a:xfrm>
            <a:off x="6172200" y="1825627"/>
            <a:ext cx="5181603" cy="4351336"/>
          </a:xfrm>
        </p:spPr>
        <p:txBody>
          <a:bodyPr/>
          <a:lstStyle>
            <a:lvl1pPr>
              <a:defRPr>
                <a:latin typeface="Calibri"/>
              </a:defRPr>
            </a:lvl1pPr>
            <a:lvl2pPr>
              <a:defRPr>
                <a:latin typeface="Calibri"/>
              </a:defRPr>
            </a:lvl2pPr>
            <a:lvl3pPr>
              <a:defRPr>
                <a:latin typeface="Calibri"/>
              </a:defRPr>
            </a:lvl3pPr>
            <a:lvl4pPr>
              <a:defRPr>
                <a:latin typeface="Calibri"/>
              </a:defRPr>
            </a:lvl4pPr>
            <a:lvl5pPr>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5" name="Suora yhdysviiva 7">
            <a:extLst>
              <a:ext uri="{FF2B5EF4-FFF2-40B4-BE49-F238E27FC236}">
                <a16:creationId xmlns:a16="http://schemas.microsoft.com/office/drawing/2014/main" id="{FCE9A286-0F5A-411A-919F-F43C2FBFF09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A43670A2-7B0A-4757-9E76-7C6481A420A0}"/>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5D5BD84F-ACB0-4979-A1AB-B6015493603C}"/>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3FBD0F32-F37E-4C77-8061-9DD71DC819BF}"/>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97167845"/>
      </p:ext>
    </p:extLst>
  </p:cSld>
  <p:clrMapOvr>
    <a:masterClrMapping/>
  </p:clrMapOvr>
  <p:hf sldNum="0" hdr="0" ftr="0" dt="0"/>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79CCE2B-EDC0-4DE6-AB31-324EBC4F2C6A}"/>
              </a:ext>
            </a:extLst>
          </p:cNvPr>
          <p:cNvSpPr txBox="1">
            <a:spLocks noGrp="1"/>
          </p:cNvSpPr>
          <p:nvPr>
            <p:ph type="title"/>
          </p:nvPr>
        </p:nvSpPr>
        <p:spPr>
          <a:xfrm>
            <a:off x="839784" y="365129"/>
            <a:ext cx="10515600" cy="1325559"/>
          </a:xfrm>
        </p:spPr>
        <p:txBody>
          <a:bodyPr/>
          <a:lstStyle>
            <a:lvl1pPr>
              <a:defRPr/>
            </a:lvl1pPr>
          </a:lstStyle>
          <a:p>
            <a:pPr lvl="0"/>
            <a:r>
              <a:rPr lang="fi-FI"/>
              <a:t>Muokkaa ots. perustyyl. napsautt.</a:t>
            </a:r>
          </a:p>
        </p:txBody>
      </p:sp>
      <p:sp>
        <p:nvSpPr>
          <p:cNvPr id="3" name="Tekstin paikkamerkki 2">
            <a:extLst>
              <a:ext uri="{FF2B5EF4-FFF2-40B4-BE49-F238E27FC236}">
                <a16:creationId xmlns:a16="http://schemas.microsoft.com/office/drawing/2014/main" id="{8505014D-2E99-427B-8D27-2DE0B5DF325D}"/>
              </a:ext>
            </a:extLst>
          </p:cNvPr>
          <p:cNvSpPr txBox="1">
            <a:spLocks noGrp="1"/>
          </p:cNvSpPr>
          <p:nvPr>
            <p:ph type="body" idx="4294967295"/>
          </p:nvPr>
        </p:nvSpPr>
        <p:spPr>
          <a:xfrm>
            <a:off x="839784" y="1681160"/>
            <a:ext cx="5157782" cy="823910"/>
          </a:xfrm>
        </p:spPr>
        <p:txBody>
          <a:bodyPr anchor="b"/>
          <a:lstStyle>
            <a:lvl1pPr marL="0" indent="0">
              <a:buNone/>
              <a:defRPr sz="2400" b="1">
                <a:solidFill>
                  <a:srgbClr val="262728"/>
                </a:solidFill>
                <a:latin typeface="Calibri"/>
              </a:defRPr>
            </a:lvl1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1C8581FA-E4E1-4016-9FDD-E5AF90FE7B3F}"/>
              </a:ext>
            </a:extLst>
          </p:cNvPr>
          <p:cNvSpPr txBox="1">
            <a:spLocks noGrp="1"/>
          </p:cNvSpPr>
          <p:nvPr>
            <p:ph idx="4294967295"/>
          </p:nvPr>
        </p:nvSpPr>
        <p:spPr>
          <a:xfrm>
            <a:off x="839784" y="2505071"/>
            <a:ext cx="5157782" cy="3684583"/>
          </a:xfrm>
        </p:spPr>
        <p:txBody>
          <a:bodyPr/>
          <a:lstStyle>
            <a:lvl1pPr>
              <a:defRPr sz="2400">
                <a:latin typeface="Calibri"/>
              </a:defRPr>
            </a:lvl1pPr>
            <a:lvl2pPr>
              <a:defRPr sz="2000">
                <a:latin typeface="Calibri"/>
              </a:defRPr>
            </a:lvl2pPr>
            <a:lvl3pPr>
              <a:defRPr sz="1800">
                <a:latin typeface="Calibri"/>
              </a:defRPr>
            </a:lvl3pPr>
            <a:lvl4pPr>
              <a:defRPr sz="1400">
                <a:latin typeface="Calibri"/>
              </a:defRPr>
            </a:lvl4pPr>
            <a:lvl5pPr>
              <a:defRPr sz="14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DAF65DFC-5E45-4A13-9331-DE108F8547F2}"/>
              </a:ext>
            </a:extLst>
          </p:cNvPr>
          <p:cNvSpPr txBox="1">
            <a:spLocks noGrp="1"/>
          </p:cNvSpPr>
          <p:nvPr>
            <p:ph type="body" idx="4294967295"/>
          </p:nvPr>
        </p:nvSpPr>
        <p:spPr>
          <a:xfrm>
            <a:off x="6172200" y="1681160"/>
            <a:ext cx="5183184" cy="823910"/>
          </a:xfrm>
        </p:spPr>
        <p:txBody>
          <a:bodyPr anchor="b"/>
          <a:lstStyle>
            <a:lvl1pPr marL="0" indent="0">
              <a:buNone/>
              <a:defRPr sz="2400" b="1">
                <a:solidFill>
                  <a:srgbClr val="262728"/>
                </a:solidFill>
                <a:latin typeface="Calibri"/>
              </a:defRPr>
            </a:lvl1pPr>
          </a:lstStyle>
          <a:p>
            <a:pPr lvl="0"/>
            <a:r>
              <a:rPr lang="fi-FI"/>
              <a:t>Muokkaa tekstin perustyylejä napsauttamalla</a:t>
            </a:r>
          </a:p>
        </p:txBody>
      </p:sp>
      <p:sp>
        <p:nvSpPr>
          <p:cNvPr id="6" name="Sisällön paikkamerkki 3">
            <a:extLst>
              <a:ext uri="{FF2B5EF4-FFF2-40B4-BE49-F238E27FC236}">
                <a16:creationId xmlns:a16="http://schemas.microsoft.com/office/drawing/2014/main" id="{B6F21554-F1F8-483C-9B2C-1EEA809A54A8}"/>
              </a:ext>
            </a:extLst>
          </p:cNvPr>
          <p:cNvSpPr txBox="1">
            <a:spLocks noGrp="1"/>
          </p:cNvSpPr>
          <p:nvPr>
            <p:ph idx="4294967295"/>
          </p:nvPr>
        </p:nvSpPr>
        <p:spPr>
          <a:xfrm>
            <a:off x="6172200" y="2505071"/>
            <a:ext cx="5157782" cy="3684583"/>
          </a:xfrm>
        </p:spPr>
        <p:txBody>
          <a:bodyPr/>
          <a:lstStyle>
            <a:lvl1pPr>
              <a:defRPr sz="2400">
                <a:latin typeface="Calibri"/>
              </a:defRPr>
            </a:lvl1pPr>
            <a:lvl2pPr>
              <a:defRPr sz="2000">
                <a:latin typeface="Calibri"/>
              </a:defRPr>
            </a:lvl2pPr>
            <a:lvl3pPr>
              <a:defRPr sz="1800">
                <a:latin typeface="Calibri"/>
              </a:defRPr>
            </a:lvl3pPr>
            <a:lvl4pPr>
              <a:defRPr sz="1400">
                <a:latin typeface="Calibri"/>
              </a:defRPr>
            </a:lvl4pPr>
            <a:lvl5pPr>
              <a:defRPr sz="14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7" name="Suora yhdysviiva 10">
            <a:extLst>
              <a:ext uri="{FF2B5EF4-FFF2-40B4-BE49-F238E27FC236}">
                <a16:creationId xmlns:a16="http://schemas.microsoft.com/office/drawing/2014/main" id="{7D600F0C-CD28-43CD-B555-2642662CC9D0}"/>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8" name="Kuva 12" descr="Kuva, joka sisältää kohteen teksti&#10;&#10;Kuvaus luotu automaattisesti">
            <a:extLst>
              <a:ext uri="{FF2B5EF4-FFF2-40B4-BE49-F238E27FC236}">
                <a16:creationId xmlns:a16="http://schemas.microsoft.com/office/drawing/2014/main" id="{DABA7311-6EFB-42F4-BF23-46786EE1ADA3}"/>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9" name="Kuva 8">
            <a:extLst>
              <a:ext uri="{FF2B5EF4-FFF2-40B4-BE49-F238E27FC236}">
                <a16:creationId xmlns:a16="http://schemas.microsoft.com/office/drawing/2014/main" id="{84C84DC6-7CAF-44AC-990A-D8CB74018023}"/>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10" name="Kuva 11">
            <a:extLst>
              <a:ext uri="{FF2B5EF4-FFF2-40B4-BE49-F238E27FC236}">
                <a16:creationId xmlns:a16="http://schemas.microsoft.com/office/drawing/2014/main" id="{CDEE7C71-9068-4EC2-AF50-782179875F07}"/>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128716981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CAC6351-1AA4-4993-B2EA-628B53D2FD93}"/>
              </a:ext>
            </a:extLst>
          </p:cNvPr>
          <p:cNvSpPr txBox="1">
            <a:spLocks noGrp="1"/>
          </p:cNvSpPr>
          <p:nvPr>
            <p:ph type="title"/>
          </p:nvPr>
        </p:nvSpPr>
        <p:spPr/>
        <p:txBody>
          <a:bodyPr/>
          <a:lstStyle>
            <a:lvl1pPr>
              <a:defRPr/>
            </a:lvl1pPr>
          </a:lstStyle>
          <a:p>
            <a:pPr lvl="0"/>
            <a:r>
              <a:rPr lang="fi-FI"/>
              <a:t>Muokkaa ots. perustyyl. napsautt.</a:t>
            </a:r>
          </a:p>
        </p:txBody>
      </p:sp>
      <p:cxnSp>
        <p:nvCxnSpPr>
          <p:cNvPr id="3" name="Suora yhdysviiva 5">
            <a:extLst>
              <a:ext uri="{FF2B5EF4-FFF2-40B4-BE49-F238E27FC236}">
                <a16:creationId xmlns:a16="http://schemas.microsoft.com/office/drawing/2014/main" id="{3C22E0D7-7145-4F8A-A9A7-FC3B8FDC3AC0}"/>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4" name="Kuva 7" descr="Kuva, joka sisältää kohteen teksti&#10;&#10;Kuvaus luotu automaattisesti">
            <a:extLst>
              <a:ext uri="{FF2B5EF4-FFF2-40B4-BE49-F238E27FC236}">
                <a16:creationId xmlns:a16="http://schemas.microsoft.com/office/drawing/2014/main" id="{F6D76F91-9993-4A32-9C4F-655D04C5406C}"/>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5" name="Kuva 8">
            <a:extLst>
              <a:ext uri="{FF2B5EF4-FFF2-40B4-BE49-F238E27FC236}">
                <a16:creationId xmlns:a16="http://schemas.microsoft.com/office/drawing/2014/main" id="{DCC5578D-3959-4AC9-B792-DA15EA877139}"/>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6" name="Kuva 11">
            <a:extLst>
              <a:ext uri="{FF2B5EF4-FFF2-40B4-BE49-F238E27FC236}">
                <a16:creationId xmlns:a16="http://schemas.microsoft.com/office/drawing/2014/main" id="{CF6D94DB-7378-4E79-BC6E-EC2E0E47456B}"/>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80076546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E39078F-E0A9-4065-B004-040A14078B51}"/>
              </a:ext>
            </a:extLst>
          </p:cNvPr>
          <p:cNvSpPr txBox="1">
            <a:spLocks noGrp="1"/>
          </p:cNvSpPr>
          <p:nvPr>
            <p:ph type="title"/>
          </p:nvPr>
        </p:nvSpPr>
        <p:spPr/>
        <p:txBody>
          <a:bodyPr/>
          <a:lstStyle>
            <a:lvl1pPr>
              <a:defRPr/>
            </a:lvl1pPr>
          </a:lstStyle>
          <a:p>
            <a:pPr lvl="0"/>
            <a:r>
              <a:rPr lang="fi-FI"/>
              <a:t>Muokkaa ots. perustyyl. napsautt.</a:t>
            </a:r>
          </a:p>
        </p:txBody>
      </p:sp>
      <p:cxnSp>
        <p:nvCxnSpPr>
          <p:cNvPr id="3" name="Suora yhdysviiva 5">
            <a:extLst>
              <a:ext uri="{FF2B5EF4-FFF2-40B4-BE49-F238E27FC236}">
                <a16:creationId xmlns:a16="http://schemas.microsoft.com/office/drawing/2014/main" id="{1A0DD72E-DEDC-40D7-8ECE-8D1CFD44C178}"/>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4" name="Kuva 7" descr="Kuva, joka sisältää kohteen teksti&#10;&#10;Kuvaus luotu automaattisesti">
            <a:extLst>
              <a:ext uri="{FF2B5EF4-FFF2-40B4-BE49-F238E27FC236}">
                <a16:creationId xmlns:a16="http://schemas.microsoft.com/office/drawing/2014/main" id="{E64E6B01-1BC3-4349-BCF6-165F1E9127A9}"/>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sp>
        <p:nvSpPr>
          <p:cNvPr id="5" name="Tekstin paikkamerkki 3">
            <a:extLst>
              <a:ext uri="{FF2B5EF4-FFF2-40B4-BE49-F238E27FC236}">
                <a16:creationId xmlns:a16="http://schemas.microsoft.com/office/drawing/2014/main" id="{DABEAFD6-9EFF-4CFF-B561-6A01D8923860}"/>
              </a:ext>
            </a:extLst>
          </p:cNvPr>
          <p:cNvSpPr txBox="1">
            <a:spLocks noGrp="1"/>
          </p:cNvSpPr>
          <p:nvPr>
            <p:ph type="body" idx="4294967295"/>
          </p:nvPr>
        </p:nvSpPr>
        <p:spPr>
          <a:xfrm>
            <a:off x="838203" y="1771649"/>
            <a:ext cx="10515600" cy="4376739"/>
          </a:xfrm>
        </p:spPr>
        <p:txBody>
          <a:bodyPr/>
          <a:lstStyle>
            <a:lvl1pPr marL="0" indent="0">
              <a:lnSpc>
                <a:spcPct val="100000"/>
              </a:lnSpc>
              <a:buNone/>
              <a:defRPr>
                <a:latin typeface="Calibri"/>
              </a:defRPr>
            </a:lvl1pPr>
            <a:lvl2pPr marL="457200" indent="0">
              <a:lnSpc>
                <a:spcPct val="100000"/>
              </a:lnSpc>
              <a:buNone/>
              <a:defRPr>
                <a:latin typeface="Calibri"/>
              </a:defRPr>
            </a:lvl2pPr>
            <a:lvl3pPr marL="914400" indent="0">
              <a:lnSpc>
                <a:spcPct val="100000"/>
              </a:lnSpc>
              <a:buNone/>
              <a:defRPr>
                <a:latin typeface="Calibri"/>
              </a:defRPr>
            </a:lvl3pPr>
            <a:lvl4pPr marL="1371600" indent="0">
              <a:lnSpc>
                <a:spcPct val="100000"/>
              </a:lnSpc>
              <a:buNone/>
              <a:defRPr>
                <a:latin typeface="Calibri"/>
              </a:defRPr>
            </a:lvl4pPr>
            <a:lvl5pPr marL="1828800" indent="0">
              <a:lnSpc>
                <a:spcPct val="100000"/>
              </a:lnSpc>
              <a:buNone/>
              <a:defRPr>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6" name="Kuva 8">
            <a:extLst>
              <a:ext uri="{FF2B5EF4-FFF2-40B4-BE49-F238E27FC236}">
                <a16:creationId xmlns:a16="http://schemas.microsoft.com/office/drawing/2014/main" id="{AB2E3EE0-D77C-45F5-8916-4904987F6A48}"/>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7" name="Kuva 11">
            <a:extLst>
              <a:ext uri="{FF2B5EF4-FFF2-40B4-BE49-F238E27FC236}">
                <a16:creationId xmlns:a16="http://schemas.microsoft.com/office/drawing/2014/main" id="{09AA0723-5B57-437B-8875-42C08DCF7919}"/>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14634914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2" name="Suora yhdysviiva 4">
            <a:extLst>
              <a:ext uri="{FF2B5EF4-FFF2-40B4-BE49-F238E27FC236}">
                <a16:creationId xmlns:a16="http://schemas.microsoft.com/office/drawing/2014/main" id="{373921E0-39F7-4A6B-9434-A1D45B5F6E69}"/>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3" name="Kuva 6" descr="Kuva, joka sisältää kohteen teksti&#10;&#10;Kuvaus luotu automaattisesti">
            <a:extLst>
              <a:ext uri="{FF2B5EF4-FFF2-40B4-BE49-F238E27FC236}">
                <a16:creationId xmlns:a16="http://schemas.microsoft.com/office/drawing/2014/main" id="{097BD3D8-260E-4490-96CD-0D9114D164BC}"/>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4" name="Kuva 8">
            <a:extLst>
              <a:ext uri="{FF2B5EF4-FFF2-40B4-BE49-F238E27FC236}">
                <a16:creationId xmlns:a16="http://schemas.microsoft.com/office/drawing/2014/main" id="{6F65486E-3E4E-4C66-B73C-ABF353F168F2}"/>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5" name="Kuva 11">
            <a:extLst>
              <a:ext uri="{FF2B5EF4-FFF2-40B4-BE49-F238E27FC236}">
                <a16:creationId xmlns:a16="http://schemas.microsoft.com/office/drawing/2014/main" id="{0266EABA-AD93-4CA5-ACFD-34231E85568E}"/>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724239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5199068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4885867-678A-4C88-9CBD-B1FA870D2306}"/>
              </a:ext>
            </a:extLst>
          </p:cNvPr>
          <p:cNvSpPr txBox="1">
            <a:spLocks noGrp="1"/>
          </p:cNvSpPr>
          <p:nvPr>
            <p:ph type="title"/>
          </p:nvPr>
        </p:nvSpPr>
        <p:spPr>
          <a:xfrm>
            <a:off x="839784" y="457200"/>
            <a:ext cx="3932240" cy="1600200"/>
          </a:xfrm>
        </p:spPr>
        <p:txBody>
          <a:bodyPr anchor="b"/>
          <a:lstStyle>
            <a:lvl1pPr>
              <a:defRPr sz="3200"/>
            </a:lvl1pPr>
          </a:lstStyle>
          <a:p>
            <a:pPr lvl="0"/>
            <a:r>
              <a:rPr lang="fi-FI"/>
              <a:t>Muokkaa ots. perustyyl. napsautt.</a:t>
            </a:r>
          </a:p>
        </p:txBody>
      </p:sp>
      <p:sp>
        <p:nvSpPr>
          <p:cNvPr id="3" name="Sisällön paikkamerkki 2">
            <a:extLst>
              <a:ext uri="{FF2B5EF4-FFF2-40B4-BE49-F238E27FC236}">
                <a16:creationId xmlns:a16="http://schemas.microsoft.com/office/drawing/2014/main" id="{C3D70DBA-4C98-4D55-BBCC-8C2FA8BDB7C8}"/>
              </a:ext>
            </a:extLst>
          </p:cNvPr>
          <p:cNvSpPr txBox="1">
            <a:spLocks noGrp="1"/>
          </p:cNvSpPr>
          <p:nvPr>
            <p:ph idx="1"/>
          </p:nvPr>
        </p:nvSpPr>
        <p:spPr>
          <a:xfrm>
            <a:off x="5183184" y="457200"/>
            <a:ext cx="6172200" cy="5403847"/>
          </a:xfrm>
        </p:spPr>
        <p:txBody>
          <a:bodyPr/>
          <a:lstStyle>
            <a:lvl1pPr>
              <a:defRPr sz="2800" b="1">
                <a:latin typeface="Calibri"/>
              </a:defRPr>
            </a:lvl1pPr>
            <a:lvl2pPr>
              <a:defRPr>
                <a:latin typeface="Calibri"/>
              </a:defRPr>
            </a:lvl2pPr>
            <a:lvl3pPr>
              <a:defRPr>
                <a:latin typeface="Calibri"/>
              </a:defRPr>
            </a:lvl3pPr>
            <a:lvl4pPr>
              <a:defRPr>
                <a:latin typeface="Calibri"/>
              </a:defRPr>
            </a:lvl4pPr>
            <a:lvl5pPr>
              <a:defRPr sz="2000">
                <a:latin typeface="Calibri"/>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E7AF3E50-9029-493D-95E6-A2A29BFE85AD}"/>
              </a:ext>
            </a:extLst>
          </p:cNvPr>
          <p:cNvSpPr txBox="1">
            <a:spLocks noGrp="1"/>
          </p:cNvSpPr>
          <p:nvPr>
            <p:ph type="body" idx="2"/>
          </p:nvPr>
        </p:nvSpPr>
        <p:spPr>
          <a:xfrm>
            <a:off x="839784" y="2057400"/>
            <a:ext cx="3932240" cy="3811584"/>
          </a:xfrm>
        </p:spPr>
        <p:txBody>
          <a:bodyPr/>
          <a:lstStyle>
            <a:lvl1pPr marL="0" indent="0">
              <a:buNone/>
              <a:defRPr sz="1600">
                <a:latin typeface="Calibri"/>
              </a:defRPr>
            </a:lvl1pPr>
          </a:lstStyle>
          <a:p>
            <a:pPr lvl="0"/>
            <a:r>
              <a:rPr lang="fi-FI"/>
              <a:t>Muokkaa tekstin perustyylejä napsauttamalla</a:t>
            </a:r>
          </a:p>
        </p:txBody>
      </p:sp>
      <p:cxnSp>
        <p:nvCxnSpPr>
          <p:cNvPr id="5" name="Suora yhdysviiva 7">
            <a:extLst>
              <a:ext uri="{FF2B5EF4-FFF2-40B4-BE49-F238E27FC236}">
                <a16:creationId xmlns:a16="http://schemas.microsoft.com/office/drawing/2014/main" id="{A19305EE-7B10-4F9E-9CF8-9543CED57416}"/>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494B060F-7984-4B65-A3AD-A0AA678047E1}"/>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3B5CAA94-8034-4479-8927-2815D698A653}"/>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C264C6B5-F897-4AC6-8953-D579299CF859}"/>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299308716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0A16C5C-B3D5-4072-BA26-E811CF4B53BA}"/>
              </a:ext>
            </a:extLst>
          </p:cNvPr>
          <p:cNvSpPr txBox="1">
            <a:spLocks noGrp="1"/>
          </p:cNvSpPr>
          <p:nvPr>
            <p:ph type="title"/>
          </p:nvPr>
        </p:nvSpPr>
        <p:spPr>
          <a:xfrm>
            <a:off x="839784" y="457200"/>
            <a:ext cx="3932240" cy="1600200"/>
          </a:xfrm>
        </p:spPr>
        <p:txBody>
          <a:bodyPr anchor="b"/>
          <a:lstStyle>
            <a:lvl1pPr>
              <a:defRPr sz="3200"/>
            </a:lvl1pPr>
          </a:lstStyle>
          <a:p>
            <a:pPr lvl="0"/>
            <a:r>
              <a:rPr lang="fi-FI"/>
              <a:t>Muokkaa ots. perustyyl. napsautt.</a:t>
            </a:r>
          </a:p>
        </p:txBody>
      </p:sp>
      <p:sp>
        <p:nvSpPr>
          <p:cNvPr id="3" name="Kuvan paikkamerkki 2">
            <a:extLst>
              <a:ext uri="{FF2B5EF4-FFF2-40B4-BE49-F238E27FC236}">
                <a16:creationId xmlns:a16="http://schemas.microsoft.com/office/drawing/2014/main" id="{83A56A0D-6A2A-4883-A6FE-11D1A13B957E}"/>
              </a:ext>
            </a:extLst>
          </p:cNvPr>
          <p:cNvSpPr txBox="1">
            <a:spLocks noGrp="1"/>
          </p:cNvSpPr>
          <p:nvPr>
            <p:ph type="pic" idx="1"/>
          </p:nvPr>
        </p:nvSpPr>
        <p:spPr>
          <a:xfrm>
            <a:off x="5183184" y="987423"/>
            <a:ext cx="6172200" cy="4873623"/>
          </a:xfrm>
        </p:spPr>
        <p:txBody>
          <a:bodyPr/>
          <a:lstStyle>
            <a:lvl1pPr marL="0" indent="0">
              <a:buNone/>
              <a:defRPr/>
            </a:lvl1pPr>
          </a:lstStyle>
          <a:p>
            <a:pPr lvl="0"/>
            <a:endParaRPr lang="fi-FI"/>
          </a:p>
        </p:txBody>
      </p:sp>
      <p:sp>
        <p:nvSpPr>
          <p:cNvPr id="4" name="Tekstin paikkamerkki 3">
            <a:extLst>
              <a:ext uri="{FF2B5EF4-FFF2-40B4-BE49-F238E27FC236}">
                <a16:creationId xmlns:a16="http://schemas.microsoft.com/office/drawing/2014/main" id="{0AD9B97E-7788-4856-A46A-C7FB832B0855}"/>
              </a:ext>
            </a:extLst>
          </p:cNvPr>
          <p:cNvSpPr txBox="1">
            <a:spLocks noGrp="1"/>
          </p:cNvSpPr>
          <p:nvPr>
            <p:ph type="body" idx="2"/>
          </p:nvPr>
        </p:nvSpPr>
        <p:spPr>
          <a:xfrm>
            <a:off x="839784" y="2057400"/>
            <a:ext cx="3932240" cy="3811584"/>
          </a:xfrm>
        </p:spPr>
        <p:txBody>
          <a:bodyPr/>
          <a:lstStyle>
            <a:lvl1pPr marL="0" indent="0">
              <a:buNone/>
              <a:defRPr sz="1600">
                <a:latin typeface="Calibri"/>
              </a:defRPr>
            </a:lvl1pPr>
          </a:lstStyle>
          <a:p>
            <a:pPr lvl="0"/>
            <a:r>
              <a:rPr lang="fi-FI"/>
              <a:t>Muokkaa tekstin perustyylejä napsauttamalla</a:t>
            </a:r>
          </a:p>
        </p:txBody>
      </p:sp>
      <p:cxnSp>
        <p:nvCxnSpPr>
          <p:cNvPr id="5" name="Suora yhdysviiva 7">
            <a:extLst>
              <a:ext uri="{FF2B5EF4-FFF2-40B4-BE49-F238E27FC236}">
                <a16:creationId xmlns:a16="http://schemas.microsoft.com/office/drawing/2014/main" id="{91FADD77-F77B-4902-B39E-C909DA018816}"/>
              </a:ext>
            </a:extLst>
          </p:cNvPr>
          <p:cNvCxnSpPr/>
          <p:nvPr/>
        </p:nvCxnSpPr>
        <p:spPr>
          <a:xfrm>
            <a:off x="661641" y="6282010"/>
            <a:ext cx="10786939" cy="0"/>
          </a:xfrm>
          <a:prstGeom prst="straightConnector1">
            <a:avLst/>
          </a:prstGeom>
          <a:noFill/>
          <a:ln w="12701" cap="flat">
            <a:solidFill>
              <a:srgbClr val="4D4E50"/>
            </a:solidFill>
            <a:prstDash val="solid"/>
            <a:miter/>
          </a:ln>
        </p:spPr>
      </p:cxnSp>
      <p:pic>
        <p:nvPicPr>
          <p:cNvPr id="6" name="Kuva 9" descr="Kuva, joka sisältää kohteen teksti&#10;&#10;Kuvaus luotu automaattisesti">
            <a:extLst>
              <a:ext uri="{FF2B5EF4-FFF2-40B4-BE49-F238E27FC236}">
                <a16:creationId xmlns:a16="http://schemas.microsoft.com/office/drawing/2014/main" id="{7CC0B636-5B7C-49BA-8833-4CC4F4F13E77}"/>
              </a:ext>
            </a:extLst>
          </p:cNvPr>
          <p:cNvPicPr>
            <a:picLocks noChangeAspect="1"/>
          </p:cNvPicPr>
          <p:nvPr/>
        </p:nvPicPr>
        <p:blipFill>
          <a:blip r:embed="rId2"/>
          <a:stretch>
            <a:fillRect/>
          </a:stretch>
        </p:blipFill>
        <p:spPr>
          <a:xfrm>
            <a:off x="838203" y="6356351"/>
            <a:ext cx="2164887" cy="476274"/>
          </a:xfrm>
          <a:prstGeom prst="rect">
            <a:avLst/>
          </a:prstGeom>
          <a:noFill/>
          <a:ln cap="flat">
            <a:noFill/>
          </a:ln>
        </p:spPr>
      </p:pic>
      <p:pic>
        <p:nvPicPr>
          <p:cNvPr id="7" name="Kuva 8">
            <a:extLst>
              <a:ext uri="{FF2B5EF4-FFF2-40B4-BE49-F238E27FC236}">
                <a16:creationId xmlns:a16="http://schemas.microsoft.com/office/drawing/2014/main" id="{97CC687E-652B-48B9-B6FE-F81A1EB411A4}"/>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8" name="Kuva 11">
            <a:extLst>
              <a:ext uri="{FF2B5EF4-FFF2-40B4-BE49-F238E27FC236}">
                <a16:creationId xmlns:a16="http://schemas.microsoft.com/office/drawing/2014/main" id="{7FD8D95F-3AC0-466B-9B71-E33629ADA5A7}"/>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Tree>
    <p:extLst>
      <p:ext uri="{BB962C8B-B14F-4D97-AF65-F5344CB8AC3E}">
        <p14:creationId xmlns:p14="http://schemas.microsoft.com/office/powerpoint/2010/main" val="351183619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Taukodia VER2">
    <p:bg>
      <p:bgPr>
        <a:solidFill>
          <a:srgbClr val="FFFFFF"/>
        </a:solidFill>
        <a:effectLst/>
      </p:bgPr>
    </p:bg>
    <p:spTree>
      <p:nvGrpSpPr>
        <p:cNvPr id="1" name=""/>
        <p:cNvGrpSpPr/>
        <p:nvPr/>
      </p:nvGrpSpPr>
      <p:grpSpPr>
        <a:xfrm>
          <a:off x="0" y="0"/>
          <a:ext cx="0" cy="0"/>
          <a:chOff x="0" y="0"/>
          <a:chExt cx="0" cy="0"/>
        </a:xfrm>
      </p:grpSpPr>
      <p:pic>
        <p:nvPicPr>
          <p:cNvPr id="2" name="Kuva 5">
            <a:extLst>
              <a:ext uri="{FF2B5EF4-FFF2-40B4-BE49-F238E27FC236}">
                <a16:creationId xmlns:a16="http://schemas.microsoft.com/office/drawing/2014/main" id="{7CD809AB-E95D-460B-9D84-185441C19EDF}"/>
              </a:ext>
            </a:extLst>
          </p:cNvPr>
          <p:cNvPicPr>
            <a:picLocks noChangeAspect="1"/>
          </p:cNvPicPr>
          <p:nvPr/>
        </p:nvPicPr>
        <p:blipFill>
          <a:blip r:embed="rId2"/>
          <a:stretch>
            <a:fillRect/>
          </a:stretch>
        </p:blipFill>
        <p:spPr>
          <a:xfrm>
            <a:off x="144859" y="0"/>
            <a:ext cx="10157987" cy="6872145"/>
          </a:xfrm>
          <a:prstGeom prst="rect">
            <a:avLst/>
          </a:prstGeom>
          <a:noFill/>
          <a:ln cap="flat">
            <a:noFill/>
          </a:ln>
        </p:spPr>
      </p:pic>
      <p:pic>
        <p:nvPicPr>
          <p:cNvPr id="3" name="Kuva 2">
            <a:extLst>
              <a:ext uri="{FF2B5EF4-FFF2-40B4-BE49-F238E27FC236}">
                <a16:creationId xmlns:a16="http://schemas.microsoft.com/office/drawing/2014/main" id="{1BA94D27-D0A9-4EB1-8ACD-7FC544A423AF}"/>
              </a:ext>
            </a:extLst>
          </p:cNvPr>
          <p:cNvPicPr>
            <a:picLocks noChangeAspect="1"/>
          </p:cNvPicPr>
          <p:nvPr/>
        </p:nvPicPr>
        <p:blipFill>
          <a:blip r:embed="rId3"/>
          <a:stretch>
            <a:fillRect/>
          </a:stretch>
        </p:blipFill>
        <p:spPr>
          <a:xfrm>
            <a:off x="11304023" y="6199220"/>
            <a:ext cx="445742" cy="461662"/>
          </a:xfrm>
          <a:prstGeom prst="rect">
            <a:avLst/>
          </a:prstGeom>
          <a:noFill/>
          <a:ln cap="flat">
            <a:noFill/>
          </a:ln>
        </p:spPr>
      </p:pic>
      <p:pic>
        <p:nvPicPr>
          <p:cNvPr id="4" name="Kuva 3">
            <a:extLst>
              <a:ext uri="{FF2B5EF4-FFF2-40B4-BE49-F238E27FC236}">
                <a16:creationId xmlns:a16="http://schemas.microsoft.com/office/drawing/2014/main" id="{ABC4A32D-25B4-4E28-8679-1DDB1A6AA38C}"/>
              </a:ext>
            </a:extLst>
          </p:cNvPr>
          <p:cNvPicPr>
            <a:picLocks noChangeAspect="1"/>
          </p:cNvPicPr>
          <p:nvPr/>
        </p:nvPicPr>
        <p:blipFill>
          <a:blip r:embed="rId4"/>
          <a:stretch>
            <a:fillRect/>
          </a:stretch>
        </p:blipFill>
        <p:spPr>
          <a:xfrm>
            <a:off x="10595180" y="6166567"/>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F5497170-F807-4ED0-9AA5-5F6310954536}"/>
              </a:ext>
            </a:extLst>
          </p:cNvPr>
          <p:cNvPicPr>
            <a:picLocks noChangeAspect="1"/>
          </p:cNvPicPr>
          <p:nvPr/>
        </p:nvPicPr>
        <p:blipFill>
          <a:blip r:embed="rId5"/>
          <a:stretch>
            <a:fillRect/>
          </a:stretch>
        </p:blipFill>
        <p:spPr>
          <a:xfrm>
            <a:off x="6384057" y="2982708"/>
            <a:ext cx="5660273" cy="1245257"/>
          </a:xfrm>
          <a:prstGeom prst="rect">
            <a:avLst/>
          </a:prstGeom>
          <a:noFill/>
          <a:ln cap="flat">
            <a:noFill/>
          </a:ln>
        </p:spPr>
      </p:pic>
    </p:spTree>
    <p:extLst>
      <p:ext uri="{BB962C8B-B14F-4D97-AF65-F5344CB8AC3E}">
        <p14:creationId xmlns:p14="http://schemas.microsoft.com/office/powerpoint/2010/main" val="200333922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6_Taukodia VER2">
    <p:bg>
      <p:bgPr>
        <a:solidFill>
          <a:srgbClr val="FFFFFF"/>
        </a:solidFill>
        <a:effectLst/>
      </p:bgPr>
    </p:bg>
    <p:spTree>
      <p:nvGrpSpPr>
        <p:cNvPr id="1" name=""/>
        <p:cNvGrpSpPr/>
        <p:nvPr/>
      </p:nvGrpSpPr>
      <p:grpSpPr>
        <a:xfrm>
          <a:off x="0" y="0"/>
          <a:ext cx="0" cy="0"/>
          <a:chOff x="0" y="0"/>
          <a:chExt cx="0" cy="0"/>
        </a:xfrm>
      </p:grpSpPr>
      <p:pic>
        <p:nvPicPr>
          <p:cNvPr id="2" name="Kuva 4">
            <a:extLst>
              <a:ext uri="{FF2B5EF4-FFF2-40B4-BE49-F238E27FC236}">
                <a16:creationId xmlns:a16="http://schemas.microsoft.com/office/drawing/2014/main" id="{728E620D-62B2-4935-8F27-F602EC58491C}"/>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pic>
        <p:nvPicPr>
          <p:cNvPr id="3" name="Kuva 2">
            <a:extLst>
              <a:ext uri="{FF2B5EF4-FFF2-40B4-BE49-F238E27FC236}">
                <a16:creationId xmlns:a16="http://schemas.microsoft.com/office/drawing/2014/main" id="{DF5DE827-D004-45B8-9B6A-2A47D541E8B6}"/>
              </a:ext>
            </a:extLst>
          </p:cNvPr>
          <p:cNvPicPr>
            <a:picLocks noChangeAspect="1"/>
          </p:cNvPicPr>
          <p:nvPr/>
        </p:nvPicPr>
        <p:blipFill>
          <a:blip r:embed="rId3"/>
          <a:stretch>
            <a:fillRect/>
          </a:stretch>
        </p:blipFill>
        <p:spPr>
          <a:xfrm>
            <a:off x="11304023" y="332576"/>
            <a:ext cx="445742" cy="461662"/>
          </a:xfrm>
          <a:prstGeom prst="rect">
            <a:avLst/>
          </a:prstGeom>
          <a:noFill/>
          <a:ln cap="flat">
            <a:noFill/>
          </a:ln>
        </p:spPr>
      </p:pic>
      <p:pic>
        <p:nvPicPr>
          <p:cNvPr id="4" name="Kuva 3">
            <a:extLst>
              <a:ext uri="{FF2B5EF4-FFF2-40B4-BE49-F238E27FC236}">
                <a16:creationId xmlns:a16="http://schemas.microsoft.com/office/drawing/2014/main" id="{4B431F30-1B76-40DC-9582-D58AB3D9B669}"/>
              </a:ext>
            </a:extLst>
          </p:cNvPr>
          <p:cNvPicPr>
            <a:picLocks noChangeAspect="1"/>
          </p:cNvPicPr>
          <p:nvPr/>
        </p:nvPicPr>
        <p:blipFill>
          <a:blip r:embed="rId4"/>
          <a:stretch>
            <a:fillRect/>
          </a:stretch>
        </p:blipFill>
        <p:spPr>
          <a:xfrm>
            <a:off x="10595180" y="299914"/>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65FCA08B-B23E-4D59-B1E0-F6FF47A24C2F}"/>
              </a:ext>
            </a:extLst>
          </p:cNvPr>
          <p:cNvPicPr>
            <a:picLocks noChangeAspect="1"/>
          </p:cNvPicPr>
          <p:nvPr/>
        </p:nvPicPr>
        <p:blipFill>
          <a:blip r:embed="rId5"/>
          <a:stretch>
            <a:fillRect/>
          </a:stretch>
        </p:blipFill>
        <p:spPr>
          <a:xfrm>
            <a:off x="4941307" y="4944608"/>
            <a:ext cx="6856344" cy="1508394"/>
          </a:xfrm>
          <a:prstGeom prst="rect">
            <a:avLst/>
          </a:prstGeom>
          <a:noFill/>
          <a:ln cap="flat">
            <a:noFill/>
          </a:ln>
        </p:spPr>
      </p:pic>
    </p:spTree>
    <p:extLst>
      <p:ext uri="{BB962C8B-B14F-4D97-AF65-F5344CB8AC3E}">
        <p14:creationId xmlns:p14="http://schemas.microsoft.com/office/powerpoint/2010/main" val="22128139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7_Taukodia VER2">
    <p:bg>
      <p:bgPr>
        <a:solidFill>
          <a:srgbClr val="FFFFFF"/>
        </a:solidFill>
        <a:effectLst/>
      </p:bgPr>
    </p:bg>
    <p:spTree>
      <p:nvGrpSpPr>
        <p:cNvPr id="1" name=""/>
        <p:cNvGrpSpPr/>
        <p:nvPr/>
      </p:nvGrpSpPr>
      <p:grpSpPr>
        <a:xfrm>
          <a:off x="0" y="0"/>
          <a:ext cx="0" cy="0"/>
          <a:chOff x="0" y="0"/>
          <a:chExt cx="0" cy="0"/>
        </a:xfrm>
      </p:grpSpPr>
      <p:pic>
        <p:nvPicPr>
          <p:cNvPr id="2" name="Kuva 5" descr="Kuva, joka sisältää kohteen lelu&#10;&#10;Kuvaus luotu automaattisesti">
            <a:extLst>
              <a:ext uri="{FF2B5EF4-FFF2-40B4-BE49-F238E27FC236}">
                <a16:creationId xmlns:a16="http://schemas.microsoft.com/office/drawing/2014/main" id="{F7BDE1B9-AE33-4743-A309-17B1C10E2C39}"/>
              </a:ext>
            </a:extLst>
          </p:cNvPr>
          <p:cNvPicPr>
            <a:picLocks noChangeAspect="1"/>
          </p:cNvPicPr>
          <p:nvPr/>
        </p:nvPicPr>
        <p:blipFill>
          <a:blip r:embed="rId2">
            <a:alphaModFix amt="12000"/>
          </a:blip>
          <a:stretch>
            <a:fillRect/>
          </a:stretch>
        </p:blipFill>
        <p:spPr>
          <a:xfrm>
            <a:off x="0" y="0"/>
            <a:ext cx="12191996" cy="6858000"/>
          </a:xfrm>
          <a:prstGeom prst="rect">
            <a:avLst/>
          </a:prstGeom>
          <a:noFill/>
          <a:ln cap="flat">
            <a:noFill/>
          </a:ln>
        </p:spPr>
      </p:pic>
      <p:pic>
        <p:nvPicPr>
          <p:cNvPr id="3" name="Kuva 2">
            <a:extLst>
              <a:ext uri="{FF2B5EF4-FFF2-40B4-BE49-F238E27FC236}">
                <a16:creationId xmlns:a16="http://schemas.microsoft.com/office/drawing/2014/main" id="{2147E51E-9286-49A4-B112-50E4699D9F93}"/>
              </a:ext>
            </a:extLst>
          </p:cNvPr>
          <p:cNvPicPr>
            <a:picLocks noChangeAspect="1"/>
          </p:cNvPicPr>
          <p:nvPr/>
        </p:nvPicPr>
        <p:blipFill>
          <a:blip r:embed="rId3"/>
          <a:stretch>
            <a:fillRect/>
          </a:stretch>
        </p:blipFill>
        <p:spPr>
          <a:xfrm>
            <a:off x="11385496" y="6181115"/>
            <a:ext cx="445742" cy="461662"/>
          </a:xfrm>
          <a:prstGeom prst="rect">
            <a:avLst/>
          </a:prstGeom>
          <a:noFill/>
          <a:ln cap="flat">
            <a:noFill/>
          </a:ln>
        </p:spPr>
      </p:pic>
      <p:pic>
        <p:nvPicPr>
          <p:cNvPr id="4" name="Kuva 3">
            <a:extLst>
              <a:ext uri="{FF2B5EF4-FFF2-40B4-BE49-F238E27FC236}">
                <a16:creationId xmlns:a16="http://schemas.microsoft.com/office/drawing/2014/main" id="{D99CB029-B7DB-4489-A572-4650BFB7B7DC}"/>
              </a:ext>
            </a:extLst>
          </p:cNvPr>
          <p:cNvPicPr>
            <a:picLocks noChangeAspect="1"/>
          </p:cNvPicPr>
          <p:nvPr/>
        </p:nvPicPr>
        <p:blipFill>
          <a:blip r:embed="rId4"/>
          <a:stretch>
            <a:fillRect/>
          </a:stretch>
        </p:blipFill>
        <p:spPr>
          <a:xfrm>
            <a:off x="10676662" y="6148453"/>
            <a:ext cx="586642" cy="414588"/>
          </a:xfrm>
          <a:prstGeom prst="rect">
            <a:avLst/>
          </a:prstGeom>
          <a:noFill/>
          <a:ln cap="flat">
            <a:noFill/>
          </a:ln>
        </p:spPr>
      </p:pic>
      <p:pic>
        <p:nvPicPr>
          <p:cNvPr id="5" name="Kuva 6" descr="Kuva, joka sisältää kohteen teksti&#10;&#10;Kuvaus luotu automaattisesti">
            <a:extLst>
              <a:ext uri="{FF2B5EF4-FFF2-40B4-BE49-F238E27FC236}">
                <a16:creationId xmlns:a16="http://schemas.microsoft.com/office/drawing/2014/main" id="{1030F39C-442D-448A-B2DE-D032CDB979AC}"/>
              </a:ext>
            </a:extLst>
          </p:cNvPr>
          <p:cNvPicPr>
            <a:picLocks noChangeAspect="1"/>
          </p:cNvPicPr>
          <p:nvPr/>
        </p:nvPicPr>
        <p:blipFill>
          <a:blip r:embed="rId5"/>
          <a:stretch>
            <a:fillRect/>
          </a:stretch>
        </p:blipFill>
        <p:spPr>
          <a:xfrm>
            <a:off x="1599779" y="2473003"/>
            <a:ext cx="9582043" cy="2108048"/>
          </a:xfrm>
          <a:prstGeom prst="rect">
            <a:avLst/>
          </a:prstGeom>
          <a:noFill/>
          <a:ln cap="flat">
            <a:noFill/>
          </a:ln>
        </p:spPr>
      </p:pic>
    </p:spTree>
    <p:extLst>
      <p:ext uri="{BB962C8B-B14F-4D97-AF65-F5344CB8AC3E}">
        <p14:creationId xmlns:p14="http://schemas.microsoft.com/office/powerpoint/2010/main" val="81844671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8D9AE4F-792A-4D1F-AE13-E1E37591077E}"/>
              </a:ext>
            </a:extLst>
          </p:cNvPr>
          <p:cNvSpPr txBox="1">
            <a:spLocks noGrp="1"/>
          </p:cNvSpPr>
          <p:nvPr>
            <p:ph type="title"/>
          </p:nvPr>
        </p:nvSpPr>
        <p:spPr/>
        <p:txBody>
          <a:bodyPr/>
          <a:lstStyle>
            <a:lvl1pPr>
              <a:defRPr/>
            </a:lvl1pPr>
          </a:lstStyle>
          <a:p>
            <a:pPr lvl="0"/>
            <a:r>
              <a:rPr lang="fi-FI"/>
              <a:t>Muokkaa ots. perustyyl. napsautt.</a:t>
            </a:r>
          </a:p>
        </p:txBody>
      </p:sp>
    </p:spTree>
    <p:extLst>
      <p:ext uri="{BB962C8B-B14F-4D97-AF65-F5344CB8AC3E}">
        <p14:creationId xmlns:p14="http://schemas.microsoft.com/office/powerpoint/2010/main" val="18879616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88227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001B714-086E-46F2-9387-8E718F15F444}"/>
              </a:ext>
            </a:extLst>
          </p:cNvPr>
          <p:cNvSpPr txBox="1">
            <a:spLocks noGrp="1"/>
          </p:cNvSpPr>
          <p:nvPr>
            <p:ph type="title"/>
          </p:nvPr>
        </p:nvSpPr>
        <p:spPr>
          <a:xfrm>
            <a:off x="702524" y="2480858"/>
            <a:ext cx="10786948" cy="2099343"/>
          </a:xfrm>
        </p:spPr>
        <p:txBody>
          <a:bodyPr anchorCtr="1"/>
          <a:lstStyle>
            <a:lvl1pPr algn="ctr">
              <a:defRPr sz="6000" b="0"/>
            </a:lvl1pPr>
          </a:lstStyle>
          <a:p>
            <a:pPr lvl="0"/>
            <a:r>
              <a:rPr lang="fi-FI"/>
              <a:t>Muokkaa ots. perustyyl. napsautt.</a:t>
            </a:r>
          </a:p>
        </p:txBody>
      </p:sp>
      <p:sp>
        <p:nvSpPr>
          <p:cNvPr id="3" name="Tekstiruutu 3">
            <a:extLst>
              <a:ext uri="{FF2B5EF4-FFF2-40B4-BE49-F238E27FC236}">
                <a16:creationId xmlns:a16="http://schemas.microsoft.com/office/drawing/2014/main" id="{C8384378-0B6A-4D04-8028-B846209A9214}"/>
              </a:ext>
            </a:extLst>
          </p:cNvPr>
          <p:cNvSpPr txBox="1"/>
          <p:nvPr/>
        </p:nvSpPr>
        <p:spPr>
          <a:xfrm>
            <a:off x="4472796" y="5663190"/>
            <a:ext cx="3246403" cy="369335"/>
          </a:xfrm>
          <a:prstGeom prst="rect">
            <a:avLst/>
          </a:prstGeom>
          <a:noFill/>
          <a:ln cap="flat">
            <a:noFill/>
          </a:ln>
        </p:spPr>
        <p:txBody>
          <a:bodyPr vert="horz" wrap="non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1800" b="1" i="0" u="none" strike="noStrike" kern="1200" cap="none" spc="0" baseline="0">
                <a:solidFill>
                  <a:srgbClr val="4D4E50"/>
                </a:solidFill>
                <a:uFillTx/>
                <a:latin typeface="Lato" pitchFamily="34"/>
              </a:rPr>
              <a:t>•  jyu.wisdom.fi/polkukartta •</a:t>
            </a:r>
            <a:endParaRPr lang="fi-FI" sz="1800" b="0" i="0" u="none" strike="noStrike" kern="1200" cap="none" spc="0" baseline="0">
              <a:solidFill>
                <a:srgbClr val="4D4E50"/>
              </a:solidFill>
              <a:uFillTx/>
              <a:latin typeface="Lato" pitchFamily="34"/>
            </a:endParaRPr>
          </a:p>
        </p:txBody>
      </p:sp>
      <p:pic>
        <p:nvPicPr>
          <p:cNvPr id="4" name="Kuva 6" descr="Kuva, joka sisältää kohteen teksti&#10;&#10;Kuvaus luotu automaattisesti">
            <a:extLst>
              <a:ext uri="{FF2B5EF4-FFF2-40B4-BE49-F238E27FC236}">
                <a16:creationId xmlns:a16="http://schemas.microsoft.com/office/drawing/2014/main" id="{9D2F64E7-A1DB-4B61-AA9A-7187C79DE673}"/>
              </a:ext>
            </a:extLst>
          </p:cNvPr>
          <p:cNvPicPr>
            <a:picLocks noChangeAspect="1"/>
          </p:cNvPicPr>
          <p:nvPr/>
        </p:nvPicPr>
        <p:blipFill>
          <a:blip r:embed="rId2"/>
          <a:stretch>
            <a:fillRect/>
          </a:stretch>
        </p:blipFill>
        <p:spPr>
          <a:xfrm>
            <a:off x="2175833" y="662784"/>
            <a:ext cx="7967075" cy="1752758"/>
          </a:xfrm>
          <a:prstGeom prst="rect">
            <a:avLst/>
          </a:prstGeom>
          <a:noFill/>
          <a:ln cap="flat">
            <a:noFill/>
          </a:ln>
        </p:spPr>
      </p:pic>
    </p:spTree>
    <p:extLst>
      <p:ext uri="{BB962C8B-B14F-4D97-AF65-F5344CB8AC3E}">
        <p14:creationId xmlns:p14="http://schemas.microsoft.com/office/powerpoint/2010/main" val="116134892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6_LOPPUDIA_webosoitteella">
    <p:spTree>
      <p:nvGrpSpPr>
        <p:cNvPr id="1" name=""/>
        <p:cNvGrpSpPr/>
        <p:nvPr/>
      </p:nvGrpSpPr>
      <p:grpSpPr>
        <a:xfrm>
          <a:off x="0" y="0"/>
          <a:ext cx="0" cy="0"/>
          <a:chOff x="0" y="0"/>
          <a:chExt cx="0" cy="0"/>
        </a:xfrm>
      </p:grpSpPr>
      <p:pic>
        <p:nvPicPr>
          <p:cNvPr id="2" name="Kuva 5">
            <a:extLst>
              <a:ext uri="{FF2B5EF4-FFF2-40B4-BE49-F238E27FC236}">
                <a16:creationId xmlns:a16="http://schemas.microsoft.com/office/drawing/2014/main" id="{F0A5C9C1-89EE-4662-A3AF-F28CE78B5708}"/>
              </a:ext>
            </a:extLst>
          </p:cNvPr>
          <p:cNvPicPr>
            <a:picLocks noChangeAspect="1"/>
          </p:cNvPicPr>
          <p:nvPr/>
        </p:nvPicPr>
        <p:blipFill>
          <a:blip r:embed="rId2"/>
          <a:stretch>
            <a:fillRect/>
          </a:stretch>
        </p:blipFill>
        <p:spPr>
          <a:xfrm>
            <a:off x="0" y="0"/>
            <a:ext cx="12191996" cy="6858000"/>
          </a:xfrm>
          <a:prstGeom prst="rect">
            <a:avLst/>
          </a:prstGeom>
          <a:noFill/>
          <a:ln cap="flat">
            <a:noFill/>
          </a:ln>
        </p:spPr>
      </p:pic>
      <p:sp>
        <p:nvSpPr>
          <p:cNvPr id="3" name="Tekstiruutu 3">
            <a:extLst>
              <a:ext uri="{FF2B5EF4-FFF2-40B4-BE49-F238E27FC236}">
                <a16:creationId xmlns:a16="http://schemas.microsoft.com/office/drawing/2014/main" id="{36362B13-1E87-433F-A6B3-0FE3C17318E0}"/>
              </a:ext>
            </a:extLst>
          </p:cNvPr>
          <p:cNvSpPr txBox="1"/>
          <p:nvPr/>
        </p:nvSpPr>
        <p:spPr>
          <a:xfrm>
            <a:off x="5249012" y="5088050"/>
            <a:ext cx="6551118" cy="584777"/>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GB" sz="3200" b="1" i="0" u="none" strike="noStrike" kern="1200" cap="none" spc="0" baseline="0">
                <a:solidFill>
                  <a:srgbClr val="4D4E50"/>
                </a:solidFill>
                <a:uFillTx/>
                <a:latin typeface="Calibri" pitchFamily="34"/>
                <a:cs typeface="Calibri" pitchFamily="34"/>
              </a:rPr>
              <a:t>•  jyu.wisdom.fi/polkukartta •</a:t>
            </a:r>
            <a:endParaRPr lang="fi-FI" sz="3200" b="0" i="0" u="none" strike="noStrike" kern="1200" cap="none" spc="0" baseline="0">
              <a:solidFill>
                <a:srgbClr val="4D4E50"/>
              </a:solidFill>
              <a:uFillTx/>
              <a:latin typeface="Calibri" pitchFamily="34"/>
              <a:cs typeface="Calibri" pitchFamily="34"/>
            </a:endParaRPr>
          </a:p>
        </p:txBody>
      </p:sp>
      <p:pic>
        <p:nvPicPr>
          <p:cNvPr id="4" name="Kuva 6" descr="Kuva, joka sisältää kohteen teksti&#10;&#10;Kuvaus luotu automaattisesti">
            <a:extLst>
              <a:ext uri="{FF2B5EF4-FFF2-40B4-BE49-F238E27FC236}">
                <a16:creationId xmlns:a16="http://schemas.microsoft.com/office/drawing/2014/main" id="{DF5738B0-5D33-4502-A49D-2D289AB6B733}"/>
              </a:ext>
            </a:extLst>
          </p:cNvPr>
          <p:cNvPicPr>
            <a:picLocks noChangeAspect="1"/>
          </p:cNvPicPr>
          <p:nvPr/>
        </p:nvPicPr>
        <p:blipFill>
          <a:blip r:embed="rId3"/>
          <a:stretch>
            <a:fillRect/>
          </a:stretch>
        </p:blipFill>
        <p:spPr>
          <a:xfrm>
            <a:off x="5026255" y="495138"/>
            <a:ext cx="6851772" cy="1507388"/>
          </a:xfrm>
          <a:prstGeom prst="rect">
            <a:avLst/>
          </a:prstGeom>
          <a:noFill/>
          <a:ln cap="flat">
            <a:noFill/>
          </a:ln>
        </p:spPr>
      </p:pic>
    </p:spTree>
    <p:extLst>
      <p:ext uri="{BB962C8B-B14F-4D97-AF65-F5344CB8AC3E}">
        <p14:creationId xmlns:p14="http://schemas.microsoft.com/office/powerpoint/2010/main" val="335970001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LOGOT_Otsake isolla">
    <p:spTree>
      <p:nvGrpSpPr>
        <p:cNvPr id="1" name=""/>
        <p:cNvGrpSpPr/>
        <p:nvPr/>
      </p:nvGrpSpPr>
      <p:grpSpPr>
        <a:xfrm>
          <a:off x="0" y="0"/>
          <a:ext cx="0" cy="0"/>
          <a:chOff x="0" y="0"/>
          <a:chExt cx="0" cy="0"/>
        </a:xfrm>
      </p:grpSpPr>
      <p:cxnSp>
        <p:nvCxnSpPr>
          <p:cNvPr id="2" name="Suora yhdysviiva 18">
            <a:extLst>
              <a:ext uri="{FF2B5EF4-FFF2-40B4-BE49-F238E27FC236}">
                <a16:creationId xmlns:a16="http://schemas.microsoft.com/office/drawing/2014/main" id="{5E9BD3EF-DF5F-496E-9C4A-FADBD377B5AA}"/>
              </a:ext>
            </a:extLst>
          </p:cNvPr>
          <p:cNvCxnSpPr/>
          <p:nvPr/>
        </p:nvCxnSpPr>
        <p:spPr>
          <a:xfrm>
            <a:off x="661641" y="6341967"/>
            <a:ext cx="10786939" cy="0"/>
          </a:xfrm>
          <a:prstGeom prst="straightConnector1">
            <a:avLst/>
          </a:prstGeom>
          <a:noFill/>
          <a:ln w="12701" cap="flat">
            <a:solidFill>
              <a:srgbClr val="4D4E50"/>
            </a:solidFill>
            <a:prstDash val="solid"/>
            <a:miter/>
          </a:ln>
        </p:spPr>
      </p:cxnSp>
      <p:pic>
        <p:nvPicPr>
          <p:cNvPr id="3" name="Kuva 8">
            <a:extLst>
              <a:ext uri="{FF2B5EF4-FFF2-40B4-BE49-F238E27FC236}">
                <a16:creationId xmlns:a16="http://schemas.microsoft.com/office/drawing/2014/main" id="{B84DBFE3-6FE8-4BE4-B97E-803E3D25C455}"/>
              </a:ext>
            </a:extLst>
          </p:cNvPr>
          <p:cNvPicPr>
            <a:picLocks noChangeAspect="1"/>
          </p:cNvPicPr>
          <p:nvPr/>
        </p:nvPicPr>
        <p:blipFill>
          <a:blip r:embed="rId2"/>
          <a:stretch>
            <a:fillRect/>
          </a:stretch>
        </p:blipFill>
        <p:spPr>
          <a:xfrm>
            <a:off x="4347569" y="4769821"/>
            <a:ext cx="2775588" cy="979624"/>
          </a:xfrm>
          <a:prstGeom prst="rect">
            <a:avLst/>
          </a:prstGeom>
          <a:noFill/>
          <a:ln cap="flat">
            <a:noFill/>
          </a:ln>
        </p:spPr>
      </p:pic>
      <p:sp>
        <p:nvSpPr>
          <p:cNvPr id="4" name="Tekstiruutu 9">
            <a:extLst>
              <a:ext uri="{FF2B5EF4-FFF2-40B4-BE49-F238E27FC236}">
                <a16:creationId xmlns:a16="http://schemas.microsoft.com/office/drawing/2014/main" id="{62559A28-81C2-4AF8-84D9-A3055E6C4C8D}"/>
              </a:ext>
            </a:extLst>
          </p:cNvPr>
          <p:cNvSpPr txBox="1"/>
          <p:nvPr/>
        </p:nvSpPr>
        <p:spPr>
          <a:xfrm>
            <a:off x="2010226" y="6426238"/>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pic>
        <p:nvPicPr>
          <p:cNvPr id="5" name="Kuva 11">
            <a:extLst>
              <a:ext uri="{FF2B5EF4-FFF2-40B4-BE49-F238E27FC236}">
                <a16:creationId xmlns:a16="http://schemas.microsoft.com/office/drawing/2014/main" id="{0AD6CB1F-4DC3-4AFC-95CF-6A9116DC195F}"/>
              </a:ext>
            </a:extLst>
          </p:cNvPr>
          <p:cNvPicPr>
            <a:picLocks noChangeAspect="1"/>
          </p:cNvPicPr>
          <p:nvPr/>
        </p:nvPicPr>
        <p:blipFill>
          <a:blip r:embed="rId3"/>
          <a:stretch>
            <a:fillRect/>
          </a:stretch>
        </p:blipFill>
        <p:spPr>
          <a:xfrm>
            <a:off x="2795814" y="4961278"/>
            <a:ext cx="884270" cy="915853"/>
          </a:xfrm>
          <a:prstGeom prst="rect">
            <a:avLst/>
          </a:prstGeom>
          <a:noFill/>
          <a:ln cap="flat">
            <a:noFill/>
          </a:ln>
        </p:spPr>
      </p:pic>
      <p:pic>
        <p:nvPicPr>
          <p:cNvPr id="6" name="Kuva 12">
            <a:extLst>
              <a:ext uri="{FF2B5EF4-FFF2-40B4-BE49-F238E27FC236}">
                <a16:creationId xmlns:a16="http://schemas.microsoft.com/office/drawing/2014/main" id="{9197A9F6-CED2-4E30-AF17-C6D9A2C76D11}"/>
              </a:ext>
            </a:extLst>
          </p:cNvPr>
          <p:cNvPicPr>
            <a:picLocks noChangeAspect="1"/>
          </p:cNvPicPr>
          <p:nvPr/>
        </p:nvPicPr>
        <p:blipFill>
          <a:blip r:embed="rId4"/>
          <a:stretch>
            <a:fillRect/>
          </a:stretch>
        </p:blipFill>
        <p:spPr>
          <a:xfrm>
            <a:off x="4546506" y="3190972"/>
            <a:ext cx="2377714" cy="594424"/>
          </a:xfrm>
          <a:prstGeom prst="rect">
            <a:avLst/>
          </a:prstGeom>
          <a:noFill/>
          <a:ln cap="flat">
            <a:noFill/>
          </a:ln>
        </p:spPr>
      </p:pic>
      <p:pic>
        <p:nvPicPr>
          <p:cNvPr id="7" name="Kuva 13">
            <a:extLst>
              <a:ext uri="{FF2B5EF4-FFF2-40B4-BE49-F238E27FC236}">
                <a16:creationId xmlns:a16="http://schemas.microsoft.com/office/drawing/2014/main" id="{661248FA-FAB7-497A-95AB-153DB792F27C}"/>
              </a:ext>
            </a:extLst>
          </p:cNvPr>
          <p:cNvPicPr>
            <a:picLocks noChangeAspect="1"/>
          </p:cNvPicPr>
          <p:nvPr/>
        </p:nvPicPr>
        <p:blipFill>
          <a:blip r:embed="rId5"/>
          <a:stretch>
            <a:fillRect/>
          </a:stretch>
        </p:blipFill>
        <p:spPr>
          <a:xfrm>
            <a:off x="6254422" y="2008443"/>
            <a:ext cx="2660455" cy="1064178"/>
          </a:xfrm>
          <a:prstGeom prst="rect">
            <a:avLst/>
          </a:prstGeom>
          <a:noFill/>
          <a:ln cap="flat">
            <a:noFill/>
          </a:ln>
        </p:spPr>
      </p:pic>
      <p:pic>
        <p:nvPicPr>
          <p:cNvPr id="8" name="Kuva 14">
            <a:extLst>
              <a:ext uri="{FF2B5EF4-FFF2-40B4-BE49-F238E27FC236}">
                <a16:creationId xmlns:a16="http://schemas.microsoft.com/office/drawing/2014/main" id="{228C140F-ED0C-4B85-8642-71AF4126C844}"/>
              </a:ext>
            </a:extLst>
          </p:cNvPr>
          <p:cNvPicPr>
            <a:picLocks noChangeAspect="1"/>
          </p:cNvPicPr>
          <p:nvPr/>
        </p:nvPicPr>
        <p:blipFill>
          <a:blip r:embed="rId6"/>
          <a:stretch>
            <a:fillRect/>
          </a:stretch>
        </p:blipFill>
        <p:spPr>
          <a:xfrm>
            <a:off x="7280983" y="2905048"/>
            <a:ext cx="1633895" cy="1064178"/>
          </a:xfrm>
          <a:prstGeom prst="rect">
            <a:avLst/>
          </a:prstGeom>
          <a:noFill/>
          <a:ln cap="flat">
            <a:noFill/>
          </a:ln>
        </p:spPr>
      </p:pic>
      <p:pic>
        <p:nvPicPr>
          <p:cNvPr id="9" name="Kuva 15">
            <a:extLst>
              <a:ext uri="{FF2B5EF4-FFF2-40B4-BE49-F238E27FC236}">
                <a16:creationId xmlns:a16="http://schemas.microsoft.com/office/drawing/2014/main" id="{0ABC4553-89E7-4FC9-B72E-FBF6E35FB058}"/>
              </a:ext>
            </a:extLst>
          </p:cNvPr>
          <p:cNvPicPr>
            <a:picLocks noChangeAspect="1"/>
          </p:cNvPicPr>
          <p:nvPr/>
        </p:nvPicPr>
        <p:blipFill>
          <a:blip r:embed="rId7"/>
          <a:stretch>
            <a:fillRect/>
          </a:stretch>
        </p:blipFill>
        <p:spPr>
          <a:xfrm>
            <a:off x="7378421" y="4863995"/>
            <a:ext cx="1128515" cy="797530"/>
          </a:xfrm>
          <a:prstGeom prst="rect">
            <a:avLst/>
          </a:prstGeom>
          <a:noFill/>
          <a:ln cap="flat">
            <a:noFill/>
          </a:ln>
        </p:spPr>
      </p:pic>
      <p:pic>
        <p:nvPicPr>
          <p:cNvPr id="10" name="Kuva 16">
            <a:extLst>
              <a:ext uri="{FF2B5EF4-FFF2-40B4-BE49-F238E27FC236}">
                <a16:creationId xmlns:a16="http://schemas.microsoft.com/office/drawing/2014/main" id="{175D82B8-B129-4830-9AD2-694C1D10260B}"/>
              </a:ext>
            </a:extLst>
          </p:cNvPr>
          <p:cNvPicPr>
            <a:picLocks noChangeAspect="1"/>
          </p:cNvPicPr>
          <p:nvPr/>
        </p:nvPicPr>
        <p:blipFill>
          <a:blip r:embed="rId8"/>
          <a:stretch>
            <a:fillRect/>
          </a:stretch>
        </p:blipFill>
        <p:spPr>
          <a:xfrm>
            <a:off x="1770186" y="2664762"/>
            <a:ext cx="2872852" cy="1615973"/>
          </a:xfrm>
          <a:prstGeom prst="rect">
            <a:avLst/>
          </a:prstGeom>
          <a:noFill/>
          <a:ln cap="flat">
            <a:noFill/>
          </a:ln>
        </p:spPr>
      </p:pic>
      <p:pic>
        <p:nvPicPr>
          <p:cNvPr id="11" name="Kuva 17" descr="Kuva, joka sisältää kohteen teksti&#10;&#10;Kuvaus luotu automaattisesti">
            <a:extLst>
              <a:ext uri="{FF2B5EF4-FFF2-40B4-BE49-F238E27FC236}">
                <a16:creationId xmlns:a16="http://schemas.microsoft.com/office/drawing/2014/main" id="{13071244-0199-45DE-ACB9-6A33F9ED35D4}"/>
              </a:ext>
            </a:extLst>
          </p:cNvPr>
          <p:cNvPicPr>
            <a:picLocks noChangeAspect="1"/>
          </p:cNvPicPr>
          <p:nvPr/>
        </p:nvPicPr>
        <p:blipFill>
          <a:blip r:embed="rId9"/>
          <a:stretch>
            <a:fillRect/>
          </a:stretch>
        </p:blipFill>
        <p:spPr>
          <a:xfrm>
            <a:off x="3360575" y="1908014"/>
            <a:ext cx="2484104" cy="986738"/>
          </a:xfrm>
          <a:prstGeom prst="rect">
            <a:avLst/>
          </a:prstGeom>
          <a:noFill/>
          <a:ln cap="flat">
            <a:noFill/>
          </a:ln>
        </p:spPr>
      </p:pic>
      <p:pic>
        <p:nvPicPr>
          <p:cNvPr id="12" name="Kuva 19" descr="Kuva, joka sisältää kohteen teksti&#10;&#10;Kuvaus luotu automaattisesti">
            <a:extLst>
              <a:ext uri="{FF2B5EF4-FFF2-40B4-BE49-F238E27FC236}">
                <a16:creationId xmlns:a16="http://schemas.microsoft.com/office/drawing/2014/main" id="{6FBD4C4E-CF0C-4B29-AD6C-7C8DF8269FFB}"/>
              </a:ext>
            </a:extLst>
          </p:cNvPr>
          <p:cNvPicPr>
            <a:picLocks noChangeAspect="1"/>
          </p:cNvPicPr>
          <p:nvPr/>
        </p:nvPicPr>
        <p:blipFill>
          <a:blip r:embed="rId10"/>
          <a:stretch>
            <a:fillRect/>
          </a:stretch>
        </p:blipFill>
        <p:spPr>
          <a:xfrm>
            <a:off x="2820192" y="394033"/>
            <a:ext cx="6048975" cy="1330772"/>
          </a:xfrm>
          <a:prstGeom prst="rect">
            <a:avLst/>
          </a:prstGeom>
          <a:noFill/>
          <a:ln cap="flat">
            <a:noFill/>
          </a:ln>
        </p:spPr>
      </p:pic>
    </p:spTree>
    <p:extLst>
      <p:ext uri="{BB962C8B-B14F-4D97-AF65-F5344CB8AC3E}">
        <p14:creationId xmlns:p14="http://schemas.microsoft.com/office/powerpoint/2010/main" val="18161039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01092149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LOGOT_otsake pienellä">
    <p:spTree>
      <p:nvGrpSpPr>
        <p:cNvPr id="1" name=""/>
        <p:cNvGrpSpPr/>
        <p:nvPr/>
      </p:nvGrpSpPr>
      <p:grpSpPr>
        <a:xfrm>
          <a:off x="0" y="0"/>
          <a:ext cx="0" cy="0"/>
          <a:chOff x="0" y="0"/>
          <a:chExt cx="0" cy="0"/>
        </a:xfrm>
      </p:grpSpPr>
      <p:cxnSp>
        <p:nvCxnSpPr>
          <p:cNvPr id="2" name="Suora yhdysviiva 18">
            <a:extLst>
              <a:ext uri="{FF2B5EF4-FFF2-40B4-BE49-F238E27FC236}">
                <a16:creationId xmlns:a16="http://schemas.microsoft.com/office/drawing/2014/main" id="{C85FC8D0-0CEB-4776-B59C-129FFAC98C95}"/>
              </a:ext>
            </a:extLst>
          </p:cNvPr>
          <p:cNvCxnSpPr/>
          <p:nvPr/>
        </p:nvCxnSpPr>
        <p:spPr>
          <a:xfrm>
            <a:off x="661641" y="6341967"/>
            <a:ext cx="10786939" cy="0"/>
          </a:xfrm>
          <a:prstGeom prst="straightConnector1">
            <a:avLst/>
          </a:prstGeom>
          <a:noFill/>
          <a:ln w="12701" cap="flat">
            <a:solidFill>
              <a:srgbClr val="4D4E50"/>
            </a:solidFill>
            <a:prstDash val="solid"/>
            <a:miter/>
          </a:ln>
        </p:spPr>
      </p:cxnSp>
      <p:pic>
        <p:nvPicPr>
          <p:cNvPr id="3" name="Kuva 8">
            <a:extLst>
              <a:ext uri="{FF2B5EF4-FFF2-40B4-BE49-F238E27FC236}">
                <a16:creationId xmlns:a16="http://schemas.microsoft.com/office/drawing/2014/main" id="{78C6706B-67C4-45F5-B849-5077AFB50A03}"/>
              </a:ext>
            </a:extLst>
          </p:cNvPr>
          <p:cNvPicPr>
            <a:picLocks noChangeAspect="1"/>
          </p:cNvPicPr>
          <p:nvPr/>
        </p:nvPicPr>
        <p:blipFill>
          <a:blip r:embed="rId2"/>
          <a:stretch>
            <a:fillRect/>
          </a:stretch>
        </p:blipFill>
        <p:spPr>
          <a:xfrm>
            <a:off x="4346518" y="4214039"/>
            <a:ext cx="3289800" cy="1161105"/>
          </a:xfrm>
          <a:prstGeom prst="rect">
            <a:avLst/>
          </a:prstGeom>
          <a:noFill/>
          <a:ln cap="flat">
            <a:noFill/>
          </a:ln>
        </p:spPr>
      </p:pic>
      <p:sp>
        <p:nvSpPr>
          <p:cNvPr id="4" name="Tekstiruutu 9">
            <a:extLst>
              <a:ext uri="{FF2B5EF4-FFF2-40B4-BE49-F238E27FC236}">
                <a16:creationId xmlns:a16="http://schemas.microsoft.com/office/drawing/2014/main" id="{F6601F12-BCD4-43F7-8343-C930B8906270}"/>
              </a:ext>
            </a:extLst>
          </p:cNvPr>
          <p:cNvSpPr txBox="1"/>
          <p:nvPr/>
        </p:nvSpPr>
        <p:spPr>
          <a:xfrm>
            <a:off x="2010226" y="6426238"/>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pic>
        <p:nvPicPr>
          <p:cNvPr id="5" name="Kuva 11">
            <a:extLst>
              <a:ext uri="{FF2B5EF4-FFF2-40B4-BE49-F238E27FC236}">
                <a16:creationId xmlns:a16="http://schemas.microsoft.com/office/drawing/2014/main" id="{8597B48A-53AC-4057-B79F-20E0F11610CD}"/>
              </a:ext>
            </a:extLst>
          </p:cNvPr>
          <p:cNvPicPr>
            <a:picLocks noChangeAspect="1"/>
          </p:cNvPicPr>
          <p:nvPr/>
        </p:nvPicPr>
        <p:blipFill>
          <a:blip r:embed="rId3"/>
          <a:stretch>
            <a:fillRect/>
          </a:stretch>
        </p:blipFill>
        <p:spPr>
          <a:xfrm>
            <a:off x="2901446" y="4472211"/>
            <a:ext cx="1109103" cy="1148715"/>
          </a:xfrm>
          <a:prstGeom prst="rect">
            <a:avLst/>
          </a:prstGeom>
          <a:noFill/>
          <a:ln cap="flat">
            <a:noFill/>
          </a:ln>
        </p:spPr>
      </p:pic>
      <p:pic>
        <p:nvPicPr>
          <p:cNvPr id="6" name="Kuva 12">
            <a:extLst>
              <a:ext uri="{FF2B5EF4-FFF2-40B4-BE49-F238E27FC236}">
                <a16:creationId xmlns:a16="http://schemas.microsoft.com/office/drawing/2014/main" id="{4398BB04-ECB2-40C1-88D9-10C30B6CE188}"/>
              </a:ext>
            </a:extLst>
          </p:cNvPr>
          <p:cNvPicPr>
            <a:picLocks noChangeAspect="1"/>
          </p:cNvPicPr>
          <p:nvPr/>
        </p:nvPicPr>
        <p:blipFill>
          <a:blip r:embed="rId4"/>
          <a:stretch>
            <a:fillRect/>
          </a:stretch>
        </p:blipFill>
        <p:spPr>
          <a:xfrm>
            <a:off x="4661803" y="3034765"/>
            <a:ext cx="2779026" cy="694761"/>
          </a:xfrm>
          <a:prstGeom prst="rect">
            <a:avLst/>
          </a:prstGeom>
          <a:noFill/>
          <a:ln cap="flat">
            <a:noFill/>
          </a:ln>
        </p:spPr>
      </p:pic>
      <p:pic>
        <p:nvPicPr>
          <p:cNvPr id="7" name="Kuva 13">
            <a:extLst>
              <a:ext uri="{FF2B5EF4-FFF2-40B4-BE49-F238E27FC236}">
                <a16:creationId xmlns:a16="http://schemas.microsoft.com/office/drawing/2014/main" id="{6897A5C2-4E83-49C1-BE56-6251C5B5F740}"/>
              </a:ext>
            </a:extLst>
          </p:cNvPr>
          <p:cNvPicPr>
            <a:picLocks noChangeAspect="1"/>
          </p:cNvPicPr>
          <p:nvPr/>
        </p:nvPicPr>
        <p:blipFill>
          <a:blip r:embed="rId5"/>
          <a:stretch>
            <a:fillRect/>
          </a:stretch>
        </p:blipFill>
        <p:spPr>
          <a:xfrm>
            <a:off x="6334286" y="1417804"/>
            <a:ext cx="3109499" cy="1243803"/>
          </a:xfrm>
          <a:prstGeom prst="rect">
            <a:avLst/>
          </a:prstGeom>
          <a:noFill/>
          <a:ln cap="flat">
            <a:noFill/>
          </a:ln>
        </p:spPr>
      </p:pic>
      <p:pic>
        <p:nvPicPr>
          <p:cNvPr id="8" name="Kuva 14">
            <a:extLst>
              <a:ext uri="{FF2B5EF4-FFF2-40B4-BE49-F238E27FC236}">
                <a16:creationId xmlns:a16="http://schemas.microsoft.com/office/drawing/2014/main" id="{8F557F1D-32AE-47DF-B1A3-47A5D9268487}"/>
              </a:ext>
            </a:extLst>
          </p:cNvPr>
          <p:cNvPicPr>
            <a:picLocks noChangeAspect="1"/>
          </p:cNvPicPr>
          <p:nvPr/>
        </p:nvPicPr>
        <p:blipFill>
          <a:blip r:embed="rId6"/>
          <a:stretch>
            <a:fillRect/>
          </a:stretch>
        </p:blipFill>
        <p:spPr>
          <a:xfrm>
            <a:off x="8087173" y="2766343"/>
            <a:ext cx="1909678" cy="1243803"/>
          </a:xfrm>
          <a:prstGeom prst="rect">
            <a:avLst/>
          </a:prstGeom>
          <a:noFill/>
          <a:ln cap="flat">
            <a:noFill/>
          </a:ln>
        </p:spPr>
      </p:pic>
      <p:pic>
        <p:nvPicPr>
          <p:cNvPr id="9" name="Kuva 15">
            <a:extLst>
              <a:ext uri="{FF2B5EF4-FFF2-40B4-BE49-F238E27FC236}">
                <a16:creationId xmlns:a16="http://schemas.microsoft.com/office/drawing/2014/main" id="{5894F86A-C1EB-4E23-B1B3-D5F124D99939}"/>
              </a:ext>
            </a:extLst>
          </p:cNvPr>
          <p:cNvPicPr>
            <a:picLocks noChangeAspect="1"/>
          </p:cNvPicPr>
          <p:nvPr/>
        </p:nvPicPr>
        <p:blipFill>
          <a:blip r:embed="rId7"/>
          <a:stretch>
            <a:fillRect/>
          </a:stretch>
        </p:blipFill>
        <p:spPr>
          <a:xfrm>
            <a:off x="7790980" y="4374928"/>
            <a:ext cx="1415308" cy="1000216"/>
          </a:xfrm>
          <a:prstGeom prst="rect">
            <a:avLst/>
          </a:prstGeom>
          <a:noFill/>
          <a:ln cap="flat">
            <a:noFill/>
          </a:ln>
        </p:spPr>
      </p:pic>
      <p:pic>
        <p:nvPicPr>
          <p:cNvPr id="10" name="Kuva 16">
            <a:extLst>
              <a:ext uri="{FF2B5EF4-FFF2-40B4-BE49-F238E27FC236}">
                <a16:creationId xmlns:a16="http://schemas.microsoft.com/office/drawing/2014/main" id="{B1AFC925-91E7-47D9-BB94-368DC6BD05A9}"/>
              </a:ext>
            </a:extLst>
          </p:cNvPr>
          <p:cNvPicPr>
            <a:picLocks noChangeAspect="1"/>
          </p:cNvPicPr>
          <p:nvPr/>
        </p:nvPicPr>
        <p:blipFill>
          <a:blip r:embed="rId8"/>
          <a:stretch>
            <a:fillRect/>
          </a:stretch>
        </p:blipFill>
        <p:spPr>
          <a:xfrm>
            <a:off x="1229941" y="2425071"/>
            <a:ext cx="3357740" cy="1888729"/>
          </a:xfrm>
          <a:prstGeom prst="rect">
            <a:avLst/>
          </a:prstGeom>
          <a:noFill/>
          <a:ln cap="flat">
            <a:noFill/>
          </a:ln>
        </p:spPr>
      </p:pic>
      <p:pic>
        <p:nvPicPr>
          <p:cNvPr id="11" name="Kuva 17" descr="Kuva, joka sisältää kohteen teksti&#10;&#10;Kuvaus luotu automaattisesti">
            <a:extLst>
              <a:ext uri="{FF2B5EF4-FFF2-40B4-BE49-F238E27FC236}">
                <a16:creationId xmlns:a16="http://schemas.microsoft.com/office/drawing/2014/main" id="{5609AE58-66DB-4F95-B94A-4CA2AE98051C}"/>
              </a:ext>
            </a:extLst>
          </p:cNvPr>
          <p:cNvPicPr>
            <a:picLocks noChangeAspect="1"/>
          </p:cNvPicPr>
          <p:nvPr/>
        </p:nvPicPr>
        <p:blipFill>
          <a:blip r:embed="rId9"/>
          <a:stretch>
            <a:fillRect/>
          </a:stretch>
        </p:blipFill>
        <p:spPr>
          <a:xfrm>
            <a:off x="2807738" y="1230599"/>
            <a:ext cx="2903384" cy="1153287"/>
          </a:xfrm>
          <a:prstGeom prst="rect">
            <a:avLst/>
          </a:prstGeom>
          <a:noFill/>
          <a:ln cap="flat">
            <a:noFill/>
          </a:ln>
        </p:spPr>
      </p:pic>
      <p:pic>
        <p:nvPicPr>
          <p:cNvPr id="12" name="Kuva 19" descr="Kuva, joka sisältää kohteen teksti&#10;&#10;Kuvaus luotu automaattisesti">
            <a:extLst>
              <a:ext uri="{FF2B5EF4-FFF2-40B4-BE49-F238E27FC236}">
                <a16:creationId xmlns:a16="http://schemas.microsoft.com/office/drawing/2014/main" id="{227E422B-729B-470E-A0C4-B96B745D178A}"/>
              </a:ext>
            </a:extLst>
          </p:cNvPr>
          <p:cNvPicPr>
            <a:picLocks noChangeAspect="1"/>
          </p:cNvPicPr>
          <p:nvPr/>
        </p:nvPicPr>
        <p:blipFill>
          <a:blip r:embed="rId10"/>
          <a:stretch>
            <a:fillRect/>
          </a:stretch>
        </p:blipFill>
        <p:spPr>
          <a:xfrm>
            <a:off x="415201" y="352876"/>
            <a:ext cx="2532065" cy="557052"/>
          </a:xfrm>
          <a:prstGeom prst="rect">
            <a:avLst/>
          </a:prstGeom>
          <a:noFill/>
          <a:ln cap="flat">
            <a:noFill/>
          </a:ln>
        </p:spPr>
      </p:pic>
    </p:spTree>
    <p:extLst>
      <p:ext uri="{BB962C8B-B14F-4D97-AF65-F5344CB8AC3E}">
        <p14:creationId xmlns:p14="http://schemas.microsoft.com/office/powerpoint/2010/main" val="130350612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BD6CBA3-5AC7-274C-80AE-0C679A856365}" type="slidenum">
              <a:rPr lang="fi-FI" smtClean="0"/>
              <a:pPr/>
              <a:t>‹#›</a:t>
            </a:fld>
            <a:endParaRPr lang="fi-FI"/>
          </a:p>
        </p:txBody>
      </p:sp>
    </p:spTree>
    <p:extLst>
      <p:ext uri="{BB962C8B-B14F-4D97-AF65-F5344CB8AC3E}">
        <p14:creationId xmlns:p14="http://schemas.microsoft.com/office/powerpoint/2010/main" val="2274992327"/>
      </p:ext>
    </p:extLst>
  </p:cSld>
  <p:clrMapOvr>
    <a:masterClrMapping/>
  </p:clrMapOvr>
  <p:hf hdr="0" ftr="0"/>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BD6CBA3-5AC7-274C-80AE-0C679A856365}" type="slidenum">
              <a:rPr lang="fi-FI" smtClean="0"/>
              <a:pPr/>
              <a:t>‹#›</a:t>
            </a:fld>
            <a:endParaRPr lang="fi-FI"/>
          </a:p>
        </p:txBody>
      </p:sp>
    </p:spTree>
    <p:extLst>
      <p:ext uri="{BB962C8B-B14F-4D97-AF65-F5344CB8AC3E}">
        <p14:creationId xmlns:p14="http://schemas.microsoft.com/office/powerpoint/2010/main" val="389733873"/>
      </p:ext>
    </p:extLst>
  </p:cSld>
  <p:clrMapOvr>
    <a:masterClrMapping/>
  </p:clrMapOvr>
  <p:hf hdr="0" ftr="0"/>
</p:sldLayout>
</file>

<file path=ppt/slideLayouts/slideLayout1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BD6CBA3-5AC7-274C-80AE-0C679A856365}" type="slidenum">
              <a:rPr lang="fi-FI" smtClean="0"/>
              <a:pPr/>
              <a:t>‹#›</a:t>
            </a:fld>
            <a:endParaRPr lang="fi-FI"/>
          </a:p>
        </p:txBody>
      </p:sp>
    </p:spTree>
    <p:extLst>
      <p:ext uri="{BB962C8B-B14F-4D97-AF65-F5344CB8AC3E}">
        <p14:creationId xmlns:p14="http://schemas.microsoft.com/office/powerpoint/2010/main" val="2353841179"/>
      </p:ext>
    </p:extLst>
  </p:cSld>
  <p:clrMapOvr>
    <a:masterClrMapping/>
  </p:clrMapOvr>
  <p:hf hdr="0" ftr="0"/>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BD6CBA3-5AC7-274C-80AE-0C679A856365}" type="slidenum">
              <a:rPr lang="fi-FI" smtClean="0"/>
              <a:pPr/>
              <a:t>‹#›</a:t>
            </a:fld>
            <a:endParaRPr lang="fi-FI"/>
          </a:p>
        </p:txBody>
      </p:sp>
    </p:spTree>
    <p:extLst>
      <p:ext uri="{BB962C8B-B14F-4D97-AF65-F5344CB8AC3E}">
        <p14:creationId xmlns:p14="http://schemas.microsoft.com/office/powerpoint/2010/main" val="975928250"/>
      </p:ext>
    </p:extLst>
  </p:cSld>
  <p:clrMapOvr>
    <a:masterClrMapping/>
  </p:clrMapOvr>
  <p:hf hdr="0" ftr="0"/>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4BD6CBA3-5AC7-274C-80AE-0C679A856365}" type="slidenum">
              <a:rPr lang="fi-FI" smtClean="0"/>
              <a:pPr/>
              <a:t>‹#›</a:t>
            </a:fld>
            <a:endParaRPr lang="fi-FI"/>
          </a:p>
        </p:txBody>
      </p:sp>
    </p:spTree>
    <p:extLst>
      <p:ext uri="{BB962C8B-B14F-4D97-AF65-F5344CB8AC3E}">
        <p14:creationId xmlns:p14="http://schemas.microsoft.com/office/powerpoint/2010/main" val="4237154432"/>
      </p:ext>
    </p:extLst>
  </p:cSld>
  <p:clrMapOvr>
    <a:masterClrMapping/>
  </p:clrMapOvr>
  <p:hf hdr="0" ftr="0"/>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4BD6CBA3-5AC7-274C-80AE-0C679A856365}" type="slidenum">
              <a:rPr lang="fi-FI" smtClean="0"/>
              <a:pPr/>
              <a:t>‹#›</a:t>
            </a:fld>
            <a:endParaRPr lang="fi-FI"/>
          </a:p>
        </p:txBody>
      </p:sp>
    </p:spTree>
    <p:extLst>
      <p:ext uri="{BB962C8B-B14F-4D97-AF65-F5344CB8AC3E}">
        <p14:creationId xmlns:p14="http://schemas.microsoft.com/office/powerpoint/2010/main" val="1418025814"/>
      </p:ext>
    </p:extLst>
  </p:cSld>
  <p:clrMapOvr>
    <a:masterClrMapping/>
  </p:clrMapOvr>
  <p:hf hdr="0" ftr="0"/>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4BD6CBA3-5AC7-274C-80AE-0C679A856365}" type="slidenum">
              <a:rPr lang="fi-FI" smtClean="0"/>
              <a:pPr/>
              <a:t>‹#›</a:t>
            </a:fld>
            <a:endParaRPr lang="fi-FI"/>
          </a:p>
        </p:txBody>
      </p:sp>
    </p:spTree>
    <p:extLst>
      <p:ext uri="{BB962C8B-B14F-4D97-AF65-F5344CB8AC3E}">
        <p14:creationId xmlns:p14="http://schemas.microsoft.com/office/powerpoint/2010/main" val="2337411179"/>
      </p:ext>
    </p:extLst>
  </p:cSld>
  <p:clrMapOvr>
    <a:masterClrMapping/>
  </p:clrMapOvr>
  <p:hf hdr="0" ftr="0"/>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BD6CBA3-5AC7-274C-80AE-0C679A856365}" type="slidenum">
              <a:rPr lang="fi-FI" smtClean="0"/>
              <a:pPr/>
              <a:t>‹#›</a:t>
            </a:fld>
            <a:endParaRPr lang="fi-FI"/>
          </a:p>
        </p:txBody>
      </p:sp>
    </p:spTree>
    <p:extLst>
      <p:ext uri="{BB962C8B-B14F-4D97-AF65-F5344CB8AC3E}">
        <p14:creationId xmlns:p14="http://schemas.microsoft.com/office/powerpoint/2010/main" val="3792464723"/>
      </p:ext>
    </p:extLst>
  </p:cSld>
  <p:clrMapOvr>
    <a:masterClrMapping/>
  </p:clrMapOvr>
  <p:hf hdr="0" ftr="0"/>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BD6CBA3-5AC7-274C-80AE-0C679A856365}" type="slidenum">
              <a:rPr lang="fi-FI" smtClean="0"/>
              <a:pPr/>
              <a:t>‹#›</a:t>
            </a:fld>
            <a:endParaRPr lang="fi-FI"/>
          </a:p>
        </p:txBody>
      </p:sp>
    </p:spTree>
    <p:extLst>
      <p:ext uri="{BB962C8B-B14F-4D97-AF65-F5344CB8AC3E}">
        <p14:creationId xmlns:p14="http://schemas.microsoft.com/office/powerpoint/2010/main" val="250272327"/>
      </p:ext>
    </p:extLst>
  </p:cSld>
  <p:clrMapOvr>
    <a:masterClrMapping/>
  </p:clrMapOvr>
  <p:hf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94737839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BD6CBA3-5AC7-274C-80AE-0C679A856365}" type="slidenum">
              <a:rPr lang="fi-FI" smtClean="0"/>
              <a:pPr/>
              <a:t>‹#›</a:t>
            </a:fld>
            <a:endParaRPr lang="fi-FI"/>
          </a:p>
        </p:txBody>
      </p:sp>
    </p:spTree>
    <p:extLst>
      <p:ext uri="{BB962C8B-B14F-4D97-AF65-F5344CB8AC3E}">
        <p14:creationId xmlns:p14="http://schemas.microsoft.com/office/powerpoint/2010/main" val="2246724872"/>
      </p:ext>
    </p:extLst>
  </p:cSld>
  <p:clrMapOvr>
    <a:masterClrMapping/>
  </p:clrMapOvr>
  <p:hf hdr="0" ftr="0"/>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BD6CBA3-5AC7-274C-80AE-0C679A856365}" type="slidenum">
              <a:rPr lang="fi-FI" smtClean="0"/>
              <a:pPr/>
              <a:t>‹#›</a:t>
            </a:fld>
            <a:endParaRPr lang="fi-FI"/>
          </a:p>
        </p:txBody>
      </p:sp>
    </p:spTree>
    <p:extLst>
      <p:ext uri="{BB962C8B-B14F-4D97-AF65-F5344CB8AC3E}">
        <p14:creationId xmlns:p14="http://schemas.microsoft.com/office/powerpoint/2010/main" val="2575750346"/>
      </p:ext>
    </p:extLst>
  </p:cSld>
  <p:clrMapOvr>
    <a:masterClrMapping/>
  </p:clrMapOvr>
  <p:hf hdr="0" ftr="0"/>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336649"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Tree>
    <p:extLst>
      <p:ext uri="{BB962C8B-B14F-4D97-AF65-F5344CB8AC3E}">
        <p14:creationId xmlns:p14="http://schemas.microsoft.com/office/powerpoint/2010/main" val="45103108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EC47BCFF-D298-984B-AFFD-115CAB9BE3D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65919"/>
            <a:ext cx="445739" cy="461659"/>
          </a:xfrm>
          <a:prstGeom prst="rect">
            <a:avLst/>
          </a:prstGeom>
        </p:spPr>
      </p:pic>
      <p:pic>
        <p:nvPicPr>
          <p:cNvPr id="10" name="Kuva 9">
            <a:extLst>
              <a:ext uri="{FF2B5EF4-FFF2-40B4-BE49-F238E27FC236}">
                <a16:creationId xmlns:a16="http://schemas.microsoft.com/office/drawing/2014/main" id="{D132070A-F21F-AF46-A04C-997D27C0733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3263"/>
            <a:ext cx="586639" cy="414586"/>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Tree>
    <p:extLst>
      <p:ext uri="{BB962C8B-B14F-4D97-AF65-F5344CB8AC3E}">
        <p14:creationId xmlns:p14="http://schemas.microsoft.com/office/powerpoint/2010/main" val="285662923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4AF36F0-8019-C819-5B49-4CB577AA4DE9}"/>
              </a:ext>
            </a:extLst>
          </p:cNvPr>
          <p:cNvSpPr>
            <a:spLocks noGrp="1"/>
          </p:cNvSpPr>
          <p:nvPr>
            <p:ph type="ctrTitle"/>
          </p:nvPr>
        </p:nvSpPr>
        <p:spPr>
          <a:xfrm>
            <a:off x="1524000" y="1122363"/>
            <a:ext cx="9144000" cy="2387600"/>
          </a:xfrm>
        </p:spPr>
        <p:txBody>
          <a:bodyPr anchor="b"/>
          <a:lstStyle>
            <a:lvl1pPr algn="ctr">
              <a:defRPr sz="6000"/>
            </a:lvl1pPr>
          </a:lstStyle>
          <a:p>
            <a:r>
              <a:rPr lang="fi-FI"/>
              <a:t>Muokkaa ots. perustyyl. napsautt.</a:t>
            </a:r>
          </a:p>
        </p:txBody>
      </p:sp>
      <p:sp>
        <p:nvSpPr>
          <p:cNvPr id="3" name="Alaotsikko 2">
            <a:extLst>
              <a:ext uri="{FF2B5EF4-FFF2-40B4-BE49-F238E27FC236}">
                <a16:creationId xmlns:a16="http://schemas.microsoft.com/office/drawing/2014/main" id="{C9F21BEA-6DCF-DF02-05D2-521F079C2D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p>
        </p:txBody>
      </p:sp>
      <p:sp>
        <p:nvSpPr>
          <p:cNvPr id="4" name="Päivämäärän paikkamerkki 3">
            <a:extLst>
              <a:ext uri="{FF2B5EF4-FFF2-40B4-BE49-F238E27FC236}">
                <a16:creationId xmlns:a16="http://schemas.microsoft.com/office/drawing/2014/main" id="{EB476B6F-1AB8-9800-BF94-550EA3CCA605}"/>
              </a:ext>
            </a:extLst>
          </p:cNvPr>
          <p:cNvSpPr>
            <a:spLocks noGrp="1"/>
          </p:cNvSpPr>
          <p:nvPr>
            <p:ph type="dt" sz="half" idx="10"/>
          </p:nvPr>
        </p:nvSpPr>
        <p:spPr/>
        <p:txBody>
          <a:bodyPr/>
          <a:lstStyle/>
          <a:p>
            <a:fld id="{4185F714-1036-4CA8-87DE-FC80CBDF3BC5}" type="datetimeFigureOut">
              <a:rPr lang="fi-FI" smtClean="0"/>
              <a:t>29.8.2023</a:t>
            </a:fld>
            <a:endParaRPr lang="fi-FI"/>
          </a:p>
        </p:txBody>
      </p:sp>
      <p:sp>
        <p:nvSpPr>
          <p:cNvPr id="5" name="Alatunnisteen paikkamerkki 4">
            <a:extLst>
              <a:ext uri="{FF2B5EF4-FFF2-40B4-BE49-F238E27FC236}">
                <a16:creationId xmlns:a16="http://schemas.microsoft.com/office/drawing/2014/main" id="{87E027E5-6DF6-52CE-9204-EBF47E71E6FD}"/>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9C53FC26-C5E2-2DA5-AEAD-A91430CA8B4E}"/>
              </a:ext>
            </a:extLst>
          </p:cNvPr>
          <p:cNvSpPr>
            <a:spLocks noGrp="1"/>
          </p:cNvSpPr>
          <p:nvPr>
            <p:ph type="sldNum" sz="quarter" idx="12"/>
          </p:nvPr>
        </p:nvSpPr>
        <p:spPr/>
        <p:txBody>
          <a:bodyPr/>
          <a:lstStyle/>
          <a:p>
            <a:fld id="{F5BBB406-0929-496F-9788-E54EDDB72201}" type="slidenum">
              <a:rPr lang="fi-FI" smtClean="0"/>
              <a:t>‹#›</a:t>
            </a:fld>
            <a:endParaRPr lang="fi-FI"/>
          </a:p>
        </p:txBody>
      </p:sp>
    </p:spTree>
    <p:extLst>
      <p:ext uri="{BB962C8B-B14F-4D97-AF65-F5344CB8AC3E}">
        <p14:creationId xmlns:p14="http://schemas.microsoft.com/office/powerpoint/2010/main" val="308148481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4F94537-8F61-4B3C-2EC1-ADB03F139CF5}"/>
              </a:ext>
            </a:extLst>
          </p:cNvPr>
          <p:cNvSpPr>
            <a:spLocks noGrp="1"/>
          </p:cNvSpPr>
          <p:nvPr>
            <p:ph type="title"/>
          </p:nvPr>
        </p:nvSpPr>
        <p:spPr/>
        <p:txBody>
          <a:bodyPr/>
          <a:lstStyle/>
          <a:p>
            <a:r>
              <a:rPr lang="fi-FI"/>
              <a:t>Muokkaa ots. perustyyl. napsautt.</a:t>
            </a:r>
          </a:p>
        </p:txBody>
      </p:sp>
      <p:sp>
        <p:nvSpPr>
          <p:cNvPr id="3" name="Sisällön paikkamerkki 2">
            <a:extLst>
              <a:ext uri="{FF2B5EF4-FFF2-40B4-BE49-F238E27FC236}">
                <a16:creationId xmlns:a16="http://schemas.microsoft.com/office/drawing/2014/main" id="{EB1BF3F4-A3FA-3868-5BF5-61A547548D19}"/>
              </a:ext>
            </a:extLst>
          </p:cNvPr>
          <p:cNvSpPr>
            <a:spLocks noGrp="1"/>
          </p:cNvSpPr>
          <p:nvPr>
            <p:ph idx="1"/>
          </p:nvPr>
        </p:nvSpPr>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89F9684F-177C-B9C4-1C6D-4A91B5B0244A}"/>
              </a:ext>
            </a:extLst>
          </p:cNvPr>
          <p:cNvSpPr>
            <a:spLocks noGrp="1"/>
          </p:cNvSpPr>
          <p:nvPr>
            <p:ph type="dt" sz="half" idx="10"/>
          </p:nvPr>
        </p:nvSpPr>
        <p:spPr/>
        <p:txBody>
          <a:bodyPr/>
          <a:lstStyle/>
          <a:p>
            <a:fld id="{4185F714-1036-4CA8-87DE-FC80CBDF3BC5}" type="datetimeFigureOut">
              <a:rPr lang="fi-FI" smtClean="0"/>
              <a:t>29.8.2023</a:t>
            </a:fld>
            <a:endParaRPr lang="fi-FI"/>
          </a:p>
        </p:txBody>
      </p:sp>
      <p:sp>
        <p:nvSpPr>
          <p:cNvPr id="5" name="Alatunnisteen paikkamerkki 4">
            <a:extLst>
              <a:ext uri="{FF2B5EF4-FFF2-40B4-BE49-F238E27FC236}">
                <a16:creationId xmlns:a16="http://schemas.microsoft.com/office/drawing/2014/main" id="{A855A05B-B0F1-B7FF-DC83-1AAB3B10E852}"/>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C46E6E87-E08A-29FC-9948-3ECB1049F753}"/>
              </a:ext>
            </a:extLst>
          </p:cNvPr>
          <p:cNvSpPr>
            <a:spLocks noGrp="1"/>
          </p:cNvSpPr>
          <p:nvPr>
            <p:ph type="sldNum" sz="quarter" idx="12"/>
          </p:nvPr>
        </p:nvSpPr>
        <p:spPr/>
        <p:txBody>
          <a:bodyPr/>
          <a:lstStyle/>
          <a:p>
            <a:fld id="{F5BBB406-0929-496F-9788-E54EDDB72201}" type="slidenum">
              <a:rPr lang="fi-FI" smtClean="0"/>
              <a:t>‹#›</a:t>
            </a:fld>
            <a:endParaRPr lang="fi-FI"/>
          </a:p>
        </p:txBody>
      </p:sp>
    </p:spTree>
    <p:extLst>
      <p:ext uri="{BB962C8B-B14F-4D97-AF65-F5344CB8AC3E}">
        <p14:creationId xmlns:p14="http://schemas.microsoft.com/office/powerpoint/2010/main" val="346659816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DB93714-A892-310C-9B3B-DBEC00124717}"/>
              </a:ext>
            </a:extLst>
          </p:cNvPr>
          <p:cNvSpPr>
            <a:spLocks noGrp="1"/>
          </p:cNvSpPr>
          <p:nvPr>
            <p:ph type="title"/>
          </p:nvPr>
        </p:nvSpPr>
        <p:spPr>
          <a:xfrm>
            <a:off x="831850" y="1709738"/>
            <a:ext cx="10515600" cy="2852737"/>
          </a:xfrm>
        </p:spPr>
        <p:txBody>
          <a:bodyPr anchor="b"/>
          <a:lstStyle>
            <a:lvl1pPr>
              <a:defRPr sz="6000"/>
            </a:lvl1pPr>
          </a:lstStyle>
          <a:p>
            <a:r>
              <a:rPr lang="fi-FI"/>
              <a:t>Muokkaa ots. perustyyl. napsautt.</a:t>
            </a:r>
          </a:p>
        </p:txBody>
      </p:sp>
      <p:sp>
        <p:nvSpPr>
          <p:cNvPr id="3" name="Tekstin paikkamerkki 2">
            <a:extLst>
              <a:ext uri="{FF2B5EF4-FFF2-40B4-BE49-F238E27FC236}">
                <a16:creationId xmlns:a16="http://schemas.microsoft.com/office/drawing/2014/main" id="{5CEB4D27-28FC-39BD-B4BC-F13F8A47DB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sp>
        <p:nvSpPr>
          <p:cNvPr id="4" name="Päivämäärän paikkamerkki 3">
            <a:extLst>
              <a:ext uri="{FF2B5EF4-FFF2-40B4-BE49-F238E27FC236}">
                <a16:creationId xmlns:a16="http://schemas.microsoft.com/office/drawing/2014/main" id="{D811A169-3A23-A0EB-8B6E-82936F36DE28}"/>
              </a:ext>
            </a:extLst>
          </p:cNvPr>
          <p:cNvSpPr>
            <a:spLocks noGrp="1"/>
          </p:cNvSpPr>
          <p:nvPr>
            <p:ph type="dt" sz="half" idx="10"/>
          </p:nvPr>
        </p:nvSpPr>
        <p:spPr/>
        <p:txBody>
          <a:bodyPr/>
          <a:lstStyle/>
          <a:p>
            <a:fld id="{4185F714-1036-4CA8-87DE-FC80CBDF3BC5}" type="datetimeFigureOut">
              <a:rPr lang="fi-FI" smtClean="0"/>
              <a:t>29.8.2023</a:t>
            </a:fld>
            <a:endParaRPr lang="fi-FI"/>
          </a:p>
        </p:txBody>
      </p:sp>
      <p:sp>
        <p:nvSpPr>
          <p:cNvPr id="5" name="Alatunnisteen paikkamerkki 4">
            <a:extLst>
              <a:ext uri="{FF2B5EF4-FFF2-40B4-BE49-F238E27FC236}">
                <a16:creationId xmlns:a16="http://schemas.microsoft.com/office/drawing/2014/main" id="{12AFBEAE-E729-371C-0E02-4780A36F0AE3}"/>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931E5A1E-AF2C-4008-B93A-E6AF66F90CDD}"/>
              </a:ext>
            </a:extLst>
          </p:cNvPr>
          <p:cNvSpPr>
            <a:spLocks noGrp="1"/>
          </p:cNvSpPr>
          <p:nvPr>
            <p:ph type="sldNum" sz="quarter" idx="12"/>
          </p:nvPr>
        </p:nvSpPr>
        <p:spPr/>
        <p:txBody>
          <a:bodyPr/>
          <a:lstStyle/>
          <a:p>
            <a:fld id="{F5BBB406-0929-496F-9788-E54EDDB72201}" type="slidenum">
              <a:rPr lang="fi-FI" smtClean="0"/>
              <a:t>‹#›</a:t>
            </a:fld>
            <a:endParaRPr lang="fi-FI"/>
          </a:p>
        </p:txBody>
      </p:sp>
    </p:spTree>
    <p:extLst>
      <p:ext uri="{BB962C8B-B14F-4D97-AF65-F5344CB8AC3E}">
        <p14:creationId xmlns:p14="http://schemas.microsoft.com/office/powerpoint/2010/main" val="88294553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68DB908-8094-464C-4CE7-6C977388CB8D}"/>
              </a:ext>
            </a:extLst>
          </p:cNvPr>
          <p:cNvSpPr>
            <a:spLocks noGrp="1"/>
          </p:cNvSpPr>
          <p:nvPr>
            <p:ph type="title"/>
          </p:nvPr>
        </p:nvSpPr>
        <p:spPr/>
        <p:txBody>
          <a:bodyPr/>
          <a:lstStyle/>
          <a:p>
            <a:r>
              <a:rPr lang="fi-FI"/>
              <a:t>Muokkaa ots. perustyyl. napsautt.</a:t>
            </a:r>
          </a:p>
        </p:txBody>
      </p:sp>
      <p:sp>
        <p:nvSpPr>
          <p:cNvPr id="3" name="Sisällön paikkamerkki 2">
            <a:extLst>
              <a:ext uri="{FF2B5EF4-FFF2-40B4-BE49-F238E27FC236}">
                <a16:creationId xmlns:a16="http://schemas.microsoft.com/office/drawing/2014/main" id="{CA7F1E81-FB9C-F9F9-B5DF-1BAF6EB81E0B}"/>
              </a:ext>
            </a:extLst>
          </p:cNvPr>
          <p:cNvSpPr>
            <a:spLocks noGrp="1"/>
          </p:cNvSpPr>
          <p:nvPr>
            <p:ph sz="half" idx="1"/>
          </p:nvPr>
        </p:nvSpPr>
        <p:spPr>
          <a:xfrm>
            <a:off x="838200" y="1825625"/>
            <a:ext cx="5181600" cy="435133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39B264AF-5F5B-9CD6-1ED5-5FCFB278BB6C}"/>
              </a:ext>
            </a:extLst>
          </p:cNvPr>
          <p:cNvSpPr>
            <a:spLocks noGrp="1"/>
          </p:cNvSpPr>
          <p:nvPr>
            <p:ph sz="half" idx="2"/>
          </p:nvPr>
        </p:nvSpPr>
        <p:spPr>
          <a:xfrm>
            <a:off x="6172200" y="1825625"/>
            <a:ext cx="5181600" cy="435133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Päivämäärän paikkamerkki 4">
            <a:extLst>
              <a:ext uri="{FF2B5EF4-FFF2-40B4-BE49-F238E27FC236}">
                <a16:creationId xmlns:a16="http://schemas.microsoft.com/office/drawing/2014/main" id="{F3C67FE6-FB7E-7168-3D76-D67AB142BD89}"/>
              </a:ext>
            </a:extLst>
          </p:cNvPr>
          <p:cNvSpPr>
            <a:spLocks noGrp="1"/>
          </p:cNvSpPr>
          <p:nvPr>
            <p:ph type="dt" sz="half" idx="10"/>
          </p:nvPr>
        </p:nvSpPr>
        <p:spPr/>
        <p:txBody>
          <a:bodyPr/>
          <a:lstStyle/>
          <a:p>
            <a:fld id="{4185F714-1036-4CA8-87DE-FC80CBDF3BC5}" type="datetimeFigureOut">
              <a:rPr lang="fi-FI" smtClean="0"/>
              <a:t>29.8.2023</a:t>
            </a:fld>
            <a:endParaRPr lang="fi-FI"/>
          </a:p>
        </p:txBody>
      </p:sp>
      <p:sp>
        <p:nvSpPr>
          <p:cNvPr id="6" name="Alatunnisteen paikkamerkki 5">
            <a:extLst>
              <a:ext uri="{FF2B5EF4-FFF2-40B4-BE49-F238E27FC236}">
                <a16:creationId xmlns:a16="http://schemas.microsoft.com/office/drawing/2014/main" id="{4657F326-09D2-FFA7-B919-81A1A4C0919E}"/>
              </a:ext>
            </a:extLst>
          </p:cNvPr>
          <p:cNvSpPr>
            <a:spLocks noGrp="1"/>
          </p:cNvSpPr>
          <p:nvPr>
            <p:ph type="ftr" sz="quarter" idx="11"/>
          </p:nvPr>
        </p:nvSpPr>
        <p:spPr/>
        <p:txBody>
          <a:bodyPr/>
          <a:lstStyle/>
          <a:p>
            <a:endParaRPr lang="fi-FI"/>
          </a:p>
        </p:txBody>
      </p:sp>
      <p:sp>
        <p:nvSpPr>
          <p:cNvPr id="7" name="Dian numeron paikkamerkki 6">
            <a:extLst>
              <a:ext uri="{FF2B5EF4-FFF2-40B4-BE49-F238E27FC236}">
                <a16:creationId xmlns:a16="http://schemas.microsoft.com/office/drawing/2014/main" id="{EB73C4CC-8181-A1C5-CE61-27AD4F425EE4}"/>
              </a:ext>
            </a:extLst>
          </p:cNvPr>
          <p:cNvSpPr>
            <a:spLocks noGrp="1"/>
          </p:cNvSpPr>
          <p:nvPr>
            <p:ph type="sldNum" sz="quarter" idx="12"/>
          </p:nvPr>
        </p:nvSpPr>
        <p:spPr/>
        <p:txBody>
          <a:bodyPr/>
          <a:lstStyle/>
          <a:p>
            <a:fld id="{F5BBB406-0929-496F-9788-E54EDDB72201}" type="slidenum">
              <a:rPr lang="fi-FI" smtClean="0"/>
              <a:t>‹#›</a:t>
            </a:fld>
            <a:endParaRPr lang="fi-FI"/>
          </a:p>
        </p:txBody>
      </p:sp>
    </p:spTree>
    <p:extLst>
      <p:ext uri="{BB962C8B-B14F-4D97-AF65-F5344CB8AC3E}">
        <p14:creationId xmlns:p14="http://schemas.microsoft.com/office/powerpoint/2010/main" val="162081410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5A3B096-DDA7-D7A2-CB5C-FCE00185C41C}"/>
              </a:ext>
            </a:extLst>
          </p:cNvPr>
          <p:cNvSpPr>
            <a:spLocks noGrp="1"/>
          </p:cNvSpPr>
          <p:nvPr>
            <p:ph type="title"/>
          </p:nvPr>
        </p:nvSpPr>
        <p:spPr>
          <a:xfrm>
            <a:off x="839788" y="365125"/>
            <a:ext cx="10515600" cy="1325563"/>
          </a:xfrm>
        </p:spPr>
        <p:txBody>
          <a:bodyPr/>
          <a:lstStyle/>
          <a:p>
            <a:r>
              <a:rPr lang="fi-FI"/>
              <a:t>Muokkaa ots. perustyyl. napsautt.</a:t>
            </a:r>
          </a:p>
        </p:txBody>
      </p:sp>
      <p:sp>
        <p:nvSpPr>
          <p:cNvPr id="3" name="Tekstin paikkamerkki 2">
            <a:extLst>
              <a:ext uri="{FF2B5EF4-FFF2-40B4-BE49-F238E27FC236}">
                <a16:creationId xmlns:a16="http://schemas.microsoft.com/office/drawing/2014/main" id="{A4236CC0-A6EC-9B5F-D8F6-240F4AC854C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70F33738-17E0-8E68-BD9F-F279CF26DDC1}"/>
              </a:ext>
            </a:extLst>
          </p:cNvPr>
          <p:cNvSpPr>
            <a:spLocks noGrp="1"/>
          </p:cNvSpPr>
          <p:nvPr>
            <p:ph sz="half" idx="2"/>
          </p:nvPr>
        </p:nvSpPr>
        <p:spPr>
          <a:xfrm>
            <a:off x="839788" y="2505075"/>
            <a:ext cx="5157787" cy="368458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B045D335-6905-76D5-9792-11AFC11496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6" name="Sisällön paikkamerkki 5">
            <a:extLst>
              <a:ext uri="{FF2B5EF4-FFF2-40B4-BE49-F238E27FC236}">
                <a16:creationId xmlns:a16="http://schemas.microsoft.com/office/drawing/2014/main" id="{1EA2B6C6-B866-2616-96DE-ADBC3D3D8E47}"/>
              </a:ext>
            </a:extLst>
          </p:cNvPr>
          <p:cNvSpPr>
            <a:spLocks noGrp="1"/>
          </p:cNvSpPr>
          <p:nvPr>
            <p:ph sz="quarter" idx="4"/>
          </p:nvPr>
        </p:nvSpPr>
        <p:spPr>
          <a:xfrm>
            <a:off x="6172200" y="2505075"/>
            <a:ext cx="5183188" cy="3684588"/>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7" name="Päivämäärän paikkamerkki 6">
            <a:extLst>
              <a:ext uri="{FF2B5EF4-FFF2-40B4-BE49-F238E27FC236}">
                <a16:creationId xmlns:a16="http://schemas.microsoft.com/office/drawing/2014/main" id="{D00E5C8F-603A-4C08-4876-1867C8B506DC}"/>
              </a:ext>
            </a:extLst>
          </p:cNvPr>
          <p:cNvSpPr>
            <a:spLocks noGrp="1"/>
          </p:cNvSpPr>
          <p:nvPr>
            <p:ph type="dt" sz="half" idx="10"/>
          </p:nvPr>
        </p:nvSpPr>
        <p:spPr/>
        <p:txBody>
          <a:bodyPr/>
          <a:lstStyle/>
          <a:p>
            <a:fld id="{4185F714-1036-4CA8-87DE-FC80CBDF3BC5}" type="datetimeFigureOut">
              <a:rPr lang="fi-FI" smtClean="0"/>
              <a:t>29.8.2023</a:t>
            </a:fld>
            <a:endParaRPr lang="fi-FI"/>
          </a:p>
        </p:txBody>
      </p:sp>
      <p:sp>
        <p:nvSpPr>
          <p:cNvPr id="8" name="Alatunnisteen paikkamerkki 7">
            <a:extLst>
              <a:ext uri="{FF2B5EF4-FFF2-40B4-BE49-F238E27FC236}">
                <a16:creationId xmlns:a16="http://schemas.microsoft.com/office/drawing/2014/main" id="{145674A8-6649-1211-75AC-04D38E243A92}"/>
              </a:ext>
            </a:extLst>
          </p:cNvPr>
          <p:cNvSpPr>
            <a:spLocks noGrp="1"/>
          </p:cNvSpPr>
          <p:nvPr>
            <p:ph type="ftr" sz="quarter" idx="11"/>
          </p:nvPr>
        </p:nvSpPr>
        <p:spPr/>
        <p:txBody>
          <a:bodyPr/>
          <a:lstStyle/>
          <a:p>
            <a:endParaRPr lang="fi-FI"/>
          </a:p>
        </p:txBody>
      </p:sp>
      <p:sp>
        <p:nvSpPr>
          <p:cNvPr id="9" name="Dian numeron paikkamerkki 8">
            <a:extLst>
              <a:ext uri="{FF2B5EF4-FFF2-40B4-BE49-F238E27FC236}">
                <a16:creationId xmlns:a16="http://schemas.microsoft.com/office/drawing/2014/main" id="{8793149F-A20F-5046-27CD-E7C950CE3E35}"/>
              </a:ext>
            </a:extLst>
          </p:cNvPr>
          <p:cNvSpPr>
            <a:spLocks noGrp="1"/>
          </p:cNvSpPr>
          <p:nvPr>
            <p:ph type="sldNum" sz="quarter" idx="12"/>
          </p:nvPr>
        </p:nvSpPr>
        <p:spPr/>
        <p:txBody>
          <a:bodyPr/>
          <a:lstStyle/>
          <a:p>
            <a:fld id="{F5BBB406-0929-496F-9788-E54EDDB72201}" type="slidenum">
              <a:rPr lang="fi-FI" smtClean="0"/>
              <a:t>‹#›</a:t>
            </a:fld>
            <a:endParaRPr lang="fi-FI"/>
          </a:p>
        </p:txBody>
      </p:sp>
    </p:spTree>
    <p:extLst>
      <p:ext uri="{BB962C8B-B14F-4D97-AF65-F5344CB8AC3E}">
        <p14:creationId xmlns:p14="http://schemas.microsoft.com/office/powerpoint/2010/main" val="2963310709"/>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A3398DD-A4A9-0AE5-4197-9445EDBD4873}"/>
              </a:ext>
            </a:extLst>
          </p:cNvPr>
          <p:cNvSpPr>
            <a:spLocks noGrp="1"/>
          </p:cNvSpPr>
          <p:nvPr>
            <p:ph type="title"/>
          </p:nvPr>
        </p:nvSpPr>
        <p:spPr/>
        <p:txBody>
          <a:bodyPr/>
          <a:lstStyle/>
          <a:p>
            <a:r>
              <a:rPr lang="fi-FI"/>
              <a:t>Muokkaa ots. perustyyl. napsautt.</a:t>
            </a:r>
          </a:p>
        </p:txBody>
      </p:sp>
      <p:sp>
        <p:nvSpPr>
          <p:cNvPr id="3" name="Päivämäärän paikkamerkki 2">
            <a:extLst>
              <a:ext uri="{FF2B5EF4-FFF2-40B4-BE49-F238E27FC236}">
                <a16:creationId xmlns:a16="http://schemas.microsoft.com/office/drawing/2014/main" id="{2649AEAC-1E3A-64A0-F7D9-B2C624C04496}"/>
              </a:ext>
            </a:extLst>
          </p:cNvPr>
          <p:cNvSpPr>
            <a:spLocks noGrp="1"/>
          </p:cNvSpPr>
          <p:nvPr>
            <p:ph type="dt" sz="half" idx="10"/>
          </p:nvPr>
        </p:nvSpPr>
        <p:spPr/>
        <p:txBody>
          <a:bodyPr/>
          <a:lstStyle/>
          <a:p>
            <a:fld id="{4185F714-1036-4CA8-87DE-FC80CBDF3BC5}" type="datetimeFigureOut">
              <a:rPr lang="fi-FI" smtClean="0"/>
              <a:t>29.8.2023</a:t>
            </a:fld>
            <a:endParaRPr lang="fi-FI"/>
          </a:p>
        </p:txBody>
      </p:sp>
      <p:sp>
        <p:nvSpPr>
          <p:cNvPr id="4" name="Alatunnisteen paikkamerkki 3">
            <a:extLst>
              <a:ext uri="{FF2B5EF4-FFF2-40B4-BE49-F238E27FC236}">
                <a16:creationId xmlns:a16="http://schemas.microsoft.com/office/drawing/2014/main" id="{0FDF356A-9232-F02D-A14F-2381838F4592}"/>
              </a:ext>
            </a:extLst>
          </p:cNvPr>
          <p:cNvSpPr>
            <a:spLocks noGrp="1"/>
          </p:cNvSpPr>
          <p:nvPr>
            <p:ph type="ftr" sz="quarter" idx="11"/>
          </p:nvPr>
        </p:nvSpPr>
        <p:spPr/>
        <p:txBody>
          <a:bodyPr/>
          <a:lstStyle/>
          <a:p>
            <a:endParaRPr lang="fi-FI"/>
          </a:p>
        </p:txBody>
      </p:sp>
      <p:sp>
        <p:nvSpPr>
          <p:cNvPr id="5" name="Dian numeron paikkamerkki 4">
            <a:extLst>
              <a:ext uri="{FF2B5EF4-FFF2-40B4-BE49-F238E27FC236}">
                <a16:creationId xmlns:a16="http://schemas.microsoft.com/office/drawing/2014/main" id="{5A1A5798-F9E0-A4CA-B458-A9DEA5494D42}"/>
              </a:ext>
            </a:extLst>
          </p:cNvPr>
          <p:cNvSpPr>
            <a:spLocks noGrp="1"/>
          </p:cNvSpPr>
          <p:nvPr>
            <p:ph type="sldNum" sz="quarter" idx="12"/>
          </p:nvPr>
        </p:nvSpPr>
        <p:spPr/>
        <p:txBody>
          <a:bodyPr/>
          <a:lstStyle/>
          <a:p>
            <a:fld id="{F5BBB406-0929-496F-9788-E54EDDB72201}" type="slidenum">
              <a:rPr lang="fi-FI" smtClean="0"/>
              <a:t>‹#›</a:t>
            </a:fld>
            <a:endParaRPr lang="fi-FI"/>
          </a:p>
        </p:txBody>
      </p:sp>
    </p:spTree>
    <p:extLst>
      <p:ext uri="{BB962C8B-B14F-4D97-AF65-F5344CB8AC3E}">
        <p14:creationId xmlns:p14="http://schemas.microsoft.com/office/powerpoint/2010/main" val="8893246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967604065"/>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a:extLst>
              <a:ext uri="{FF2B5EF4-FFF2-40B4-BE49-F238E27FC236}">
                <a16:creationId xmlns:a16="http://schemas.microsoft.com/office/drawing/2014/main" id="{50F11838-8495-A610-56BA-4DE18AB72062}"/>
              </a:ext>
            </a:extLst>
          </p:cNvPr>
          <p:cNvSpPr>
            <a:spLocks noGrp="1"/>
          </p:cNvSpPr>
          <p:nvPr>
            <p:ph type="dt" sz="half" idx="10"/>
          </p:nvPr>
        </p:nvSpPr>
        <p:spPr/>
        <p:txBody>
          <a:bodyPr/>
          <a:lstStyle/>
          <a:p>
            <a:fld id="{4185F714-1036-4CA8-87DE-FC80CBDF3BC5}" type="datetimeFigureOut">
              <a:rPr lang="fi-FI" smtClean="0"/>
              <a:t>29.8.2023</a:t>
            </a:fld>
            <a:endParaRPr lang="fi-FI"/>
          </a:p>
        </p:txBody>
      </p:sp>
      <p:sp>
        <p:nvSpPr>
          <p:cNvPr id="3" name="Alatunnisteen paikkamerkki 2">
            <a:extLst>
              <a:ext uri="{FF2B5EF4-FFF2-40B4-BE49-F238E27FC236}">
                <a16:creationId xmlns:a16="http://schemas.microsoft.com/office/drawing/2014/main" id="{C02A28F3-E067-F648-89C0-E505666EF151}"/>
              </a:ext>
            </a:extLst>
          </p:cNvPr>
          <p:cNvSpPr>
            <a:spLocks noGrp="1"/>
          </p:cNvSpPr>
          <p:nvPr>
            <p:ph type="ftr" sz="quarter" idx="11"/>
          </p:nvPr>
        </p:nvSpPr>
        <p:spPr/>
        <p:txBody>
          <a:bodyPr/>
          <a:lstStyle/>
          <a:p>
            <a:endParaRPr lang="fi-FI"/>
          </a:p>
        </p:txBody>
      </p:sp>
      <p:sp>
        <p:nvSpPr>
          <p:cNvPr id="4" name="Dian numeron paikkamerkki 3">
            <a:extLst>
              <a:ext uri="{FF2B5EF4-FFF2-40B4-BE49-F238E27FC236}">
                <a16:creationId xmlns:a16="http://schemas.microsoft.com/office/drawing/2014/main" id="{1C272F49-8489-BAB8-2133-4CBD564361AD}"/>
              </a:ext>
            </a:extLst>
          </p:cNvPr>
          <p:cNvSpPr>
            <a:spLocks noGrp="1"/>
          </p:cNvSpPr>
          <p:nvPr>
            <p:ph type="sldNum" sz="quarter" idx="12"/>
          </p:nvPr>
        </p:nvSpPr>
        <p:spPr/>
        <p:txBody>
          <a:bodyPr/>
          <a:lstStyle/>
          <a:p>
            <a:fld id="{F5BBB406-0929-496F-9788-E54EDDB72201}" type="slidenum">
              <a:rPr lang="fi-FI" smtClean="0"/>
              <a:t>‹#›</a:t>
            </a:fld>
            <a:endParaRPr lang="fi-FI"/>
          </a:p>
        </p:txBody>
      </p:sp>
    </p:spTree>
    <p:extLst>
      <p:ext uri="{BB962C8B-B14F-4D97-AF65-F5344CB8AC3E}">
        <p14:creationId xmlns:p14="http://schemas.microsoft.com/office/powerpoint/2010/main" val="237945902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3FBEA18-9CEB-B783-6DFD-45B004E3E474}"/>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17786012-8B0D-A09A-99FD-C2173EDA60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E0A8C227-2EBC-60A8-BFF9-F2F1D9BFB2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sp>
        <p:nvSpPr>
          <p:cNvPr id="5" name="Päivämäärän paikkamerkki 4">
            <a:extLst>
              <a:ext uri="{FF2B5EF4-FFF2-40B4-BE49-F238E27FC236}">
                <a16:creationId xmlns:a16="http://schemas.microsoft.com/office/drawing/2014/main" id="{E4EB6C70-3CC0-49BD-53F5-68BC68A322C8}"/>
              </a:ext>
            </a:extLst>
          </p:cNvPr>
          <p:cNvSpPr>
            <a:spLocks noGrp="1"/>
          </p:cNvSpPr>
          <p:nvPr>
            <p:ph type="dt" sz="half" idx="10"/>
          </p:nvPr>
        </p:nvSpPr>
        <p:spPr/>
        <p:txBody>
          <a:bodyPr/>
          <a:lstStyle/>
          <a:p>
            <a:fld id="{4185F714-1036-4CA8-87DE-FC80CBDF3BC5}" type="datetimeFigureOut">
              <a:rPr lang="fi-FI" smtClean="0"/>
              <a:t>29.8.2023</a:t>
            </a:fld>
            <a:endParaRPr lang="fi-FI"/>
          </a:p>
        </p:txBody>
      </p:sp>
      <p:sp>
        <p:nvSpPr>
          <p:cNvPr id="6" name="Alatunnisteen paikkamerkki 5">
            <a:extLst>
              <a:ext uri="{FF2B5EF4-FFF2-40B4-BE49-F238E27FC236}">
                <a16:creationId xmlns:a16="http://schemas.microsoft.com/office/drawing/2014/main" id="{C4BB9748-05EC-E33C-8E0C-3B56E276257E}"/>
              </a:ext>
            </a:extLst>
          </p:cNvPr>
          <p:cNvSpPr>
            <a:spLocks noGrp="1"/>
          </p:cNvSpPr>
          <p:nvPr>
            <p:ph type="ftr" sz="quarter" idx="11"/>
          </p:nvPr>
        </p:nvSpPr>
        <p:spPr/>
        <p:txBody>
          <a:bodyPr/>
          <a:lstStyle/>
          <a:p>
            <a:endParaRPr lang="fi-FI"/>
          </a:p>
        </p:txBody>
      </p:sp>
      <p:sp>
        <p:nvSpPr>
          <p:cNvPr id="7" name="Dian numeron paikkamerkki 6">
            <a:extLst>
              <a:ext uri="{FF2B5EF4-FFF2-40B4-BE49-F238E27FC236}">
                <a16:creationId xmlns:a16="http://schemas.microsoft.com/office/drawing/2014/main" id="{1D6F8E6E-DD7E-4970-4C88-7B07CE04BF5B}"/>
              </a:ext>
            </a:extLst>
          </p:cNvPr>
          <p:cNvSpPr>
            <a:spLocks noGrp="1"/>
          </p:cNvSpPr>
          <p:nvPr>
            <p:ph type="sldNum" sz="quarter" idx="12"/>
          </p:nvPr>
        </p:nvSpPr>
        <p:spPr/>
        <p:txBody>
          <a:bodyPr/>
          <a:lstStyle/>
          <a:p>
            <a:fld id="{F5BBB406-0929-496F-9788-E54EDDB72201}" type="slidenum">
              <a:rPr lang="fi-FI" smtClean="0"/>
              <a:t>‹#›</a:t>
            </a:fld>
            <a:endParaRPr lang="fi-FI"/>
          </a:p>
        </p:txBody>
      </p:sp>
    </p:spTree>
    <p:extLst>
      <p:ext uri="{BB962C8B-B14F-4D97-AF65-F5344CB8AC3E}">
        <p14:creationId xmlns:p14="http://schemas.microsoft.com/office/powerpoint/2010/main" val="365073344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9C519D7-474B-6045-092F-0BCE53EDF954}"/>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E078B99B-CD3E-5B88-05DD-BE09358DF1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BB9BEC36-9F0E-3BAF-DF4B-4E29FDA617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sp>
        <p:nvSpPr>
          <p:cNvPr id="5" name="Päivämäärän paikkamerkki 4">
            <a:extLst>
              <a:ext uri="{FF2B5EF4-FFF2-40B4-BE49-F238E27FC236}">
                <a16:creationId xmlns:a16="http://schemas.microsoft.com/office/drawing/2014/main" id="{72B16A71-DB2A-A54B-1DC2-560040B65179}"/>
              </a:ext>
            </a:extLst>
          </p:cNvPr>
          <p:cNvSpPr>
            <a:spLocks noGrp="1"/>
          </p:cNvSpPr>
          <p:nvPr>
            <p:ph type="dt" sz="half" idx="10"/>
          </p:nvPr>
        </p:nvSpPr>
        <p:spPr/>
        <p:txBody>
          <a:bodyPr/>
          <a:lstStyle/>
          <a:p>
            <a:fld id="{4185F714-1036-4CA8-87DE-FC80CBDF3BC5}" type="datetimeFigureOut">
              <a:rPr lang="fi-FI" smtClean="0"/>
              <a:t>29.8.2023</a:t>
            </a:fld>
            <a:endParaRPr lang="fi-FI"/>
          </a:p>
        </p:txBody>
      </p:sp>
      <p:sp>
        <p:nvSpPr>
          <p:cNvPr id="6" name="Alatunnisteen paikkamerkki 5">
            <a:extLst>
              <a:ext uri="{FF2B5EF4-FFF2-40B4-BE49-F238E27FC236}">
                <a16:creationId xmlns:a16="http://schemas.microsoft.com/office/drawing/2014/main" id="{4A1DCE3C-9A07-EEF7-1D50-2BB0A8E0D244}"/>
              </a:ext>
            </a:extLst>
          </p:cNvPr>
          <p:cNvSpPr>
            <a:spLocks noGrp="1"/>
          </p:cNvSpPr>
          <p:nvPr>
            <p:ph type="ftr" sz="quarter" idx="11"/>
          </p:nvPr>
        </p:nvSpPr>
        <p:spPr/>
        <p:txBody>
          <a:bodyPr/>
          <a:lstStyle/>
          <a:p>
            <a:endParaRPr lang="fi-FI"/>
          </a:p>
        </p:txBody>
      </p:sp>
      <p:sp>
        <p:nvSpPr>
          <p:cNvPr id="7" name="Dian numeron paikkamerkki 6">
            <a:extLst>
              <a:ext uri="{FF2B5EF4-FFF2-40B4-BE49-F238E27FC236}">
                <a16:creationId xmlns:a16="http://schemas.microsoft.com/office/drawing/2014/main" id="{C221F53D-3FF5-DA3F-82B4-ACDAD278844A}"/>
              </a:ext>
            </a:extLst>
          </p:cNvPr>
          <p:cNvSpPr>
            <a:spLocks noGrp="1"/>
          </p:cNvSpPr>
          <p:nvPr>
            <p:ph type="sldNum" sz="quarter" idx="12"/>
          </p:nvPr>
        </p:nvSpPr>
        <p:spPr/>
        <p:txBody>
          <a:bodyPr/>
          <a:lstStyle/>
          <a:p>
            <a:fld id="{F5BBB406-0929-496F-9788-E54EDDB72201}" type="slidenum">
              <a:rPr lang="fi-FI" smtClean="0"/>
              <a:t>‹#›</a:t>
            </a:fld>
            <a:endParaRPr lang="fi-FI"/>
          </a:p>
        </p:txBody>
      </p:sp>
    </p:spTree>
    <p:extLst>
      <p:ext uri="{BB962C8B-B14F-4D97-AF65-F5344CB8AC3E}">
        <p14:creationId xmlns:p14="http://schemas.microsoft.com/office/powerpoint/2010/main" val="282398045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09F295C9-2CE3-E48A-1AEA-BFF96DD8F5F2}"/>
              </a:ext>
            </a:extLst>
          </p:cNvPr>
          <p:cNvSpPr>
            <a:spLocks noGrp="1"/>
          </p:cNvSpPr>
          <p:nvPr>
            <p:ph type="title"/>
          </p:nvPr>
        </p:nvSpPr>
        <p:spPr/>
        <p:txBody>
          <a:bodyPr/>
          <a:lstStyle/>
          <a:p>
            <a:r>
              <a:rPr lang="fi-FI"/>
              <a:t>Muokkaa ots. perustyyl. napsautt.</a:t>
            </a:r>
          </a:p>
        </p:txBody>
      </p:sp>
      <p:sp>
        <p:nvSpPr>
          <p:cNvPr id="3" name="Pystysuoran tekstin paikkamerkki 2">
            <a:extLst>
              <a:ext uri="{FF2B5EF4-FFF2-40B4-BE49-F238E27FC236}">
                <a16:creationId xmlns:a16="http://schemas.microsoft.com/office/drawing/2014/main" id="{E73CFA8D-812B-CDF9-0005-458F853DB0D2}"/>
              </a:ext>
            </a:extLst>
          </p:cNvPr>
          <p:cNvSpPr>
            <a:spLocks noGrp="1"/>
          </p:cNvSpPr>
          <p:nvPr>
            <p:ph type="body" orient="vert" idx="1"/>
          </p:nvPr>
        </p:nvSpPr>
        <p:spPr/>
        <p:txBody>
          <a:bodyPr vert="eaVert"/>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5C21D815-7086-49E1-48E7-695E72C838A6}"/>
              </a:ext>
            </a:extLst>
          </p:cNvPr>
          <p:cNvSpPr>
            <a:spLocks noGrp="1"/>
          </p:cNvSpPr>
          <p:nvPr>
            <p:ph type="dt" sz="half" idx="10"/>
          </p:nvPr>
        </p:nvSpPr>
        <p:spPr/>
        <p:txBody>
          <a:bodyPr/>
          <a:lstStyle/>
          <a:p>
            <a:fld id="{4185F714-1036-4CA8-87DE-FC80CBDF3BC5}" type="datetimeFigureOut">
              <a:rPr lang="fi-FI" smtClean="0"/>
              <a:t>29.8.2023</a:t>
            </a:fld>
            <a:endParaRPr lang="fi-FI"/>
          </a:p>
        </p:txBody>
      </p:sp>
      <p:sp>
        <p:nvSpPr>
          <p:cNvPr id="5" name="Alatunnisteen paikkamerkki 4">
            <a:extLst>
              <a:ext uri="{FF2B5EF4-FFF2-40B4-BE49-F238E27FC236}">
                <a16:creationId xmlns:a16="http://schemas.microsoft.com/office/drawing/2014/main" id="{6AD7406A-DBD7-C032-A29F-7858108815DD}"/>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B3BC9DCF-98F6-22D9-238B-00E2CE600F00}"/>
              </a:ext>
            </a:extLst>
          </p:cNvPr>
          <p:cNvSpPr>
            <a:spLocks noGrp="1"/>
          </p:cNvSpPr>
          <p:nvPr>
            <p:ph type="sldNum" sz="quarter" idx="12"/>
          </p:nvPr>
        </p:nvSpPr>
        <p:spPr/>
        <p:txBody>
          <a:bodyPr/>
          <a:lstStyle/>
          <a:p>
            <a:fld id="{F5BBB406-0929-496F-9788-E54EDDB72201}" type="slidenum">
              <a:rPr lang="fi-FI" smtClean="0"/>
              <a:t>‹#›</a:t>
            </a:fld>
            <a:endParaRPr lang="fi-FI"/>
          </a:p>
        </p:txBody>
      </p:sp>
    </p:spTree>
    <p:extLst>
      <p:ext uri="{BB962C8B-B14F-4D97-AF65-F5344CB8AC3E}">
        <p14:creationId xmlns:p14="http://schemas.microsoft.com/office/powerpoint/2010/main" val="2419494892"/>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a:extLst>
              <a:ext uri="{FF2B5EF4-FFF2-40B4-BE49-F238E27FC236}">
                <a16:creationId xmlns:a16="http://schemas.microsoft.com/office/drawing/2014/main" id="{5552B09F-4586-C749-193D-7369877FEDE1}"/>
              </a:ext>
            </a:extLst>
          </p:cNvPr>
          <p:cNvSpPr>
            <a:spLocks noGrp="1"/>
          </p:cNvSpPr>
          <p:nvPr>
            <p:ph type="title" orient="vert"/>
          </p:nvPr>
        </p:nvSpPr>
        <p:spPr>
          <a:xfrm>
            <a:off x="8724900" y="365125"/>
            <a:ext cx="2628900" cy="5811838"/>
          </a:xfrm>
        </p:spPr>
        <p:txBody>
          <a:bodyPr vert="eaVert"/>
          <a:lstStyle/>
          <a:p>
            <a:r>
              <a:rPr lang="fi-FI"/>
              <a:t>Muokkaa ots. perustyyl. napsautt.</a:t>
            </a:r>
          </a:p>
        </p:txBody>
      </p:sp>
      <p:sp>
        <p:nvSpPr>
          <p:cNvPr id="3" name="Pystysuoran tekstin paikkamerkki 2">
            <a:extLst>
              <a:ext uri="{FF2B5EF4-FFF2-40B4-BE49-F238E27FC236}">
                <a16:creationId xmlns:a16="http://schemas.microsoft.com/office/drawing/2014/main" id="{7EB2DDF6-1705-F008-9219-164D256E770C}"/>
              </a:ext>
            </a:extLst>
          </p:cNvPr>
          <p:cNvSpPr>
            <a:spLocks noGrp="1"/>
          </p:cNvSpPr>
          <p:nvPr>
            <p:ph type="body" orient="vert" idx="1"/>
          </p:nvPr>
        </p:nvSpPr>
        <p:spPr>
          <a:xfrm>
            <a:off x="838200" y="365125"/>
            <a:ext cx="7734300" cy="5811838"/>
          </a:xfrm>
        </p:spPr>
        <p:txBody>
          <a:bodyPr vert="eaVert"/>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67F574C6-F5A9-1E74-6109-C85FF5D3A84A}"/>
              </a:ext>
            </a:extLst>
          </p:cNvPr>
          <p:cNvSpPr>
            <a:spLocks noGrp="1"/>
          </p:cNvSpPr>
          <p:nvPr>
            <p:ph type="dt" sz="half" idx="10"/>
          </p:nvPr>
        </p:nvSpPr>
        <p:spPr/>
        <p:txBody>
          <a:bodyPr/>
          <a:lstStyle/>
          <a:p>
            <a:fld id="{4185F714-1036-4CA8-87DE-FC80CBDF3BC5}" type="datetimeFigureOut">
              <a:rPr lang="fi-FI" smtClean="0"/>
              <a:t>29.8.2023</a:t>
            </a:fld>
            <a:endParaRPr lang="fi-FI"/>
          </a:p>
        </p:txBody>
      </p:sp>
      <p:sp>
        <p:nvSpPr>
          <p:cNvPr id="5" name="Alatunnisteen paikkamerkki 4">
            <a:extLst>
              <a:ext uri="{FF2B5EF4-FFF2-40B4-BE49-F238E27FC236}">
                <a16:creationId xmlns:a16="http://schemas.microsoft.com/office/drawing/2014/main" id="{626E3E9D-7EA4-77B9-D4B4-158B07221AE9}"/>
              </a:ext>
            </a:extLst>
          </p:cNvPr>
          <p:cNvSpPr>
            <a:spLocks noGrp="1"/>
          </p:cNvSpPr>
          <p:nvPr>
            <p:ph type="ftr" sz="quarter" idx="11"/>
          </p:nvPr>
        </p:nvSpPr>
        <p:spPr/>
        <p:txBody>
          <a:bodyPr/>
          <a:lstStyle/>
          <a:p>
            <a:endParaRPr lang="fi-FI"/>
          </a:p>
        </p:txBody>
      </p:sp>
      <p:sp>
        <p:nvSpPr>
          <p:cNvPr id="6" name="Dian numeron paikkamerkki 5">
            <a:extLst>
              <a:ext uri="{FF2B5EF4-FFF2-40B4-BE49-F238E27FC236}">
                <a16:creationId xmlns:a16="http://schemas.microsoft.com/office/drawing/2014/main" id="{55B34E03-2251-AC96-7845-86015C080D04}"/>
              </a:ext>
            </a:extLst>
          </p:cNvPr>
          <p:cNvSpPr>
            <a:spLocks noGrp="1"/>
          </p:cNvSpPr>
          <p:nvPr>
            <p:ph type="sldNum" sz="quarter" idx="12"/>
          </p:nvPr>
        </p:nvSpPr>
        <p:spPr/>
        <p:txBody>
          <a:bodyPr/>
          <a:lstStyle/>
          <a:p>
            <a:fld id="{F5BBB406-0929-496F-9788-E54EDDB72201}" type="slidenum">
              <a:rPr lang="fi-FI" smtClean="0"/>
              <a:t>‹#›</a:t>
            </a:fld>
            <a:endParaRPr lang="fi-FI"/>
          </a:p>
        </p:txBody>
      </p:sp>
    </p:spTree>
    <p:extLst>
      <p:ext uri="{BB962C8B-B14F-4D97-AF65-F5344CB8AC3E}">
        <p14:creationId xmlns:p14="http://schemas.microsoft.com/office/powerpoint/2010/main" val="5932877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467415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3496041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0355388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10257457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4704"/>
          <a:stretch/>
        </p:blipFill>
        <p:spPr>
          <a:xfrm>
            <a:off x="-1" y="0"/>
            <a:ext cx="7648543"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81821" y="5983758"/>
            <a:ext cx="757099" cy="784140"/>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85400" y="5876964"/>
            <a:ext cx="996421" cy="704185"/>
          </a:xfrm>
          <a:prstGeom prst="rect">
            <a:avLst/>
          </a:prstGeom>
        </p:spPr>
      </p:pic>
      <p:pic>
        <p:nvPicPr>
          <p:cNvPr id="5" name="Kuva 4" descr="Kuva, joka sisältää kohteen teksti&#10;&#10;Kuvaus luotu automaattisesti">
            <a:extLst>
              <a:ext uri="{FF2B5EF4-FFF2-40B4-BE49-F238E27FC236}">
                <a16:creationId xmlns:a16="http://schemas.microsoft.com/office/drawing/2014/main" id="{72E84590-9F6A-B649-5AFC-D6AC59ABC875}"/>
              </a:ext>
            </a:extLst>
          </p:cNvPr>
          <p:cNvPicPr>
            <a:picLocks noChangeAspect="1"/>
          </p:cNvPicPr>
          <p:nvPr userDrawn="1"/>
        </p:nvPicPr>
        <p:blipFill>
          <a:blip r:embed="rId5"/>
          <a:stretch>
            <a:fillRect/>
          </a:stretch>
        </p:blipFill>
        <p:spPr>
          <a:xfrm>
            <a:off x="8312150" y="90102"/>
            <a:ext cx="3746500" cy="929259"/>
          </a:xfrm>
          <a:prstGeom prst="rect">
            <a:avLst/>
          </a:prstGeom>
        </p:spPr>
      </p:pic>
    </p:spTree>
    <p:extLst>
      <p:ext uri="{BB962C8B-B14F-4D97-AF65-F5344CB8AC3E}">
        <p14:creationId xmlns:p14="http://schemas.microsoft.com/office/powerpoint/2010/main" val="2307827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8" name="Kuva 7" descr="Kuva, joka sisältää kohteen teksti&#10;&#10;Kuvaus luotu automaattisesti">
            <a:extLst>
              <a:ext uri="{FF2B5EF4-FFF2-40B4-BE49-F238E27FC236}">
                <a16:creationId xmlns:a16="http://schemas.microsoft.com/office/drawing/2014/main" id="{2616AAFF-41B5-07F9-AA98-CD439522C4F0}"/>
              </a:ext>
            </a:extLst>
          </p:cNvPr>
          <p:cNvPicPr>
            <a:picLocks noChangeAspect="1"/>
          </p:cNvPicPr>
          <p:nvPr userDrawn="1"/>
        </p:nvPicPr>
        <p:blipFill>
          <a:blip r:embed="rId10"/>
          <a:stretch>
            <a:fillRect/>
          </a:stretch>
        </p:blipFill>
        <p:spPr>
          <a:xfrm>
            <a:off x="204438" y="156349"/>
            <a:ext cx="4617767" cy="1145362"/>
          </a:xfrm>
          <a:prstGeom prst="rect">
            <a:avLst/>
          </a:prstGeom>
        </p:spPr>
      </p:pic>
    </p:spTree>
    <p:extLst>
      <p:ext uri="{BB962C8B-B14F-4D97-AF65-F5344CB8AC3E}">
        <p14:creationId xmlns:p14="http://schemas.microsoft.com/office/powerpoint/2010/main" val="803566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33705147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5297118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13495724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668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41700990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jyu.fi/wisdom/</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6808208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2389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521836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30363270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en-US"/>
              <a:t>Click to edit Master title style</a:t>
            </a:r>
            <a:endParaRPr lang="fi-FI"/>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429403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tsikkodia VER3_videot">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accent5">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727686" y="4855021"/>
            <a:ext cx="796667" cy="825121"/>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420994" y="5014315"/>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415363" y="4834446"/>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9860745" y="4952682"/>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806892" y="4855021"/>
            <a:ext cx="779839" cy="551123"/>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4948477" y="4752827"/>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865135" y="4949768"/>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085342"/>
            <a:ext cx="7448550" cy="461665"/>
          </a:xfrm>
          <a:prstGeom prst="rect">
            <a:avLst/>
          </a:prstGeom>
          <a:noFill/>
        </p:spPr>
        <p:txBody>
          <a:bodyPr wrap="square" rtlCol="0">
            <a:spAutoFit/>
          </a:bodyPr>
          <a:lstStyle/>
          <a:p>
            <a:pPr algn="ctr"/>
            <a:r>
              <a:rPr lang="fi-FI" sz="12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12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12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17914220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en-US"/>
              <a:t>Click to edit Master title style</a:t>
            </a:r>
            <a:endParaRPr lang="fi-FI"/>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81636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en-US"/>
              <a:t>Click to edit Master title style</a:t>
            </a:r>
            <a:endParaRPr lang="fi-FI"/>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i-FI"/>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14388670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40041873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en-US"/>
              <a:t>Click to edit Master title style</a:t>
            </a:r>
            <a:endParaRPr lang="fi-FI"/>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4607633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en-US"/>
              <a:t>Click to edit Master title style</a:t>
            </a:r>
            <a:endParaRPr lang="fi-FI"/>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13816486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tx1">
                    <a:lumMod val="50000"/>
                  </a:schemeClr>
                </a:solidFill>
                <a:latin typeface="+mj-lt"/>
              </a:defRPr>
            </a:lvl1pPr>
            <a:lvl2pPr>
              <a:defRPr>
                <a:solidFill>
                  <a:schemeClr val="tx1">
                    <a:lumMod val="50000"/>
                  </a:schemeClr>
                </a:solidFill>
                <a:latin typeface="Calibri" panose="020F0502020204030204" pitchFamily="34" charset="0"/>
                <a:cs typeface="Calibri" panose="020F0502020204030204" pitchFamily="34" charset="0"/>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8">
            <a:extLst>
              <a:ext uri="{FF2B5EF4-FFF2-40B4-BE49-F238E27FC236}">
                <a16:creationId xmlns:a16="http://schemas.microsoft.com/office/drawing/2014/main" id="{9AA522F0-8239-4B95-9F6D-3EF8E93199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2B07796F-E7A7-42D5-A067-BE954CCA44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0311276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tx1">
                    <a:lumMod val="50000"/>
                  </a:schemeClr>
                </a:solidFill>
                <a:latin typeface="+mj-lt"/>
              </a:defRPr>
            </a:lvl1pPr>
            <a:lvl2pPr>
              <a:defRPr>
                <a:solidFill>
                  <a:schemeClr val="tx1">
                    <a:lumMod val="50000"/>
                  </a:schemeClr>
                </a:solidFill>
                <a:latin typeface="+mj-lt"/>
              </a:defRPr>
            </a:lvl2pPr>
            <a:lvl3pPr>
              <a:defRPr>
                <a:solidFill>
                  <a:schemeClr val="tx1">
                    <a:lumMod val="50000"/>
                  </a:schemeClr>
                </a:solidFill>
                <a:latin typeface="+mj-lt"/>
              </a:defRPr>
            </a:lvl3pPr>
            <a:lvl4pPr>
              <a:defRPr>
                <a:solidFill>
                  <a:schemeClr val="tx1">
                    <a:lumMod val="50000"/>
                  </a:schemeClr>
                </a:solidFill>
                <a:latin typeface="+mj-lt"/>
              </a:defRPr>
            </a:lvl4pPr>
            <a:lvl5pPr>
              <a:defRPr>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5D5968A8-DE01-4E0D-864A-6D576D348C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EFFD8651-AE41-41FA-B866-77846EBDBD1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4612338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en-US"/>
              <a:t>Click to edit Master title style</a:t>
            </a:r>
            <a:endParaRPr lang="fi-FI"/>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hasCustomPrompt="1"/>
          </p:nvPr>
        </p:nvSpPr>
        <p:spPr>
          <a:xfrm>
            <a:off x="839788"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tx1">
                    <a:lumMod val="50000"/>
                  </a:schemeClr>
                </a:solidFill>
                <a:latin typeface="+mj-lt"/>
              </a:defRPr>
            </a:lvl1pPr>
            <a:lvl2pPr>
              <a:defRPr sz="2000">
                <a:solidFill>
                  <a:schemeClr val="tx1">
                    <a:lumMod val="50000"/>
                  </a:schemeClr>
                </a:solidFill>
                <a:latin typeface="+mj-lt"/>
              </a:defRPr>
            </a:lvl2pPr>
            <a:lvl3pPr>
              <a:defRPr sz="1800">
                <a:solidFill>
                  <a:schemeClr val="tx1">
                    <a:lumMod val="50000"/>
                  </a:schemeClr>
                </a:solidFill>
                <a:latin typeface="+mj-lt"/>
              </a:defRPr>
            </a:lvl3pPr>
            <a:lvl4pPr>
              <a:defRPr sz="1400">
                <a:solidFill>
                  <a:schemeClr val="tx1">
                    <a:lumMod val="50000"/>
                  </a:schemeClr>
                </a:solidFill>
                <a:latin typeface="+mj-lt"/>
              </a:defRPr>
            </a:lvl4pPr>
            <a:lvl5pPr>
              <a:defRPr sz="1400">
                <a:solidFill>
                  <a:schemeClr val="tx1">
                    <a:lumMod val="50000"/>
                  </a:schemeClr>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5" name="Kuva 8">
            <a:extLst>
              <a:ext uri="{FF2B5EF4-FFF2-40B4-BE49-F238E27FC236}">
                <a16:creationId xmlns:a16="http://schemas.microsoft.com/office/drawing/2014/main" id="{3C24E0B4-56D7-40FF-9B02-D27B85C2AF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6" name="Kuva 11">
            <a:extLst>
              <a:ext uri="{FF2B5EF4-FFF2-40B4-BE49-F238E27FC236}">
                <a16:creationId xmlns:a16="http://schemas.microsoft.com/office/drawing/2014/main" id="{6F222E76-8444-46A2-A249-6E06E92087D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6516717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en-US"/>
              <a:t>Click to edit Master title style</a:t>
            </a:r>
            <a:endParaRPr lang="fi-FI"/>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7" name="Kuva 8">
            <a:extLst>
              <a:ext uri="{FF2B5EF4-FFF2-40B4-BE49-F238E27FC236}">
                <a16:creationId xmlns:a16="http://schemas.microsoft.com/office/drawing/2014/main" id="{3FBFD546-A7BE-42D8-AD4E-200048E0EF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1" name="Kuva 11">
            <a:extLst>
              <a:ext uri="{FF2B5EF4-FFF2-40B4-BE49-F238E27FC236}">
                <a16:creationId xmlns:a16="http://schemas.microsoft.com/office/drawing/2014/main" id="{F6BF81CB-1E75-49A9-978C-2B87A991E5C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808154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en-US"/>
              <a:t>Click to edit Master title style</a:t>
            </a:r>
            <a:endParaRPr lang="fi-FI"/>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pic>
        <p:nvPicPr>
          <p:cNvPr id="11" name="Kuva 8">
            <a:extLst>
              <a:ext uri="{FF2B5EF4-FFF2-40B4-BE49-F238E27FC236}">
                <a16:creationId xmlns:a16="http://schemas.microsoft.com/office/drawing/2014/main" id="{F5C9E637-0DB0-4F53-9ED5-8573770CEE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00693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8" name="Kuva 7" descr="Kuva, joka sisältää kohteen teksti&#10;&#10;Kuvaus luotu automaattisesti">
            <a:extLst>
              <a:ext uri="{FF2B5EF4-FFF2-40B4-BE49-F238E27FC236}">
                <a16:creationId xmlns:a16="http://schemas.microsoft.com/office/drawing/2014/main" id="{2616AAFF-41B5-07F9-AA98-CD439522C4F0}"/>
              </a:ext>
            </a:extLst>
          </p:cNvPr>
          <p:cNvPicPr>
            <a:picLocks noChangeAspect="1"/>
          </p:cNvPicPr>
          <p:nvPr userDrawn="1"/>
        </p:nvPicPr>
        <p:blipFill>
          <a:blip r:embed="rId10"/>
          <a:stretch>
            <a:fillRect/>
          </a:stretch>
        </p:blipFill>
        <p:spPr>
          <a:xfrm>
            <a:off x="204438" y="156349"/>
            <a:ext cx="4617767" cy="1145362"/>
          </a:xfrm>
          <a:prstGeom prst="rect">
            <a:avLst/>
          </a:prstGeom>
        </p:spPr>
      </p:pic>
    </p:spTree>
    <p:extLst>
      <p:ext uri="{BB962C8B-B14F-4D97-AF65-F5344CB8AC3E}">
        <p14:creationId xmlns:p14="http://schemas.microsoft.com/office/powerpoint/2010/main" val="40383797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6" name="Kuva 8">
            <a:extLst>
              <a:ext uri="{FF2B5EF4-FFF2-40B4-BE49-F238E27FC236}">
                <a16:creationId xmlns:a16="http://schemas.microsoft.com/office/drawing/2014/main" id="{E958F13C-5AED-4B3D-A7DF-C43CC6A778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0" name="Kuva 11">
            <a:extLst>
              <a:ext uri="{FF2B5EF4-FFF2-40B4-BE49-F238E27FC236}">
                <a16:creationId xmlns:a16="http://schemas.microsoft.com/office/drawing/2014/main" id="{00650DE8-6BC7-4A55-BD87-21A78A8A83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42615816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4BD3DA4A-8B86-4718-A496-5357820840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A3BB579B-DF36-432D-AD1D-2A4A50D9D1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8569755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i-FI"/>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93BAFCCE-A8E8-4B7A-87D1-234728377D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C7D1F53E-8748-47FF-9F33-D060252C7F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3832553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139487087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239791564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36429519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en-US"/>
              <a:t>Click to edit Master title style</a:t>
            </a:r>
            <a:endParaRPr lang="fi-FI"/>
          </a:p>
        </p:txBody>
      </p:sp>
    </p:spTree>
    <p:extLst>
      <p:ext uri="{BB962C8B-B14F-4D97-AF65-F5344CB8AC3E}">
        <p14:creationId xmlns:p14="http://schemas.microsoft.com/office/powerpoint/2010/main" val="39881794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5860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en-US"/>
              <a:t>Click to edit Master title style</a:t>
            </a:r>
            <a:endParaRPr lang="fi-FI"/>
          </a:p>
        </p:txBody>
      </p:sp>
      <p:sp>
        <p:nvSpPr>
          <p:cNvPr id="4" name="Tekstiruutu 3">
            <a:extLst>
              <a:ext uri="{FF2B5EF4-FFF2-40B4-BE49-F238E27FC236}">
                <a16:creationId xmlns:a16="http://schemas.microsoft.com/office/drawing/2014/main" id="{D77376A1-3C14-9C46-86E5-94B9153BEFFE}"/>
              </a:ext>
            </a:extLst>
          </p:cNvPr>
          <p:cNvSpPr txBox="1"/>
          <p:nvPr/>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110147345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jyu.fi/wisdom/</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3747598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
        <p:nvSpPr>
          <p:cNvPr id="10" name="Tekstiruutu 13">
            <a:extLst>
              <a:ext uri="{FF2B5EF4-FFF2-40B4-BE49-F238E27FC236}">
                <a16:creationId xmlns:a16="http://schemas.microsoft.com/office/drawing/2014/main" id="{288E2843-87A2-4123-86ED-DF4E29A98C57}"/>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1" name="Suora yhdysviiva 18">
            <a:extLst>
              <a:ext uri="{FF2B5EF4-FFF2-40B4-BE49-F238E27FC236}">
                <a16:creationId xmlns:a16="http://schemas.microsoft.com/office/drawing/2014/main" id="{17B583AD-E86D-438A-B92E-18E7E6C01DA9}"/>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582753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25243091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409987385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8/29/2023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917592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Otsikkodia VER3">
    <p:spTree>
      <p:nvGrpSpPr>
        <p:cNvPr id="1" name=""/>
        <p:cNvGrpSpPr/>
        <p:nvPr/>
      </p:nvGrpSpPr>
      <p:grpSpPr>
        <a:xfrm>
          <a:off x="0" y="0"/>
          <a:ext cx="0" cy="0"/>
          <a:chOff x="0" y="0"/>
          <a:chExt cx="0" cy="0"/>
        </a:xfrm>
      </p:grpSpPr>
      <p:pic>
        <p:nvPicPr>
          <p:cNvPr id="7" name="Kuva 6">
            <a:extLst>
              <a:ext uri="{FF2B5EF4-FFF2-40B4-BE49-F238E27FC236}">
                <a16:creationId xmlns:a16="http://schemas.microsoft.com/office/drawing/2014/main" id="{2C9CA9B8-BA1B-5942-85B3-9B6C350AE1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75842" y="5430221"/>
            <a:ext cx="1466886" cy="517725"/>
          </a:xfrm>
          <a:prstGeom prst="rect">
            <a:avLst/>
          </a:prstGeom>
        </p:spPr>
      </p:pic>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336649"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5483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6939" y="5535746"/>
            <a:ext cx="445739" cy="461659"/>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09135" y="4987536"/>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6554804" y="4787253"/>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58657" y="4922630"/>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6655954" y="5498305"/>
            <a:ext cx="586639" cy="414586"/>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742249" y="4729663"/>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741451" y="4841344"/>
            <a:ext cx="1034391" cy="410883"/>
          </a:xfrm>
          <a:prstGeom prst="rect">
            <a:avLst/>
          </a:prstGeom>
        </p:spPr>
      </p:pic>
    </p:spTree>
    <p:extLst>
      <p:ext uri="{BB962C8B-B14F-4D97-AF65-F5344CB8AC3E}">
        <p14:creationId xmlns:p14="http://schemas.microsoft.com/office/powerpoint/2010/main" val="291640471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152650" y="6360458"/>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224859"/>
            <a:ext cx="1078694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1600" y="354898"/>
            <a:ext cx="3635126" cy="799728"/>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94DDF280-5B92-AE41-8DE4-7D986F7F466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41438661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sp>
        <p:nvSpPr>
          <p:cNvPr id="14" name="Tekstiruutu 13">
            <a:extLst>
              <a:ext uri="{FF2B5EF4-FFF2-40B4-BE49-F238E27FC236}">
                <a16:creationId xmlns:a16="http://schemas.microsoft.com/office/drawing/2014/main" id="{032A54CD-B18B-504B-A5E0-202AF7FC2D6F}"/>
              </a:ext>
            </a:extLst>
          </p:cNvPr>
          <p:cNvSpPr txBox="1"/>
          <p:nvPr userDrawn="1"/>
        </p:nvSpPr>
        <p:spPr>
          <a:xfrm>
            <a:off x="2152650" y="6360458"/>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Tree>
    <p:extLst>
      <p:ext uri="{BB962C8B-B14F-4D97-AF65-F5344CB8AC3E}">
        <p14:creationId xmlns:p14="http://schemas.microsoft.com/office/powerpoint/2010/main" val="5560826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30983134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9" name="Kuva 8">
            <a:extLst>
              <a:ext uri="{FF2B5EF4-FFF2-40B4-BE49-F238E27FC236}">
                <a16:creationId xmlns:a16="http://schemas.microsoft.com/office/drawing/2014/main" id="{DCBF6133-70AB-D44B-8346-50191D2B67C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02846" y="6396341"/>
            <a:ext cx="445739" cy="461659"/>
          </a:xfrm>
          <a:prstGeom prst="rect">
            <a:avLst/>
          </a:prstGeom>
        </p:spPr>
      </p:pic>
      <p:pic>
        <p:nvPicPr>
          <p:cNvPr id="10" name="Kuva 9">
            <a:extLst>
              <a:ext uri="{FF2B5EF4-FFF2-40B4-BE49-F238E27FC236}">
                <a16:creationId xmlns:a16="http://schemas.microsoft.com/office/drawing/2014/main" id="{CB42AA08-15DD-244B-9611-3D47AD86E2F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294009" y="6363685"/>
            <a:ext cx="586639" cy="414586"/>
          </a:xfrm>
          <a:prstGeom prst="rect">
            <a:avLst/>
          </a:prstGeom>
        </p:spPr>
      </p:pic>
    </p:spTree>
    <p:extLst>
      <p:ext uri="{BB962C8B-B14F-4D97-AF65-F5344CB8AC3E}">
        <p14:creationId xmlns:p14="http://schemas.microsoft.com/office/powerpoint/2010/main" val="3394309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1850" y="6356349"/>
            <a:ext cx="1968426" cy="433054"/>
          </a:xfrm>
          <a:prstGeom prst="rect">
            <a:avLst/>
          </a:prstGeom>
        </p:spPr>
      </p:pic>
      <p:pic>
        <p:nvPicPr>
          <p:cNvPr id="9" name="Kuva 8">
            <a:extLst>
              <a:ext uri="{FF2B5EF4-FFF2-40B4-BE49-F238E27FC236}">
                <a16:creationId xmlns:a16="http://schemas.microsoft.com/office/drawing/2014/main" id="{0D3AC702-472B-474C-BD28-4D1A341A213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7173" y="6389005"/>
            <a:ext cx="445739" cy="461659"/>
          </a:xfrm>
          <a:prstGeom prst="rect">
            <a:avLst/>
          </a:prstGeom>
        </p:spPr>
      </p:pic>
      <p:pic>
        <p:nvPicPr>
          <p:cNvPr id="10" name="Kuva 9">
            <a:extLst>
              <a:ext uri="{FF2B5EF4-FFF2-40B4-BE49-F238E27FC236}">
                <a16:creationId xmlns:a16="http://schemas.microsoft.com/office/drawing/2014/main" id="{0C931357-9F11-EE49-92C1-8688EC84025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58336" y="6356349"/>
            <a:ext cx="586639" cy="414586"/>
          </a:xfrm>
          <a:prstGeom prst="rect">
            <a:avLst/>
          </a:prstGeom>
        </p:spPr>
      </p:pic>
    </p:spTree>
    <p:extLst>
      <p:ext uri="{BB962C8B-B14F-4D97-AF65-F5344CB8AC3E}">
        <p14:creationId xmlns:p14="http://schemas.microsoft.com/office/powerpoint/2010/main" val="355726810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77A332D0-8049-AE49-AFD7-6EA080F1D0FD}"/>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3FA97E27-431C-BC43-A0DA-3F0BBF6958D2}"/>
              </a:ext>
            </a:extLst>
          </p:cNvPr>
          <p:cNvSpPr>
            <a:spLocks noGrp="1"/>
          </p:cNvSpPr>
          <p:nvPr>
            <p:ph idx="1"/>
          </p:nvPr>
        </p:nvSpPr>
        <p:spPr/>
        <p:txBody>
          <a:bodyPr/>
          <a:lstStyle>
            <a:lvl1pPr>
              <a:defRPr>
                <a:solidFill>
                  <a:schemeClr val="bg2">
                    <a:lumMod val="50000"/>
                  </a:schemeClr>
                </a:solidFill>
                <a:latin typeface="+mj-lt"/>
              </a:defRPr>
            </a:lvl1pPr>
            <a:lvl2pPr>
              <a:defRPr>
                <a:solidFill>
                  <a:schemeClr val="bg2">
                    <a:lumMod val="50000"/>
                  </a:schemeClr>
                </a:solidFill>
                <a:latin typeface="Calibri" panose="020F0502020204030204" pitchFamily="34" charset="0"/>
                <a:cs typeface="Calibri" panose="020F0502020204030204" pitchFamily="34" charset="0"/>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F44CA1C6-5111-3F47-A051-F5D9C098BDA2}"/>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descr="Kuva, joka sisältää kohteen teksti&#10;&#10;Kuvaus luotu automaattisesti">
            <a:extLst>
              <a:ext uri="{FF2B5EF4-FFF2-40B4-BE49-F238E27FC236}">
                <a16:creationId xmlns:a16="http://schemas.microsoft.com/office/drawing/2014/main" id="{A5FA3E96-F215-F149-A2CC-091970F3F89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0" name="Kuva 9">
            <a:extLst>
              <a:ext uri="{FF2B5EF4-FFF2-40B4-BE49-F238E27FC236}">
                <a16:creationId xmlns:a16="http://schemas.microsoft.com/office/drawing/2014/main" id="{BD26FEAF-9EFB-0B4C-98C2-2BA8A7C8D91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70965"/>
            <a:ext cx="445739" cy="461659"/>
          </a:xfrm>
          <a:prstGeom prst="rect">
            <a:avLst/>
          </a:prstGeom>
        </p:spPr>
      </p:pic>
      <p:pic>
        <p:nvPicPr>
          <p:cNvPr id="12" name="Kuva 11">
            <a:extLst>
              <a:ext uri="{FF2B5EF4-FFF2-40B4-BE49-F238E27FC236}">
                <a16:creationId xmlns:a16="http://schemas.microsoft.com/office/drawing/2014/main" id="{6AE95B5C-0777-B74B-B4AC-DD047E0367F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8309"/>
            <a:ext cx="586639" cy="414586"/>
          </a:xfrm>
          <a:prstGeom prst="rect">
            <a:avLst/>
          </a:prstGeom>
        </p:spPr>
      </p:pic>
    </p:spTree>
    <p:extLst>
      <p:ext uri="{BB962C8B-B14F-4D97-AF65-F5344CB8AC3E}">
        <p14:creationId xmlns:p14="http://schemas.microsoft.com/office/powerpoint/2010/main" val="2430828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bg2">
                    <a:lumMod val="25000"/>
                  </a:schemeClr>
                </a:solidFill>
                <a:latin typeface="Calibri Light" panose="020F0302020204030204" pitchFamily="34" charset="0"/>
                <a:cs typeface="Calibri Light" panose="020F030202020403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7" name="Kuva 6">
            <a:extLst>
              <a:ext uri="{FF2B5EF4-FFF2-40B4-BE49-F238E27FC236}">
                <a16:creationId xmlns:a16="http://schemas.microsoft.com/office/drawing/2014/main" id="{5F4E1B22-4AC9-0A40-A827-A42EB41EC5C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74490" y="5473301"/>
            <a:ext cx="579401" cy="600095"/>
          </a:xfrm>
          <a:prstGeom prst="rect">
            <a:avLst/>
          </a:prstGeom>
        </p:spPr>
      </p:pic>
      <p:pic>
        <p:nvPicPr>
          <p:cNvPr id="8" name="Kuva 7">
            <a:extLst>
              <a:ext uri="{FF2B5EF4-FFF2-40B4-BE49-F238E27FC236}">
                <a16:creationId xmlns:a16="http://schemas.microsoft.com/office/drawing/2014/main" id="{27C89E5E-2344-6243-9213-1BCC31A92AB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017311" y="5416443"/>
            <a:ext cx="855674" cy="604717"/>
          </a:xfrm>
          <a:prstGeom prst="rect">
            <a:avLst/>
          </a:prstGeom>
        </p:spPr>
      </p:pic>
      <p:sp>
        <p:nvSpPr>
          <p:cNvPr id="9" name="Tekstiruutu 13">
            <a:extLst>
              <a:ext uri="{FF2B5EF4-FFF2-40B4-BE49-F238E27FC236}">
                <a16:creationId xmlns:a16="http://schemas.microsoft.com/office/drawing/2014/main" id="{EACB2E18-51C8-4804-BC12-4C4B89175120}"/>
              </a:ext>
            </a:extLst>
          </p:cNvPr>
          <p:cNvSpPr txBox="1"/>
          <p:nvPr userDrawn="1"/>
        </p:nvSpPr>
        <p:spPr>
          <a:xfrm>
            <a:off x="2371724" y="6363097"/>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7251896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B9FE3DC-71DB-E74C-8684-0BA48ACDDF00}"/>
              </a:ext>
            </a:extLst>
          </p:cNvPr>
          <p:cNvSpPr>
            <a:spLocks noGrp="1"/>
          </p:cNvSpPr>
          <p:nvPr>
            <p:ph type="title"/>
          </p:nvPr>
        </p:nvSpPr>
        <p:spPr/>
        <p:txBody>
          <a:bodyPr/>
          <a:lstStyle>
            <a:lvl1pPr>
              <a:defRPr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Sisällön paikkamerkki 2">
            <a:extLst>
              <a:ext uri="{FF2B5EF4-FFF2-40B4-BE49-F238E27FC236}">
                <a16:creationId xmlns:a16="http://schemas.microsoft.com/office/drawing/2014/main" id="{7F9DAED9-856E-4540-A5EC-9584443067FC}"/>
              </a:ext>
            </a:extLst>
          </p:cNvPr>
          <p:cNvSpPr>
            <a:spLocks noGrp="1"/>
          </p:cNvSpPr>
          <p:nvPr>
            <p:ph sz="half" idx="1"/>
          </p:nvPr>
        </p:nvSpPr>
        <p:spPr>
          <a:xfrm>
            <a:off x="838200" y="1825625"/>
            <a:ext cx="5181600" cy="4351338"/>
          </a:xfrm>
        </p:spPr>
        <p:txBody>
          <a:bodyPr/>
          <a:lstStyle>
            <a:lvl1pPr>
              <a:defRPr>
                <a:solidFill>
                  <a:schemeClr val="bg2">
                    <a:lumMod val="50000"/>
                  </a:schemeClr>
                </a:solidFill>
                <a:latin typeface="+mj-lt"/>
              </a:defRPr>
            </a:lvl1pPr>
            <a:lvl2pPr>
              <a:defRPr>
                <a:solidFill>
                  <a:schemeClr val="bg2">
                    <a:lumMod val="50000"/>
                  </a:schemeClr>
                </a:solidFill>
                <a:latin typeface="+mj-lt"/>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Sisällön paikkamerkki 3">
            <a:extLst>
              <a:ext uri="{FF2B5EF4-FFF2-40B4-BE49-F238E27FC236}">
                <a16:creationId xmlns:a16="http://schemas.microsoft.com/office/drawing/2014/main" id="{D2F7492D-184D-A948-BDA5-A1DB7C4B8AAA}"/>
              </a:ext>
            </a:extLst>
          </p:cNvPr>
          <p:cNvSpPr>
            <a:spLocks noGrp="1"/>
          </p:cNvSpPr>
          <p:nvPr>
            <p:ph sz="half" idx="2"/>
          </p:nvPr>
        </p:nvSpPr>
        <p:spPr>
          <a:xfrm>
            <a:off x="6172200" y="1825625"/>
            <a:ext cx="5181600" cy="4351338"/>
          </a:xfrm>
        </p:spPr>
        <p:txBody>
          <a:bodyPr/>
          <a:lstStyle>
            <a:lvl1pPr>
              <a:defRPr>
                <a:solidFill>
                  <a:schemeClr val="bg2">
                    <a:lumMod val="50000"/>
                  </a:schemeClr>
                </a:solidFill>
                <a:latin typeface="+mj-lt"/>
              </a:defRPr>
            </a:lvl1pPr>
            <a:lvl2pPr>
              <a:defRPr>
                <a:solidFill>
                  <a:schemeClr val="bg2">
                    <a:lumMod val="50000"/>
                  </a:schemeClr>
                </a:solidFill>
                <a:latin typeface="+mj-lt"/>
              </a:defRPr>
            </a:lvl2pPr>
            <a:lvl3pPr>
              <a:defRPr>
                <a:solidFill>
                  <a:schemeClr val="bg2">
                    <a:lumMod val="50000"/>
                  </a:schemeClr>
                </a:solidFill>
                <a:latin typeface="+mj-lt"/>
              </a:defRPr>
            </a:lvl3pPr>
            <a:lvl4pPr>
              <a:defRPr>
                <a:solidFill>
                  <a:schemeClr val="bg2">
                    <a:lumMod val="50000"/>
                  </a:schemeClr>
                </a:solidFill>
                <a:latin typeface="+mj-lt"/>
              </a:defRPr>
            </a:lvl4pPr>
            <a:lvl5pPr>
              <a:defRPr>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8" name="Suora yhdysviiva 7">
            <a:extLst>
              <a:ext uri="{FF2B5EF4-FFF2-40B4-BE49-F238E27FC236}">
                <a16:creationId xmlns:a16="http://schemas.microsoft.com/office/drawing/2014/main" id="{3588402E-E81A-2146-9486-3C850DD8D241}"/>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FBC24D12-455F-1844-B37B-0059080B7B4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AC09A987-BDF0-8B42-BF89-98ED3D47BC4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87056"/>
            <a:ext cx="445739" cy="461659"/>
          </a:xfrm>
          <a:prstGeom prst="rect">
            <a:avLst/>
          </a:prstGeom>
        </p:spPr>
      </p:pic>
      <p:pic>
        <p:nvPicPr>
          <p:cNvPr id="12" name="Kuva 11">
            <a:extLst>
              <a:ext uri="{FF2B5EF4-FFF2-40B4-BE49-F238E27FC236}">
                <a16:creationId xmlns:a16="http://schemas.microsoft.com/office/drawing/2014/main" id="{9C537954-4ADF-5640-BB6D-F79C875264A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54400"/>
            <a:ext cx="586639" cy="414586"/>
          </a:xfrm>
          <a:prstGeom prst="rect">
            <a:avLst/>
          </a:prstGeom>
        </p:spPr>
      </p:pic>
    </p:spTree>
    <p:extLst>
      <p:ext uri="{BB962C8B-B14F-4D97-AF65-F5344CB8AC3E}">
        <p14:creationId xmlns:p14="http://schemas.microsoft.com/office/powerpoint/2010/main" val="36882821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29029A0-91C7-094D-BC77-4E8F5CC12D47}"/>
              </a:ext>
            </a:extLst>
          </p:cNvPr>
          <p:cNvSpPr>
            <a:spLocks noGrp="1"/>
          </p:cNvSpPr>
          <p:nvPr>
            <p:ph type="title"/>
          </p:nvPr>
        </p:nvSpPr>
        <p:spPr>
          <a:xfrm>
            <a:off x="839788" y="365125"/>
            <a:ext cx="10515600" cy="1325563"/>
          </a:xfrm>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467B10E5-8545-344E-AE27-63C375C9126D}"/>
              </a:ext>
            </a:extLst>
          </p:cNvPr>
          <p:cNvSpPr>
            <a:spLocks noGrp="1"/>
          </p:cNvSpPr>
          <p:nvPr>
            <p:ph type="body" idx="1"/>
          </p:nvPr>
        </p:nvSpPr>
        <p:spPr>
          <a:xfrm>
            <a:off x="839788" y="1681163"/>
            <a:ext cx="5157787"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4" name="Sisällön paikkamerkki 3">
            <a:extLst>
              <a:ext uri="{FF2B5EF4-FFF2-40B4-BE49-F238E27FC236}">
                <a16:creationId xmlns:a16="http://schemas.microsoft.com/office/drawing/2014/main" id="{40417E00-95F6-634F-979E-E8040175FE52}"/>
              </a:ext>
            </a:extLst>
          </p:cNvPr>
          <p:cNvSpPr>
            <a:spLocks noGrp="1"/>
          </p:cNvSpPr>
          <p:nvPr>
            <p:ph sz="half" idx="2"/>
          </p:nvPr>
        </p:nvSpPr>
        <p:spPr>
          <a:xfrm>
            <a:off x="839788" y="2505075"/>
            <a:ext cx="5157787" cy="3684588"/>
          </a:xfrm>
        </p:spPr>
        <p:txBody>
          <a:bodyPr/>
          <a:lstStyle>
            <a:lvl1pPr>
              <a:defRPr sz="2400">
                <a:solidFill>
                  <a:schemeClr val="bg2">
                    <a:lumMod val="50000"/>
                  </a:schemeClr>
                </a:solidFill>
                <a:latin typeface="+mj-lt"/>
              </a:defRPr>
            </a:lvl1pPr>
            <a:lvl2pPr>
              <a:defRPr sz="2000">
                <a:solidFill>
                  <a:schemeClr val="bg2">
                    <a:lumMod val="50000"/>
                  </a:schemeClr>
                </a:solidFill>
                <a:latin typeface="+mj-lt"/>
              </a:defRPr>
            </a:lvl2pPr>
            <a:lvl3pPr>
              <a:defRPr sz="1800">
                <a:solidFill>
                  <a:schemeClr val="bg2">
                    <a:lumMod val="50000"/>
                  </a:schemeClr>
                </a:solidFill>
                <a:latin typeface="+mj-lt"/>
              </a:defRPr>
            </a:lvl3pPr>
            <a:lvl4pPr>
              <a:defRPr sz="1400">
                <a:solidFill>
                  <a:schemeClr val="bg2">
                    <a:lumMod val="50000"/>
                  </a:schemeClr>
                </a:solidFill>
                <a:latin typeface="+mj-lt"/>
              </a:defRPr>
            </a:lvl4pPr>
            <a:lvl5pPr>
              <a:defRPr sz="1400">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5" name="Tekstin paikkamerkki 4">
            <a:extLst>
              <a:ext uri="{FF2B5EF4-FFF2-40B4-BE49-F238E27FC236}">
                <a16:creationId xmlns:a16="http://schemas.microsoft.com/office/drawing/2014/main" id="{A779FA47-672B-9941-BD23-97400BFE348C}"/>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bg2">
                    <a:lumMod val="2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 napsauttamalla</a:t>
            </a:r>
          </a:p>
        </p:txBody>
      </p:sp>
      <p:sp>
        <p:nvSpPr>
          <p:cNvPr id="10" name="Sisällön paikkamerkki 3">
            <a:extLst>
              <a:ext uri="{FF2B5EF4-FFF2-40B4-BE49-F238E27FC236}">
                <a16:creationId xmlns:a16="http://schemas.microsoft.com/office/drawing/2014/main" id="{20ABC642-B34E-C349-8393-4C88136BBFEA}"/>
              </a:ext>
            </a:extLst>
          </p:cNvPr>
          <p:cNvSpPr>
            <a:spLocks noGrp="1"/>
          </p:cNvSpPr>
          <p:nvPr>
            <p:ph sz="half" idx="13"/>
          </p:nvPr>
        </p:nvSpPr>
        <p:spPr>
          <a:xfrm>
            <a:off x="6172200" y="2505075"/>
            <a:ext cx="5157787" cy="3684588"/>
          </a:xfrm>
        </p:spPr>
        <p:txBody>
          <a:bodyPr/>
          <a:lstStyle>
            <a:lvl1pPr>
              <a:defRPr sz="2400">
                <a:solidFill>
                  <a:schemeClr val="bg2">
                    <a:lumMod val="50000"/>
                  </a:schemeClr>
                </a:solidFill>
                <a:latin typeface="+mj-lt"/>
              </a:defRPr>
            </a:lvl1pPr>
            <a:lvl2pPr>
              <a:defRPr sz="2000">
                <a:solidFill>
                  <a:schemeClr val="bg2">
                    <a:lumMod val="50000"/>
                  </a:schemeClr>
                </a:solidFill>
                <a:latin typeface="+mj-lt"/>
              </a:defRPr>
            </a:lvl2pPr>
            <a:lvl3pPr>
              <a:defRPr sz="1800">
                <a:solidFill>
                  <a:schemeClr val="bg2">
                    <a:lumMod val="50000"/>
                  </a:schemeClr>
                </a:solidFill>
                <a:latin typeface="+mj-lt"/>
              </a:defRPr>
            </a:lvl3pPr>
            <a:lvl4pPr>
              <a:defRPr sz="1400">
                <a:solidFill>
                  <a:schemeClr val="bg2">
                    <a:lumMod val="50000"/>
                  </a:schemeClr>
                </a:solidFill>
                <a:latin typeface="+mj-lt"/>
              </a:defRPr>
            </a:lvl4pPr>
            <a:lvl5pPr>
              <a:defRPr sz="1400">
                <a:solidFill>
                  <a:schemeClr val="bg2">
                    <a:lumMod val="50000"/>
                  </a:schemeClr>
                </a:solidFill>
                <a:latin typeface="+mj-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cxnSp>
        <p:nvCxnSpPr>
          <p:cNvPr id="11" name="Suora yhdysviiva 10">
            <a:extLst>
              <a:ext uri="{FF2B5EF4-FFF2-40B4-BE49-F238E27FC236}">
                <a16:creationId xmlns:a16="http://schemas.microsoft.com/office/drawing/2014/main" id="{DB6D48FA-CFC2-4B47-887F-6103D02EB56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12" descr="Kuva, joka sisältää kohteen teksti&#10;&#10;Kuvaus luotu automaattisesti">
            <a:extLst>
              <a:ext uri="{FF2B5EF4-FFF2-40B4-BE49-F238E27FC236}">
                <a16:creationId xmlns:a16="http://schemas.microsoft.com/office/drawing/2014/main" id="{51AA49D0-1388-5440-B6A7-39D6B3A0D6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2" name="Kuva 11">
            <a:extLst>
              <a:ext uri="{FF2B5EF4-FFF2-40B4-BE49-F238E27FC236}">
                <a16:creationId xmlns:a16="http://schemas.microsoft.com/office/drawing/2014/main" id="{362749E7-BFFF-5F45-BEDE-DC1EA1B8ED6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56350"/>
            <a:ext cx="445739" cy="461659"/>
          </a:xfrm>
          <a:prstGeom prst="rect">
            <a:avLst/>
          </a:prstGeom>
        </p:spPr>
      </p:pic>
      <p:pic>
        <p:nvPicPr>
          <p:cNvPr id="14" name="Kuva 13">
            <a:extLst>
              <a:ext uri="{FF2B5EF4-FFF2-40B4-BE49-F238E27FC236}">
                <a16:creationId xmlns:a16="http://schemas.microsoft.com/office/drawing/2014/main" id="{090CBDB2-4939-EA4E-B9CB-910B762057D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23694"/>
            <a:ext cx="586639" cy="414586"/>
          </a:xfrm>
          <a:prstGeom prst="rect">
            <a:avLst/>
          </a:prstGeom>
        </p:spPr>
      </p:pic>
    </p:spTree>
    <p:extLst>
      <p:ext uri="{BB962C8B-B14F-4D97-AF65-F5344CB8AC3E}">
        <p14:creationId xmlns:p14="http://schemas.microsoft.com/office/powerpoint/2010/main" val="22005168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EC47BCFF-D298-984B-AFFD-115CAB9BE3D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65919"/>
            <a:ext cx="445739" cy="461659"/>
          </a:xfrm>
          <a:prstGeom prst="rect">
            <a:avLst/>
          </a:prstGeom>
        </p:spPr>
      </p:pic>
      <p:pic>
        <p:nvPicPr>
          <p:cNvPr id="10" name="Kuva 9">
            <a:extLst>
              <a:ext uri="{FF2B5EF4-FFF2-40B4-BE49-F238E27FC236}">
                <a16:creationId xmlns:a16="http://schemas.microsoft.com/office/drawing/2014/main" id="{D132070A-F21F-AF46-A04C-997D27C0733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3263"/>
            <a:ext cx="586639" cy="414586"/>
          </a:xfrm>
          <a:prstGeom prst="rect">
            <a:avLst/>
          </a:prstGeom>
        </p:spPr>
      </p:pic>
    </p:spTree>
    <p:extLst>
      <p:ext uri="{BB962C8B-B14F-4D97-AF65-F5344CB8AC3E}">
        <p14:creationId xmlns:p14="http://schemas.microsoft.com/office/powerpoint/2010/main" val="191723450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9" name="Kuva 8">
            <a:extLst>
              <a:ext uri="{FF2B5EF4-FFF2-40B4-BE49-F238E27FC236}">
                <a16:creationId xmlns:a16="http://schemas.microsoft.com/office/drawing/2014/main" id="{EC47BCFF-D298-984B-AFFD-115CAB9BE3D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65919"/>
            <a:ext cx="445739" cy="461659"/>
          </a:xfrm>
          <a:prstGeom prst="rect">
            <a:avLst/>
          </a:prstGeom>
        </p:spPr>
      </p:pic>
      <p:pic>
        <p:nvPicPr>
          <p:cNvPr id="10" name="Kuva 9">
            <a:extLst>
              <a:ext uri="{FF2B5EF4-FFF2-40B4-BE49-F238E27FC236}">
                <a16:creationId xmlns:a16="http://schemas.microsoft.com/office/drawing/2014/main" id="{D132070A-F21F-AF46-A04C-997D27C0733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3263"/>
            <a:ext cx="586639" cy="414586"/>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Tree>
    <p:extLst>
      <p:ext uri="{BB962C8B-B14F-4D97-AF65-F5344CB8AC3E}">
        <p14:creationId xmlns:p14="http://schemas.microsoft.com/office/powerpoint/2010/main" val="28203591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cxnSp>
        <p:nvCxnSpPr>
          <p:cNvPr id="5" name="Suora yhdysviiva 4">
            <a:extLst>
              <a:ext uri="{FF2B5EF4-FFF2-40B4-BE49-F238E27FC236}">
                <a16:creationId xmlns:a16="http://schemas.microsoft.com/office/drawing/2014/main" id="{D0D45585-990C-5943-88A5-B24D8497D15D}"/>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Kuva 6" descr="Kuva, joka sisältää kohteen teksti&#10;&#10;Kuvaus luotu automaattisesti">
            <a:extLst>
              <a:ext uri="{FF2B5EF4-FFF2-40B4-BE49-F238E27FC236}">
                <a16:creationId xmlns:a16="http://schemas.microsoft.com/office/drawing/2014/main" id="{6E5A7137-5277-534C-8ACD-0CE1D58440D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8" name="Kuva 7">
            <a:extLst>
              <a:ext uri="{FF2B5EF4-FFF2-40B4-BE49-F238E27FC236}">
                <a16:creationId xmlns:a16="http://schemas.microsoft.com/office/drawing/2014/main" id="{B4BF5AB5-0028-954D-9925-ECAA421C6A4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56350"/>
            <a:ext cx="445739" cy="461659"/>
          </a:xfrm>
          <a:prstGeom prst="rect">
            <a:avLst/>
          </a:prstGeom>
        </p:spPr>
      </p:pic>
      <p:pic>
        <p:nvPicPr>
          <p:cNvPr id="9" name="Kuva 8">
            <a:extLst>
              <a:ext uri="{FF2B5EF4-FFF2-40B4-BE49-F238E27FC236}">
                <a16:creationId xmlns:a16="http://schemas.microsoft.com/office/drawing/2014/main" id="{9D78DC91-CB15-F44C-8294-FD9784DEA20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23694"/>
            <a:ext cx="586639" cy="414586"/>
          </a:xfrm>
          <a:prstGeom prst="rect">
            <a:avLst/>
          </a:prstGeom>
        </p:spPr>
      </p:pic>
    </p:spTree>
    <p:extLst>
      <p:ext uri="{BB962C8B-B14F-4D97-AF65-F5344CB8AC3E}">
        <p14:creationId xmlns:p14="http://schemas.microsoft.com/office/powerpoint/2010/main" val="157475234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C7214B5-5698-074E-8909-39E535B462E9}"/>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Sisällön paikkamerkki 2">
            <a:extLst>
              <a:ext uri="{FF2B5EF4-FFF2-40B4-BE49-F238E27FC236}">
                <a16:creationId xmlns:a16="http://schemas.microsoft.com/office/drawing/2014/main" id="{0E9C40A2-DD92-B64F-9CB4-4EF25E8D76A9}"/>
              </a:ext>
            </a:extLst>
          </p:cNvPr>
          <p:cNvSpPr>
            <a:spLocks noGrp="1"/>
          </p:cNvSpPr>
          <p:nvPr>
            <p:ph idx="1"/>
          </p:nvPr>
        </p:nvSpPr>
        <p:spPr>
          <a:xfrm>
            <a:off x="5183188" y="457201"/>
            <a:ext cx="6172200" cy="5403850"/>
          </a:xfrm>
        </p:spPr>
        <p:txBody>
          <a:bodyPr/>
          <a:lstStyle>
            <a:lvl1pPr>
              <a:defRPr sz="2800" b="1">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Tekstin paikkamerkki 3">
            <a:extLst>
              <a:ext uri="{FF2B5EF4-FFF2-40B4-BE49-F238E27FC236}">
                <a16:creationId xmlns:a16="http://schemas.microsoft.com/office/drawing/2014/main" id="{6C3384DF-43F2-6241-A1FD-E15B28F5AF98}"/>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02511377-4EF8-7E41-A8F7-4F023C6CCC26}"/>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5833263F-F556-DF48-AAF9-D406D460CB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A2F8A52A-0015-8446-B600-41E997CBDE8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89006"/>
            <a:ext cx="445739" cy="461659"/>
          </a:xfrm>
          <a:prstGeom prst="rect">
            <a:avLst/>
          </a:prstGeom>
        </p:spPr>
      </p:pic>
      <p:pic>
        <p:nvPicPr>
          <p:cNvPr id="12" name="Kuva 11">
            <a:extLst>
              <a:ext uri="{FF2B5EF4-FFF2-40B4-BE49-F238E27FC236}">
                <a16:creationId xmlns:a16="http://schemas.microsoft.com/office/drawing/2014/main" id="{CDD4ABB9-0C54-2A4B-B5D9-1B8BFDFB664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56350"/>
            <a:ext cx="586639" cy="414586"/>
          </a:xfrm>
          <a:prstGeom prst="rect">
            <a:avLst/>
          </a:prstGeom>
        </p:spPr>
      </p:pic>
    </p:spTree>
    <p:extLst>
      <p:ext uri="{BB962C8B-B14F-4D97-AF65-F5344CB8AC3E}">
        <p14:creationId xmlns:p14="http://schemas.microsoft.com/office/powerpoint/2010/main" val="336052164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8863D07-7F5F-4149-80A9-5A3D0D7D5D01}"/>
              </a:ext>
            </a:extLst>
          </p:cNvPr>
          <p:cNvSpPr>
            <a:spLocks noGrp="1"/>
          </p:cNvSpPr>
          <p:nvPr>
            <p:ph type="title"/>
          </p:nvPr>
        </p:nvSpPr>
        <p:spPr>
          <a:xfrm>
            <a:off x="839788" y="457200"/>
            <a:ext cx="3932237" cy="1600200"/>
          </a:xfrm>
        </p:spPr>
        <p:txBody>
          <a:bodyPr anchor="b"/>
          <a:lstStyle>
            <a:lvl1pPr>
              <a:defRPr sz="3200"/>
            </a:lvl1pPr>
          </a:lstStyle>
          <a:p>
            <a:r>
              <a:rPr lang="fi-FI"/>
              <a:t>Muokkaa ots. perustyyl. napsautt.</a:t>
            </a:r>
          </a:p>
        </p:txBody>
      </p:sp>
      <p:sp>
        <p:nvSpPr>
          <p:cNvPr id="3" name="Kuvan paikkamerkki 2">
            <a:extLst>
              <a:ext uri="{FF2B5EF4-FFF2-40B4-BE49-F238E27FC236}">
                <a16:creationId xmlns:a16="http://schemas.microsoft.com/office/drawing/2014/main" id="{38A12784-81C0-3D43-B48D-B598581FEC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a:extLst>
              <a:ext uri="{FF2B5EF4-FFF2-40B4-BE49-F238E27FC236}">
                <a16:creationId xmlns:a16="http://schemas.microsoft.com/office/drawing/2014/main" id="{D5A3076A-195E-DB4A-B006-7B30CDB381AC}"/>
              </a:ext>
            </a:extLst>
          </p:cNvPr>
          <p:cNvSpPr>
            <a:spLocks noGrp="1"/>
          </p:cNvSpPr>
          <p:nvPr>
            <p:ph type="body" sz="half" idx="2"/>
          </p:nvPr>
        </p:nvSpPr>
        <p:spPr>
          <a:xfrm>
            <a:off x="839788" y="2057400"/>
            <a:ext cx="3932237" cy="381158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A1B18AC7-B9DA-2247-8611-1D0312FDF8A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0" name="Kuva 9" descr="Kuva, joka sisältää kohteen teksti&#10;&#10;Kuvaus luotu automaattisesti">
            <a:extLst>
              <a:ext uri="{FF2B5EF4-FFF2-40B4-BE49-F238E27FC236}">
                <a16:creationId xmlns:a16="http://schemas.microsoft.com/office/drawing/2014/main" id="{40EF732B-6484-DE40-AF33-1CB40E54A5E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1" name="Kuva 10">
            <a:extLst>
              <a:ext uri="{FF2B5EF4-FFF2-40B4-BE49-F238E27FC236}">
                <a16:creationId xmlns:a16="http://schemas.microsoft.com/office/drawing/2014/main" id="{52D86256-3C65-2D43-8DEF-BF6B7524003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908061" y="6370965"/>
            <a:ext cx="445739" cy="461659"/>
          </a:xfrm>
          <a:prstGeom prst="rect">
            <a:avLst/>
          </a:prstGeom>
        </p:spPr>
      </p:pic>
      <p:pic>
        <p:nvPicPr>
          <p:cNvPr id="12" name="Kuva 11">
            <a:extLst>
              <a:ext uri="{FF2B5EF4-FFF2-40B4-BE49-F238E27FC236}">
                <a16:creationId xmlns:a16="http://schemas.microsoft.com/office/drawing/2014/main" id="{5453D76C-D10B-BF4A-AC88-82284B6ACA8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99224" y="6338309"/>
            <a:ext cx="586639" cy="414586"/>
          </a:xfrm>
          <a:prstGeom prst="rect">
            <a:avLst/>
          </a:prstGeom>
        </p:spPr>
      </p:pic>
    </p:spTree>
    <p:extLst>
      <p:ext uri="{BB962C8B-B14F-4D97-AF65-F5344CB8AC3E}">
        <p14:creationId xmlns:p14="http://schemas.microsoft.com/office/powerpoint/2010/main" val="24520162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aukodia VER2">
    <p:bg>
      <p:bgPr>
        <a:solidFill>
          <a:schemeClr val="bg1"/>
        </a:solidFill>
        <a:effectLst/>
      </p:bgPr>
    </p:bg>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0862EB82-5088-074B-AC29-D6D9813FC6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44855" y="0"/>
            <a:ext cx="10157988" cy="6872144"/>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6199219"/>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6166563"/>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84057" y="2982710"/>
            <a:ext cx="5660270" cy="1245257"/>
          </a:xfrm>
          <a:prstGeom prst="rect">
            <a:avLst/>
          </a:prstGeom>
        </p:spPr>
      </p:pic>
    </p:spTree>
    <p:extLst>
      <p:ext uri="{BB962C8B-B14F-4D97-AF65-F5344CB8AC3E}">
        <p14:creationId xmlns:p14="http://schemas.microsoft.com/office/powerpoint/2010/main" val="167893777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6_Taukodia VER2">
    <p:bg>
      <p:bgPr>
        <a:solidFill>
          <a:schemeClr val="bg1"/>
        </a:solidFill>
        <a:effectLst/>
      </p:bgPr>
    </p:bg>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470094E1-C161-8B42-BDF9-5CEADDF185A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04019" y="332573"/>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95182" y="299917"/>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941304" y="4944605"/>
            <a:ext cx="6856349" cy="1508394"/>
          </a:xfrm>
          <a:prstGeom prst="rect">
            <a:avLst/>
          </a:prstGeom>
        </p:spPr>
      </p:pic>
    </p:spTree>
    <p:extLst>
      <p:ext uri="{BB962C8B-B14F-4D97-AF65-F5344CB8AC3E}">
        <p14:creationId xmlns:p14="http://schemas.microsoft.com/office/powerpoint/2010/main" val="305293974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7_Taukodia VER2">
    <p:bg>
      <p:bgPr>
        <a:solidFill>
          <a:schemeClr val="bg1"/>
        </a:solidFill>
        <a:effectLst/>
      </p:bgPr>
    </p:bg>
    <p:spTree>
      <p:nvGrpSpPr>
        <p:cNvPr id="1" name=""/>
        <p:cNvGrpSpPr/>
        <p:nvPr/>
      </p:nvGrpSpPr>
      <p:grpSpPr>
        <a:xfrm>
          <a:off x="0" y="0"/>
          <a:ext cx="0" cy="0"/>
          <a:chOff x="0" y="0"/>
          <a:chExt cx="0" cy="0"/>
        </a:xfrm>
      </p:grpSpPr>
      <p:pic>
        <p:nvPicPr>
          <p:cNvPr id="6" name="Kuva 5" descr="Kuva, joka sisältää kohteen lelu&#10;&#10;Kuvaus luotu automaattisesti">
            <a:extLst>
              <a:ext uri="{FF2B5EF4-FFF2-40B4-BE49-F238E27FC236}">
                <a16:creationId xmlns:a16="http://schemas.microsoft.com/office/drawing/2014/main" id="{4558D97D-06A8-7741-98F8-2E534E6C0649}"/>
              </a:ext>
            </a:extLst>
          </p:cNvPr>
          <p:cNvPicPr>
            <a:picLocks noChangeAspect="1"/>
          </p:cNvPicPr>
          <p:nvPr userDrawn="1"/>
        </p:nvPicPr>
        <p:blipFill>
          <a:blip r:embed="rId2" cstate="screen">
            <a:alphaModFix amt="12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Kuva 2">
            <a:extLst>
              <a:ext uri="{FF2B5EF4-FFF2-40B4-BE49-F238E27FC236}">
                <a16:creationId xmlns:a16="http://schemas.microsoft.com/office/drawing/2014/main" id="{C116F597-A0DD-514C-A7AC-3AE7FC52DD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385500" y="6181112"/>
            <a:ext cx="445739" cy="461659"/>
          </a:xfrm>
          <a:prstGeom prst="rect">
            <a:avLst/>
          </a:prstGeom>
        </p:spPr>
      </p:pic>
      <p:pic>
        <p:nvPicPr>
          <p:cNvPr id="4" name="Kuva 3">
            <a:extLst>
              <a:ext uri="{FF2B5EF4-FFF2-40B4-BE49-F238E27FC236}">
                <a16:creationId xmlns:a16="http://schemas.microsoft.com/office/drawing/2014/main" id="{A73C1440-2CEE-B049-8AC6-BEA623BDD96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676663" y="6148456"/>
            <a:ext cx="586639" cy="414586"/>
          </a:xfrm>
          <a:prstGeom prst="rect">
            <a:avLst/>
          </a:prstGeom>
        </p:spPr>
      </p:pic>
      <p:pic>
        <p:nvPicPr>
          <p:cNvPr id="7" name="Kuva 6" descr="Kuva, joka sisältää kohteen teksti&#10;&#10;Kuvaus luotu automaattisesti">
            <a:extLst>
              <a:ext uri="{FF2B5EF4-FFF2-40B4-BE49-F238E27FC236}">
                <a16:creationId xmlns:a16="http://schemas.microsoft.com/office/drawing/2014/main" id="{79B4FE6B-3D6D-3A41-9242-12897542E45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99781" y="2473007"/>
            <a:ext cx="9582040" cy="2108045"/>
          </a:xfrm>
          <a:prstGeom prst="rect">
            <a:avLst/>
          </a:prstGeom>
          <a:effectLst>
            <a:glow rad="101600">
              <a:schemeClr val="bg1">
                <a:lumMod val="95000"/>
                <a:alpha val="60000"/>
              </a:schemeClr>
            </a:glow>
          </a:effectLst>
        </p:spPr>
      </p:pic>
    </p:spTree>
    <p:extLst>
      <p:ext uri="{BB962C8B-B14F-4D97-AF65-F5344CB8AC3E}">
        <p14:creationId xmlns:p14="http://schemas.microsoft.com/office/powerpoint/2010/main" val="1169480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aukodia VER1">
    <p:spTree>
      <p:nvGrpSpPr>
        <p:cNvPr id="1" name=""/>
        <p:cNvGrpSpPr/>
        <p:nvPr/>
      </p:nvGrpSpPr>
      <p:grpSpPr>
        <a:xfrm>
          <a:off x="0" y="0"/>
          <a:ext cx="0" cy="0"/>
          <a:chOff x="0" y="0"/>
          <a:chExt cx="0" cy="0"/>
        </a:xfrm>
      </p:grpSpPr>
      <p:pic>
        <p:nvPicPr>
          <p:cNvPr id="3" name="Kuva 2" descr="Kuva, joka sisältää kohteen teksti&#10;&#10;Kuvaus luotu automaattisesti">
            <a:extLst>
              <a:ext uri="{FF2B5EF4-FFF2-40B4-BE49-F238E27FC236}">
                <a16:creationId xmlns:a16="http://schemas.microsoft.com/office/drawing/2014/main" id="{38576111-D2C7-1B4E-A9B8-FA21C3F790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01506" y="2114550"/>
            <a:ext cx="10188988" cy="2241574"/>
          </a:xfrm>
          <a:prstGeom prst="rect">
            <a:avLst/>
          </a:prstGeom>
        </p:spPr>
      </p:pic>
      <p:pic>
        <p:nvPicPr>
          <p:cNvPr id="4" name="Kuva 3">
            <a:extLst>
              <a:ext uri="{FF2B5EF4-FFF2-40B4-BE49-F238E27FC236}">
                <a16:creationId xmlns:a16="http://schemas.microsoft.com/office/drawing/2014/main" id="{DB7A9A55-FF23-D14D-AAB9-31049D9027A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90494" y="6212556"/>
            <a:ext cx="445739" cy="461659"/>
          </a:xfrm>
          <a:prstGeom prst="rect">
            <a:avLst/>
          </a:prstGeom>
        </p:spPr>
      </p:pic>
      <p:pic>
        <p:nvPicPr>
          <p:cNvPr id="5" name="Kuva 4">
            <a:extLst>
              <a:ext uri="{FF2B5EF4-FFF2-40B4-BE49-F238E27FC236}">
                <a16:creationId xmlns:a16="http://schemas.microsoft.com/office/drawing/2014/main" id="{31E61FD9-34A9-534D-99A2-5183B1445876}"/>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81657" y="6179900"/>
            <a:ext cx="586639" cy="414586"/>
          </a:xfrm>
          <a:prstGeom prst="rect">
            <a:avLst/>
          </a:prstGeom>
        </p:spPr>
      </p:pic>
    </p:spTree>
    <p:extLst>
      <p:ext uri="{BB962C8B-B14F-4D97-AF65-F5344CB8AC3E}">
        <p14:creationId xmlns:p14="http://schemas.microsoft.com/office/powerpoint/2010/main" val="274798737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Mukautettu asettelu">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CF8E3B5-75C4-8247-A919-AB595D0BED7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spTree>
    <p:extLst>
      <p:ext uri="{BB962C8B-B14F-4D97-AF65-F5344CB8AC3E}">
        <p14:creationId xmlns:p14="http://schemas.microsoft.com/office/powerpoint/2010/main" val="27119600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Tyhjä sivu">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798744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LOPPUDIA_webosoittee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702527" y="2480856"/>
            <a:ext cx="10786946" cy="2099346"/>
          </a:xfrm>
        </p:spPr>
        <p:txBody>
          <a:bodyPr anchor="ctr"/>
          <a:lstStyle>
            <a:lvl1pPr algn="ctr">
              <a:defRPr sz="6000" b="0">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4" name="Tekstiruutu 3">
            <a:extLst>
              <a:ext uri="{FF2B5EF4-FFF2-40B4-BE49-F238E27FC236}">
                <a16:creationId xmlns:a16="http://schemas.microsoft.com/office/drawing/2014/main" id="{D77376A1-3C14-9C46-86E5-94B9153BEFFE}"/>
              </a:ext>
            </a:extLst>
          </p:cNvPr>
          <p:cNvSpPr txBox="1"/>
          <p:nvPr userDrawn="1"/>
        </p:nvSpPr>
        <p:spPr>
          <a:xfrm>
            <a:off x="4472800" y="5663189"/>
            <a:ext cx="3246402" cy="369332"/>
          </a:xfrm>
          <a:prstGeom prst="rect">
            <a:avLst/>
          </a:prstGeom>
          <a:noFill/>
        </p:spPr>
        <p:txBody>
          <a:bodyPr wrap="none" rtlCol="0">
            <a:spAutoFit/>
          </a:bodyPr>
          <a:lstStyle/>
          <a:p>
            <a:pPr algn="ctr"/>
            <a:r>
              <a:rPr lang="en-GB" sz="1800" b="1" kern="1200">
                <a:solidFill>
                  <a:schemeClr val="bg2">
                    <a:lumMod val="50000"/>
                  </a:schemeClr>
                </a:solidFill>
                <a:effectLst/>
                <a:latin typeface="Lato" panose="020F0502020204030203" pitchFamily="34" charset="77"/>
                <a:ea typeface="+mn-ea"/>
                <a:cs typeface="+mn-cs"/>
              </a:rPr>
              <a:t>•  </a:t>
            </a:r>
            <a:r>
              <a:rPr lang="en-GB" sz="1800" b="1" kern="1200" err="1">
                <a:solidFill>
                  <a:schemeClr val="bg2">
                    <a:lumMod val="50000"/>
                  </a:schemeClr>
                </a:solidFill>
                <a:effectLst/>
                <a:latin typeface="Lato" panose="020F0502020204030203" pitchFamily="34" charset="77"/>
                <a:ea typeface="+mn-ea"/>
                <a:cs typeface="+mn-cs"/>
              </a:rPr>
              <a:t>jyu.wisdom.fi</a:t>
            </a:r>
            <a:r>
              <a:rPr lang="en-GB" sz="1800" b="1" kern="1200">
                <a:solidFill>
                  <a:schemeClr val="bg2">
                    <a:lumMod val="50000"/>
                  </a:schemeClr>
                </a:solidFill>
                <a:effectLst/>
                <a:latin typeface="Lato" panose="020F0502020204030203" pitchFamily="34" charset="77"/>
                <a:ea typeface="+mn-ea"/>
                <a:cs typeface="+mn-cs"/>
              </a:rPr>
              <a:t>/</a:t>
            </a:r>
            <a:r>
              <a:rPr lang="en-GB" sz="1800" b="1" kern="1200" err="1">
                <a:solidFill>
                  <a:schemeClr val="bg2">
                    <a:lumMod val="50000"/>
                  </a:schemeClr>
                </a:solidFill>
                <a:effectLst/>
                <a:latin typeface="Lato" panose="020F0502020204030203" pitchFamily="34" charset="77"/>
                <a:ea typeface="+mn-ea"/>
                <a:cs typeface="+mn-cs"/>
              </a:rPr>
              <a:t>polkukartta</a:t>
            </a:r>
            <a:r>
              <a:rPr lang="en-GB" sz="1800" b="1" kern="1200">
                <a:solidFill>
                  <a:schemeClr val="bg2">
                    <a:lumMod val="50000"/>
                  </a:schemeClr>
                </a:solidFill>
                <a:effectLst/>
                <a:latin typeface="Lato" panose="020F0502020204030203" pitchFamily="34" charset="77"/>
                <a:ea typeface="+mn-ea"/>
                <a:cs typeface="+mn-cs"/>
              </a:rPr>
              <a:t> •</a:t>
            </a:r>
            <a:endParaRPr lang="fi-FI">
              <a:solidFill>
                <a:schemeClr val="bg2">
                  <a:lumMod val="50000"/>
                </a:schemeClr>
              </a:solidFill>
              <a:latin typeface="Lato" panose="020F0502020204030203" pitchFamily="34" charset="77"/>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75835" y="662784"/>
            <a:ext cx="7967078" cy="1752757"/>
          </a:xfrm>
          <a:prstGeom prst="rect">
            <a:avLst/>
          </a:prstGeom>
        </p:spPr>
      </p:pic>
    </p:spTree>
    <p:extLst>
      <p:ext uri="{BB962C8B-B14F-4D97-AF65-F5344CB8AC3E}">
        <p14:creationId xmlns:p14="http://schemas.microsoft.com/office/powerpoint/2010/main" val="297748339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6_LOPPUDIA_webosoitteella">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298F16DE-DC00-5642-890A-08D89582C0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kstiruutu 3">
            <a:extLst>
              <a:ext uri="{FF2B5EF4-FFF2-40B4-BE49-F238E27FC236}">
                <a16:creationId xmlns:a16="http://schemas.microsoft.com/office/drawing/2014/main" id="{D77376A1-3C14-9C46-86E5-94B9153BEFFE}"/>
              </a:ext>
            </a:extLst>
          </p:cNvPr>
          <p:cNvSpPr txBox="1"/>
          <p:nvPr userDrawn="1"/>
        </p:nvSpPr>
        <p:spPr>
          <a:xfrm>
            <a:off x="5249012" y="5088047"/>
            <a:ext cx="6551116" cy="584775"/>
          </a:xfrm>
          <a:prstGeom prst="rect">
            <a:avLst/>
          </a:prstGeom>
          <a:noFill/>
        </p:spPr>
        <p:txBody>
          <a:bodyPr wrap="square" rtlCol="0">
            <a:spAutoFit/>
          </a:bodyPr>
          <a:lstStyle/>
          <a:p>
            <a:pPr algn="ct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jyu.wisdom.fi</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a:t>
            </a:r>
            <a:r>
              <a:rPr lang="en-GB" sz="3200" b="1" kern="1200" err="1">
                <a:solidFill>
                  <a:schemeClr val="bg2">
                    <a:lumMod val="50000"/>
                  </a:schemeClr>
                </a:solidFill>
                <a:effectLst/>
                <a:latin typeface="Calibri" panose="020F0502020204030204" pitchFamily="34" charset="0"/>
                <a:ea typeface="+mn-ea"/>
                <a:cs typeface="Calibri" panose="020F0502020204030204" pitchFamily="34" charset="0"/>
              </a:rPr>
              <a:t>polkukartta</a:t>
            </a:r>
            <a:r>
              <a:rPr lang="en-GB" sz="3200" b="1" kern="1200">
                <a:solidFill>
                  <a:schemeClr val="bg2">
                    <a:lumMod val="50000"/>
                  </a:schemeClr>
                </a:solidFill>
                <a:effectLst/>
                <a:latin typeface="Calibri" panose="020F0502020204030204" pitchFamily="34" charset="0"/>
                <a:ea typeface="+mn-ea"/>
                <a:cs typeface="Calibri" panose="020F0502020204030204" pitchFamily="34" charset="0"/>
              </a:rPr>
              <a:t> •</a:t>
            </a:r>
            <a:endParaRPr lang="fi-FI" sz="3200">
              <a:solidFill>
                <a:schemeClr val="bg2">
                  <a:lumMod val="50000"/>
                </a:schemeClr>
              </a:solidFill>
              <a:latin typeface="Calibri" panose="020F0502020204030204" pitchFamily="34" charset="0"/>
              <a:cs typeface="Calibri" panose="020F0502020204030204" pitchFamily="34" charset="0"/>
            </a:endParaRPr>
          </a:p>
        </p:txBody>
      </p:sp>
      <p:pic>
        <p:nvPicPr>
          <p:cNvPr id="7" name="Kuva 6" descr="Kuva, joka sisältää kohteen teksti&#10;&#10;Kuvaus luotu automaattisesti">
            <a:extLst>
              <a:ext uri="{FF2B5EF4-FFF2-40B4-BE49-F238E27FC236}">
                <a16:creationId xmlns:a16="http://schemas.microsoft.com/office/drawing/2014/main" id="{49EFBCB6-B518-C04D-B2FA-1CA973024D8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6258" y="495141"/>
            <a:ext cx="6851769" cy="1507390"/>
          </a:xfrm>
          <a:prstGeom prst="rect">
            <a:avLst/>
          </a:prstGeom>
        </p:spPr>
      </p:pic>
    </p:spTree>
    <p:extLst>
      <p:ext uri="{BB962C8B-B14F-4D97-AF65-F5344CB8AC3E}">
        <p14:creationId xmlns:p14="http://schemas.microsoft.com/office/powerpoint/2010/main" val="165676258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LOGOT_Otsake isolla">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7568" y="4769819"/>
            <a:ext cx="2775591" cy="979620"/>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795815" y="4961275"/>
            <a:ext cx="884269" cy="915851"/>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46509" y="3190971"/>
            <a:ext cx="2377710" cy="59442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54426" y="2008439"/>
            <a:ext cx="2660457" cy="1064183"/>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280984" y="2905047"/>
            <a:ext cx="1633899" cy="1064183"/>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378420" y="4863992"/>
            <a:ext cx="1128512" cy="797535"/>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70190" y="2664762"/>
            <a:ext cx="2872849" cy="1615977"/>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360579" y="1908018"/>
            <a:ext cx="2484106" cy="986742"/>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820196" y="394033"/>
            <a:ext cx="6048977" cy="1330774"/>
          </a:xfrm>
          <a:prstGeom prst="rect">
            <a:avLst/>
          </a:prstGeom>
        </p:spPr>
      </p:pic>
    </p:spTree>
    <p:extLst>
      <p:ext uri="{BB962C8B-B14F-4D97-AF65-F5344CB8AC3E}">
        <p14:creationId xmlns:p14="http://schemas.microsoft.com/office/powerpoint/2010/main" val="193924483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LOGOT_otsake pienellä">
    <p:spTree>
      <p:nvGrpSpPr>
        <p:cNvPr id="1" name=""/>
        <p:cNvGrpSpPr/>
        <p:nvPr/>
      </p:nvGrpSpPr>
      <p:grpSpPr>
        <a:xfrm>
          <a:off x="0" y="0"/>
          <a:ext cx="0" cy="0"/>
          <a:chOff x="0" y="0"/>
          <a:chExt cx="0" cy="0"/>
        </a:xfrm>
      </p:grpSpPr>
      <p:cxnSp>
        <p:nvCxnSpPr>
          <p:cNvPr id="19" name="Suora yhdysviiva 18">
            <a:extLst>
              <a:ext uri="{FF2B5EF4-FFF2-40B4-BE49-F238E27FC236}">
                <a16:creationId xmlns:a16="http://schemas.microsoft.com/office/drawing/2014/main" id="{C857E565-C859-204D-952B-D66DED6905B0}"/>
              </a:ext>
            </a:extLst>
          </p:cNvPr>
          <p:cNvCxnSpPr>
            <a:cxnSpLocks/>
          </p:cNvCxnSpPr>
          <p:nvPr userDrawn="1"/>
        </p:nvCxnSpPr>
        <p:spPr>
          <a:xfrm>
            <a:off x="661639" y="634196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9" name="Kuva 8">
            <a:extLst>
              <a:ext uri="{FF2B5EF4-FFF2-40B4-BE49-F238E27FC236}">
                <a16:creationId xmlns:a16="http://schemas.microsoft.com/office/drawing/2014/main" id="{C7E89CC5-09BD-7240-9361-B52CAD14655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46520" y="4214041"/>
            <a:ext cx="3289802" cy="1161106"/>
          </a:xfrm>
          <a:prstGeom prst="rect">
            <a:avLst/>
          </a:prstGeom>
        </p:spPr>
      </p:pic>
      <p:sp>
        <p:nvSpPr>
          <p:cNvPr id="10" name="Tekstiruutu 9">
            <a:extLst>
              <a:ext uri="{FF2B5EF4-FFF2-40B4-BE49-F238E27FC236}">
                <a16:creationId xmlns:a16="http://schemas.microsoft.com/office/drawing/2014/main" id="{A8899AF0-F78E-E043-81C7-592017B240E0}"/>
              </a:ext>
            </a:extLst>
          </p:cNvPr>
          <p:cNvSpPr txBox="1"/>
          <p:nvPr userDrawn="1"/>
        </p:nvSpPr>
        <p:spPr>
          <a:xfrm>
            <a:off x="2010226" y="6426240"/>
            <a:ext cx="7448550" cy="338554"/>
          </a:xfrm>
          <a:prstGeom prst="rect">
            <a:avLst/>
          </a:prstGeom>
          <a:noFill/>
        </p:spPr>
        <p:txBody>
          <a:bodyPr wrap="square" rtlCol="0">
            <a:spAutoFit/>
          </a:bodyPr>
          <a:lstStyle/>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8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8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pic>
        <p:nvPicPr>
          <p:cNvPr id="12" name="Kuva 11">
            <a:extLst>
              <a:ext uri="{FF2B5EF4-FFF2-40B4-BE49-F238E27FC236}">
                <a16:creationId xmlns:a16="http://schemas.microsoft.com/office/drawing/2014/main" id="{3CA61EE1-E6B7-494C-BB41-7453F7D6D2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01446" y="4472209"/>
            <a:ext cx="1109105" cy="1148717"/>
          </a:xfrm>
          <a:prstGeom prst="rect">
            <a:avLst/>
          </a:prstGeom>
        </p:spPr>
      </p:pic>
      <p:pic>
        <p:nvPicPr>
          <p:cNvPr id="13" name="Kuva 12">
            <a:extLst>
              <a:ext uri="{FF2B5EF4-FFF2-40B4-BE49-F238E27FC236}">
                <a16:creationId xmlns:a16="http://schemas.microsoft.com/office/drawing/2014/main" id="{00B38835-C6C4-4C4D-8852-A8B96965381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661807" y="3034764"/>
            <a:ext cx="2779030" cy="694758"/>
          </a:xfrm>
          <a:prstGeom prst="rect">
            <a:avLst/>
          </a:prstGeom>
        </p:spPr>
      </p:pic>
      <p:pic>
        <p:nvPicPr>
          <p:cNvPr id="14" name="Kuva 13">
            <a:extLst>
              <a:ext uri="{FF2B5EF4-FFF2-40B4-BE49-F238E27FC236}">
                <a16:creationId xmlns:a16="http://schemas.microsoft.com/office/drawing/2014/main" id="{867CCB8F-2414-8E4D-A92C-B377AC183FF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334288" y="1417802"/>
            <a:ext cx="3109499" cy="1243800"/>
          </a:xfrm>
          <a:prstGeom prst="rect">
            <a:avLst/>
          </a:prstGeom>
        </p:spPr>
      </p:pic>
      <p:pic>
        <p:nvPicPr>
          <p:cNvPr id="15" name="Kuva 14">
            <a:extLst>
              <a:ext uri="{FF2B5EF4-FFF2-40B4-BE49-F238E27FC236}">
                <a16:creationId xmlns:a16="http://schemas.microsoft.com/office/drawing/2014/main" id="{CC87FC3F-E880-3E42-A166-A7C0A52BD14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087176" y="2766347"/>
            <a:ext cx="1909675" cy="1243800"/>
          </a:xfrm>
          <a:prstGeom prst="rect">
            <a:avLst/>
          </a:prstGeom>
        </p:spPr>
      </p:pic>
      <p:pic>
        <p:nvPicPr>
          <p:cNvPr id="16" name="Kuva 15">
            <a:extLst>
              <a:ext uri="{FF2B5EF4-FFF2-40B4-BE49-F238E27FC236}">
                <a16:creationId xmlns:a16="http://schemas.microsoft.com/office/drawing/2014/main" id="{F7A227D6-7263-D74F-9EDC-0DAB1FC254B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7790981" y="4374927"/>
            <a:ext cx="1415311" cy="1000220"/>
          </a:xfrm>
          <a:prstGeom prst="rect">
            <a:avLst/>
          </a:prstGeom>
        </p:spPr>
      </p:pic>
      <p:pic>
        <p:nvPicPr>
          <p:cNvPr id="17" name="Kuva 16">
            <a:extLst>
              <a:ext uri="{FF2B5EF4-FFF2-40B4-BE49-F238E27FC236}">
                <a16:creationId xmlns:a16="http://schemas.microsoft.com/office/drawing/2014/main" id="{25EC7DAA-A227-5749-BD1C-197E1BFB291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229941" y="2425072"/>
            <a:ext cx="3357740" cy="1888728"/>
          </a:xfrm>
          <a:prstGeom prst="rect">
            <a:avLst/>
          </a:prstGeom>
        </p:spPr>
      </p:pic>
      <p:pic>
        <p:nvPicPr>
          <p:cNvPr id="18" name="Kuva 17" descr="Kuva, joka sisältää kohteen teksti&#10;&#10;Kuvaus luotu automaattisesti">
            <a:extLst>
              <a:ext uri="{FF2B5EF4-FFF2-40B4-BE49-F238E27FC236}">
                <a16:creationId xmlns:a16="http://schemas.microsoft.com/office/drawing/2014/main" id="{702C8FD4-E173-ED47-938C-DE630E80958E}"/>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807736" y="1230597"/>
            <a:ext cx="2903383" cy="1153288"/>
          </a:xfrm>
          <a:prstGeom prst="rect">
            <a:avLst/>
          </a:prstGeom>
        </p:spPr>
      </p:pic>
      <p:pic>
        <p:nvPicPr>
          <p:cNvPr id="20" name="Kuva 19" descr="Kuva, joka sisältää kohteen teksti&#10;&#10;Kuvaus luotu automaattisesti">
            <a:extLst>
              <a:ext uri="{FF2B5EF4-FFF2-40B4-BE49-F238E27FC236}">
                <a16:creationId xmlns:a16="http://schemas.microsoft.com/office/drawing/2014/main" id="{7C06CFA0-E3FE-104E-8761-BC646B7A763E}"/>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15199" y="352880"/>
            <a:ext cx="2532067" cy="557055"/>
          </a:xfrm>
          <a:prstGeom prst="rect">
            <a:avLst/>
          </a:prstGeom>
        </p:spPr>
      </p:pic>
    </p:spTree>
    <p:extLst>
      <p:ext uri="{BB962C8B-B14F-4D97-AF65-F5344CB8AC3E}">
        <p14:creationId xmlns:p14="http://schemas.microsoft.com/office/powerpoint/2010/main" val="300276654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Otsikko ja sisältö" type="obj">
  <p:cSld name="OBJECT">
    <p:spTree>
      <p:nvGrpSpPr>
        <p:cNvPr id="1" name="Shape 37"/>
        <p:cNvGrpSpPr/>
        <p:nvPr/>
      </p:nvGrpSpPr>
      <p:grpSpPr>
        <a:xfrm>
          <a:off x="0" y="0"/>
          <a:ext cx="0" cy="0"/>
          <a:chOff x="0" y="0"/>
          <a:chExt cx="0" cy="0"/>
        </a:xfrm>
      </p:grpSpPr>
      <p:sp>
        <p:nvSpPr>
          <p:cNvPr id="38" name="Google Shape;38;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8"/>
              </a:buClr>
              <a:buSzPts val="4400"/>
              <a:buFont typeface="Calibri"/>
              <a:buNone/>
              <a:defRPr b="1">
                <a:solidFill>
                  <a:srgbClr val="262628"/>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rgbClr val="1C1D1D"/>
              </a:buClr>
              <a:buSzPts val="3200"/>
              <a:buChar char="•"/>
              <a:defRPr>
                <a:solidFill>
                  <a:srgbClr val="1C1D1D"/>
                </a:solidFill>
                <a:latin typeface="Calibri"/>
                <a:ea typeface="Calibri"/>
                <a:cs typeface="Calibri"/>
                <a:sym typeface="Calibri"/>
              </a:defRPr>
            </a:lvl1pPr>
            <a:lvl2pPr marL="914400" lvl="1" indent="-406400" algn="l">
              <a:lnSpc>
                <a:spcPct val="90000"/>
              </a:lnSpc>
              <a:spcBef>
                <a:spcPts val="500"/>
              </a:spcBef>
              <a:spcAft>
                <a:spcPts val="0"/>
              </a:spcAft>
              <a:buClr>
                <a:srgbClr val="1C1D1D"/>
              </a:buClr>
              <a:buSzPts val="2800"/>
              <a:buChar char="•"/>
              <a:defRPr>
                <a:solidFill>
                  <a:srgbClr val="1C1D1D"/>
                </a:solidFill>
                <a:latin typeface="Calibri"/>
                <a:ea typeface="Calibri"/>
                <a:cs typeface="Calibri"/>
                <a:sym typeface="Calibri"/>
              </a:defRPr>
            </a:lvl2pPr>
            <a:lvl3pPr marL="1371600" lvl="2" indent="-381000" algn="l">
              <a:lnSpc>
                <a:spcPct val="90000"/>
              </a:lnSpc>
              <a:spcBef>
                <a:spcPts val="500"/>
              </a:spcBef>
              <a:spcAft>
                <a:spcPts val="0"/>
              </a:spcAft>
              <a:buClr>
                <a:srgbClr val="1C1D1D"/>
              </a:buClr>
              <a:buSzPts val="2400"/>
              <a:buChar char="•"/>
              <a:defRPr>
                <a:solidFill>
                  <a:srgbClr val="1C1D1D"/>
                </a:solidFill>
                <a:latin typeface="Calibri"/>
                <a:ea typeface="Calibri"/>
                <a:cs typeface="Calibri"/>
                <a:sym typeface="Calibri"/>
              </a:defRPr>
            </a:lvl3pPr>
            <a:lvl4pPr marL="1828800" lvl="3" indent="-355600" algn="l">
              <a:lnSpc>
                <a:spcPct val="90000"/>
              </a:lnSpc>
              <a:spcBef>
                <a:spcPts val="500"/>
              </a:spcBef>
              <a:spcAft>
                <a:spcPts val="0"/>
              </a:spcAft>
              <a:buClr>
                <a:srgbClr val="1C1D1D"/>
              </a:buClr>
              <a:buSzPts val="2000"/>
              <a:buChar char="•"/>
              <a:defRPr>
                <a:solidFill>
                  <a:srgbClr val="1C1D1D"/>
                </a:solidFill>
                <a:latin typeface="Calibri"/>
                <a:ea typeface="Calibri"/>
                <a:cs typeface="Calibri"/>
                <a:sym typeface="Calibri"/>
              </a:defRPr>
            </a:lvl4pPr>
            <a:lvl5pPr marL="2286000" lvl="4" indent="-342900" algn="l">
              <a:lnSpc>
                <a:spcPct val="90000"/>
              </a:lnSpc>
              <a:spcBef>
                <a:spcPts val="500"/>
              </a:spcBef>
              <a:spcAft>
                <a:spcPts val="0"/>
              </a:spcAft>
              <a:buClr>
                <a:srgbClr val="1C1D1D"/>
              </a:buClr>
              <a:buSzPts val="1800"/>
              <a:buChar char="•"/>
              <a:defRPr>
                <a:solidFill>
                  <a:srgbClr val="1C1D1D"/>
                </a:solidFill>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40" name="Google Shape;40;p9"/>
          <p:cNvCxnSpPr/>
          <p:nvPr/>
        </p:nvCxnSpPr>
        <p:spPr>
          <a:xfrm>
            <a:off x="661639" y="6282009"/>
            <a:ext cx="10786946" cy="0"/>
          </a:xfrm>
          <a:prstGeom prst="straightConnector1">
            <a:avLst/>
          </a:prstGeom>
          <a:noFill/>
          <a:ln w="12700" cap="flat" cmpd="sng">
            <a:solidFill>
              <a:srgbClr val="4C4D50"/>
            </a:solidFill>
            <a:prstDash val="solid"/>
            <a:miter lim="800000"/>
            <a:headEnd type="none" w="sm" len="sm"/>
            <a:tailEnd type="none" w="sm" len="sm"/>
          </a:ln>
        </p:spPr>
      </p:cxnSp>
      <p:pic>
        <p:nvPicPr>
          <p:cNvPr id="41" name="Google Shape;41;p9" descr="Kuva, joka sisältää kohteen teksti&#10;&#10;Kuvaus luotu automaattisesti"/>
          <p:cNvPicPr preferRelativeResize="0"/>
          <p:nvPr/>
        </p:nvPicPr>
        <p:blipFill rotWithShape="1">
          <a:blip r:embed="rId2">
            <a:alphaModFix/>
          </a:blip>
          <a:srcRect/>
          <a:stretch/>
        </p:blipFill>
        <p:spPr>
          <a:xfrm>
            <a:off x="838200" y="6356350"/>
            <a:ext cx="2164885" cy="476274"/>
          </a:xfrm>
          <a:prstGeom prst="rect">
            <a:avLst/>
          </a:prstGeom>
          <a:noFill/>
          <a:ln>
            <a:noFill/>
          </a:ln>
        </p:spPr>
      </p:pic>
      <p:pic>
        <p:nvPicPr>
          <p:cNvPr id="42" name="Google Shape;42;p9"/>
          <p:cNvPicPr preferRelativeResize="0"/>
          <p:nvPr/>
        </p:nvPicPr>
        <p:blipFill rotWithShape="1">
          <a:blip r:embed="rId3">
            <a:alphaModFix/>
          </a:blip>
          <a:srcRect/>
          <a:stretch/>
        </p:blipFill>
        <p:spPr>
          <a:xfrm>
            <a:off x="10597849" y="6335021"/>
            <a:ext cx="445739" cy="461659"/>
          </a:xfrm>
          <a:prstGeom prst="rect">
            <a:avLst/>
          </a:prstGeom>
          <a:noFill/>
          <a:ln>
            <a:noFill/>
          </a:ln>
        </p:spPr>
      </p:pic>
      <p:pic>
        <p:nvPicPr>
          <p:cNvPr id="43" name="Google Shape;43;p9"/>
          <p:cNvPicPr preferRelativeResize="0"/>
          <p:nvPr/>
        </p:nvPicPr>
        <p:blipFill rotWithShape="1">
          <a:blip r:embed="rId4">
            <a:alphaModFix/>
          </a:blip>
          <a:srcRect/>
          <a:stretch/>
        </p:blipFill>
        <p:spPr>
          <a:xfrm>
            <a:off x="9889012" y="6302365"/>
            <a:ext cx="586639" cy="414586"/>
          </a:xfrm>
          <a:prstGeom prst="rect">
            <a:avLst/>
          </a:prstGeom>
          <a:noFill/>
          <a:ln>
            <a:noFill/>
          </a:ln>
        </p:spPr>
      </p:pic>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Otsikkodia VER1">
  <p:cSld name="Otsikkodia VER1">
    <p:spTree>
      <p:nvGrpSpPr>
        <p:cNvPr id="1" name="Shape 44"/>
        <p:cNvGrpSpPr/>
        <p:nvPr/>
      </p:nvGrpSpPr>
      <p:grpSpPr>
        <a:xfrm>
          <a:off x="0" y="0"/>
          <a:ext cx="0" cy="0"/>
          <a:chOff x="0" y="0"/>
          <a:chExt cx="0" cy="0"/>
        </a:xfrm>
      </p:grpSpPr>
      <p:sp>
        <p:nvSpPr>
          <p:cNvPr id="45" name="Google Shape;45;p10"/>
          <p:cNvSpPr txBox="1">
            <a:spLocks noGrp="1"/>
          </p:cNvSpPr>
          <p:nvPr>
            <p:ph type="ctrTitle"/>
          </p:nvPr>
        </p:nvSpPr>
        <p:spPr>
          <a:xfrm>
            <a:off x="1524000" y="1384028"/>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262628"/>
              </a:buClr>
              <a:buSzPts val="6000"/>
              <a:buFont typeface="Calibri"/>
              <a:buNone/>
              <a:defRPr sz="6000" b="1" i="0">
                <a:solidFill>
                  <a:srgbClr val="262628"/>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10"/>
          <p:cNvSpPr txBox="1">
            <a:spLocks noGrp="1"/>
          </p:cNvSpPr>
          <p:nvPr>
            <p:ph type="subTitle" idx="1"/>
          </p:nvPr>
        </p:nvSpPr>
        <p:spPr>
          <a:xfrm>
            <a:off x="1523999" y="3925693"/>
            <a:ext cx="9144000" cy="724636"/>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rgbClr val="4C4D50"/>
              </a:buClr>
              <a:buSzPts val="2400"/>
              <a:buNone/>
              <a:defRPr sz="2400">
                <a:solidFill>
                  <a:srgbClr val="4C4D50"/>
                </a:solidFill>
                <a:latin typeface="Calibri"/>
                <a:ea typeface="Calibri"/>
                <a:cs typeface="Calibri"/>
                <a:sym typeface="Calibri"/>
              </a:defRPr>
            </a:lvl1pPr>
            <a:lvl2pPr lvl="1" algn="ctr">
              <a:lnSpc>
                <a:spcPct val="90000"/>
              </a:lnSpc>
              <a:spcBef>
                <a:spcPts val="500"/>
              </a:spcBef>
              <a:spcAft>
                <a:spcPts val="0"/>
              </a:spcAft>
              <a:buClr>
                <a:srgbClr val="1C1D1D"/>
              </a:buClr>
              <a:buSzPts val="2000"/>
              <a:buNone/>
              <a:defRPr sz="2000"/>
            </a:lvl2pPr>
            <a:lvl3pPr lvl="2" algn="ctr">
              <a:lnSpc>
                <a:spcPct val="90000"/>
              </a:lnSpc>
              <a:spcBef>
                <a:spcPts val="500"/>
              </a:spcBef>
              <a:spcAft>
                <a:spcPts val="0"/>
              </a:spcAft>
              <a:buClr>
                <a:srgbClr val="1C1D1D"/>
              </a:buClr>
              <a:buSzPts val="1800"/>
              <a:buNone/>
              <a:defRPr sz="1800"/>
            </a:lvl3pPr>
            <a:lvl4pPr lvl="3" algn="ctr">
              <a:lnSpc>
                <a:spcPct val="90000"/>
              </a:lnSpc>
              <a:spcBef>
                <a:spcPts val="500"/>
              </a:spcBef>
              <a:spcAft>
                <a:spcPts val="0"/>
              </a:spcAft>
              <a:buClr>
                <a:srgbClr val="1C1D1D"/>
              </a:buClr>
              <a:buSzPts val="1600"/>
              <a:buNone/>
              <a:defRPr sz="1600"/>
            </a:lvl4pPr>
            <a:lvl5pPr lvl="4" algn="ctr">
              <a:lnSpc>
                <a:spcPct val="90000"/>
              </a:lnSpc>
              <a:spcBef>
                <a:spcPts val="500"/>
              </a:spcBef>
              <a:spcAft>
                <a:spcPts val="0"/>
              </a:spcAft>
              <a:buClr>
                <a:srgbClr val="1C1D1D"/>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47" name="Google Shape;47;p10" descr="Kuva, joka sisältää kohteen teksti&#10;&#10;Kuvaus luotu automaattisesti"/>
          <p:cNvPicPr preferRelativeResize="0"/>
          <p:nvPr/>
        </p:nvPicPr>
        <p:blipFill rotWithShape="1">
          <a:blip r:embed="rId2">
            <a:alphaModFix/>
          </a:blip>
          <a:srcRect/>
          <a:stretch/>
        </p:blipFill>
        <p:spPr>
          <a:xfrm>
            <a:off x="721600" y="354898"/>
            <a:ext cx="3635126" cy="799728"/>
          </a:xfrm>
          <a:prstGeom prst="rect">
            <a:avLst/>
          </a:prstGeom>
          <a:noFill/>
          <a:ln>
            <a:noFill/>
          </a:ln>
        </p:spPr>
      </p:pic>
      <p:pic>
        <p:nvPicPr>
          <p:cNvPr id="48" name="Google Shape;48;p10"/>
          <p:cNvPicPr preferRelativeResize="0"/>
          <p:nvPr/>
        </p:nvPicPr>
        <p:blipFill rotWithShape="1">
          <a:blip r:embed="rId3">
            <a:alphaModFix/>
          </a:blip>
          <a:srcRect/>
          <a:stretch/>
        </p:blipFill>
        <p:spPr>
          <a:xfrm>
            <a:off x="10597849" y="6335021"/>
            <a:ext cx="445739" cy="461659"/>
          </a:xfrm>
          <a:prstGeom prst="rect">
            <a:avLst/>
          </a:prstGeom>
          <a:noFill/>
          <a:ln>
            <a:noFill/>
          </a:ln>
        </p:spPr>
      </p:pic>
      <p:pic>
        <p:nvPicPr>
          <p:cNvPr id="49" name="Google Shape;49;p10"/>
          <p:cNvPicPr preferRelativeResize="0"/>
          <p:nvPr/>
        </p:nvPicPr>
        <p:blipFill rotWithShape="1">
          <a:blip r:embed="rId4">
            <a:alphaModFix/>
          </a:blip>
          <a:srcRect/>
          <a:stretch/>
        </p:blipFill>
        <p:spPr>
          <a:xfrm>
            <a:off x="9889012" y="6302365"/>
            <a:ext cx="586639" cy="414586"/>
          </a:xfrm>
          <a:prstGeom prst="rect">
            <a:avLst/>
          </a:prstGeom>
          <a:noFill/>
          <a:ln>
            <a:noFill/>
          </a:ln>
        </p:spPr>
      </p:pic>
      <p:sp>
        <p:nvSpPr>
          <p:cNvPr id="50" name="Google Shape;50;p10"/>
          <p:cNvSpPr txBox="1"/>
          <p:nvPr/>
        </p:nvSpPr>
        <p:spPr>
          <a:xfrm>
            <a:off x="2371724" y="6363097"/>
            <a:ext cx="7448550"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800" b="0" i="0" u="none" strike="noStrike">
                <a:solidFill>
                  <a:schemeClr val="dk1"/>
                </a:solidFill>
                <a:latin typeface="Calibri"/>
                <a:ea typeface="Calibri"/>
                <a:cs typeface="Calibri"/>
                <a:sym typeface="Calibri"/>
              </a:rPr>
              <a:t>Polkukartta on osa POLKU 2.0 -hanketta, jonka päärahoittaja on Euroopan Unionin Euroopan sosiaalirahasto.</a:t>
            </a:r>
            <a:endParaRPr/>
          </a:p>
          <a:p>
            <a:pPr marL="0" marR="0" lvl="0" indent="0" algn="ctr" rtl="0">
              <a:spcBef>
                <a:spcPts val="0"/>
              </a:spcBef>
              <a:spcAft>
                <a:spcPts val="0"/>
              </a:spcAft>
              <a:buNone/>
            </a:pPr>
            <a:r>
              <a:rPr lang="fi-FI" sz="800" b="0" i="0" u="none" strike="noStrike">
                <a:solidFill>
                  <a:schemeClr val="dk1"/>
                </a:solidFill>
                <a:latin typeface="Calibri"/>
                <a:ea typeface="Calibri"/>
                <a:cs typeface="Calibri"/>
                <a:sym typeface="Calibri"/>
              </a:rPr>
              <a:t>Rahoittavana viranomaisena toimii Keski-Suomen ELY-keskus</a:t>
            </a:r>
            <a:endParaRPr sz="800" b="0" i="0">
              <a:solidFill>
                <a:srgbClr val="4C4D50"/>
              </a:solidFill>
              <a:latin typeface="Calibri"/>
              <a:ea typeface="Calibri"/>
              <a:cs typeface="Calibri"/>
              <a:sym typeface="Calibri"/>
            </a:endParaRPr>
          </a:p>
        </p:txBody>
      </p:sp>
      <p:cxnSp>
        <p:nvCxnSpPr>
          <p:cNvPr id="51" name="Google Shape;51;p10"/>
          <p:cNvCxnSpPr/>
          <p:nvPr/>
        </p:nvCxnSpPr>
        <p:spPr>
          <a:xfrm>
            <a:off x="661639" y="6254839"/>
            <a:ext cx="10786946" cy="0"/>
          </a:xfrm>
          <a:prstGeom prst="straightConnector1">
            <a:avLst/>
          </a:prstGeom>
          <a:noFill/>
          <a:ln w="12700" cap="flat" cmpd="sng">
            <a:solidFill>
              <a:srgbClr val="7F7F7F"/>
            </a:solidFill>
            <a:prstDash val="solid"/>
            <a:miter lim="800000"/>
            <a:headEnd type="none" w="sm" len="sm"/>
            <a:tailEnd type="none" w="sm" len="sm"/>
          </a:ln>
        </p:spPr>
      </p:cxn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Otsikkodia VER2">
  <p:cSld name="Otsikkodia VER2">
    <p:spTree>
      <p:nvGrpSpPr>
        <p:cNvPr id="1" name="Shape 52"/>
        <p:cNvGrpSpPr/>
        <p:nvPr/>
      </p:nvGrpSpPr>
      <p:grpSpPr>
        <a:xfrm>
          <a:off x="0" y="0"/>
          <a:ext cx="0" cy="0"/>
          <a:chOff x="0" y="0"/>
          <a:chExt cx="0" cy="0"/>
        </a:xfrm>
      </p:grpSpPr>
      <p:sp>
        <p:nvSpPr>
          <p:cNvPr id="53" name="Google Shape;53;p11"/>
          <p:cNvSpPr txBox="1">
            <a:spLocks noGrp="1"/>
          </p:cNvSpPr>
          <p:nvPr>
            <p:ph type="ctrTitle"/>
          </p:nvPr>
        </p:nvSpPr>
        <p:spPr>
          <a:xfrm>
            <a:off x="1524000" y="1384028"/>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262628"/>
              </a:buClr>
              <a:buSzPts val="6000"/>
              <a:buFont typeface="Calibri"/>
              <a:buNone/>
              <a:defRPr sz="6000" b="1" i="0">
                <a:solidFill>
                  <a:srgbClr val="262628"/>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11"/>
          <p:cNvSpPr txBox="1">
            <a:spLocks noGrp="1"/>
          </p:cNvSpPr>
          <p:nvPr>
            <p:ph type="subTitle" idx="1"/>
          </p:nvPr>
        </p:nvSpPr>
        <p:spPr>
          <a:xfrm>
            <a:off x="1523999" y="3925693"/>
            <a:ext cx="9144000" cy="724636"/>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rgbClr val="4C4D50"/>
              </a:buClr>
              <a:buSzPts val="2400"/>
              <a:buNone/>
              <a:defRPr sz="2400">
                <a:solidFill>
                  <a:srgbClr val="4C4D50"/>
                </a:solidFill>
                <a:latin typeface="Calibri"/>
                <a:ea typeface="Calibri"/>
                <a:cs typeface="Calibri"/>
                <a:sym typeface="Calibri"/>
              </a:defRPr>
            </a:lvl1pPr>
            <a:lvl2pPr lvl="1" algn="ctr">
              <a:lnSpc>
                <a:spcPct val="90000"/>
              </a:lnSpc>
              <a:spcBef>
                <a:spcPts val="500"/>
              </a:spcBef>
              <a:spcAft>
                <a:spcPts val="0"/>
              </a:spcAft>
              <a:buClr>
                <a:srgbClr val="1C1D1D"/>
              </a:buClr>
              <a:buSzPts val="2000"/>
              <a:buNone/>
              <a:defRPr sz="2000"/>
            </a:lvl2pPr>
            <a:lvl3pPr lvl="2" algn="ctr">
              <a:lnSpc>
                <a:spcPct val="90000"/>
              </a:lnSpc>
              <a:spcBef>
                <a:spcPts val="500"/>
              </a:spcBef>
              <a:spcAft>
                <a:spcPts val="0"/>
              </a:spcAft>
              <a:buClr>
                <a:srgbClr val="1C1D1D"/>
              </a:buClr>
              <a:buSzPts val="1800"/>
              <a:buNone/>
              <a:defRPr sz="1800"/>
            </a:lvl3pPr>
            <a:lvl4pPr lvl="3" algn="ctr">
              <a:lnSpc>
                <a:spcPct val="90000"/>
              </a:lnSpc>
              <a:spcBef>
                <a:spcPts val="500"/>
              </a:spcBef>
              <a:spcAft>
                <a:spcPts val="0"/>
              </a:spcAft>
              <a:buClr>
                <a:srgbClr val="1C1D1D"/>
              </a:buClr>
              <a:buSzPts val="1600"/>
              <a:buNone/>
              <a:defRPr sz="1600"/>
            </a:lvl4pPr>
            <a:lvl5pPr lvl="4" algn="ctr">
              <a:lnSpc>
                <a:spcPct val="90000"/>
              </a:lnSpc>
              <a:spcBef>
                <a:spcPts val="500"/>
              </a:spcBef>
              <a:spcAft>
                <a:spcPts val="0"/>
              </a:spcAft>
              <a:buClr>
                <a:srgbClr val="1C1D1D"/>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55" name="Google Shape;55;p11" descr="Kuva, joka sisältää kohteen teksti&#10;&#10;Kuvaus luotu automaattisesti"/>
          <p:cNvPicPr preferRelativeResize="0"/>
          <p:nvPr/>
        </p:nvPicPr>
        <p:blipFill rotWithShape="1">
          <a:blip r:embed="rId2">
            <a:alphaModFix/>
          </a:blip>
          <a:srcRect/>
          <a:stretch/>
        </p:blipFill>
        <p:spPr>
          <a:xfrm>
            <a:off x="382238" y="310993"/>
            <a:ext cx="4177137" cy="918970"/>
          </a:xfrm>
          <a:prstGeom prst="rect">
            <a:avLst/>
          </a:prstGeom>
          <a:noFill/>
          <a:ln>
            <a:noFill/>
          </a:ln>
        </p:spPr>
      </p:pic>
      <p:pic>
        <p:nvPicPr>
          <p:cNvPr id="56" name="Google Shape;56;p11"/>
          <p:cNvPicPr preferRelativeResize="0"/>
          <p:nvPr/>
        </p:nvPicPr>
        <p:blipFill rotWithShape="1">
          <a:blip r:embed="rId3">
            <a:alphaModFix/>
          </a:blip>
          <a:srcRect/>
          <a:stretch/>
        </p:blipFill>
        <p:spPr>
          <a:xfrm>
            <a:off x="6074490" y="5473301"/>
            <a:ext cx="579401" cy="600095"/>
          </a:xfrm>
          <a:prstGeom prst="rect">
            <a:avLst/>
          </a:prstGeom>
          <a:noFill/>
          <a:ln>
            <a:noFill/>
          </a:ln>
        </p:spPr>
      </p:pic>
      <p:pic>
        <p:nvPicPr>
          <p:cNvPr id="57" name="Google Shape;57;p11"/>
          <p:cNvPicPr preferRelativeResize="0"/>
          <p:nvPr/>
        </p:nvPicPr>
        <p:blipFill rotWithShape="1">
          <a:blip r:embed="rId4">
            <a:alphaModFix/>
          </a:blip>
          <a:srcRect/>
          <a:stretch/>
        </p:blipFill>
        <p:spPr>
          <a:xfrm>
            <a:off x="5017311" y="5416443"/>
            <a:ext cx="855674" cy="604717"/>
          </a:xfrm>
          <a:prstGeom prst="rect">
            <a:avLst/>
          </a:prstGeom>
          <a:noFill/>
          <a:ln>
            <a:noFill/>
          </a:ln>
        </p:spPr>
      </p:pic>
      <p:sp>
        <p:nvSpPr>
          <p:cNvPr id="58" name="Google Shape;58;p11"/>
          <p:cNvSpPr txBox="1"/>
          <p:nvPr/>
        </p:nvSpPr>
        <p:spPr>
          <a:xfrm>
            <a:off x="2371724" y="6363097"/>
            <a:ext cx="7448550"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800" b="0" i="0" u="none" strike="noStrike">
                <a:solidFill>
                  <a:schemeClr val="dk1"/>
                </a:solidFill>
                <a:latin typeface="Calibri"/>
                <a:ea typeface="Calibri"/>
                <a:cs typeface="Calibri"/>
                <a:sym typeface="Calibri"/>
              </a:rPr>
              <a:t>Polkukartta on osa POLKU 2.0 -hanketta, jonka päärahoittaja on Euroopan Unionin Euroopan sosiaalirahasto.</a:t>
            </a:r>
            <a:endParaRPr/>
          </a:p>
          <a:p>
            <a:pPr marL="0" marR="0" lvl="0" indent="0" algn="ctr" rtl="0">
              <a:spcBef>
                <a:spcPts val="0"/>
              </a:spcBef>
              <a:spcAft>
                <a:spcPts val="0"/>
              </a:spcAft>
              <a:buNone/>
            </a:pPr>
            <a:r>
              <a:rPr lang="fi-FI" sz="800" b="0" i="0" u="none" strike="noStrike">
                <a:solidFill>
                  <a:schemeClr val="dk1"/>
                </a:solidFill>
                <a:latin typeface="Calibri"/>
                <a:ea typeface="Calibri"/>
                <a:cs typeface="Calibri"/>
                <a:sym typeface="Calibri"/>
              </a:rPr>
              <a:t>Rahoittavana viranomaisena toimii Keski-Suomen ELY-keskus</a:t>
            </a:r>
            <a:endParaRPr sz="800" b="0" i="0">
              <a:solidFill>
                <a:srgbClr val="4C4D50"/>
              </a:solidFill>
              <a:latin typeface="Calibri"/>
              <a:ea typeface="Calibri"/>
              <a:cs typeface="Calibri"/>
              <a:sym typeface="Calibri"/>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Taukodia VER1" type="blank">
  <p:cSld name="BLANK">
    <p:spTree>
      <p:nvGrpSpPr>
        <p:cNvPr id="1" name="Shape 59"/>
        <p:cNvGrpSpPr/>
        <p:nvPr/>
      </p:nvGrpSpPr>
      <p:grpSpPr>
        <a:xfrm>
          <a:off x="0" y="0"/>
          <a:ext cx="0" cy="0"/>
          <a:chOff x="0" y="0"/>
          <a:chExt cx="0" cy="0"/>
        </a:xfrm>
      </p:grpSpPr>
      <p:pic>
        <p:nvPicPr>
          <p:cNvPr id="60" name="Google Shape;60;p12" descr="Kuva, joka sisältää kohteen teksti&#10;&#10;Kuvaus luotu automaattisesti"/>
          <p:cNvPicPr preferRelativeResize="0"/>
          <p:nvPr/>
        </p:nvPicPr>
        <p:blipFill rotWithShape="1">
          <a:blip r:embed="rId2">
            <a:alphaModFix/>
          </a:blip>
          <a:srcRect/>
          <a:stretch/>
        </p:blipFill>
        <p:spPr>
          <a:xfrm>
            <a:off x="1001506" y="2114550"/>
            <a:ext cx="10188988" cy="2241574"/>
          </a:xfrm>
          <a:prstGeom prst="rect">
            <a:avLst/>
          </a:prstGeom>
          <a:noFill/>
          <a:ln>
            <a:noFill/>
          </a:ln>
        </p:spPr>
      </p:pic>
      <p:pic>
        <p:nvPicPr>
          <p:cNvPr id="61" name="Google Shape;61;p12"/>
          <p:cNvPicPr preferRelativeResize="0"/>
          <p:nvPr/>
        </p:nvPicPr>
        <p:blipFill rotWithShape="1">
          <a:blip r:embed="rId3">
            <a:alphaModFix/>
          </a:blip>
          <a:srcRect/>
          <a:stretch/>
        </p:blipFill>
        <p:spPr>
          <a:xfrm>
            <a:off x="11190494" y="6212556"/>
            <a:ext cx="445739" cy="461659"/>
          </a:xfrm>
          <a:prstGeom prst="rect">
            <a:avLst/>
          </a:prstGeom>
          <a:noFill/>
          <a:ln>
            <a:noFill/>
          </a:ln>
        </p:spPr>
      </p:pic>
      <p:pic>
        <p:nvPicPr>
          <p:cNvPr id="62" name="Google Shape;62;p12"/>
          <p:cNvPicPr preferRelativeResize="0"/>
          <p:nvPr/>
        </p:nvPicPr>
        <p:blipFill rotWithShape="1">
          <a:blip r:embed="rId4">
            <a:alphaModFix/>
          </a:blip>
          <a:srcRect/>
          <a:stretch/>
        </p:blipFill>
        <p:spPr>
          <a:xfrm>
            <a:off x="10481657" y="6179900"/>
            <a:ext cx="586639" cy="41458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Väliotsikkodia VER 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831850" y="170973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831850" y="45894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2" name="Kuva 11" descr="Kuva, joka sisältää kohteen teksti&#10;&#10;Kuvaus luotu automaattisesti">
            <a:extLst>
              <a:ext uri="{FF2B5EF4-FFF2-40B4-BE49-F238E27FC236}">
                <a16:creationId xmlns:a16="http://schemas.microsoft.com/office/drawing/2014/main" id="{BFC27206-B267-504D-BA9C-F4BCA33C46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49324" y="310994"/>
            <a:ext cx="4676550" cy="1028841"/>
          </a:xfrm>
          <a:prstGeom prst="rect">
            <a:avLst/>
          </a:prstGeom>
        </p:spPr>
      </p:pic>
      <p:pic>
        <p:nvPicPr>
          <p:cNvPr id="11" name="Kuva 8">
            <a:extLst>
              <a:ext uri="{FF2B5EF4-FFF2-40B4-BE49-F238E27FC236}">
                <a16:creationId xmlns:a16="http://schemas.microsoft.com/office/drawing/2014/main" id="{9BC5FADD-88E4-4243-B4FD-6F1BDB1223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3" name="Kuva 11">
            <a:extLst>
              <a:ext uri="{FF2B5EF4-FFF2-40B4-BE49-F238E27FC236}">
                <a16:creationId xmlns:a16="http://schemas.microsoft.com/office/drawing/2014/main" id="{08D23ACD-9633-4B81-93F8-950F26F1CB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67544034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Väliotsikkodia VER 1" type="secHead">
  <p:cSld name="SECTION_HEADER">
    <p:spTree>
      <p:nvGrpSpPr>
        <p:cNvPr id="1" name="Shape 63"/>
        <p:cNvGrpSpPr/>
        <p:nvPr/>
      </p:nvGrpSpPr>
      <p:grpSpPr>
        <a:xfrm>
          <a:off x="0" y="0"/>
          <a:ext cx="0" cy="0"/>
          <a:chOff x="0" y="0"/>
          <a:chExt cx="0" cy="0"/>
        </a:xfrm>
      </p:grpSpPr>
      <p:sp>
        <p:nvSpPr>
          <p:cNvPr id="64" name="Google Shape;64;p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8"/>
              </a:buClr>
              <a:buSzPts val="5400"/>
              <a:buFont typeface="Calibri"/>
              <a:buNone/>
              <a:defRPr sz="5400" b="1">
                <a:solidFill>
                  <a:srgbClr val="262628"/>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5" name="Google Shape;65;p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4C4D50"/>
              </a:buClr>
              <a:buSzPts val="2400"/>
              <a:buNone/>
              <a:defRPr sz="2400">
                <a:solidFill>
                  <a:srgbClr val="4C4D50"/>
                </a:solidFill>
                <a:latin typeface="Calibri"/>
                <a:ea typeface="Calibri"/>
                <a:cs typeface="Calibri"/>
                <a:sym typeface="Calibri"/>
              </a:defRPr>
            </a:lvl1pPr>
            <a:lvl2pPr marL="914400" lvl="1" indent="-228600" algn="l">
              <a:lnSpc>
                <a:spcPct val="90000"/>
              </a:lnSpc>
              <a:spcBef>
                <a:spcPts val="500"/>
              </a:spcBef>
              <a:spcAft>
                <a:spcPts val="0"/>
              </a:spcAft>
              <a:buClr>
                <a:srgbClr val="8E8F8F"/>
              </a:buClr>
              <a:buSzPts val="2000"/>
              <a:buNone/>
              <a:defRPr sz="2000">
                <a:solidFill>
                  <a:srgbClr val="8E8F8F"/>
                </a:solidFill>
              </a:defRPr>
            </a:lvl2pPr>
            <a:lvl3pPr marL="1371600" lvl="2" indent="-228600" algn="l">
              <a:lnSpc>
                <a:spcPct val="90000"/>
              </a:lnSpc>
              <a:spcBef>
                <a:spcPts val="500"/>
              </a:spcBef>
              <a:spcAft>
                <a:spcPts val="0"/>
              </a:spcAft>
              <a:buClr>
                <a:srgbClr val="8E8F8F"/>
              </a:buClr>
              <a:buSzPts val="1800"/>
              <a:buNone/>
              <a:defRPr sz="1800">
                <a:solidFill>
                  <a:srgbClr val="8E8F8F"/>
                </a:solidFill>
              </a:defRPr>
            </a:lvl3pPr>
            <a:lvl4pPr marL="1828800" lvl="3" indent="-228600" algn="l">
              <a:lnSpc>
                <a:spcPct val="90000"/>
              </a:lnSpc>
              <a:spcBef>
                <a:spcPts val="500"/>
              </a:spcBef>
              <a:spcAft>
                <a:spcPts val="0"/>
              </a:spcAft>
              <a:buClr>
                <a:srgbClr val="8E8F8F"/>
              </a:buClr>
              <a:buSzPts val="1600"/>
              <a:buNone/>
              <a:defRPr sz="1600">
                <a:solidFill>
                  <a:srgbClr val="8E8F8F"/>
                </a:solidFill>
              </a:defRPr>
            </a:lvl4pPr>
            <a:lvl5pPr marL="2286000" lvl="4" indent="-228600" algn="l">
              <a:lnSpc>
                <a:spcPct val="90000"/>
              </a:lnSpc>
              <a:spcBef>
                <a:spcPts val="500"/>
              </a:spcBef>
              <a:spcAft>
                <a:spcPts val="0"/>
              </a:spcAft>
              <a:buClr>
                <a:srgbClr val="8E8F8F"/>
              </a:buClr>
              <a:buSzPts val="1600"/>
              <a:buNone/>
              <a:defRPr sz="1600">
                <a:solidFill>
                  <a:srgbClr val="8E8F8F"/>
                </a:solidFill>
              </a:defRPr>
            </a:lvl5pPr>
            <a:lvl6pPr marL="2743200" lvl="5" indent="-228600" algn="l">
              <a:lnSpc>
                <a:spcPct val="90000"/>
              </a:lnSpc>
              <a:spcBef>
                <a:spcPts val="500"/>
              </a:spcBef>
              <a:spcAft>
                <a:spcPts val="0"/>
              </a:spcAft>
              <a:buClr>
                <a:srgbClr val="8E8F8F"/>
              </a:buClr>
              <a:buSzPts val="1600"/>
              <a:buNone/>
              <a:defRPr sz="1600">
                <a:solidFill>
                  <a:srgbClr val="8E8F8F"/>
                </a:solidFill>
              </a:defRPr>
            </a:lvl6pPr>
            <a:lvl7pPr marL="3200400" lvl="6" indent="-228600" algn="l">
              <a:lnSpc>
                <a:spcPct val="90000"/>
              </a:lnSpc>
              <a:spcBef>
                <a:spcPts val="500"/>
              </a:spcBef>
              <a:spcAft>
                <a:spcPts val="0"/>
              </a:spcAft>
              <a:buClr>
                <a:srgbClr val="8E8F8F"/>
              </a:buClr>
              <a:buSzPts val="1600"/>
              <a:buNone/>
              <a:defRPr sz="1600">
                <a:solidFill>
                  <a:srgbClr val="8E8F8F"/>
                </a:solidFill>
              </a:defRPr>
            </a:lvl7pPr>
            <a:lvl8pPr marL="3657600" lvl="7" indent="-228600" algn="l">
              <a:lnSpc>
                <a:spcPct val="90000"/>
              </a:lnSpc>
              <a:spcBef>
                <a:spcPts val="500"/>
              </a:spcBef>
              <a:spcAft>
                <a:spcPts val="0"/>
              </a:spcAft>
              <a:buClr>
                <a:srgbClr val="8E8F8F"/>
              </a:buClr>
              <a:buSzPts val="1600"/>
              <a:buNone/>
              <a:defRPr sz="1600">
                <a:solidFill>
                  <a:srgbClr val="8E8F8F"/>
                </a:solidFill>
              </a:defRPr>
            </a:lvl8pPr>
            <a:lvl9pPr marL="4114800" lvl="8" indent="-228600" algn="l">
              <a:lnSpc>
                <a:spcPct val="90000"/>
              </a:lnSpc>
              <a:spcBef>
                <a:spcPts val="500"/>
              </a:spcBef>
              <a:spcAft>
                <a:spcPts val="0"/>
              </a:spcAft>
              <a:buClr>
                <a:srgbClr val="8E8F8F"/>
              </a:buClr>
              <a:buSzPts val="1600"/>
              <a:buNone/>
              <a:defRPr sz="1600">
                <a:solidFill>
                  <a:srgbClr val="8E8F8F"/>
                </a:solidFill>
              </a:defRPr>
            </a:lvl9pPr>
          </a:lstStyle>
          <a:p>
            <a:endParaRPr/>
          </a:p>
        </p:txBody>
      </p:sp>
      <p:cxnSp>
        <p:nvCxnSpPr>
          <p:cNvPr id="66" name="Google Shape;66;p13"/>
          <p:cNvCxnSpPr/>
          <p:nvPr/>
        </p:nvCxnSpPr>
        <p:spPr>
          <a:xfrm>
            <a:off x="661639" y="6282009"/>
            <a:ext cx="10786946" cy="0"/>
          </a:xfrm>
          <a:prstGeom prst="straightConnector1">
            <a:avLst/>
          </a:prstGeom>
          <a:noFill/>
          <a:ln w="12700" cap="flat" cmpd="sng">
            <a:solidFill>
              <a:srgbClr val="4C4D50"/>
            </a:solidFill>
            <a:prstDash val="solid"/>
            <a:miter lim="800000"/>
            <a:headEnd type="none" w="sm" len="sm"/>
            <a:tailEnd type="none" w="sm" len="sm"/>
          </a:ln>
        </p:spPr>
      </p:cxnSp>
      <p:pic>
        <p:nvPicPr>
          <p:cNvPr id="67" name="Google Shape;67;p13" descr="Kuva, joka sisältää kohteen teksti&#10;&#10;Kuvaus luotu automaattisesti"/>
          <p:cNvPicPr preferRelativeResize="0"/>
          <p:nvPr/>
        </p:nvPicPr>
        <p:blipFill rotWithShape="1">
          <a:blip r:embed="rId2">
            <a:alphaModFix/>
          </a:blip>
          <a:srcRect/>
          <a:stretch/>
        </p:blipFill>
        <p:spPr>
          <a:xfrm>
            <a:off x="349324" y="310994"/>
            <a:ext cx="4676550" cy="1028841"/>
          </a:xfrm>
          <a:prstGeom prst="rect">
            <a:avLst/>
          </a:prstGeom>
          <a:noFill/>
          <a:ln>
            <a:noFill/>
          </a:ln>
        </p:spPr>
      </p:pic>
      <p:pic>
        <p:nvPicPr>
          <p:cNvPr id="68" name="Google Shape;68;p13"/>
          <p:cNvPicPr preferRelativeResize="0"/>
          <p:nvPr/>
        </p:nvPicPr>
        <p:blipFill rotWithShape="1">
          <a:blip r:embed="rId3">
            <a:alphaModFix/>
          </a:blip>
          <a:srcRect/>
          <a:stretch/>
        </p:blipFill>
        <p:spPr>
          <a:xfrm>
            <a:off x="10597849" y="6335021"/>
            <a:ext cx="445739" cy="461659"/>
          </a:xfrm>
          <a:prstGeom prst="rect">
            <a:avLst/>
          </a:prstGeom>
          <a:noFill/>
          <a:ln>
            <a:noFill/>
          </a:ln>
        </p:spPr>
      </p:pic>
      <p:pic>
        <p:nvPicPr>
          <p:cNvPr id="69" name="Google Shape;69;p13"/>
          <p:cNvPicPr preferRelativeResize="0"/>
          <p:nvPr/>
        </p:nvPicPr>
        <p:blipFill rotWithShape="1">
          <a:blip r:embed="rId4">
            <a:alphaModFix/>
          </a:blip>
          <a:srcRect/>
          <a:stretch/>
        </p:blipFill>
        <p:spPr>
          <a:xfrm>
            <a:off x="9889012" y="6302365"/>
            <a:ext cx="586639" cy="414586"/>
          </a:xfrm>
          <a:prstGeom prst="rect">
            <a:avLst/>
          </a:prstGeom>
          <a:noFill/>
          <a:ln>
            <a:noFill/>
          </a:ln>
        </p:spPr>
      </p:pic>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Väliotsikkodia VER2">
  <p:cSld name="Väliotsikkodia VER2">
    <p:spTree>
      <p:nvGrpSpPr>
        <p:cNvPr id="1" name="Shape 70"/>
        <p:cNvGrpSpPr/>
        <p:nvPr/>
      </p:nvGrpSpPr>
      <p:grpSpPr>
        <a:xfrm>
          <a:off x="0" y="0"/>
          <a:ext cx="0" cy="0"/>
          <a:chOff x="0" y="0"/>
          <a:chExt cx="0" cy="0"/>
        </a:xfrm>
      </p:grpSpPr>
      <p:sp>
        <p:nvSpPr>
          <p:cNvPr id="71" name="Google Shape;71;p14"/>
          <p:cNvSpPr txBox="1">
            <a:spLocks noGrp="1"/>
          </p:cNvSpPr>
          <p:nvPr>
            <p:ph type="title"/>
          </p:nvPr>
        </p:nvSpPr>
        <p:spPr>
          <a:xfrm>
            <a:off x="797312" y="84216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8"/>
              </a:buClr>
              <a:buSzPts val="5400"/>
              <a:buFont typeface="Calibri"/>
              <a:buNone/>
              <a:defRPr sz="5400" b="1">
                <a:solidFill>
                  <a:srgbClr val="262628"/>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14"/>
          <p:cNvSpPr txBox="1">
            <a:spLocks noGrp="1"/>
          </p:cNvSpPr>
          <p:nvPr>
            <p:ph type="body" idx="1"/>
          </p:nvPr>
        </p:nvSpPr>
        <p:spPr>
          <a:xfrm>
            <a:off x="797312" y="38909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4C4D50"/>
              </a:buClr>
              <a:buSzPts val="2400"/>
              <a:buNone/>
              <a:defRPr sz="2400">
                <a:solidFill>
                  <a:srgbClr val="4C4D50"/>
                </a:solidFill>
                <a:latin typeface="Calibri"/>
                <a:ea typeface="Calibri"/>
                <a:cs typeface="Calibri"/>
                <a:sym typeface="Calibri"/>
              </a:defRPr>
            </a:lvl1pPr>
            <a:lvl2pPr marL="914400" lvl="1" indent="-228600" algn="l">
              <a:lnSpc>
                <a:spcPct val="90000"/>
              </a:lnSpc>
              <a:spcBef>
                <a:spcPts val="500"/>
              </a:spcBef>
              <a:spcAft>
                <a:spcPts val="0"/>
              </a:spcAft>
              <a:buClr>
                <a:srgbClr val="8E8F8F"/>
              </a:buClr>
              <a:buSzPts val="2000"/>
              <a:buNone/>
              <a:defRPr sz="2000">
                <a:solidFill>
                  <a:srgbClr val="8E8F8F"/>
                </a:solidFill>
              </a:defRPr>
            </a:lvl2pPr>
            <a:lvl3pPr marL="1371600" lvl="2" indent="-228600" algn="l">
              <a:lnSpc>
                <a:spcPct val="90000"/>
              </a:lnSpc>
              <a:spcBef>
                <a:spcPts val="500"/>
              </a:spcBef>
              <a:spcAft>
                <a:spcPts val="0"/>
              </a:spcAft>
              <a:buClr>
                <a:srgbClr val="8E8F8F"/>
              </a:buClr>
              <a:buSzPts val="1800"/>
              <a:buNone/>
              <a:defRPr sz="1800">
                <a:solidFill>
                  <a:srgbClr val="8E8F8F"/>
                </a:solidFill>
              </a:defRPr>
            </a:lvl3pPr>
            <a:lvl4pPr marL="1828800" lvl="3" indent="-228600" algn="l">
              <a:lnSpc>
                <a:spcPct val="90000"/>
              </a:lnSpc>
              <a:spcBef>
                <a:spcPts val="500"/>
              </a:spcBef>
              <a:spcAft>
                <a:spcPts val="0"/>
              </a:spcAft>
              <a:buClr>
                <a:srgbClr val="8E8F8F"/>
              </a:buClr>
              <a:buSzPts val="1600"/>
              <a:buNone/>
              <a:defRPr sz="1600">
                <a:solidFill>
                  <a:srgbClr val="8E8F8F"/>
                </a:solidFill>
              </a:defRPr>
            </a:lvl4pPr>
            <a:lvl5pPr marL="2286000" lvl="4" indent="-228600" algn="l">
              <a:lnSpc>
                <a:spcPct val="90000"/>
              </a:lnSpc>
              <a:spcBef>
                <a:spcPts val="500"/>
              </a:spcBef>
              <a:spcAft>
                <a:spcPts val="0"/>
              </a:spcAft>
              <a:buClr>
                <a:srgbClr val="8E8F8F"/>
              </a:buClr>
              <a:buSzPts val="1600"/>
              <a:buNone/>
              <a:defRPr sz="1600">
                <a:solidFill>
                  <a:srgbClr val="8E8F8F"/>
                </a:solidFill>
              </a:defRPr>
            </a:lvl5pPr>
            <a:lvl6pPr marL="2743200" lvl="5" indent="-228600" algn="l">
              <a:lnSpc>
                <a:spcPct val="90000"/>
              </a:lnSpc>
              <a:spcBef>
                <a:spcPts val="500"/>
              </a:spcBef>
              <a:spcAft>
                <a:spcPts val="0"/>
              </a:spcAft>
              <a:buClr>
                <a:srgbClr val="8E8F8F"/>
              </a:buClr>
              <a:buSzPts val="1600"/>
              <a:buNone/>
              <a:defRPr sz="1600">
                <a:solidFill>
                  <a:srgbClr val="8E8F8F"/>
                </a:solidFill>
              </a:defRPr>
            </a:lvl6pPr>
            <a:lvl7pPr marL="3200400" lvl="6" indent="-228600" algn="l">
              <a:lnSpc>
                <a:spcPct val="90000"/>
              </a:lnSpc>
              <a:spcBef>
                <a:spcPts val="500"/>
              </a:spcBef>
              <a:spcAft>
                <a:spcPts val="0"/>
              </a:spcAft>
              <a:buClr>
                <a:srgbClr val="8E8F8F"/>
              </a:buClr>
              <a:buSzPts val="1600"/>
              <a:buNone/>
              <a:defRPr sz="1600">
                <a:solidFill>
                  <a:srgbClr val="8E8F8F"/>
                </a:solidFill>
              </a:defRPr>
            </a:lvl7pPr>
            <a:lvl8pPr marL="3657600" lvl="7" indent="-228600" algn="l">
              <a:lnSpc>
                <a:spcPct val="90000"/>
              </a:lnSpc>
              <a:spcBef>
                <a:spcPts val="500"/>
              </a:spcBef>
              <a:spcAft>
                <a:spcPts val="0"/>
              </a:spcAft>
              <a:buClr>
                <a:srgbClr val="8E8F8F"/>
              </a:buClr>
              <a:buSzPts val="1600"/>
              <a:buNone/>
              <a:defRPr sz="1600">
                <a:solidFill>
                  <a:srgbClr val="8E8F8F"/>
                </a:solidFill>
              </a:defRPr>
            </a:lvl8pPr>
            <a:lvl9pPr marL="4114800" lvl="8" indent="-228600" algn="l">
              <a:lnSpc>
                <a:spcPct val="90000"/>
              </a:lnSpc>
              <a:spcBef>
                <a:spcPts val="500"/>
              </a:spcBef>
              <a:spcAft>
                <a:spcPts val="0"/>
              </a:spcAft>
              <a:buClr>
                <a:srgbClr val="8E8F8F"/>
              </a:buClr>
              <a:buSzPts val="1600"/>
              <a:buNone/>
              <a:defRPr sz="1600">
                <a:solidFill>
                  <a:srgbClr val="8E8F8F"/>
                </a:solidFill>
              </a:defRPr>
            </a:lvl9pPr>
          </a:lstStyle>
          <a:p>
            <a:endParaRPr/>
          </a:p>
        </p:txBody>
      </p:sp>
      <p:cxnSp>
        <p:nvCxnSpPr>
          <p:cNvPr id="73" name="Google Shape;73;p14"/>
          <p:cNvCxnSpPr/>
          <p:nvPr/>
        </p:nvCxnSpPr>
        <p:spPr>
          <a:xfrm>
            <a:off x="661639" y="6282009"/>
            <a:ext cx="10786946" cy="0"/>
          </a:xfrm>
          <a:prstGeom prst="straightConnector1">
            <a:avLst/>
          </a:prstGeom>
          <a:noFill/>
          <a:ln w="12700" cap="flat" cmpd="sng">
            <a:solidFill>
              <a:srgbClr val="4C4D50"/>
            </a:solidFill>
            <a:prstDash val="solid"/>
            <a:miter lim="800000"/>
            <a:headEnd type="none" w="sm" len="sm"/>
            <a:tailEnd type="none" w="sm" len="sm"/>
          </a:ln>
        </p:spPr>
      </p:cxnSp>
      <p:pic>
        <p:nvPicPr>
          <p:cNvPr id="74" name="Google Shape;74;p14" descr="Kuva, joka sisältää kohteen teksti&#10;&#10;Kuvaus luotu automaattisesti"/>
          <p:cNvPicPr preferRelativeResize="0"/>
          <p:nvPr/>
        </p:nvPicPr>
        <p:blipFill rotWithShape="1">
          <a:blip r:embed="rId2">
            <a:alphaModFix/>
          </a:blip>
          <a:srcRect/>
          <a:stretch/>
        </p:blipFill>
        <p:spPr>
          <a:xfrm>
            <a:off x="838200" y="6356350"/>
            <a:ext cx="2164885" cy="476274"/>
          </a:xfrm>
          <a:prstGeom prst="rect">
            <a:avLst/>
          </a:prstGeom>
          <a:noFill/>
          <a:ln>
            <a:noFill/>
          </a:ln>
        </p:spPr>
      </p:pic>
      <p:pic>
        <p:nvPicPr>
          <p:cNvPr id="75" name="Google Shape;75;p14"/>
          <p:cNvPicPr preferRelativeResize="0"/>
          <p:nvPr/>
        </p:nvPicPr>
        <p:blipFill rotWithShape="1">
          <a:blip r:embed="rId3">
            <a:alphaModFix/>
          </a:blip>
          <a:srcRect/>
          <a:stretch/>
        </p:blipFill>
        <p:spPr>
          <a:xfrm>
            <a:off x="10597849" y="6335021"/>
            <a:ext cx="445739" cy="461659"/>
          </a:xfrm>
          <a:prstGeom prst="rect">
            <a:avLst/>
          </a:prstGeom>
          <a:noFill/>
          <a:ln>
            <a:noFill/>
          </a:ln>
        </p:spPr>
      </p:pic>
      <p:pic>
        <p:nvPicPr>
          <p:cNvPr id="76" name="Google Shape;76;p14"/>
          <p:cNvPicPr preferRelativeResize="0"/>
          <p:nvPr/>
        </p:nvPicPr>
        <p:blipFill rotWithShape="1">
          <a:blip r:embed="rId4">
            <a:alphaModFix/>
          </a:blip>
          <a:srcRect/>
          <a:stretch/>
        </p:blipFill>
        <p:spPr>
          <a:xfrm>
            <a:off x="9889012" y="6302365"/>
            <a:ext cx="586639" cy="414586"/>
          </a:xfrm>
          <a:prstGeom prst="rect">
            <a:avLst/>
          </a:prstGeom>
          <a:noFill/>
          <a:ln>
            <a:noFill/>
          </a:ln>
        </p:spPr>
      </p:pic>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Vertailu">
  <p:cSld name="Vertailu">
    <p:spTree>
      <p:nvGrpSpPr>
        <p:cNvPr id="1" name="Shape 77"/>
        <p:cNvGrpSpPr/>
        <p:nvPr/>
      </p:nvGrpSpPr>
      <p:grpSpPr>
        <a:xfrm>
          <a:off x="0" y="0"/>
          <a:ext cx="0" cy="0"/>
          <a:chOff x="0" y="0"/>
          <a:chExt cx="0" cy="0"/>
        </a:xfrm>
      </p:grpSpPr>
      <p:sp>
        <p:nvSpPr>
          <p:cNvPr id="78" name="Google Shape;78;p1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8"/>
              </a:buClr>
              <a:buSzPts val="4400"/>
              <a:buFont typeface="Calibri"/>
              <a:buNone/>
              <a:defRPr b="1">
                <a:solidFill>
                  <a:srgbClr val="26262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1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rgbClr val="262628"/>
              </a:buClr>
              <a:buSzPts val="2400"/>
              <a:buNone/>
              <a:defRPr sz="2400" b="1">
                <a:solidFill>
                  <a:srgbClr val="262628"/>
                </a:solidFill>
                <a:latin typeface="Calibri"/>
                <a:ea typeface="Calibri"/>
                <a:cs typeface="Calibri"/>
                <a:sym typeface="Calibri"/>
              </a:defRPr>
            </a:lvl1pPr>
            <a:lvl2pPr marL="914400" lvl="1" indent="-228600" algn="l">
              <a:lnSpc>
                <a:spcPct val="90000"/>
              </a:lnSpc>
              <a:spcBef>
                <a:spcPts val="500"/>
              </a:spcBef>
              <a:spcAft>
                <a:spcPts val="0"/>
              </a:spcAft>
              <a:buClr>
                <a:srgbClr val="1C1D1D"/>
              </a:buClr>
              <a:buSzPts val="2000"/>
              <a:buNone/>
              <a:defRPr sz="2000" b="1"/>
            </a:lvl2pPr>
            <a:lvl3pPr marL="1371600" lvl="2" indent="-228600" algn="l">
              <a:lnSpc>
                <a:spcPct val="90000"/>
              </a:lnSpc>
              <a:spcBef>
                <a:spcPts val="500"/>
              </a:spcBef>
              <a:spcAft>
                <a:spcPts val="0"/>
              </a:spcAft>
              <a:buClr>
                <a:srgbClr val="1C1D1D"/>
              </a:buClr>
              <a:buSzPts val="1800"/>
              <a:buNone/>
              <a:defRPr sz="1800" b="1"/>
            </a:lvl3pPr>
            <a:lvl4pPr marL="1828800" lvl="3" indent="-228600" algn="l">
              <a:lnSpc>
                <a:spcPct val="90000"/>
              </a:lnSpc>
              <a:spcBef>
                <a:spcPts val="500"/>
              </a:spcBef>
              <a:spcAft>
                <a:spcPts val="0"/>
              </a:spcAft>
              <a:buClr>
                <a:srgbClr val="1C1D1D"/>
              </a:buClr>
              <a:buSzPts val="1600"/>
              <a:buNone/>
              <a:defRPr sz="1600" b="1"/>
            </a:lvl4pPr>
            <a:lvl5pPr marL="2286000" lvl="4" indent="-228600" algn="l">
              <a:lnSpc>
                <a:spcPct val="90000"/>
              </a:lnSpc>
              <a:spcBef>
                <a:spcPts val="500"/>
              </a:spcBef>
              <a:spcAft>
                <a:spcPts val="0"/>
              </a:spcAft>
              <a:buClr>
                <a:srgbClr val="1C1D1D"/>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0" name="Google Shape;80;p1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rgbClr val="1C1D1D"/>
              </a:buClr>
              <a:buSzPts val="2400"/>
              <a:buChar char="•"/>
              <a:defRPr sz="2400">
                <a:solidFill>
                  <a:srgbClr val="1C1D1D"/>
                </a:solidFill>
                <a:latin typeface="Calibri"/>
                <a:ea typeface="Calibri"/>
                <a:cs typeface="Calibri"/>
                <a:sym typeface="Calibri"/>
              </a:defRPr>
            </a:lvl1pPr>
            <a:lvl2pPr marL="914400" lvl="1" indent="-355600" algn="l">
              <a:lnSpc>
                <a:spcPct val="90000"/>
              </a:lnSpc>
              <a:spcBef>
                <a:spcPts val="500"/>
              </a:spcBef>
              <a:spcAft>
                <a:spcPts val="0"/>
              </a:spcAft>
              <a:buClr>
                <a:srgbClr val="1C1D1D"/>
              </a:buClr>
              <a:buSzPts val="2000"/>
              <a:buChar char="•"/>
              <a:defRPr sz="2000">
                <a:solidFill>
                  <a:srgbClr val="1C1D1D"/>
                </a:solidFill>
                <a:latin typeface="Calibri"/>
                <a:ea typeface="Calibri"/>
                <a:cs typeface="Calibri"/>
                <a:sym typeface="Calibri"/>
              </a:defRPr>
            </a:lvl2pPr>
            <a:lvl3pPr marL="1371600" lvl="2" indent="-342900" algn="l">
              <a:lnSpc>
                <a:spcPct val="90000"/>
              </a:lnSpc>
              <a:spcBef>
                <a:spcPts val="500"/>
              </a:spcBef>
              <a:spcAft>
                <a:spcPts val="0"/>
              </a:spcAft>
              <a:buClr>
                <a:srgbClr val="1C1D1D"/>
              </a:buClr>
              <a:buSzPts val="1800"/>
              <a:buChar char="•"/>
              <a:defRPr sz="1800">
                <a:solidFill>
                  <a:srgbClr val="1C1D1D"/>
                </a:solidFill>
                <a:latin typeface="Calibri"/>
                <a:ea typeface="Calibri"/>
                <a:cs typeface="Calibri"/>
                <a:sym typeface="Calibri"/>
              </a:defRPr>
            </a:lvl3pPr>
            <a:lvl4pPr marL="1828800" lvl="3" indent="-317500" algn="l">
              <a:lnSpc>
                <a:spcPct val="90000"/>
              </a:lnSpc>
              <a:spcBef>
                <a:spcPts val="500"/>
              </a:spcBef>
              <a:spcAft>
                <a:spcPts val="0"/>
              </a:spcAft>
              <a:buClr>
                <a:srgbClr val="1C1D1D"/>
              </a:buClr>
              <a:buSzPts val="1400"/>
              <a:buChar char="•"/>
              <a:defRPr sz="1400">
                <a:solidFill>
                  <a:srgbClr val="1C1D1D"/>
                </a:solidFill>
                <a:latin typeface="Calibri"/>
                <a:ea typeface="Calibri"/>
                <a:cs typeface="Calibri"/>
                <a:sym typeface="Calibri"/>
              </a:defRPr>
            </a:lvl4pPr>
            <a:lvl5pPr marL="2286000" lvl="4" indent="-317500" algn="l">
              <a:lnSpc>
                <a:spcPct val="90000"/>
              </a:lnSpc>
              <a:spcBef>
                <a:spcPts val="500"/>
              </a:spcBef>
              <a:spcAft>
                <a:spcPts val="0"/>
              </a:spcAft>
              <a:buClr>
                <a:srgbClr val="1C1D1D"/>
              </a:buClr>
              <a:buSzPts val="1400"/>
              <a:buChar char="•"/>
              <a:defRPr sz="1400">
                <a:solidFill>
                  <a:srgbClr val="1C1D1D"/>
                </a:solidFill>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rgbClr val="262628"/>
              </a:buClr>
              <a:buSzPts val="2400"/>
              <a:buNone/>
              <a:defRPr sz="2400" b="1">
                <a:solidFill>
                  <a:srgbClr val="262628"/>
                </a:solidFill>
                <a:latin typeface="Calibri"/>
                <a:ea typeface="Calibri"/>
                <a:cs typeface="Calibri"/>
                <a:sym typeface="Calibri"/>
              </a:defRPr>
            </a:lvl1pPr>
            <a:lvl2pPr marL="914400" lvl="1" indent="-228600" algn="l">
              <a:lnSpc>
                <a:spcPct val="90000"/>
              </a:lnSpc>
              <a:spcBef>
                <a:spcPts val="500"/>
              </a:spcBef>
              <a:spcAft>
                <a:spcPts val="0"/>
              </a:spcAft>
              <a:buClr>
                <a:srgbClr val="1C1D1D"/>
              </a:buClr>
              <a:buSzPts val="2000"/>
              <a:buNone/>
              <a:defRPr sz="2000" b="1"/>
            </a:lvl2pPr>
            <a:lvl3pPr marL="1371600" lvl="2" indent="-228600" algn="l">
              <a:lnSpc>
                <a:spcPct val="90000"/>
              </a:lnSpc>
              <a:spcBef>
                <a:spcPts val="500"/>
              </a:spcBef>
              <a:spcAft>
                <a:spcPts val="0"/>
              </a:spcAft>
              <a:buClr>
                <a:srgbClr val="1C1D1D"/>
              </a:buClr>
              <a:buSzPts val="1800"/>
              <a:buNone/>
              <a:defRPr sz="1800" b="1"/>
            </a:lvl3pPr>
            <a:lvl4pPr marL="1828800" lvl="3" indent="-228600" algn="l">
              <a:lnSpc>
                <a:spcPct val="90000"/>
              </a:lnSpc>
              <a:spcBef>
                <a:spcPts val="500"/>
              </a:spcBef>
              <a:spcAft>
                <a:spcPts val="0"/>
              </a:spcAft>
              <a:buClr>
                <a:srgbClr val="1C1D1D"/>
              </a:buClr>
              <a:buSzPts val="1600"/>
              <a:buNone/>
              <a:defRPr sz="1600" b="1"/>
            </a:lvl4pPr>
            <a:lvl5pPr marL="2286000" lvl="4" indent="-228600" algn="l">
              <a:lnSpc>
                <a:spcPct val="90000"/>
              </a:lnSpc>
              <a:spcBef>
                <a:spcPts val="500"/>
              </a:spcBef>
              <a:spcAft>
                <a:spcPts val="0"/>
              </a:spcAft>
              <a:buClr>
                <a:srgbClr val="1C1D1D"/>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2" name="Google Shape;82;p15"/>
          <p:cNvSpPr txBox="1">
            <a:spLocks noGrp="1"/>
          </p:cNvSpPr>
          <p:nvPr>
            <p:ph type="body" idx="4"/>
          </p:nvPr>
        </p:nvSpPr>
        <p:spPr>
          <a:xfrm>
            <a:off x="6172200" y="2505075"/>
            <a:ext cx="5157787" cy="3684588"/>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rgbClr val="1C1D1D"/>
              </a:buClr>
              <a:buSzPts val="2400"/>
              <a:buChar char="•"/>
              <a:defRPr sz="2400">
                <a:solidFill>
                  <a:srgbClr val="1C1D1D"/>
                </a:solidFill>
                <a:latin typeface="Calibri"/>
                <a:ea typeface="Calibri"/>
                <a:cs typeface="Calibri"/>
                <a:sym typeface="Calibri"/>
              </a:defRPr>
            </a:lvl1pPr>
            <a:lvl2pPr marL="914400" lvl="1" indent="-355600" algn="l">
              <a:lnSpc>
                <a:spcPct val="90000"/>
              </a:lnSpc>
              <a:spcBef>
                <a:spcPts val="500"/>
              </a:spcBef>
              <a:spcAft>
                <a:spcPts val="0"/>
              </a:spcAft>
              <a:buClr>
                <a:srgbClr val="1C1D1D"/>
              </a:buClr>
              <a:buSzPts val="2000"/>
              <a:buChar char="•"/>
              <a:defRPr sz="2000">
                <a:solidFill>
                  <a:srgbClr val="1C1D1D"/>
                </a:solidFill>
                <a:latin typeface="Calibri"/>
                <a:ea typeface="Calibri"/>
                <a:cs typeface="Calibri"/>
                <a:sym typeface="Calibri"/>
              </a:defRPr>
            </a:lvl2pPr>
            <a:lvl3pPr marL="1371600" lvl="2" indent="-342900" algn="l">
              <a:lnSpc>
                <a:spcPct val="90000"/>
              </a:lnSpc>
              <a:spcBef>
                <a:spcPts val="500"/>
              </a:spcBef>
              <a:spcAft>
                <a:spcPts val="0"/>
              </a:spcAft>
              <a:buClr>
                <a:srgbClr val="1C1D1D"/>
              </a:buClr>
              <a:buSzPts val="1800"/>
              <a:buChar char="•"/>
              <a:defRPr sz="1800">
                <a:solidFill>
                  <a:srgbClr val="1C1D1D"/>
                </a:solidFill>
                <a:latin typeface="Calibri"/>
                <a:ea typeface="Calibri"/>
                <a:cs typeface="Calibri"/>
                <a:sym typeface="Calibri"/>
              </a:defRPr>
            </a:lvl3pPr>
            <a:lvl4pPr marL="1828800" lvl="3" indent="-317500" algn="l">
              <a:lnSpc>
                <a:spcPct val="90000"/>
              </a:lnSpc>
              <a:spcBef>
                <a:spcPts val="500"/>
              </a:spcBef>
              <a:spcAft>
                <a:spcPts val="0"/>
              </a:spcAft>
              <a:buClr>
                <a:srgbClr val="1C1D1D"/>
              </a:buClr>
              <a:buSzPts val="1400"/>
              <a:buChar char="•"/>
              <a:defRPr sz="1400">
                <a:solidFill>
                  <a:srgbClr val="1C1D1D"/>
                </a:solidFill>
                <a:latin typeface="Calibri"/>
                <a:ea typeface="Calibri"/>
                <a:cs typeface="Calibri"/>
                <a:sym typeface="Calibri"/>
              </a:defRPr>
            </a:lvl4pPr>
            <a:lvl5pPr marL="2286000" lvl="4" indent="-317500" algn="l">
              <a:lnSpc>
                <a:spcPct val="90000"/>
              </a:lnSpc>
              <a:spcBef>
                <a:spcPts val="500"/>
              </a:spcBef>
              <a:spcAft>
                <a:spcPts val="0"/>
              </a:spcAft>
              <a:buClr>
                <a:srgbClr val="1C1D1D"/>
              </a:buClr>
              <a:buSzPts val="1400"/>
              <a:buChar char="•"/>
              <a:defRPr sz="1400">
                <a:solidFill>
                  <a:srgbClr val="1C1D1D"/>
                </a:solidFill>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83" name="Google Shape;83;p15"/>
          <p:cNvCxnSpPr/>
          <p:nvPr/>
        </p:nvCxnSpPr>
        <p:spPr>
          <a:xfrm>
            <a:off x="661639" y="6282009"/>
            <a:ext cx="10786946" cy="0"/>
          </a:xfrm>
          <a:prstGeom prst="straightConnector1">
            <a:avLst/>
          </a:prstGeom>
          <a:noFill/>
          <a:ln w="12700" cap="flat" cmpd="sng">
            <a:solidFill>
              <a:srgbClr val="4C4D50"/>
            </a:solidFill>
            <a:prstDash val="solid"/>
            <a:miter lim="800000"/>
            <a:headEnd type="none" w="sm" len="sm"/>
            <a:tailEnd type="none" w="sm" len="sm"/>
          </a:ln>
        </p:spPr>
      </p:cxnSp>
      <p:pic>
        <p:nvPicPr>
          <p:cNvPr id="84" name="Google Shape;84;p15" descr="Kuva, joka sisältää kohteen teksti&#10;&#10;Kuvaus luotu automaattisesti"/>
          <p:cNvPicPr preferRelativeResize="0"/>
          <p:nvPr/>
        </p:nvPicPr>
        <p:blipFill rotWithShape="1">
          <a:blip r:embed="rId2">
            <a:alphaModFix/>
          </a:blip>
          <a:srcRect/>
          <a:stretch/>
        </p:blipFill>
        <p:spPr>
          <a:xfrm>
            <a:off x="838200" y="6356350"/>
            <a:ext cx="2164885" cy="476274"/>
          </a:xfrm>
          <a:prstGeom prst="rect">
            <a:avLst/>
          </a:prstGeom>
          <a:noFill/>
          <a:ln>
            <a:noFill/>
          </a:ln>
        </p:spPr>
      </p:pic>
      <p:pic>
        <p:nvPicPr>
          <p:cNvPr id="85" name="Google Shape;85;p15"/>
          <p:cNvPicPr preferRelativeResize="0"/>
          <p:nvPr/>
        </p:nvPicPr>
        <p:blipFill rotWithShape="1">
          <a:blip r:embed="rId3">
            <a:alphaModFix/>
          </a:blip>
          <a:srcRect/>
          <a:stretch/>
        </p:blipFill>
        <p:spPr>
          <a:xfrm>
            <a:off x="10597849" y="6335021"/>
            <a:ext cx="445739" cy="461659"/>
          </a:xfrm>
          <a:prstGeom prst="rect">
            <a:avLst/>
          </a:prstGeom>
          <a:noFill/>
          <a:ln>
            <a:noFill/>
          </a:ln>
        </p:spPr>
      </p:pic>
      <p:pic>
        <p:nvPicPr>
          <p:cNvPr id="86" name="Google Shape;86;p15"/>
          <p:cNvPicPr preferRelativeResize="0"/>
          <p:nvPr/>
        </p:nvPicPr>
        <p:blipFill rotWithShape="1">
          <a:blip r:embed="rId4">
            <a:alphaModFix/>
          </a:blip>
          <a:srcRect/>
          <a:stretch/>
        </p:blipFill>
        <p:spPr>
          <a:xfrm>
            <a:off x="9889012" y="6302365"/>
            <a:ext cx="586639" cy="414586"/>
          </a:xfrm>
          <a:prstGeom prst="rect">
            <a:avLst/>
          </a:prstGeom>
          <a:noFill/>
          <a:ln>
            <a:noFill/>
          </a:ln>
        </p:spPr>
      </p:pic>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Vain otsikko" type="titleOnly">
  <p:cSld name="TITLE_ONLY">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8"/>
              </a:buClr>
              <a:buSzPts val="4400"/>
              <a:buFont typeface="Calibri"/>
              <a:buNone/>
              <a:defRPr b="1">
                <a:solidFill>
                  <a:srgbClr val="26262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89" name="Google Shape;89;p16"/>
          <p:cNvCxnSpPr/>
          <p:nvPr/>
        </p:nvCxnSpPr>
        <p:spPr>
          <a:xfrm>
            <a:off x="661639" y="6282009"/>
            <a:ext cx="10786946" cy="0"/>
          </a:xfrm>
          <a:prstGeom prst="straightConnector1">
            <a:avLst/>
          </a:prstGeom>
          <a:noFill/>
          <a:ln w="12700" cap="flat" cmpd="sng">
            <a:solidFill>
              <a:srgbClr val="4C4D50"/>
            </a:solidFill>
            <a:prstDash val="solid"/>
            <a:miter lim="800000"/>
            <a:headEnd type="none" w="sm" len="sm"/>
            <a:tailEnd type="none" w="sm" len="sm"/>
          </a:ln>
        </p:spPr>
      </p:cxnSp>
      <p:pic>
        <p:nvPicPr>
          <p:cNvPr id="90" name="Google Shape;90;p16" descr="Kuva, joka sisältää kohteen teksti&#10;&#10;Kuvaus luotu automaattisesti"/>
          <p:cNvPicPr preferRelativeResize="0"/>
          <p:nvPr/>
        </p:nvPicPr>
        <p:blipFill rotWithShape="1">
          <a:blip r:embed="rId2">
            <a:alphaModFix/>
          </a:blip>
          <a:srcRect/>
          <a:stretch/>
        </p:blipFill>
        <p:spPr>
          <a:xfrm>
            <a:off x="838200" y="6356350"/>
            <a:ext cx="2164885" cy="476274"/>
          </a:xfrm>
          <a:prstGeom prst="rect">
            <a:avLst/>
          </a:prstGeom>
          <a:noFill/>
          <a:ln>
            <a:noFill/>
          </a:ln>
        </p:spPr>
      </p:pic>
      <p:pic>
        <p:nvPicPr>
          <p:cNvPr id="91" name="Google Shape;91;p16"/>
          <p:cNvPicPr preferRelativeResize="0"/>
          <p:nvPr/>
        </p:nvPicPr>
        <p:blipFill rotWithShape="1">
          <a:blip r:embed="rId3">
            <a:alphaModFix/>
          </a:blip>
          <a:srcRect/>
          <a:stretch/>
        </p:blipFill>
        <p:spPr>
          <a:xfrm>
            <a:off x="10597849" y="6335021"/>
            <a:ext cx="445739" cy="461659"/>
          </a:xfrm>
          <a:prstGeom prst="rect">
            <a:avLst/>
          </a:prstGeom>
          <a:noFill/>
          <a:ln>
            <a:noFill/>
          </a:ln>
        </p:spPr>
      </p:pic>
      <p:pic>
        <p:nvPicPr>
          <p:cNvPr id="92" name="Google Shape;92;p16"/>
          <p:cNvPicPr preferRelativeResize="0"/>
          <p:nvPr/>
        </p:nvPicPr>
        <p:blipFill rotWithShape="1">
          <a:blip r:embed="rId4">
            <a:alphaModFix/>
          </a:blip>
          <a:srcRect/>
          <a:stretch/>
        </p:blipFill>
        <p:spPr>
          <a:xfrm>
            <a:off x="9889012" y="6302365"/>
            <a:ext cx="586639" cy="414586"/>
          </a:xfrm>
          <a:prstGeom prst="rect">
            <a:avLst/>
          </a:prstGeom>
          <a:noFill/>
          <a:ln>
            <a:noFill/>
          </a:ln>
        </p:spPr>
      </p:pic>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Tyhjä">
  <p:cSld name="Tyhjä">
    <p:spTree>
      <p:nvGrpSpPr>
        <p:cNvPr id="1" name="Shape 100"/>
        <p:cNvGrpSpPr/>
        <p:nvPr/>
      </p:nvGrpSpPr>
      <p:grpSpPr>
        <a:xfrm>
          <a:off x="0" y="0"/>
          <a:ext cx="0" cy="0"/>
          <a:chOff x="0" y="0"/>
          <a:chExt cx="0" cy="0"/>
        </a:xfrm>
      </p:grpSpPr>
      <p:cxnSp>
        <p:nvCxnSpPr>
          <p:cNvPr id="101" name="Google Shape;101;p18"/>
          <p:cNvCxnSpPr/>
          <p:nvPr/>
        </p:nvCxnSpPr>
        <p:spPr>
          <a:xfrm>
            <a:off x="661639" y="6282009"/>
            <a:ext cx="10786946" cy="0"/>
          </a:xfrm>
          <a:prstGeom prst="straightConnector1">
            <a:avLst/>
          </a:prstGeom>
          <a:noFill/>
          <a:ln w="12700" cap="flat" cmpd="sng">
            <a:solidFill>
              <a:srgbClr val="4C4D50"/>
            </a:solidFill>
            <a:prstDash val="solid"/>
            <a:miter lim="800000"/>
            <a:headEnd type="none" w="sm" len="sm"/>
            <a:tailEnd type="none" w="sm" len="sm"/>
          </a:ln>
        </p:spPr>
      </p:cxnSp>
      <p:pic>
        <p:nvPicPr>
          <p:cNvPr id="102" name="Google Shape;102;p18" descr="Kuva, joka sisältää kohteen teksti&#10;&#10;Kuvaus luotu automaattisesti"/>
          <p:cNvPicPr preferRelativeResize="0"/>
          <p:nvPr/>
        </p:nvPicPr>
        <p:blipFill rotWithShape="1">
          <a:blip r:embed="rId2">
            <a:alphaModFix/>
          </a:blip>
          <a:srcRect/>
          <a:stretch/>
        </p:blipFill>
        <p:spPr>
          <a:xfrm>
            <a:off x="838200" y="6356350"/>
            <a:ext cx="2164885" cy="476274"/>
          </a:xfrm>
          <a:prstGeom prst="rect">
            <a:avLst/>
          </a:prstGeom>
          <a:noFill/>
          <a:ln>
            <a:noFill/>
          </a:ln>
        </p:spPr>
      </p:pic>
      <p:pic>
        <p:nvPicPr>
          <p:cNvPr id="103" name="Google Shape;103;p18"/>
          <p:cNvPicPr preferRelativeResize="0"/>
          <p:nvPr/>
        </p:nvPicPr>
        <p:blipFill rotWithShape="1">
          <a:blip r:embed="rId3">
            <a:alphaModFix/>
          </a:blip>
          <a:srcRect/>
          <a:stretch/>
        </p:blipFill>
        <p:spPr>
          <a:xfrm>
            <a:off x="10597849" y="6335021"/>
            <a:ext cx="445739" cy="461659"/>
          </a:xfrm>
          <a:prstGeom prst="rect">
            <a:avLst/>
          </a:prstGeom>
          <a:noFill/>
          <a:ln>
            <a:noFill/>
          </a:ln>
        </p:spPr>
      </p:pic>
      <p:pic>
        <p:nvPicPr>
          <p:cNvPr id="104" name="Google Shape;104;p18"/>
          <p:cNvPicPr preferRelativeResize="0"/>
          <p:nvPr/>
        </p:nvPicPr>
        <p:blipFill rotWithShape="1">
          <a:blip r:embed="rId4">
            <a:alphaModFix/>
          </a:blip>
          <a:srcRect/>
          <a:stretch/>
        </p:blipFill>
        <p:spPr>
          <a:xfrm>
            <a:off x="9889012" y="6302365"/>
            <a:ext cx="586639" cy="414586"/>
          </a:xfrm>
          <a:prstGeom prst="rect">
            <a:avLst/>
          </a:prstGeom>
          <a:noFill/>
          <a:ln>
            <a:noFill/>
          </a:ln>
        </p:spPr>
      </p:pic>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Kuvatekstillinen sisältö" type="objTx">
  <p:cSld name="OBJECT_WITH_CAPTION_TEXT">
    <p:spTree>
      <p:nvGrpSpPr>
        <p:cNvPr id="1" name="Shape 105"/>
        <p:cNvGrpSpPr/>
        <p:nvPr/>
      </p:nvGrpSpPr>
      <p:grpSpPr>
        <a:xfrm>
          <a:off x="0" y="0"/>
          <a:ext cx="0" cy="0"/>
          <a:chOff x="0" y="0"/>
          <a:chExt cx="0" cy="0"/>
        </a:xfrm>
      </p:grpSpPr>
      <p:sp>
        <p:nvSpPr>
          <p:cNvPr id="106" name="Google Shape;106;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728"/>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7" name="Google Shape;107;p19"/>
          <p:cNvSpPr txBox="1">
            <a:spLocks noGrp="1"/>
          </p:cNvSpPr>
          <p:nvPr>
            <p:ph type="body" idx="1"/>
          </p:nvPr>
        </p:nvSpPr>
        <p:spPr>
          <a:xfrm>
            <a:off x="5183188" y="457201"/>
            <a:ext cx="6172200" cy="540385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rgbClr val="1C1D1D"/>
              </a:buClr>
              <a:buSzPts val="2800"/>
              <a:buChar char="•"/>
              <a:defRPr sz="2800" b="1">
                <a:latin typeface="Calibri"/>
                <a:ea typeface="Calibri"/>
                <a:cs typeface="Calibri"/>
                <a:sym typeface="Calibri"/>
              </a:defRPr>
            </a:lvl1pPr>
            <a:lvl2pPr marL="914400" lvl="1" indent="-406400" algn="l">
              <a:lnSpc>
                <a:spcPct val="90000"/>
              </a:lnSpc>
              <a:spcBef>
                <a:spcPts val="500"/>
              </a:spcBef>
              <a:spcAft>
                <a:spcPts val="0"/>
              </a:spcAft>
              <a:buClr>
                <a:srgbClr val="1C1D1D"/>
              </a:buClr>
              <a:buSzPts val="2800"/>
              <a:buChar char="•"/>
              <a:defRPr sz="2800">
                <a:latin typeface="Calibri"/>
                <a:ea typeface="Calibri"/>
                <a:cs typeface="Calibri"/>
                <a:sym typeface="Calibri"/>
              </a:defRPr>
            </a:lvl2pPr>
            <a:lvl3pPr marL="1371600" lvl="2" indent="-381000" algn="l">
              <a:lnSpc>
                <a:spcPct val="90000"/>
              </a:lnSpc>
              <a:spcBef>
                <a:spcPts val="500"/>
              </a:spcBef>
              <a:spcAft>
                <a:spcPts val="0"/>
              </a:spcAft>
              <a:buClr>
                <a:srgbClr val="1C1D1D"/>
              </a:buClr>
              <a:buSzPts val="2400"/>
              <a:buChar char="•"/>
              <a:defRPr sz="2400">
                <a:latin typeface="Calibri"/>
                <a:ea typeface="Calibri"/>
                <a:cs typeface="Calibri"/>
                <a:sym typeface="Calibri"/>
              </a:defRPr>
            </a:lvl3pPr>
            <a:lvl4pPr marL="1828800" lvl="3" indent="-355600" algn="l">
              <a:lnSpc>
                <a:spcPct val="90000"/>
              </a:lnSpc>
              <a:spcBef>
                <a:spcPts val="500"/>
              </a:spcBef>
              <a:spcAft>
                <a:spcPts val="0"/>
              </a:spcAft>
              <a:buClr>
                <a:srgbClr val="1C1D1D"/>
              </a:buClr>
              <a:buSzPts val="2000"/>
              <a:buChar char="•"/>
              <a:defRPr sz="2000">
                <a:latin typeface="Calibri"/>
                <a:ea typeface="Calibri"/>
                <a:cs typeface="Calibri"/>
                <a:sym typeface="Calibri"/>
              </a:defRPr>
            </a:lvl4pPr>
            <a:lvl5pPr marL="2286000" lvl="4" indent="-355600" algn="l">
              <a:lnSpc>
                <a:spcPct val="90000"/>
              </a:lnSpc>
              <a:spcBef>
                <a:spcPts val="500"/>
              </a:spcBef>
              <a:spcAft>
                <a:spcPts val="0"/>
              </a:spcAft>
              <a:buClr>
                <a:srgbClr val="1C1D1D"/>
              </a:buClr>
              <a:buSzPts val="2000"/>
              <a:buChar char="•"/>
              <a:defRPr sz="2000">
                <a:latin typeface="Calibri"/>
                <a:ea typeface="Calibri"/>
                <a:cs typeface="Calibri"/>
                <a:sym typeface="Calibri"/>
              </a:defRPr>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08" name="Google Shape;108;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1C1D1D"/>
              </a:buClr>
              <a:buSzPts val="1600"/>
              <a:buNone/>
              <a:defRPr sz="1600">
                <a:latin typeface="Calibri"/>
                <a:ea typeface="Calibri"/>
                <a:cs typeface="Calibri"/>
                <a:sym typeface="Calibri"/>
              </a:defRPr>
            </a:lvl1pPr>
            <a:lvl2pPr marL="914400" lvl="1" indent="-228600" algn="l">
              <a:lnSpc>
                <a:spcPct val="90000"/>
              </a:lnSpc>
              <a:spcBef>
                <a:spcPts val="500"/>
              </a:spcBef>
              <a:spcAft>
                <a:spcPts val="0"/>
              </a:spcAft>
              <a:buClr>
                <a:srgbClr val="1C1D1D"/>
              </a:buClr>
              <a:buSzPts val="1400"/>
              <a:buNone/>
              <a:defRPr sz="1400"/>
            </a:lvl2pPr>
            <a:lvl3pPr marL="1371600" lvl="2" indent="-228600" algn="l">
              <a:lnSpc>
                <a:spcPct val="90000"/>
              </a:lnSpc>
              <a:spcBef>
                <a:spcPts val="500"/>
              </a:spcBef>
              <a:spcAft>
                <a:spcPts val="0"/>
              </a:spcAft>
              <a:buClr>
                <a:srgbClr val="1C1D1D"/>
              </a:buClr>
              <a:buSzPts val="1200"/>
              <a:buNone/>
              <a:defRPr sz="1200"/>
            </a:lvl3pPr>
            <a:lvl4pPr marL="1828800" lvl="3" indent="-228600" algn="l">
              <a:lnSpc>
                <a:spcPct val="90000"/>
              </a:lnSpc>
              <a:spcBef>
                <a:spcPts val="500"/>
              </a:spcBef>
              <a:spcAft>
                <a:spcPts val="0"/>
              </a:spcAft>
              <a:buClr>
                <a:srgbClr val="1C1D1D"/>
              </a:buClr>
              <a:buSzPts val="1000"/>
              <a:buNone/>
              <a:defRPr sz="1000"/>
            </a:lvl4pPr>
            <a:lvl5pPr marL="2286000" lvl="4" indent="-228600" algn="l">
              <a:lnSpc>
                <a:spcPct val="90000"/>
              </a:lnSpc>
              <a:spcBef>
                <a:spcPts val="500"/>
              </a:spcBef>
              <a:spcAft>
                <a:spcPts val="0"/>
              </a:spcAft>
              <a:buClr>
                <a:srgbClr val="1C1D1D"/>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cxnSp>
        <p:nvCxnSpPr>
          <p:cNvPr id="109" name="Google Shape;109;p19"/>
          <p:cNvCxnSpPr/>
          <p:nvPr/>
        </p:nvCxnSpPr>
        <p:spPr>
          <a:xfrm>
            <a:off x="661639" y="6282009"/>
            <a:ext cx="10786946" cy="0"/>
          </a:xfrm>
          <a:prstGeom prst="straightConnector1">
            <a:avLst/>
          </a:prstGeom>
          <a:noFill/>
          <a:ln w="12700" cap="flat" cmpd="sng">
            <a:solidFill>
              <a:srgbClr val="4C4D50"/>
            </a:solidFill>
            <a:prstDash val="solid"/>
            <a:miter lim="800000"/>
            <a:headEnd type="none" w="sm" len="sm"/>
            <a:tailEnd type="none" w="sm" len="sm"/>
          </a:ln>
        </p:spPr>
      </p:cxnSp>
      <p:pic>
        <p:nvPicPr>
          <p:cNvPr id="110" name="Google Shape;110;p19" descr="Kuva, joka sisältää kohteen teksti&#10;&#10;Kuvaus luotu automaattisesti"/>
          <p:cNvPicPr preferRelativeResize="0"/>
          <p:nvPr/>
        </p:nvPicPr>
        <p:blipFill rotWithShape="1">
          <a:blip r:embed="rId2">
            <a:alphaModFix/>
          </a:blip>
          <a:srcRect/>
          <a:stretch/>
        </p:blipFill>
        <p:spPr>
          <a:xfrm>
            <a:off x="838200" y="6356350"/>
            <a:ext cx="2164885" cy="476274"/>
          </a:xfrm>
          <a:prstGeom prst="rect">
            <a:avLst/>
          </a:prstGeom>
          <a:noFill/>
          <a:ln>
            <a:noFill/>
          </a:ln>
        </p:spPr>
      </p:pic>
      <p:pic>
        <p:nvPicPr>
          <p:cNvPr id="111" name="Google Shape;111;p19"/>
          <p:cNvPicPr preferRelativeResize="0"/>
          <p:nvPr/>
        </p:nvPicPr>
        <p:blipFill rotWithShape="1">
          <a:blip r:embed="rId3">
            <a:alphaModFix/>
          </a:blip>
          <a:srcRect/>
          <a:stretch/>
        </p:blipFill>
        <p:spPr>
          <a:xfrm>
            <a:off x="10597849" y="6335021"/>
            <a:ext cx="445739" cy="461659"/>
          </a:xfrm>
          <a:prstGeom prst="rect">
            <a:avLst/>
          </a:prstGeom>
          <a:noFill/>
          <a:ln>
            <a:noFill/>
          </a:ln>
        </p:spPr>
      </p:pic>
      <p:pic>
        <p:nvPicPr>
          <p:cNvPr id="112" name="Google Shape;112;p19"/>
          <p:cNvPicPr preferRelativeResize="0"/>
          <p:nvPr/>
        </p:nvPicPr>
        <p:blipFill rotWithShape="1">
          <a:blip r:embed="rId4">
            <a:alphaModFix/>
          </a:blip>
          <a:srcRect/>
          <a:stretch/>
        </p:blipFill>
        <p:spPr>
          <a:xfrm>
            <a:off x="9889012" y="6302365"/>
            <a:ext cx="586639" cy="414586"/>
          </a:xfrm>
          <a:prstGeom prst="rect">
            <a:avLst/>
          </a:prstGeom>
          <a:noFill/>
          <a:ln>
            <a:noFill/>
          </a:ln>
        </p:spPr>
      </p:pic>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Kuvatekstillinen kuva" type="picTx">
  <p:cSld name="PICTURE_WITH_CAPTION_TEXT">
    <p:spTree>
      <p:nvGrpSpPr>
        <p:cNvPr id="1" name="Shape 113"/>
        <p:cNvGrpSpPr/>
        <p:nvPr/>
      </p:nvGrpSpPr>
      <p:grpSpPr>
        <a:xfrm>
          <a:off x="0" y="0"/>
          <a:ext cx="0" cy="0"/>
          <a:chOff x="0" y="0"/>
          <a:chExt cx="0" cy="0"/>
        </a:xfrm>
      </p:grpSpPr>
      <p:sp>
        <p:nvSpPr>
          <p:cNvPr id="114" name="Google Shape;114;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728"/>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5" name="Google Shape;115;p20"/>
          <p:cNvSpPr>
            <a:spLocks noGrp="1"/>
          </p:cNvSpPr>
          <p:nvPr>
            <p:ph type="pic" idx="2"/>
          </p:nvPr>
        </p:nvSpPr>
        <p:spPr>
          <a:xfrm>
            <a:off x="5183188" y="987425"/>
            <a:ext cx="6172200" cy="4873625"/>
          </a:xfrm>
          <a:prstGeom prst="rect">
            <a:avLst/>
          </a:prstGeom>
          <a:noFill/>
          <a:ln>
            <a:noFill/>
          </a:ln>
        </p:spPr>
      </p:sp>
      <p:sp>
        <p:nvSpPr>
          <p:cNvPr id="116" name="Google Shape;116;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1C1D1D"/>
              </a:buClr>
              <a:buSzPts val="1600"/>
              <a:buNone/>
              <a:defRPr sz="1600">
                <a:latin typeface="Calibri"/>
                <a:ea typeface="Calibri"/>
                <a:cs typeface="Calibri"/>
                <a:sym typeface="Calibri"/>
              </a:defRPr>
            </a:lvl1pPr>
            <a:lvl2pPr marL="914400" lvl="1" indent="-228600" algn="l">
              <a:lnSpc>
                <a:spcPct val="90000"/>
              </a:lnSpc>
              <a:spcBef>
                <a:spcPts val="500"/>
              </a:spcBef>
              <a:spcAft>
                <a:spcPts val="0"/>
              </a:spcAft>
              <a:buClr>
                <a:srgbClr val="1C1D1D"/>
              </a:buClr>
              <a:buSzPts val="1400"/>
              <a:buNone/>
              <a:defRPr sz="1400"/>
            </a:lvl2pPr>
            <a:lvl3pPr marL="1371600" lvl="2" indent="-228600" algn="l">
              <a:lnSpc>
                <a:spcPct val="90000"/>
              </a:lnSpc>
              <a:spcBef>
                <a:spcPts val="500"/>
              </a:spcBef>
              <a:spcAft>
                <a:spcPts val="0"/>
              </a:spcAft>
              <a:buClr>
                <a:srgbClr val="1C1D1D"/>
              </a:buClr>
              <a:buSzPts val="1200"/>
              <a:buNone/>
              <a:defRPr sz="1200"/>
            </a:lvl3pPr>
            <a:lvl4pPr marL="1828800" lvl="3" indent="-228600" algn="l">
              <a:lnSpc>
                <a:spcPct val="90000"/>
              </a:lnSpc>
              <a:spcBef>
                <a:spcPts val="500"/>
              </a:spcBef>
              <a:spcAft>
                <a:spcPts val="0"/>
              </a:spcAft>
              <a:buClr>
                <a:srgbClr val="1C1D1D"/>
              </a:buClr>
              <a:buSzPts val="1000"/>
              <a:buNone/>
              <a:defRPr sz="1000"/>
            </a:lvl4pPr>
            <a:lvl5pPr marL="2286000" lvl="4" indent="-228600" algn="l">
              <a:lnSpc>
                <a:spcPct val="90000"/>
              </a:lnSpc>
              <a:spcBef>
                <a:spcPts val="500"/>
              </a:spcBef>
              <a:spcAft>
                <a:spcPts val="0"/>
              </a:spcAft>
              <a:buClr>
                <a:srgbClr val="1C1D1D"/>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cxnSp>
        <p:nvCxnSpPr>
          <p:cNvPr id="117" name="Google Shape;117;p20"/>
          <p:cNvCxnSpPr/>
          <p:nvPr/>
        </p:nvCxnSpPr>
        <p:spPr>
          <a:xfrm>
            <a:off x="661639" y="6282009"/>
            <a:ext cx="10786946" cy="0"/>
          </a:xfrm>
          <a:prstGeom prst="straightConnector1">
            <a:avLst/>
          </a:prstGeom>
          <a:noFill/>
          <a:ln w="12700" cap="flat" cmpd="sng">
            <a:solidFill>
              <a:srgbClr val="4C4D50"/>
            </a:solidFill>
            <a:prstDash val="solid"/>
            <a:miter lim="800000"/>
            <a:headEnd type="none" w="sm" len="sm"/>
            <a:tailEnd type="none" w="sm" len="sm"/>
          </a:ln>
        </p:spPr>
      </p:cxnSp>
      <p:pic>
        <p:nvPicPr>
          <p:cNvPr id="118" name="Google Shape;118;p20" descr="Kuva, joka sisältää kohteen teksti&#10;&#10;Kuvaus luotu automaattisesti"/>
          <p:cNvPicPr preferRelativeResize="0"/>
          <p:nvPr/>
        </p:nvPicPr>
        <p:blipFill rotWithShape="1">
          <a:blip r:embed="rId2">
            <a:alphaModFix/>
          </a:blip>
          <a:srcRect/>
          <a:stretch/>
        </p:blipFill>
        <p:spPr>
          <a:xfrm>
            <a:off x="838200" y="6356350"/>
            <a:ext cx="2164885" cy="476274"/>
          </a:xfrm>
          <a:prstGeom prst="rect">
            <a:avLst/>
          </a:prstGeom>
          <a:noFill/>
          <a:ln>
            <a:noFill/>
          </a:ln>
        </p:spPr>
      </p:pic>
      <p:pic>
        <p:nvPicPr>
          <p:cNvPr id="119" name="Google Shape;119;p20"/>
          <p:cNvPicPr preferRelativeResize="0"/>
          <p:nvPr/>
        </p:nvPicPr>
        <p:blipFill rotWithShape="1">
          <a:blip r:embed="rId3">
            <a:alphaModFix/>
          </a:blip>
          <a:srcRect/>
          <a:stretch/>
        </p:blipFill>
        <p:spPr>
          <a:xfrm>
            <a:off x="10597849" y="6335021"/>
            <a:ext cx="445739" cy="461659"/>
          </a:xfrm>
          <a:prstGeom prst="rect">
            <a:avLst/>
          </a:prstGeom>
          <a:noFill/>
          <a:ln>
            <a:noFill/>
          </a:ln>
        </p:spPr>
      </p:pic>
      <p:pic>
        <p:nvPicPr>
          <p:cNvPr id="120" name="Google Shape;120;p20"/>
          <p:cNvPicPr preferRelativeResize="0"/>
          <p:nvPr/>
        </p:nvPicPr>
        <p:blipFill rotWithShape="1">
          <a:blip r:embed="rId4">
            <a:alphaModFix/>
          </a:blip>
          <a:srcRect/>
          <a:stretch/>
        </p:blipFill>
        <p:spPr>
          <a:xfrm>
            <a:off x="9889012" y="6302365"/>
            <a:ext cx="586639" cy="414586"/>
          </a:xfrm>
          <a:prstGeom prst="rect">
            <a:avLst/>
          </a:prstGeom>
          <a:noFill/>
          <a:ln>
            <a:noFill/>
          </a:ln>
        </p:spPr>
      </p:pic>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Taukodia VER2">
  <p:cSld name="Taukodia VER2">
    <p:bg>
      <p:bgPr>
        <a:solidFill>
          <a:schemeClr val="lt1"/>
        </a:solidFill>
        <a:effectLst/>
      </p:bgPr>
    </p:bg>
    <p:spTree>
      <p:nvGrpSpPr>
        <p:cNvPr id="1" name="Shape 121"/>
        <p:cNvGrpSpPr/>
        <p:nvPr/>
      </p:nvGrpSpPr>
      <p:grpSpPr>
        <a:xfrm>
          <a:off x="0" y="0"/>
          <a:ext cx="0" cy="0"/>
          <a:chOff x="0" y="0"/>
          <a:chExt cx="0" cy="0"/>
        </a:xfrm>
      </p:grpSpPr>
      <p:pic>
        <p:nvPicPr>
          <p:cNvPr id="122" name="Google Shape;122;p21"/>
          <p:cNvPicPr preferRelativeResize="0"/>
          <p:nvPr/>
        </p:nvPicPr>
        <p:blipFill rotWithShape="1">
          <a:blip r:embed="rId2">
            <a:alphaModFix/>
          </a:blip>
          <a:srcRect/>
          <a:stretch/>
        </p:blipFill>
        <p:spPr>
          <a:xfrm>
            <a:off x="144855" y="0"/>
            <a:ext cx="10157988" cy="6872144"/>
          </a:xfrm>
          <a:prstGeom prst="rect">
            <a:avLst/>
          </a:prstGeom>
          <a:noFill/>
          <a:ln>
            <a:noFill/>
          </a:ln>
        </p:spPr>
      </p:pic>
      <p:pic>
        <p:nvPicPr>
          <p:cNvPr id="123" name="Google Shape;123;p21"/>
          <p:cNvPicPr preferRelativeResize="0"/>
          <p:nvPr/>
        </p:nvPicPr>
        <p:blipFill rotWithShape="1">
          <a:blip r:embed="rId3">
            <a:alphaModFix/>
          </a:blip>
          <a:srcRect/>
          <a:stretch/>
        </p:blipFill>
        <p:spPr>
          <a:xfrm>
            <a:off x="11304019" y="6199219"/>
            <a:ext cx="445739" cy="461659"/>
          </a:xfrm>
          <a:prstGeom prst="rect">
            <a:avLst/>
          </a:prstGeom>
          <a:noFill/>
          <a:ln>
            <a:noFill/>
          </a:ln>
        </p:spPr>
      </p:pic>
      <p:pic>
        <p:nvPicPr>
          <p:cNvPr id="124" name="Google Shape;124;p21"/>
          <p:cNvPicPr preferRelativeResize="0"/>
          <p:nvPr/>
        </p:nvPicPr>
        <p:blipFill rotWithShape="1">
          <a:blip r:embed="rId4">
            <a:alphaModFix/>
          </a:blip>
          <a:srcRect/>
          <a:stretch/>
        </p:blipFill>
        <p:spPr>
          <a:xfrm>
            <a:off x="10595182" y="6166563"/>
            <a:ext cx="586639" cy="414586"/>
          </a:xfrm>
          <a:prstGeom prst="rect">
            <a:avLst/>
          </a:prstGeom>
          <a:noFill/>
          <a:ln>
            <a:noFill/>
          </a:ln>
        </p:spPr>
      </p:pic>
      <p:pic>
        <p:nvPicPr>
          <p:cNvPr id="125" name="Google Shape;125;p21" descr="Kuva, joka sisältää kohteen teksti&#10;&#10;Kuvaus luotu automaattisesti"/>
          <p:cNvPicPr preferRelativeResize="0"/>
          <p:nvPr/>
        </p:nvPicPr>
        <p:blipFill rotWithShape="1">
          <a:blip r:embed="rId5">
            <a:alphaModFix/>
          </a:blip>
          <a:srcRect/>
          <a:stretch/>
        </p:blipFill>
        <p:spPr>
          <a:xfrm>
            <a:off x="6384057" y="2982710"/>
            <a:ext cx="5660270" cy="1245257"/>
          </a:xfrm>
          <a:prstGeom prst="rect">
            <a:avLst/>
          </a:prstGeom>
          <a:noFill/>
          <a:ln>
            <a:noFill/>
          </a:ln>
        </p:spPr>
      </p:pic>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6_Taukodia VER2">
  <p:cSld name="6_Taukodia VER2">
    <p:bg>
      <p:bgPr>
        <a:solidFill>
          <a:schemeClr val="lt1"/>
        </a:solidFill>
        <a:effectLst/>
      </p:bgPr>
    </p:bg>
    <p:spTree>
      <p:nvGrpSpPr>
        <p:cNvPr id="1" name="Shape 126"/>
        <p:cNvGrpSpPr/>
        <p:nvPr/>
      </p:nvGrpSpPr>
      <p:grpSpPr>
        <a:xfrm>
          <a:off x="0" y="0"/>
          <a:ext cx="0" cy="0"/>
          <a:chOff x="0" y="0"/>
          <a:chExt cx="0" cy="0"/>
        </a:xfrm>
      </p:grpSpPr>
      <p:pic>
        <p:nvPicPr>
          <p:cNvPr id="127" name="Google Shape;127;p22"/>
          <p:cNvPicPr preferRelativeResize="0"/>
          <p:nvPr/>
        </p:nvPicPr>
        <p:blipFill rotWithShape="1">
          <a:blip r:embed="rId2">
            <a:alphaModFix/>
          </a:blip>
          <a:srcRect/>
          <a:stretch/>
        </p:blipFill>
        <p:spPr>
          <a:xfrm>
            <a:off x="0" y="0"/>
            <a:ext cx="12192000" cy="6858000"/>
          </a:xfrm>
          <a:prstGeom prst="rect">
            <a:avLst/>
          </a:prstGeom>
          <a:noFill/>
          <a:ln>
            <a:noFill/>
          </a:ln>
        </p:spPr>
      </p:pic>
      <p:pic>
        <p:nvPicPr>
          <p:cNvPr id="128" name="Google Shape;128;p22"/>
          <p:cNvPicPr preferRelativeResize="0"/>
          <p:nvPr/>
        </p:nvPicPr>
        <p:blipFill rotWithShape="1">
          <a:blip r:embed="rId3">
            <a:alphaModFix/>
          </a:blip>
          <a:srcRect/>
          <a:stretch/>
        </p:blipFill>
        <p:spPr>
          <a:xfrm>
            <a:off x="11304019" y="332573"/>
            <a:ext cx="445739" cy="461659"/>
          </a:xfrm>
          <a:prstGeom prst="rect">
            <a:avLst/>
          </a:prstGeom>
          <a:noFill/>
          <a:ln>
            <a:noFill/>
          </a:ln>
        </p:spPr>
      </p:pic>
      <p:pic>
        <p:nvPicPr>
          <p:cNvPr id="129" name="Google Shape;129;p22"/>
          <p:cNvPicPr preferRelativeResize="0"/>
          <p:nvPr/>
        </p:nvPicPr>
        <p:blipFill rotWithShape="1">
          <a:blip r:embed="rId4">
            <a:alphaModFix/>
          </a:blip>
          <a:srcRect/>
          <a:stretch/>
        </p:blipFill>
        <p:spPr>
          <a:xfrm>
            <a:off x="10595182" y="299917"/>
            <a:ext cx="586639" cy="414586"/>
          </a:xfrm>
          <a:prstGeom prst="rect">
            <a:avLst/>
          </a:prstGeom>
          <a:noFill/>
          <a:ln>
            <a:noFill/>
          </a:ln>
        </p:spPr>
      </p:pic>
      <p:pic>
        <p:nvPicPr>
          <p:cNvPr id="130" name="Google Shape;130;p22" descr="Kuva, joka sisältää kohteen teksti&#10;&#10;Kuvaus luotu automaattisesti"/>
          <p:cNvPicPr preferRelativeResize="0"/>
          <p:nvPr/>
        </p:nvPicPr>
        <p:blipFill rotWithShape="1">
          <a:blip r:embed="rId5">
            <a:alphaModFix/>
          </a:blip>
          <a:srcRect/>
          <a:stretch/>
        </p:blipFill>
        <p:spPr>
          <a:xfrm>
            <a:off x="4941304" y="4944605"/>
            <a:ext cx="6856349" cy="1508394"/>
          </a:xfrm>
          <a:prstGeom prst="rect">
            <a:avLst/>
          </a:prstGeom>
          <a:noFill/>
          <a:ln>
            <a:noFill/>
          </a:ln>
        </p:spPr>
      </p:pic>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7_Taukodia VER2">
  <p:cSld name="7_Taukodia VER2">
    <p:bg>
      <p:bgPr>
        <a:solidFill>
          <a:schemeClr val="lt1"/>
        </a:solidFill>
        <a:effectLst/>
      </p:bgPr>
    </p:bg>
    <p:spTree>
      <p:nvGrpSpPr>
        <p:cNvPr id="1" name="Shape 131"/>
        <p:cNvGrpSpPr/>
        <p:nvPr/>
      </p:nvGrpSpPr>
      <p:grpSpPr>
        <a:xfrm>
          <a:off x="0" y="0"/>
          <a:ext cx="0" cy="0"/>
          <a:chOff x="0" y="0"/>
          <a:chExt cx="0" cy="0"/>
        </a:xfrm>
      </p:grpSpPr>
      <p:pic>
        <p:nvPicPr>
          <p:cNvPr id="132" name="Google Shape;132;p23" descr="Kuva, joka sisältää kohteen lelu&#10;&#10;Kuvaus luotu automaattisesti"/>
          <p:cNvPicPr preferRelativeResize="0"/>
          <p:nvPr/>
        </p:nvPicPr>
        <p:blipFill rotWithShape="1">
          <a:blip r:embed="rId2">
            <a:alphaModFix amt="12000"/>
          </a:blip>
          <a:srcRect/>
          <a:stretch/>
        </p:blipFill>
        <p:spPr>
          <a:xfrm>
            <a:off x="0" y="0"/>
            <a:ext cx="12192000" cy="6858000"/>
          </a:xfrm>
          <a:prstGeom prst="rect">
            <a:avLst/>
          </a:prstGeom>
          <a:noFill/>
          <a:ln>
            <a:noFill/>
          </a:ln>
        </p:spPr>
      </p:pic>
      <p:pic>
        <p:nvPicPr>
          <p:cNvPr id="133" name="Google Shape;133;p23"/>
          <p:cNvPicPr preferRelativeResize="0"/>
          <p:nvPr/>
        </p:nvPicPr>
        <p:blipFill rotWithShape="1">
          <a:blip r:embed="rId3">
            <a:alphaModFix/>
          </a:blip>
          <a:srcRect/>
          <a:stretch/>
        </p:blipFill>
        <p:spPr>
          <a:xfrm>
            <a:off x="11385500" y="6181112"/>
            <a:ext cx="445739" cy="461659"/>
          </a:xfrm>
          <a:prstGeom prst="rect">
            <a:avLst/>
          </a:prstGeom>
          <a:noFill/>
          <a:ln>
            <a:noFill/>
          </a:ln>
        </p:spPr>
      </p:pic>
      <p:pic>
        <p:nvPicPr>
          <p:cNvPr id="134" name="Google Shape;134;p23"/>
          <p:cNvPicPr preferRelativeResize="0"/>
          <p:nvPr/>
        </p:nvPicPr>
        <p:blipFill rotWithShape="1">
          <a:blip r:embed="rId4">
            <a:alphaModFix/>
          </a:blip>
          <a:srcRect/>
          <a:stretch/>
        </p:blipFill>
        <p:spPr>
          <a:xfrm>
            <a:off x="10676663" y="6148456"/>
            <a:ext cx="586639" cy="414586"/>
          </a:xfrm>
          <a:prstGeom prst="rect">
            <a:avLst/>
          </a:prstGeom>
          <a:noFill/>
          <a:ln>
            <a:noFill/>
          </a:ln>
        </p:spPr>
      </p:pic>
      <p:pic>
        <p:nvPicPr>
          <p:cNvPr id="135" name="Google Shape;135;p23" descr="Kuva, joka sisältää kohteen teksti&#10;&#10;Kuvaus luotu automaattisesti"/>
          <p:cNvPicPr preferRelativeResize="0"/>
          <p:nvPr/>
        </p:nvPicPr>
        <p:blipFill rotWithShape="1">
          <a:blip r:embed="rId5">
            <a:alphaModFix/>
          </a:blip>
          <a:srcRect/>
          <a:stretch/>
        </p:blipFill>
        <p:spPr>
          <a:xfrm>
            <a:off x="1599781" y="2473007"/>
            <a:ext cx="9582040" cy="2108045"/>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Väliotsikkodia VER2">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2D66ADF-EBE4-EB44-814E-536B04D63CD4}"/>
              </a:ext>
            </a:extLst>
          </p:cNvPr>
          <p:cNvSpPr>
            <a:spLocks noGrp="1"/>
          </p:cNvSpPr>
          <p:nvPr>
            <p:ph type="title"/>
          </p:nvPr>
        </p:nvSpPr>
        <p:spPr>
          <a:xfrm>
            <a:off x="797312" y="842168"/>
            <a:ext cx="10515600" cy="2852737"/>
          </a:xfrm>
        </p:spPr>
        <p:txBody>
          <a:bodyPr anchor="b"/>
          <a:lstStyle>
            <a:lvl1pPr>
              <a:defRPr sz="5400" b="1">
                <a:solidFill>
                  <a:schemeClr val="bg2">
                    <a:lumMod val="25000"/>
                  </a:schemeClr>
                </a:solidFill>
                <a:latin typeface="+mj-lt"/>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226669FB-8CD9-4541-AA75-64BD77652036}"/>
              </a:ext>
            </a:extLst>
          </p:cNvPr>
          <p:cNvSpPr>
            <a:spLocks noGrp="1"/>
          </p:cNvSpPr>
          <p:nvPr>
            <p:ph type="body" idx="1"/>
          </p:nvPr>
        </p:nvSpPr>
        <p:spPr>
          <a:xfrm>
            <a:off x="797312" y="3890963"/>
            <a:ext cx="10515600" cy="1500187"/>
          </a:xfrm>
        </p:spPr>
        <p:txBody>
          <a:bodyPr/>
          <a:lstStyle>
            <a:lvl1pPr marL="0" indent="0">
              <a:buNone/>
              <a:defRPr sz="2400">
                <a:solidFill>
                  <a:schemeClr val="bg2">
                    <a:lumMod val="50000"/>
                  </a:schemeClr>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 napsauttamalla</a:t>
            </a:r>
          </a:p>
        </p:txBody>
      </p:sp>
      <p:cxnSp>
        <p:nvCxnSpPr>
          <p:cNvPr id="8" name="Suora yhdysviiva 7">
            <a:extLst>
              <a:ext uri="{FF2B5EF4-FFF2-40B4-BE49-F238E27FC236}">
                <a16:creationId xmlns:a16="http://schemas.microsoft.com/office/drawing/2014/main" id="{27B030F5-22AF-D14E-82B4-EE21503AE798}"/>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13" name="Kuva 8" descr="Kuva, joka sisältää kohteen teksti&#10;&#10;Kuvaus luotu automaattisesti">
            <a:extLst>
              <a:ext uri="{FF2B5EF4-FFF2-40B4-BE49-F238E27FC236}">
                <a16:creationId xmlns:a16="http://schemas.microsoft.com/office/drawing/2014/main" id="{1E43DD95-F8B1-4472-8D1D-BF87CCE599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pic>
        <p:nvPicPr>
          <p:cNvPr id="14" name="Kuva 8">
            <a:extLst>
              <a:ext uri="{FF2B5EF4-FFF2-40B4-BE49-F238E27FC236}">
                <a16:creationId xmlns:a16="http://schemas.microsoft.com/office/drawing/2014/main" id="{95E4C37B-BC81-44E6-853A-6151DDFB0A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5" name="Kuva 11">
            <a:extLst>
              <a:ext uri="{FF2B5EF4-FFF2-40B4-BE49-F238E27FC236}">
                <a16:creationId xmlns:a16="http://schemas.microsoft.com/office/drawing/2014/main" id="{11DEF0FD-38B0-4895-B281-3611DA17308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280719948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Mukautettu asettelu">
  <p:cSld name="Mukautettu asettelu">
    <p:spTree>
      <p:nvGrpSpPr>
        <p:cNvPr id="1" name="Shape 136"/>
        <p:cNvGrpSpPr/>
        <p:nvPr/>
      </p:nvGrpSpPr>
      <p:grpSpPr>
        <a:xfrm>
          <a:off x="0" y="0"/>
          <a:ext cx="0" cy="0"/>
          <a:chOff x="0" y="0"/>
          <a:chExt cx="0" cy="0"/>
        </a:xfrm>
      </p:grpSpPr>
      <p:sp>
        <p:nvSpPr>
          <p:cNvPr id="137" name="Google Shape;137;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8"/>
              </a:buClr>
              <a:buSzPts val="4400"/>
              <a:buFont typeface="Calibri"/>
              <a:buNone/>
              <a:defRPr b="1">
                <a:solidFill>
                  <a:srgbClr val="262628"/>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Tyhjä sivu">
  <p:cSld name="Tyhjä sivu">
    <p:spTree>
      <p:nvGrpSpPr>
        <p:cNvPr id="1" name="Shape 138"/>
        <p:cNvGrpSpPr/>
        <p:nvPr/>
      </p:nvGrpSpPr>
      <p:grpSpPr>
        <a:xfrm>
          <a:off x="0" y="0"/>
          <a:ext cx="0" cy="0"/>
          <a:chOff x="0" y="0"/>
          <a:chExt cx="0" cy="0"/>
        </a:xfrm>
      </p:grpSpPr>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LOPPUDIA_webosoitteella">
  <p:cSld name="LOPPUDIA_webosoitteella">
    <p:spTree>
      <p:nvGrpSpPr>
        <p:cNvPr id="1" name="Shape 139"/>
        <p:cNvGrpSpPr/>
        <p:nvPr/>
      </p:nvGrpSpPr>
      <p:grpSpPr>
        <a:xfrm>
          <a:off x="0" y="0"/>
          <a:ext cx="0" cy="0"/>
          <a:chOff x="0" y="0"/>
          <a:chExt cx="0" cy="0"/>
        </a:xfrm>
      </p:grpSpPr>
      <p:sp>
        <p:nvSpPr>
          <p:cNvPr id="140" name="Google Shape;140;p26"/>
          <p:cNvSpPr txBox="1">
            <a:spLocks noGrp="1"/>
          </p:cNvSpPr>
          <p:nvPr>
            <p:ph type="ctrTitle"/>
          </p:nvPr>
        </p:nvSpPr>
        <p:spPr>
          <a:xfrm>
            <a:off x="702527" y="2480856"/>
            <a:ext cx="10786946" cy="2099346"/>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262628"/>
              </a:buClr>
              <a:buSzPts val="6000"/>
              <a:buFont typeface="Calibri"/>
              <a:buNone/>
              <a:defRPr sz="6000" b="0">
                <a:solidFill>
                  <a:srgbClr val="262628"/>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1" name="Google Shape;141;p26"/>
          <p:cNvSpPr txBox="1"/>
          <p:nvPr/>
        </p:nvSpPr>
        <p:spPr>
          <a:xfrm>
            <a:off x="4472800" y="5663189"/>
            <a:ext cx="3246402"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1800" b="1">
                <a:solidFill>
                  <a:srgbClr val="4C4D50"/>
                </a:solidFill>
                <a:latin typeface="Lato"/>
                <a:ea typeface="Lato"/>
                <a:cs typeface="Lato"/>
                <a:sym typeface="Lato"/>
              </a:rPr>
              <a:t>•  jyu.wisdom.fi/polkukartta •</a:t>
            </a:r>
            <a:endParaRPr sz="1800">
              <a:solidFill>
                <a:srgbClr val="4C4D50"/>
              </a:solidFill>
              <a:latin typeface="Lato"/>
              <a:ea typeface="Lato"/>
              <a:cs typeface="Lato"/>
              <a:sym typeface="Lato"/>
            </a:endParaRPr>
          </a:p>
        </p:txBody>
      </p:sp>
      <p:pic>
        <p:nvPicPr>
          <p:cNvPr id="142" name="Google Shape;142;p26" descr="Kuva, joka sisältää kohteen teksti&#10;&#10;Kuvaus luotu automaattisesti"/>
          <p:cNvPicPr preferRelativeResize="0"/>
          <p:nvPr/>
        </p:nvPicPr>
        <p:blipFill rotWithShape="1">
          <a:blip r:embed="rId2">
            <a:alphaModFix/>
          </a:blip>
          <a:srcRect/>
          <a:stretch/>
        </p:blipFill>
        <p:spPr>
          <a:xfrm>
            <a:off x="2175835" y="662784"/>
            <a:ext cx="7967078" cy="1752757"/>
          </a:xfrm>
          <a:prstGeom prst="rect">
            <a:avLst/>
          </a:prstGeom>
          <a:noFill/>
          <a:ln>
            <a:noFill/>
          </a:ln>
        </p:spPr>
      </p:pic>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6_LOPPUDIA_webosoitteella">
  <p:cSld name="6_LOPPUDIA_webosoitteella">
    <p:spTree>
      <p:nvGrpSpPr>
        <p:cNvPr id="1" name="Shape 143"/>
        <p:cNvGrpSpPr/>
        <p:nvPr/>
      </p:nvGrpSpPr>
      <p:grpSpPr>
        <a:xfrm>
          <a:off x="0" y="0"/>
          <a:ext cx="0" cy="0"/>
          <a:chOff x="0" y="0"/>
          <a:chExt cx="0" cy="0"/>
        </a:xfrm>
      </p:grpSpPr>
      <p:pic>
        <p:nvPicPr>
          <p:cNvPr id="144" name="Google Shape;144;p2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45" name="Google Shape;145;p27"/>
          <p:cNvSpPr txBox="1"/>
          <p:nvPr/>
        </p:nvSpPr>
        <p:spPr>
          <a:xfrm>
            <a:off x="5249012" y="5088047"/>
            <a:ext cx="6551116"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3200" b="1">
                <a:solidFill>
                  <a:srgbClr val="4C4D50"/>
                </a:solidFill>
                <a:latin typeface="Calibri"/>
                <a:ea typeface="Calibri"/>
                <a:cs typeface="Calibri"/>
                <a:sym typeface="Calibri"/>
              </a:rPr>
              <a:t>•  jyu.wisdom.fi/polkukartta •</a:t>
            </a:r>
            <a:endParaRPr sz="3200">
              <a:solidFill>
                <a:srgbClr val="4C4D50"/>
              </a:solidFill>
              <a:latin typeface="Calibri"/>
              <a:ea typeface="Calibri"/>
              <a:cs typeface="Calibri"/>
              <a:sym typeface="Calibri"/>
            </a:endParaRPr>
          </a:p>
        </p:txBody>
      </p:sp>
      <p:pic>
        <p:nvPicPr>
          <p:cNvPr id="146" name="Google Shape;146;p27" descr="Kuva, joka sisältää kohteen teksti&#10;&#10;Kuvaus luotu automaattisesti"/>
          <p:cNvPicPr preferRelativeResize="0"/>
          <p:nvPr/>
        </p:nvPicPr>
        <p:blipFill rotWithShape="1">
          <a:blip r:embed="rId3">
            <a:alphaModFix/>
          </a:blip>
          <a:srcRect/>
          <a:stretch/>
        </p:blipFill>
        <p:spPr>
          <a:xfrm>
            <a:off x="5026258" y="495141"/>
            <a:ext cx="6851769" cy="1507390"/>
          </a:xfrm>
          <a:prstGeom prst="rect">
            <a:avLst/>
          </a:prstGeom>
          <a:noFill/>
          <a:ln>
            <a:noFill/>
          </a:ln>
        </p:spPr>
      </p:pic>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LOGOT_Otsake isolla">
  <p:cSld name="LOGOT_Otsake isolla">
    <p:spTree>
      <p:nvGrpSpPr>
        <p:cNvPr id="1" name="Shape 147"/>
        <p:cNvGrpSpPr/>
        <p:nvPr/>
      </p:nvGrpSpPr>
      <p:grpSpPr>
        <a:xfrm>
          <a:off x="0" y="0"/>
          <a:ext cx="0" cy="0"/>
          <a:chOff x="0" y="0"/>
          <a:chExt cx="0" cy="0"/>
        </a:xfrm>
      </p:grpSpPr>
      <p:cxnSp>
        <p:nvCxnSpPr>
          <p:cNvPr id="148" name="Google Shape;148;p28"/>
          <p:cNvCxnSpPr/>
          <p:nvPr/>
        </p:nvCxnSpPr>
        <p:spPr>
          <a:xfrm>
            <a:off x="661639" y="6341969"/>
            <a:ext cx="10786946" cy="0"/>
          </a:xfrm>
          <a:prstGeom prst="straightConnector1">
            <a:avLst/>
          </a:prstGeom>
          <a:noFill/>
          <a:ln w="12700" cap="flat" cmpd="sng">
            <a:solidFill>
              <a:srgbClr val="4C4D50"/>
            </a:solidFill>
            <a:prstDash val="solid"/>
            <a:miter lim="800000"/>
            <a:headEnd type="none" w="sm" len="sm"/>
            <a:tailEnd type="none" w="sm" len="sm"/>
          </a:ln>
        </p:spPr>
      </p:cxnSp>
      <p:pic>
        <p:nvPicPr>
          <p:cNvPr id="149" name="Google Shape;149;p28"/>
          <p:cNvPicPr preferRelativeResize="0"/>
          <p:nvPr/>
        </p:nvPicPr>
        <p:blipFill rotWithShape="1">
          <a:blip r:embed="rId2">
            <a:alphaModFix/>
          </a:blip>
          <a:srcRect/>
          <a:stretch/>
        </p:blipFill>
        <p:spPr>
          <a:xfrm>
            <a:off x="4347568" y="4769819"/>
            <a:ext cx="2775591" cy="979620"/>
          </a:xfrm>
          <a:prstGeom prst="rect">
            <a:avLst/>
          </a:prstGeom>
          <a:noFill/>
          <a:ln>
            <a:noFill/>
          </a:ln>
        </p:spPr>
      </p:pic>
      <p:sp>
        <p:nvSpPr>
          <p:cNvPr id="150" name="Google Shape;150;p28"/>
          <p:cNvSpPr txBox="1"/>
          <p:nvPr/>
        </p:nvSpPr>
        <p:spPr>
          <a:xfrm>
            <a:off x="2010226" y="6426240"/>
            <a:ext cx="7448550"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800" b="0" i="0" u="none" strike="noStrike">
                <a:solidFill>
                  <a:schemeClr val="dk1"/>
                </a:solidFill>
                <a:latin typeface="Calibri"/>
                <a:ea typeface="Calibri"/>
                <a:cs typeface="Calibri"/>
                <a:sym typeface="Calibri"/>
              </a:rPr>
              <a:t>Polkukartta on osa POLKU 2.0 -hanketta, jonka päärahoittaja on Euroopan Unionin Euroopan sosiaalirahasto.</a:t>
            </a:r>
            <a:endParaRPr/>
          </a:p>
          <a:p>
            <a:pPr marL="0" marR="0" lvl="0" indent="0" algn="ctr" rtl="0">
              <a:spcBef>
                <a:spcPts val="0"/>
              </a:spcBef>
              <a:spcAft>
                <a:spcPts val="0"/>
              </a:spcAft>
              <a:buNone/>
            </a:pPr>
            <a:r>
              <a:rPr lang="fi-FI" sz="800" b="0" i="0" u="none" strike="noStrike">
                <a:solidFill>
                  <a:schemeClr val="dk1"/>
                </a:solidFill>
                <a:latin typeface="Calibri"/>
                <a:ea typeface="Calibri"/>
                <a:cs typeface="Calibri"/>
                <a:sym typeface="Calibri"/>
              </a:rPr>
              <a:t>Rahoittavana viranomaisena toimii Keski-Suomen ELY-keskus</a:t>
            </a:r>
            <a:endParaRPr sz="800" b="0" i="0">
              <a:solidFill>
                <a:srgbClr val="4C4D50"/>
              </a:solidFill>
              <a:latin typeface="Calibri"/>
              <a:ea typeface="Calibri"/>
              <a:cs typeface="Calibri"/>
              <a:sym typeface="Calibri"/>
            </a:endParaRPr>
          </a:p>
        </p:txBody>
      </p:sp>
      <p:pic>
        <p:nvPicPr>
          <p:cNvPr id="151" name="Google Shape;151;p28"/>
          <p:cNvPicPr preferRelativeResize="0"/>
          <p:nvPr/>
        </p:nvPicPr>
        <p:blipFill rotWithShape="1">
          <a:blip r:embed="rId3">
            <a:alphaModFix/>
          </a:blip>
          <a:srcRect/>
          <a:stretch/>
        </p:blipFill>
        <p:spPr>
          <a:xfrm>
            <a:off x="2795815" y="4961275"/>
            <a:ext cx="884269" cy="915851"/>
          </a:xfrm>
          <a:prstGeom prst="rect">
            <a:avLst/>
          </a:prstGeom>
          <a:noFill/>
          <a:ln>
            <a:noFill/>
          </a:ln>
        </p:spPr>
      </p:pic>
      <p:pic>
        <p:nvPicPr>
          <p:cNvPr id="152" name="Google Shape;152;p28"/>
          <p:cNvPicPr preferRelativeResize="0"/>
          <p:nvPr/>
        </p:nvPicPr>
        <p:blipFill rotWithShape="1">
          <a:blip r:embed="rId4">
            <a:alphaModFix/>
          </a:blip>
          <a:srcRect/>
          <a:stretch/>
        </p:blipFill>
        <p:spPr>
          <a:xfrm>
            <a:off x="4546509" y="3190971"/>
            <a:ext cx="2377710" cy="594428"/>
          </a:xfrm>
          <a:prstGeom prst="rect">
            <a:avLst/>
          </a:prstGeom>
          <a:noFill/>
          <a:ln>
            <a:noFill/>
          </a:ln>
        </p:spPr>
      </p:pic>
      <p:pic>
        <p:nvPicPr>
          <p:cNvPr id="153" name="Google Shape;153;p28"/>
          <p:cNvPicPr preferRelativeResize="0"/>
          <p:nvPr/>
        </p:nvPicPr>
        <p:blipFill rotWithShape="1">
          <a:blip r:embed="rId5">
            <a:alphaModFix/>
          </a:blip>
          <a:srcRect/>
          <a:stretch/>
        </p:blipFill>
        <p:spPr>
          <a:xfrm>
            <a:off x="6254426" y="2008439"/>
            <a:ext cx="2660457" cy="1064183"/>
          </a:xfrm>
          <a:prstGeom prst="rect">
            <a:avLst/>
          </a:prstGeom>
          <a:noFill/>
          <a:ln>
            <a:noFill/>
          </a:ln>
        </p:spPr>
      </p:pic>
      <p:pic>
        <p:nvPicPr>
          <p:cNvPr id="154" name="Google Shape;154;p28"/>
          <p:cNvPicPr preferRelativeResize="0"/>
          <p:nvPr/>
        </p:nvPicPr>
        <p:blipFill rotWithShape="1">
          <a:blip r:embed="rId6">
            <a:alphaModFix/>
          </a:blip>
          <a:srcRect/>
          <a:stretch/>
        </p:blipFill>
        <p:spPr>
          <a:xfrm>
            <a:off x="7280984" y="2905047"/>
            <a:ext cx="1633899" cy="1064183"/>
          </a:xfrm>
          <a:prstGeom prst="rect">
            <a:avLst/>
          </a:prstGeom>
          <a:noFill/>
          <a:ln>
            <a:noFill/>
          </a:ln>
        </p:spPr>
      </p:pic>
      <p:pic>
        <p:nvPicPr>
          <p:cNvPr id="155" name="Google Shape;155;p28"/>
          <p:cNvPicPr preferRelativeResize="0"/>
          <p:nvPr/>
        </p:nvPicPr>
        <p:blipFill rotWithShape="1">
          <a:blip r:embed="rId7">
            <a:alphaModFix/>
          </a:blip>
          <a:srcRect/>
          <a:stretch/>
        </p:blipFill>
        <p:spPr>
          <a:xfrm>
            <a:off x="7378420" y="4863992"/>
            <a:ext cx="1128512" cy="797535"/>
          </a:xfrm>
          <a:prstGeom prst="rect">
            <a:avLst/>
          </a:prstGeom>
          <a:noFill/>
          <a:ln>
            <a:noFill/>
          </a:ln>
        </p:spPr>
      </p:pic>
      <p:pic>
        <p:nvPicPr>
          <p:cNvPr id="156" name="Google Shape;156;p28"/>
          <p:cNvPicPr preferRelativeResize="0"/>
          <p:nvPr/>
        </p:nvPicPr>
        <p:blipFill rotWithShape="1">
          <a:blip r:embed="rId8">
            <a:alphaModFix/>
          </a:blip>
          <a:srcRect/>
          <a:stretch/>
        </p:blipFill>
        <p:spPr>
          <a:xfrm>
            <a:off x="1770190" y="2664762"/>
            <a:ext cx="2872849" cy="1615977"/>
          </a:xfrm>
          <a:prstGeom prst="rect">
            <a:avLst/>
          </a:prstGeom>
          <a:noFill/>
          <a:ln>
            <a:noFill/>
          </a:ln>
        </p:spPr>
      </p:pic>
      <p:pic>
        <p:nvPicPr>
          <p:cNvPr id="157" name="Google Shape;157;p28" descr="Kuva, joka sisältää kohteen teksti&#10;&#10;Kuvaus luotu automaattisesti"/>
          <p:cNvPicPr preferRelativeResize="0"/>
          <p:nvPr/>
        </p:nvPicPr>
        <p:blipFill rotWithShape="1">
          <a:blip r:embed="rId9">
            <a:alphaModFix/>
          </a:blip>
          <a:srcRect/>
          <a:stretch/>
        </p:blipFill>
        <p:spPr>
          <a:xfrm>
            <a:off x="3360579" y="1908018"/>
            <a:ext cx="2484106" cy="986742"/>
          </a:xfrm>
          <a:prstGeom prst="rect">
            <a:avLst/>
          </a:prstGeom>
          <a:noFill/>
          <a:ln>
            <a:noFill/>
          </a:ln>
        </p:spPr>
      </p:pic>
      <p:pic>
        <p:nvPicPr>
          <p:cNvPr id="158" name="Google Shape;158;p28" descr="Kuva, joka sisältää kohteen teksti&#10;&#10;Kuvaus luotu automaattisesti"/>
          <p:cNvPicPr preferRelativeResize="0"/>
          <p:nvPr/>
        </p:nvPicPr>
        <p:blipFill rotWithShape="1">
          <a:blip r:embed="rId10">
            <a:alphaModFix/>
          </a:blip>
          <a:srcRect/>
          <a:stretch/>
        </p:blipFill>
        <p:spPr>
          <a:xfrm>
            <a:off x="2820196" y="394033"/>
            <a:ext cx="6048977" cy="1330774"/>
          </a:xfrm>
          <a:prstGeom prst="rect">
            <a:avLst/>
          </a:prstGeom>
          <a:noFill/>
          <a:ln>
            <a:noFill/>
          </a:ln>
        </p:spPr>
      </p:pic>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LOGOT_otsake pienellä">
  <p:cSld name="LOGOT_otsake pienellä">
    <p:spTree>
      <p:nvGrpSpPr>
        <p:cNvPr id="1" name="Shape 159"/>
        <p:cNvGrpSpPr/>
        <p:nvPr/>
      </p:nvGrpSpPr>
      <p:grpSpPr>
        <a:xfrm>
          <a:off x="0" y="0"/>
          <a:ext cx="0" cy="0"/>
          <a:chOff x="0" y="0"/>
          <a:chExt cx="0" cy="0"/>
        </a:xfrm>
      </p:grpSpPr>
      <p:cxnSp>
        <p:nvCxnSpPr>
          <p:cNvPr id="160" name="Google Shape;160;p29"/>
          <p:cNvCxnSpPr/>
          <p:nvPr/>
        </p:nvCxnSpPr>
        <p:spPr>
          <a:xfrm>
            <a:off x="661639" y="6341969"/>
            <a:ext cx="10786946" cy="0"/>
          </a:xfrm>
          <a:prstGeom prst="straightConnector1">
            <a:avLst/>
          </a:prstGeom>
          <a:noFill/>
          <a:ln w="12700" cap="flat" cmpd="sng">
            <a:solidFill>
              <a:srgbClr val="4C4D50"/>
            </a:solidFill>
            <a:prstDash val="solid"/>
            <a:miter lim="800000"/>
            <a:headEnd type="none" w="sm" len="sm"/>
            <a:tailEnd type="none" w="sm" len="sm"/>
          </a:ln>
        </p:spPr>
      </p:cxnSp>
      <p:pic>
        <p:nvPicPr>
          <p:cNvPr id="161" name="Google Shape;161;p29"/>
          <p:cNvPicPr preferRelativeResize="0"/>
          <p:nvPr/>
        </p:nvPicPr>
        <p:blipFill rotWithShape="1">
          <a:blip r:embed="rId2">
            <a:alphaModFix/>
          </a:blip>
          <a:srcRect/>
          <a:stretch/>
        </p:blipFill>
        <p:spPr>
          <a:xfrm>
            <a:off x="4346520" y="4214041"/>
            <a:ext cx="3289802" cy="1161106"/>
          </a:xfrm>
          <a:prstGeom prst="rect">
            <a:avLst/>
          </a:prstGeom>
          <a:noFill/>
          <a:ln>
            <a:noFill/>
          </a:ln>
        </p:spPr>
      </p:pic>
      <p:sp>
        <p:nvSpPr>
          <p:cNvPr id="162" name="Google Shape;162;p29"/>
          <p:cNvSpPr txBox="1"/>
          <p:nvPr/>
        </p:nvSpPr>
        <p:spPr>
          <a:xfrm>
            <a:off x="2010226" y="6426240"/>
            <a:ext cx="7448550"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i-FI" sz="800" b="0" i="0" u="none" strike="noStrike">
                <a:solidFill>
                  <a:schemeClr val="dk1"/>
                </a:solidFill>
                <a:latin typeface="Calibri"/>
                <a:ea typeface="Calibri"/>
                <a:cs typeface="Calibri"/>
                <a:sym typeface="Calibri"/>
              </a:rPr>
              <a:t>Polkukartta on osa POLKU 2.0 -hanketta, jonka päärahoittaja on Euroopan Unionin Euroopan sosiaalirahasto.</a:t>
            </a:r>
            <a:endParaRPr/>
          </a:p>
          <a:p>
            <a:pPr marL="0" marR="0" lvl="0" indent="0" algn="ctr" rtl="0">
              <a:spcBef>
                <a:spcPts val="0"/>
              </a:spcBef>
              <a:spcAft>
                <a:spcPts val="0"/>
              </a:spcAft>
              <a:buNone/>
            </a:pPr>
            <a:r>
              <a:rPr lang="fi-FI" sz="800" b="0" i="0" u="none" strike="noStrike">
                <a:solidFill>
                  <a:schemeClr val="dk1"/>
                </a:solidFill>
                <a:latin typeface="Calibri"/>
                <a:ea typeface="Calibri"/>
                <a:cs typeface="Calibri"/>
                <a:sym typeface="Calibri"/>
              </a:rPr>
              <a:t>Rahoittavana viranomaisena toimii Keski-Suomen ELY-keskus</a:t>
            </a:r>
            <a:endParaRPr sz="800" b="0" i="0">
              <a:solidFill>
                <a:srgbClr val="4C4D50"/>
              </a:solidFill>
              <a:latin typeface="Calibri"/>
              <a:ea typeface="Calibri"/>
              <a:cs typeface="Calibri"/>
              <a:sym typeface="Calibri"/>
            </a:endParaRPr>
          </a:p>
        </p:txBody>
      </p:sp>
      <p:pic>
        <p:nvPicPr>
          <p:cNvPr id="163" name="Google Shape;163;p29"/>
          <p:cNvPicPr preferRelativeResize="0"/>
          <p:nvPr/>
        </p:nvPicPr>
        <p:blipFill rotWithShape="1">
          <a:blip r:embed="rId3">
            <a:alphaModFix/>
          </a:blip>
          <a:srcRect/>
          <a:stretch/>
        </p:blipFill>
        <p:spPr>
          <a:xfrm>
            <a:off x="2901446" y="4472209"/>
            <a:ext cx="1109105" cy="1148717"/>
          </a:xfrm>
          <a:prstGeom prst="rect">
            <a:avLst/>
          </a:prstGeom>
          <a:noFill/>
          <a:ln>
            <a:noFill/>
          </a:ln>
        </p:spPr>
      </p:pic>
      <p:pic>
        <p:nvPicPr>
          <p:cNvPr id="164" name="Google Shape;164;p29"/>
          <p:cNvPicPr preferRelativeResize="0"/>
          <p:nvPr/>
        </p:nvPicPr>
        <p:blipFill rotWithShape="1">
          <a:blip r:embed="rId4">
            <a:alphaModFix/>
          </a:blip>
          <a:srcRect/>
          <a:stretch/>
        </p:blipFill>
        <p:spPr>
          <a:xfrm>
            <a:off x="4661807" y="3034764"/>
            <a:ext cx="2779030" cy="694758"/>
          </a:xfrm>
          <a:prstGeom prst="rect">
            <a:avLst/>
          </a:prstGeom>
          <a:noFill/>
          <a:ln>
            <a:noFill/>
          </a:ln>
        </p:spPr>
      </p:pic>
      <p:pic>
        <p:nvPicPr>
          <p:cNvPr id="165" name="Google Shape;165;p29"/>
          <p:cNvPicPr preferRelativeResize="0"/>
          <p:nvPr/>
        </p:nvPicPr>
        <p:blipFill rotWithShape="1">
          <a:blip r:embed="rId5">
            <a:alphaModFix/>
          </a:blip>
          <a:srcRect/>
          <a:stretch/>
        </p:blipFill>
        <p:spPr>
          <a:xfrm>
            <a:off x="6334288" y="1417802"/>
            <a:ext cx="3109499" cy="1243800"/>
          </a:xfrm>
          <a:prstGeom prst="rect">
            <a:avLst/>
          </a:prstGeom>
          <a:noFill/>
          <a:ln>
            <a:noFill/>
          </a:ln>
        </p:spPr>
      </p:pic>
      <p:pic>
        <p:nvPicPr>
          <p:cNvPr id="166" name="Google Shape;166;p29"/>
          <p:cNvPicPr preferRelativeResize="0"/>
          <p:nvPr/>
        </p:nvPicPr>
        <p:blipFill rotWithShape="1">
          <a:blip r:embed="rId6">
            <a:alphaModFix/>
          </a:blip>
          <a:srcRect/>
          <a:stretch/>
        </p:blipFill>
        <p:spPr>
          <a:xfrm>
            <a:off x="8087176" y="2766347"/>
            <a:ext cx="1909675" cy="1243800"/>
          </a:xfrm>
          <a:prstGeom prst="rect">
            <a:avLst/>
          </a:prstGeom>
          <a:noFill/>
          <a:ln>
            <a:noFill/>
          </a:ln>
        </p:spPr>
      </p:pic>
      <p:pic>
        <p:nvPicPr>
          <p:cNvPr id="167" name="Google Shape;167;p29"/>
          <p:cNvPicPr preferRelativeResize="0"/>
          <p:nvPr/>
        </p:nvPicPr>
        <p:blipFill rotWithShape="1">
          <a:blip r:embed="rId7">
            <a:alphaModFix/>
          </a:blip>
          <a:srcRect/>
          <a:stretch/>
        </p:blipFill>
        <p:spPr>
          <a:xfrm>
            <a:off x="7790981" y="4374927"/>
            <a:ext cx="1415311" cy="1000220"/>
          </a:xfrm>
          <a:prstGeom prst="rect">
            <a:avLst/>
          </a:prstGeom>
          <a:noFill/>
          <a:ln>
            <a:noFill/>
          </a:ln>
        </p:spPr>
      </p:pic>
      <p:pic>
        <p:nvPicPr>
          <p:cNvPr id="168" name="Google Shape;168;p29"/>
          <p:cNvPicPr preferRelativeResize="0"/>
          <p:nvPr/>
        </p:nvPicPr>
        <p:blipFill rotWithShape="1">
          <a:blip r:embed="rId8">
            <a:alphaModFix/>
          </a:blip>
          <a:srcRect/>
          <a:stretch/>
        </p:blipFill>
        <p:spPr>
          <a:xfrm>
            <a:off x="1229941" y="2425072"/>
            <a:ext cx="3357740" cy="1888728"/>
          </a:xfrm>
          <a:prstGeom prst="rect">
            <a:avLst/>
          </a:prstGeom>
          <a:noFill/>
          <a:ln>
            <a:noFill/>
          </a:ln>
        </p:spPr>
      </p:pic>
      <p:pic>
        <p:nvPicPr>
          <p:cNvPr id="169" name="Google Shape;169;p29" descr="Kuva, joka sisältää kohteen teksti&#10;&#10;Kuvaus luotu automaattisesti"/>
          <p:cNvPicPr preferRelativeResize="0"/>
          <p:nvPr/>
        </p:nvPicPr>
        <p:blipFill rotWithShape="1">
          <a:blip r:embed="rId9">
            <a:alphaModFix/>
          </a:blip>
          <a:srcRect/>
          <a:stretch/>
        </p:blipFill>
        <p:spPr>
          <a:xfrm>
            <a:off x="2807736" y="1230597"/>
            <a:ext cx="2903383" cy="1153288"/>
          </a:xfrm>
          <a:prstGeom prst="rect">
            <a:avLst/>
          </a:prstGeom>
          <a:noFill/>
          <a:ln>
            <a:noFill/>
          </a:ln>
        </p:spPr>
      </p:pic>
      <p:pic>
        <p:nvPicPr>
          <p:cNvPr id="170" name="Google Shape;170;p29" descr="Kuva, joka sisältää kohteen teksti&#10;&#10;Kuvaus luotu automaattisesti"/>
          <p:cNvPicPr preferRelativeResize="0"/>
          <p:nvPr/>
        </p:nvPicPr>
        <p:blipFill rotWithShape="1">
          <a:blip r:embed="rId10">
            <a:alphaModFix/>
          </a:blip>
          <a:srcRect/>
          <a:stretch/>
        </p:blipFill>
        <p:spPr>
          <a:xfrm>
            <a:off x="415199" y="352880"/>
            <a:ext cx="2532067" cy="557055"/>
          </a:xfrm>
          <a:prstGeom prst="rect">
            <a:avLst/>
          </a:prstGeom>
          <a:noFill/>
          <a:ln>
            <a:noFill/>
          </a:ln>
        </p:spPr>
      </p:pic>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Otsikkodia VER3_videot">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72A5A6B-EF36-1D42-9271-C9FBA37A1DE2}"/>
              </a:ext>
            </a:extLst>
          </p:cNvPr>
          <p:cNvSpPr>
            <a:spLocks noGrp="1"/>
          </p:cNvSpPr>
          <p:nvPr>
            <p:ph type="ctrTitle"/>
          </p:nvPr>
        </p:nvSpPr>
        <p:spPr>
          <a:xfrm>
            <a:off x="1524000" y="1384028"/>
            <a:ext cx="9144000" cy="2387600"/>
          </a:xfrm>
        </p:spPr>
        <p:txBody>
          <a:bodyPr anchor="b"/>
          <a:lstStyle>
            <a:lvl1pPr algn="ctr">
              <a:defRPr sz="6000" b="1" i="0">
                <a:solidFill>
                  <a:schemeClr val="accent5">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3" name="Alaotsikko 2">
            <a:extLst>
              <a:ext uri="{FF2B5EF4-FFF2-40B4-BE49-F238E27FC236}">
                <a16:creationId xmlns:a16="http://schemas.microsoft.com/office/drawing/2014/main" id="{A50059D5-0B94-4546-B426-91158762BA12}"/>
              </a:ext>
            </a:extLst>
          </p:cNvPr>
          <p:cNvSpPr>
            <a:spLocks noGrp="1"/>
          </p:cNvSpPr>
          <p:nvPr>
            <p:ph type="subTitle" idx="1"/>
          </p:nvPr>
        </p:nvSpPr>
        <p:spPr>
          <a:xfrm>
            <a:off x="1523999" y="3925693"/>
            <a:ext cx="9144000" cy="724636"/>
          </a:xfrm>
        </p:spPr>
        <p:txBody>
          <a:bodyPr/>
          <a:lstStyle>
            <a:lvl1pPr marL="0" indent="0" algn="ctr">
              <a:buNone/>
              <a:defRPr sz="2400">
                <a:solidFill>
                  <a:schemeClr val="bg2">
                    <a:lumMod val="50000"/>
                  </a:schemeClr>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a:t>
            </a:r>
            <a:r>
              <a:rPr lang="fi-FI" err="1"/>
              <a:t>napsautt</a:t>
            </a:r>
            <a:r>
              <a:rPr lang="fi-FI"/>
              <a:t>.</a:t>
            </a:r>
          </a:p>
        </p:txBody>
      </p:sp>
      <p:pic>
        <p:nvPicPr>
          <p:cNvPr id="5" name="Kuva 4" descr="Kuva, joka sisältää kohteen teksti&#10;&#10;Kuvaus luotu automaattisesti">
            <a:extLst>
              <a:ext uri="{FF2B5EF4-FFF2-40B4-BE49-F238E27FC236}">
                <a16:creationId xmlns:a16="http://schemas.microsoft.com/office/drawing/2014/main" id="{084EDDF6-246C-284A-8164-F303A24A81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82238" y="310993"/>
            <a:ext cx="4177137" cy="918970"/>
          </a:xfrm>
          <a:prstGeom prst="rect">
            <a:avLst/>
          </a:prstGeom>
        </p:spPr>
      </p:pic>
      <p:pic>
        <p:nvPicPr>
          <p:cNvPr id="9" name="Kuva 8">
            <a:extLst>
              <a:ext uri="{FF2B5EF4-FFF2-40B4-BE49-F238E27FC236}">
                <a16:creationId xmlns:a16="http://schemas.microsoft.com/office/drawing/2014/main" id="{8EEC92EC-2A01-1C41-B6E3-10FC29842C6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727686" y="4855021"/>
            <a:ext cx="796667" cy="825121"/>
          </a:xfrm>
          <a:prstGeom prst="rect">
            <a:avLst/>
          </a:prstGeom>
        </p:spPr>
      </p:pic>
      <p:pic>
        <p:nvPicPr>
          <p:cNvPr id="6" name="Kuva 5">
            <a:extLst>
              <a:ext uri="{FF2B5EF4-FFF2-40B4-BE49-F238E27FC236}">
                <a16:creationId xmlns:a16="http://schemas.microsoft.com/office/drawing/2014/main" id="{7B737D63-0013-974C-9597-BCFE2AED287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420994" y="5014315"/>
            <a:ext cx="1161347" cy="290337"/>
          </a:xfrm>
          <a:prstGeom prst="rect">
            <a:avLst/>
          </a:prstGeom>
        </p:spPr>
      </p:pic>
      <p:pic>
        <p:nvPicPr>
          <p:cNvPr id="10" name="Kuva 9">
            <a:extLst>
              <a:ext uri="{FF2B5EF4-FFF2-40B4-BE49-F238E27FC236}">
                <a16:creationId xmlns:a16="http://schemas.microsoft.com/office/drawing/2014/main" id="{AF15332C-5089-054C-9E78-AA04AF163F0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415363" y="4834446"/>
            <a:ext cx="1727227" cy="690891"/>
          </a:xfrm>
          <a:prstGeom prst="rect">
            <a:avLst/>
          </a:prstGeom>
        </p:spPr>
      </p:pic>
      <p:pic>
        <p:nvPicPr>
          <p:cNvPr id="15" name="Kuva 14">
            <a:extLst>
              <a:ext uri="{FF2B5EF4-FFF2-40B4-BE49-F238E27FC236}">
                <a16:creationId xmlns:a16="http://schemas.microsoft.com/office/drawing/2014/main" id="{9677487E-D947-B54E-AD73-779DE1FB008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9860745" y="4952682"/>
            <a:ext cx="635029" cy="413604"/>
          </a:xfrm>
          <a:prstGeom prst="rect">
            <a:avLst/>
          </a:prstGeom>
        </p:spPr>
      </p:pic>
      <p:pic>
        <p:nvPicPr>
          <p:cNvPr id="17" name="Kuva 16">
            <a:extLst>
              <a:ext uri="{FF2B5EF4-FFF2-40B4-BE49-F238E27FC236}">
                <a16:creationId xmlns:a16="http://schemas.microsoft.com/office/drawing/2014/main" id="{094391A4-FD86-634B-B541-7A78EA13A93C}"/>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806892" y="4855021"/>
            <a:ext cx="779839" cy="551123"/>
          </a:xfrm>
          <a:prstGeom prst="rect">
            <a:avLst/>
          </a:prstGeom>
        </p:spPr>
      </p:pic>
      <p:pic>
        <p:nvPicPr>
          <p:cNvPr id="20" name="Kuva 19">
            <a:extLst>
              <a:ext uri="{FF2B5EF4-FFF2-40B4-BE49-F238E27FC236}">
                <a16:creationId xmlns:a16="http://schemas.microsoft.com/office/drawing/2014/main" id="{AFB2AA5E-70AE-7448-A24D-5D612DF6D881}"/>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4948477" y="4752827"/>
            <a:ext cx="1466886" cy="825123"/>
          </a:xfrm>
          <a:prstGeom prst="rect">
            <a:avLst/>
          </a:prstGeom>
        </p:spPr>
      </p:pic>
      <p:pic>
        <p:nvPicPr>
          <p:cNvPr id="24" name="Kuva 23" descr="Kuva, joka sisältää kohteen teksti&#10;&#10;Kuvaus luotu automaattisesti">
            <a:extLst>
              <a:ext uri="{FF2B5EF4-FFF2-40B4-BE49-F238E27FC236}">
                <a16:creationId xmlns:a16="http://schemas.microsoft.com/office/drawing/2014/main" id="{C301ACFB-58A6-3B4F-8640-1EF2823698F1}"/>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865135" y="4949768"/>
            <a:ext cx="1034391" cy="410883"/>
          </a:xfrm>
          <a:prstGeom prst="rect">
            <a:avLst/>
          </a:prstGeom>
        </p:spPr>
      </p:pic>
      <p:sp>
        <p:nvSpPr>
          <p:cNvPr id="16" name="Tekstiruutu 13">
            <a:extLst>
              <a:ext uri="{FF2B5EF4-FFF2-40B4-BE49-F238E27FC236}">
                <a16:creationId xmlns:a16="http://schemas.microsoft.com/office/drawing/2014/main" id="{5C5723A6-D430-47E4-B74B-C35A457A57DE}"/>
              </a:ext>
            </a:extLst>
          </p:cNvPr>
          <p:cNvSpPr txBox="1"/>
          <p:nvPr userDrawn="1"/>
        </p:nvSpPr>
        <p:spPr>
          <a:xfrm>
            <a:off x="2371724" y="6085342"/>
            <a:ext cx="7448550" cy="461665"/>
          </a:xfrm>
          <a:prstGeom prst="rect">
            <a:avLst/>
          </a:prstGeom>
          <a:noFill/>
        </p:spPr>
        <p:txBody>
          <a:bodyPr wrap="square" rtlCol="0">
            <a:spAutoFit/>
          </a:bodyPr>
          <a:lstStyle/>
          <a:p>
            <a:pPr algn="ctr"/>
            <a:r>
              <a:rPr lang="fi-FI" sz="1200" b="0" i="0" u="none" strike="noStrike" kern="1200">
                <a:solidFill>
                  <a:schemeClr val="tx1"/>
                </a:solidFill>
                <a:effectLst/>
                <a:latin typeface="Calibri Light" panose="020F0302020204030204" pitchFamily="34" charset="0"/>
                <a:ea typeface="+mn-ea"/>
                <a:cs typeface="Calibri Light" panose="020F0302020204030204" pitchFamily="34" charset="0"/>
              </a:rPr>
              <a:t>Polkukartta on osa POLKU 2.0 -hanketta, jonka päärahoittaja on Euroopan Unionin Euroopan sosiaalirahasto.</a:t>
            </a:r>
          </a:p>
          <a:p>
            <a:pPr algn="ctr"/>
            <a:r>
              <a:rPr lang="fi-FI" sz="1200" b="0" i="0" u="none" strike="noStrike" kern="1200">
                <a:solidFill>
                  <a:schemeClr val="tx1"/>
                </a:solidFill>
                <a:effectLst/>
                <a:latin typeface="Calibri Light" panose="020F0302020204030204" pitchFamily="34" charset="0"/>
                <a:ea typeface="+mn-ea"/>
                <a:cs typeface="Calibri Light" panose="020F0302020204030204" pitchFamily="34" charset="0"/>
              </a:rPr>
              <a:t>Rahoittavana viranomaisena toimii Keski-Suomen ELY-keskus</a:t>
            </a:r>
            <a:endParaRPr lang="fi-FI" sz="1200" b="0" i="0" kern="1200">
              <a:solidFill>
                <a:schemeClr val="bg2">
                  <a:lumMod val="50000"/>
                </a:schemeClr>
              </a:solidFill>
              <a:effectLst/>
              <a:latin typeface="Calibri Light" panose="020F0302020204030204" pitchFamily="34" charset="0"/>
              <a:ea typeface="Open Sans Light" panose="020B0606030504020204" pitchFamily="34" charset="0"/>
              <a:cs typeface="Calibri Light" panose="020F0302020204030204" pitchFamily="34" charset="0"/>
            </a:endParaRPr>
          </a:p>
        </p:txBody>
      </p:sp>
    </p:spTree>
    <p:extLst>
      <p:ext uri="{BB962C8B-B14F-4D97-AF65-F5344CB8AC3E}">
        <p14:creationId xmlns:p14="http://schemas.microsoft.com/office/powerpoint/2010/main" val="84298149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1_Perus tekstidi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C46C0E-774A-8444-A7BB-4A704EDBE261}"/>
              </a:ext>
            </a:extLst>
          </p:cNvPr>
          <p:cNvSpPr>
            <a:spLocks noGrp="1"/>
          </p:cNvSpPr>
          <p:nvPr>
            <p:ph type="title"/>
          </p:nvPr>
        </p:nvSpPr>
        <p:spPr/>
        <p:txBody>
          <a:bodyPr/>
          <a:lstStyle>
            <a:lvl1pPr>
              <a:defRPr b="1">
                <a:solidFill>
                  <a:schemeClr val="bg2">
                    <a:lumMod val="25000"/>
                  </a:schemeClr>
                </a:solidFill>
              </a:defRPr>
            </a:lvl1pPr>
          </a:lstStyle>
          <a:p>
            <a:r>
              <a:rPr lang="fi-FI"/>
              <a:t>Muokkaa </a:t>
            </a:r>
            <a:r>
              <a:rPr lang="fi-FI" err="1"/>
              <a:t>ots</a:t>
            </a:r>
            <a:r>
              <a:rPr lang="fi-FI"/>
              <a:t>. </a:t>
            </a:r>
            <a:r>
              <a:rPr lang="fi-FI" err="1"/>
              <a:t>perustyyl</a:t>
            </a:r>
            <a:r>
              <a:rPr lang="fi-FI"/>
              <a:t>. </a:t>
            </a:r>
            <a:r>
              <a:rPr lang="fi-FI" err="1"/>
              <a:t>napsautt</a:t>
            </a:r>
            <a:r>
              <a:rPr lang="fi-FI"/>
              <a:t>.</a:t>
            </a:r>
          </a:p>
        </p:txBody>
      </p:sp>
      <p:cxnSp>
        <p:nvCxnSpPr>
          <p:cNvPr id="6" name="Suora yhdysviiva 5">
            <a:extLst>
              <a:ext uri="{FF2B5EF4-FFF2-40B4-BE49-F238E27FC236}">
                <a16:creationId xmlns:a16="http://schemas.microsoft.com/office/drawing/2014/main" id="{45847624-B50A-854C-B1EB-4209E4204CEA}"/>
              </a:ext>
            </a:extLst>
          </p:cNvPr>
          <p:cNvCxnSpPr>
            <a:cxnSpLocks/>
          </p:cNvCxnSpPr>
          <p:nvPr userDrawn="1"/>
        </p:nvCxnSpPr>
        <p:spPr>
          <a:xfrm>
            <a:off x="661639" y="6282009"/>
            <a:ext cx="10786946" cy="0"/>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8" name="Kuva 7" descr="Kuva, joka sisältää kohteen teksti&#10;&#10;Kuvaus luotu automaattisesti">
            <a:extLst>
              <a:ext uri="{FF2B5EF4-FFF2-40B4-BE49-F238E27FC236}">
                <a16:creationId xmlns:a16="http://schemas.microsoft.com/office/drawing/2014/main" id="{C5D4A56F-ADC5-2F4E-A84C-34B51F7D48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8200" y="6356350"/>
            <a:ext cx="2164885" cy="476274"/>
          </a:xfrm>
          <a:prstGeom prst="rect">
            <a:avLst/>
          </a:prstGeom>
        </p:spPr>
      </p:pic>
      <p:sp>
        <p:nvSpPr>
          <p:cNvPr id="4" name="Tekstin paikkamerkki 3">
            <a:extLst>
              <a:ext uri="{FF2B5EF4-FFF2-40B4-BE49-F238E27FC236}">
                <a16:creationId xmlns:a16="http://schemas.microsoft.com/office/drawing/2014/main" id="{1CD30E71-E795-0443-8B20-4C9EBD92D9EF}"/>
              </a:ext>
            </a:extLst>
          </p:cNvPr>
          <p:cNvSpPr>
            <a:spLocks noGrp="1"/>
          </p:cNvSpPr>
          <p:nvPr>
            <p:ph type="body" sz="quarter" idx="10"/>
          </p:nvPr>
        </p:nvSpPr>
        <p:spPr>
          <a:xfrm>
            <a:off x="838200" y="1771650"/>
            <a:ext cx="10515600" cy="4376738"/>
          </a:xfrm>
        </p:spPr>
        <p:txBody>
          <a:bodyPr/>
          <a:lstStyle>
            <a:lvl1pPr marL="0" indent="0">
              <a:lnSpc>
                <a:spcPct val="100000"/>
              </a:lnSpc>
              <a:buFontTx/>
              <a:buNone/>
              <a:defRPr>
                <a:latin typeface="+mn-lt"/>
              </a:defRPr>
            </a:lvl1pPr>
            <a:lvl2pPr marL="457200" indent="0">
              <a:lnSpc>
                <a:spcPct val="100000"/>
              </a:lnSpc>
              <a:buFontTx/>
              <a:buNone/>
              <a:defRPr>
                <a:latin typeface="+mn-lt"/>
              </a:defRPr>
            </a:lvl2pPr>
            <a:lvl3pPr marL="914400" indent="0">
              <a:lnSpc>
                <a:spcPct val="100000"/>
              </a:lnSpc>
              <a:buFontTx/>
              <a:buNone/>
              <a:defRPr>
                <a:latin typeface="+mn-lt"/>
              </a:defRPr>
            </a:lvl3pPr>
            <a:lvl4pPr marL="1371600" indent="0">
              <a:lnSpc>
                <a:spcPct val="100000"/>
              </a:lnSpc>
              <a:buFontTx/>
              <a:buNone/>
              <a:defRPr>
                <a:latin typeface="+mn-lt"/>
              </a:defRPr>
            </a:lvl4pPr>
            <a:lvl5pPr marL="1828800" indent="0">
              <a:lnSpc>
                <a:spcPct val="100000"/>
              </a:lnSpc>
              <a:buFontTx/>
              <a:buNone/>
              <a:defRPr>
                <a:latin typeface="+mn-lt"/>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pic>
        <p:nvPicPr>
          <p:cNvPr id="11" name="Kuva 8">
            <a:extLst>
              <a:ext uri="{FF2B5EF4-FFF2-40B4-BE49-F238E27FC236}">
                <a16:creationId xmlns:a16="http://schemas.microsoft.com/office/drawing/2014/main" id="{F5C9E637-0DB0-4F53-9ED5-8573770CEEF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97849" y="6335021"/>
            <a:ext cx="445739" cy="461659"/>
          </a:xfrm>
          <a:prstGeom prst="rect">
            <a:avLst/>
          </a:prstGeom>
        </p:spPr>
      </p:pic>
      <p:pic>
        <p:nvPicPr>
          <p:cNvPr id="12" name="Kuva 11">
            <a:extLst>
              <a:ext uri="{FF2B5EF4-FFF2-40B4-BE49-F238E27FC236}">
                <a16:creationId xmlns:a16="http://schemas.microsoft.com/office/drawing/2014/main" id="{1133AC6F-35B4-4A69-8ED1-759E60BC20A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889012" y="6302365"/>
            <a:ext cx="586639" cy="414586"/>
          </a:xfrm>
          <a:prstGeom prst="rect">
            <a:avLst/>
          </a:prstGeom>
        </p:spPr>
      </p:pic>
    </p:spTree>
    <p:extLst>
      <p:ext uri="{BB962C8B-B14F-4D97-AF65-F5344CB8AC3E}">
        <p14:creationId xmlns:p14="http://schemas.microsoft.com/office/powerpoint/2010/main" val="389946417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Otsikkodia VER3">
    <p:spTree>
      <p:nvGrpSpPr>
        <p:cNvPr id="1" name=""/>
        <p:cNvGrpSpPr/>
        <p:nvPr/>
      </p:nvGrpSpPr>
      <p:grpSpPr>
        <a:xfrm>
          <a:off x="0" y="0"/>
          <a:ext cx="0" cy="0"/>
          <a:chOff x="0" y="0"/>
          <a:chExt cx="0" cy="0"/>
        </a:xfrm>
      </p:grpSpPr>
      <p:pic>
        <p:nvPicPr>
          <p:cNvPr id="2" name="Kuva 6">
            <a:extLst>
              <a:ext uri="{FF2B5EF4-FFF2-40B4-BE49-F238E27FC236}">
                <a16:creationId xmlns:a16="http://schemas.microsoft.com/office/drawing/2014/main" id="{50FF93D9-533F-47EB-95CE-E911E9D60FE3}"/>
              </a:ext>
            </a:extLst>
          </p:cNvPr>
          <p:cNvPicPr>
            <a:picLocks noChangeAspect="1"/>
          </p:cNvPicPr>
          <p:nvPr/>
        </p:nvPicPr>
        <p:blipFill>
          <a:blip r:embed="rId2"/>
          <a:stretch>
            <a:fillRect/>
          </a:stretch>
        </p:blipFill>
        <p:spPr>
          <a:xfrm>
            <a:off x="3775841" y="5430219"/>
            <a:ext cx="1466889" cy="517724"/>
          </a:xfrm>
          <a:prstGeom prst="rect">
            <a:avLst/>
          </a:prstGeom>
          <a:noFill/>
          <a:ln cap="flat">
            <a:noFill/>
          </a:ln>
        </p:spPr>
      </p:pic>
      <p:sp>
        <p:nvSpPr>
          <p:cNvPr id="3" name="Otsikko 1">
            <a:extLst>
              <a:ext uri="{FF2B5EF4-FFF2-40B4-BE49-F238E27FC236}">
                <a16:creationId xmlns:a16="http://schemas.microsoft.com/office/drawing/2014/main" id="{42A73EE9-0EEB-497D-B7B0-09C27B20A448}"/>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4" name="Alaotsikko 2">
            <a:extLst>
              <a:ext uri="{FF2B5EF4-FFF2-40B4-BE49-F238E27FC236}">
                <a16:creationId xmlns:a16="http://schemas.microsoft.com/office/drawing/2014/main" id="{5CC6FF12-D2BB-4EA7-9910-054AD52FE6AE}"/>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cxnSp>
        <p:nvCxnSpPr>
          <p:cNvPr id="5" name="Suora yhdysviiva 18">
            <a:extLst>
              <a:ext uri="{FF2B5EF4-FFF2-40B4-BE49-F238E27FC236}">
                <a16:creationId xmlns:a16="http://schemas.microsoft.com/office/drawing/2014/main" id="{25DBE33F-8009-406B-BC22-554819C548B2}"/>
              </a:ext>
            </a:extLst>
          </p:cNvPr>
          <p:cNvCxnSpPr/>
          <p:nvPr/>
        </p:nvCxnSpPr>
        <p:spPr>
          <a:xfrm>
            <a:off x="661641" y="6254843"/>
            <a:ext cx="10786939" cy="0"/>
          </a:xfrm>
          <a:prstGeom prst="straightConnector1">
            <a:avLst/>
          </a:prstGeom>
          <a:noFill/>
          <a:ln w="12701" cap="flat">
            <a:solidFill>
              <a:srgbClr val="7F7F7F"/>
            </a:solidFill>
            <a:prstDash val="solid"/>
            <a:miter/>
          </a:ln>
        </p:spPr>
      </p:cxnSp>
      <p:pic>
        <p:nvPicPr>
          <p:cNvPr id="6" name="Kuva 4" descr="Kuva, joka sisältää kohteen teksti&#10;&#10;Kuvaus luotu automaattisesti">
            <a:extLst>
              <a:ext uri="{FF2B5EF4-FFF2-40B4-BE49-F238E27FC236}">
                <a16:creationId xmlns:a16="http://schemas.microsoft.com/office/drawing/2014/main" id="{8393E214-D07A-4990-903F-33D8A17E0FD8}"/>
              </a:ext>
            </a:extLst>
          </p:cNvPr>
          <p:cNvPicPr>
            <a:picLocks noChangeAspect="1"/>
          </p:cNvPicPr>
          <p:nvPr/>
        </p:nvPicPr>
        <p:blipFill>
          <a:blip r:embed="rId3"/>
          <a:stretch>
            <a:fillRect/>
          </a:stretch>
        </p:blipFill>
        <p:spPr>
          <a:xfrm>
            <a:off x="382237" y="310996"/>
            <a:ext cx="4177134" cy="918971"/>
          </a:xfrm>
          <a:prstGeom prst="rect">
            <a:avLst/>
          </a:prstGeom>
          <a:noFill/>
          <a:ln cap="flat">
            <a:noFill/>
          </a:ln>
        </p:spPr>
      </p:pic>
      <p:pic>
        <p:nvPicPr>
          <p:cNvPr id="7" name="Kuva 8">
            <a:extLst>
              <a:ext uri="{FF2B5EF4-FFF2-40B4-BE49-F238E27FC236}">
                <a16:creationId xmlns:a16="http://schemas.microsoft.com/office/drawing/2014/main" id="{EFA02B25-7ED2-4698-9E2E-CAF9957DC8A9}"/>
              </a:ext>
            </a:extLst>
          </p:cNvPr>
          <p:cNvPicPr>
            <a:picLocks noChangeAspect="1"/>
          </p:cNvPicPr>
          <p:nvPr/>
        </p:nvPicPr>
        <p:blipFill>
          <a:blip r:embed="rId4"/>
          <a:stretch>
            <a:fillRect/>
          </a:stretch>
        </p:blipFill>
        <p:spPr>
          <a:xfrm>
            <a:off x="5566940" y="5535750"/>
            <a:ext cx="445742" cy="461662"/>
          </a:xfrm>
          <a:prstGeom prst="rect">
            <a:avLst/>
          </a:prstGeom>
          <a:noFill/>
          <a:ln cap="flat">
            <a:noFill/>
          </a:ln>
        </p:spPr>
      </p:pic>
      <p:pic>
        <p:nvPicPr>
          <p:cNvPr id="8" name="Kuva 5">
            <a:extLst>
              <a:ext uri="{FF2B5EF4-FFF2-40B4-BE49-F238E27FC236}">
                <a16:creationId xmlns:a16="http://schemas.microsoft.com/office/drawing/2014/main" id="{4E0EA5C8-5D03-472C-A8E8-F4F22CA27BC2}"/>
              </a:ext>
            </a:extLst>
          </p:cNvPr>
          <p:cNvPicPr>
            <a:picLocks noChangeAspect="1"/>
          </p:cNvPicPr>
          <p:nvPr/>
        </p:nvPicPr>
        <p:blipFill>
          <a:blip r:embed="rId5"/>
          <a:stretch>
            <a:fillRect/>
          </a:stretch>
        </p:blipFill>
        <p:spPr>
          <a:xfrm>
            <a:off x="5209135" y="4987539"/>
            <a:ext cx="1161342" cy="290340"/>
          </a:xfrm>
          <a:prstGeom prst="rect">
            <a:avLst/>
          </a:prstGeom>
          <a:noFill/>
          <a:ln cap="flat">
            <a:noFill/>
          </a:ln>
        </p:spPr>
      </p:pic>
      <p:pic>
        <p:nvPicPr>
          <p:cNvPr id="9" name="Kuva 9">
            <a:extLst>
              <a:ext uri="{FF2B5EF4-FFF2-40B4-BE49-F238E27FC236}">
                <a16:creationId xmlns:a16="http://schemas.microsoft.com/office/drawing/2014/main" id="{A9B9A77D-A444-47DE-A241-3FD6DE8D0E4A}"/>
              </a:ext>
            </a:extLst>
          </p:cNvPr>
          <p:cNvPicPr>
            <a:picLocks noChangeAspect="1"/>
          </p:cNvPicPr>
          <p:nvPr/>
        </p:nvPicPr>
        <p:blipFill>
          <a:blip r:embed="rId6"/>
          <a:stretch>
            <a:fillRect/>
          </a:stretch>
        </p:blipFill>
        <p:spPr>
          <a:xfrm>
            <a:off x="6554803" y="4787249"/>
            <a:ext cx="1727228" cy="690893"/>
          </a:xfrm>
          <a:prstGeom prst="rect">
            <a:avLst/>
          </a:prstGeom>
          <a:noFill/>
          <a:ln cap="flat">
            <a:noFill/>
          </a:ln>
        </p:spPr>
      </p:pic>
      <p:pic>
        <p:nvPicPr>
          <p:cNvPr id="10" name="Kuva 14">
            <a:extLst>
              <a:ext uri="{FF2B5EF4-FFF2-40B4-BE49-F238E27FC236}">
                <a16:creationId xmlns:a16="http://schemas.microsoft.com/office/drawing/2014/main" id="{D6C1D2E4-C541-44A6-A025-032BD5077576}"/>
              </a:ext>
            </a:extLst>
          </p:cNvPr>
          <p:cNvPicPr>
            <a:picLocks noChangeAspect="1"/>
          </p:cNvPicPr>
          <p:nvPr/>
        </p:nvPicPr>
        <p:blipFill>
          <a:blip r:embed="rId7"/>
          <a:stretch>
            <a:fillRect/>
          </a:stretch>
        </p:blipFill>
        <p:spPr>
          <a:xfrm>
            <a:off x="8458657" y="4922626"/>
            <a:ext cx="635032" cy="413601"/>
          </a:xfrm>
          <a:prstGeom prst="rect">
            <a:avLst/>
          </a:prstGeom>
          <a:noFill/>
          <a:ln cap="flat">
            <a:noFill/>
          </a:ln>
        </p:spPr>
      </p:pic>
      <p:pic>
        <p:nvPicPr>
          <p:cNvPr id="11" name="Kuva 16">
            <a:extLst>
              <a:ext uri="{FF2B5EF4-FFF2-40B4-BE49-F238E27FC236}">
                <a16:creationId xmlns:a16="http://schemas.microsoft.com/office/drawing/2014/main" id="{8867130E-B2F2-44E8-B69D-8BF45732A9C2}"/>
              </a:ext>
            </a:extLst>
          </p:cNvPr>
          <p:cNvPicPr>
            <a:picLocks noChangeAspect="1"/>
          </p:cNvPicPr>
          <p:nvPr/>
        </p:nvPicPr>
        <p:blipFill>
          <a:blip r:embed="rId8"/>
          <a:stretch>
            <a:fillRect/>
          </a:stretch>
        </p:blipFill>
        <p:spPr>
          <a:xfrm>
            <a:off x="6655954" y="5498305"/>
            <a:ext cx="586642" cy="414588"/>
          </a:xfrm>
          <a:prstGeom prst="rect">
            <a:avLst/>
          </a:prstGeom>
          <a:noFill/>
          <a:ln cap="flat">
            <a:noFill/>
          </a:ln>
        </p:spPr>
      </p:pic>
      <p:pic>
        <p:nvPicPr>
          <p:cNvPr id="12" name="Kuva 19">
            <a:extLst>
              <a:ext uri="{FF2B5EF4-FFF2-40B4-BE49-F238E27FC236}">
                <a16:creationId xmlns:a16="http://schemas.microsoft.com/office/drawing/2014/main" id="{8FD114B8-7160-43B3-B8CD-6F855F3681ED}"/>
              </a:ext>
            </a:extLst>
          </p:cNvPr>
          <p:cNvPicPr>
            <a:picLocks noChangeAspect="1"/>
          </p:cNvPicPr>
          <p:nvPr/>
        </p:nvPicPr>
        <p:blipFill>
          <a:blip r:embed="rId9"/>
          <a:stretch>
            <a:fillRect/>
          </a:stretch>
        </p:blipFill>
        <p:spPr>
          <a:xfrm>
            <a:off x="3742246" y="4729660"/>
            <a:ext cx="1466889" cy="825127"/>
          </a:xfrm>
          <a:prstGeom prst="rect">
            <a:avLst/>
          </a:prstGeom>
          <a:noFill/>
          <a:ln cap="flat">
            <a:noFill/>
          </a:ln>
        </p:spPr>
      </p:pic>
      <p:pic>
        <p:nvPicPr>
          <p:cNvPr id="13" name="Kuva 23" descr="Kuva, joka sisältää kohteen teksti&#10;&#10;Kuvaus luotu automaattisesti">
            <a:extLst>
              <a:ext uri="{FF2B5EF4-FFF2-40B4-BE49-F238E27FC236}">
                <a16:creationId xmlns:a16="http://schemas.microsoft.com/office/drawing/2014/main" id="{84522215-D5D3-49C7-A09E-C988A9638E1E}"/>
              </a:ext>
            </a:extLst>
          </p:cNvPr>
          <p:cNvPicPr>
            <a:picLocks noChangeAspect="1"/>
          </p:cNvPicPr>
          <p:nvPr/>
        </p:nvPicPr>
        <p:blipFill>
          <a:blip r:embed="rId10"/>
          <a:stretch>
            <a:fillRect/>
          </a:stretch>
        </p:blipFill>
        <p:spPr>
          <a:xfrm>
            <a:off x="2741453" y="4841345"/>
            <a:ext cx="1034387" cy="410885"/>
          </a:xfrm>
          <a:prstGeom prst="rect">
            <a:avLst/>
          </a:prstGeom>
          <a:noFill/>
          <a:ln cap="flat">
            <a:noFill/>
          </a:ln>
        </p:spPr>
      </p:pic>
      <p:sp>
        <p:nvSpPr>
          <p:cNvPr id="14" name="Tekstiruutu 13">
            <a:extLst>
              <a:ext uri="{FF2B5EF4-FFF2-40B4-BE49-F238E27FC236}">
                <a16:creationId xmlns:a16="http://schemas.microsoft.com/office/drawing/2014/main" id="{CFD3FA13-5B2F-4749-8CD6-5BFD01EC367C}"/>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spTree>
    <p:extLst>
      <p:ext uri="{BB962C8B-B14F-4D97-AF65-F5344CB8AC3E}">
        <p14:creationId xmlns:p14="http://schemas.microsoft.com/office/powerpoint/2010/main" val="120462476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Otsikkodia VER1">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86BEC60-3414-402D-9936-2264563A68E9}"/>
              </a:ext>
            </a:extLst>
          </p:cNvPr>
          <p:cNvSpPr txBox="1">
            <a:spLocks noGrp="1"/>
          </p:cNvSpPr>
          <p:nvPr>
            <p:ph type="title"/>
          </p:nvPr>
        </p:nvSpPr>
        <p:spPr>
          <a:xfrm>
            <a:off x="1524003" y="1384026"/>
            <a:ext cx="9144000" cy="2387598"/>
          </a:xfrm>
        </p:spPr>
        <p:txBody>
          <a:bodyPr anchor="b" anchorCtr="1"/>
          <a:lstStyle>
            <a:lvl1pPr algn="ctr">
              <a:defRPr sz="6000">
                <a:latin typeface="Calibri Light" pitchFamily="34"/>
                <a:cs typeface="Calibri Light" pitchFamily="34"/>
              </a:defRPr>
            </a:lvl1pPr>
          </a:lstStyle>
          <a:p>
            <a:pPr lvl="0"/>
            <a:r>
              <a:rPr lang="fi-FI"/>
              <a:t>Muokkaa ots. perustyyl. napsautt.</a:t>
            </a:r>
          </a:p>
        </p:txBody>
      </p:sp>
      <p:sp>
        <p:nvSpPr>
          <p:cNvPr id="3" name="Alaotsikko 2">
            <a:extLst>
              <a:ext uri="{FF2B5EF4-FFF2-40B4-BE49-F238E27FC236}">
                <a16:creationId xmlns:a16="http://schemas.microsoft.com/office/drawing/2014/main" id="{3523803C-3E6C-463B-B978-760F3AD94C1A}"/>
              </a:ext>
            </a:extLst>
          </p:cNvPr>
          <p:cNvSpPr txBox="1">
            <a:spLocks noGrp="1"/>
          </p:cNvSpPr>
          <p:nvPr>
            <p:ph type="subTitle" idx="4294967295"/>
          </p:nvPr>
        </p:nvSpPr>
        <p:spPr>
          <a:xfrm>
            <a:off x="1524003" y="3925692"/>
            <a:ext cx="9144000" cy="724634"/>
          </a:xfrm>
        </p:spPr>
        <p:txBody>
          <a:bodyPr anchorCtr="1"/>
          <a:lstStyle>
            <a:lvl1pPr marL="0" indent="0" algn="ctr">
              <a:buNone/>
              <a:defRPr sz="2400">
                <a:solidFill>
                  <a:srgbClr val="4D4E50"/>
                </a:solidFill>
                <a:latin typeface="Calibri"/>
              </a:defRPr>
            </a:lvl1pPr>
          </a:lstStyle>
          <a:p>
            <a:pPr lvl="0"/>
            <a:r>
              <a:rPr lang="fi-FI"/>
              <a:t>Muokkaa alaotsikon perustyyliä napsautt.</a:t>
            </a:r>
          </a:p>
        </p:txBody>
      </p:sp>
      <p:pic>
        <p:nvPicPr>
          <p:cNvPr id="4" name="Kuva 4" descr="Kuva, joka sisältää kohteen teksti&#10;&#10;Kuvaus luotu automaattisesti">
            <a:extLst>
              <a:ext uri="{FF2B5EF4-FFF2-40B4-BE49-F238E27FC236}">
                <a16:creationId xmlns:a16="http://schemas.microsoft.com/office/drawing/2014/main" id="{60B66E8F-A456-45B7-966B-70E95687AFF0}"/>
              </a:ext>
            </a:extLst>
          </p:cNvPr>
          <p:cNvPicPr>
            <a:picLocks noChangeAspect="1"/>
          </p:cNvPicPr>
          <p:nvPr/>
        </p:nvPicPr>
        <p:blipFill>
          <a:blip r:embed="rId2"/>
          <a:stretch>
            <a:fillRect/>
          </a:stretch>
        </p:blipFill>
        <p:spPr>
          <a:xfrm>
            <a:off x="721598" y="354896"/>
            <a:ext cx="3635124" cy="799725"/>
          </a:xfrm>
          <a:prstGeom prst="rect">
            <a:avLst/>
          </a:prstGeom>
          <a:noFill/>
          <a:ln cap="flat">
            <a:noFill/>
          </a:ln>
        </p:spPr>
      </p:pic>
      <p:pic>
        <p:nvPicPr>
          <p:cNvPr id="5" name="Kuva 8">
            <a:extLst>
              <a:ext uri="{FF2B5EF4-FFF2-40B4-BE49-F238E27FC236}">
                <a16:creationId xmlns:a16="http://schemas.microsoft.com/office/drawing/2014/main" id="{F91407C4-0AA6-4DC7-B0B1-915E3A3AD37C}"/>
              </a:ext>
            </a:extLst>
          </p:cNvPr>
          <p:cNvPicPr>
            <a:picLocks noChangeAspect="1"/>
          </p:cNvPicPr>
          <p:nvPr/>
        </p:nvPicPr>
        <p:blipFill>
          <a:blip r:embed="rId3"/>
          <a:stretch>
            <a:fillRect/>
          </a:stretch>
        </p:blipFill>
        <p:spPr>
          <a:xfrm>
            <a:off x="10597850" y="6335018"/>
            <a:ext cx="445742" cy="461662"/>
          </a:xfrm>
          <a:prstGeom prst="rect">
            <a:avLst/>
          </a:prstGeom>
          <a:noFill/>
          <a:ln cap="flat">
            <a:noFill/>
          </a:ln>
        </p:spPr>
      </p:pic>
      <p:pic>
        <p:nvPicPr>
          <p:cNvPr id="6" name="Kuva 11">
            <a:extLst>
              <a:ext uri="{FF2B5EF4-FFF2-40B4-BE49-F238E27FC236}">
                <a16:creationId xmlns:a16="http://schemas.microsoft.com/office/drawing/2014/main" id="{92595B27-F389-46B4-88D6-C132A3B5AD0E}"/>
              </a:ext>
            </a:extLst>
          </p:cNvPr>
          <p:cNvPicPr>
            <a:picLocks noChangeAspect="1"/>
          </p:cNvPicPr>
          <p:nvPr/>
        </p:nvPicPr>
        <p:blipFill>
          <a:blip r:embed="rId4"/>
          <a:stretch>
            <a:fillRect/>
          </a:stretch>
        </p:blipFill>
        <p:spPr>
          <a:xfrm>
            <a:off x="9889016" y="6302364"/>
            <a:ext cx="586642" cy="414588"/>
          </a:xfrm>
          <a:prstGeom prst="rect">
            <a:avLst/>
          </a:prstGeom>
          <a:noFill/>
          <a:ln cap="flat">
            <a:noFill/>
          </a:ln>
        </p:spPr>
      </p:pic>
      <p:sp>
        <p:nvSpPr>
          <p:cNvPr id="7" name="Tekstiruutu 13">
            <a:extLst>
              <a:ext uri="{FF2B5EF4-FFF2-40B4-BE49-F238E27FC236}">
                <a16:creationId xmlns:a16="http://schemas.microsoft.com/office/drawing/2014/main" id="{9D102304-C923-4B06-A139-4B8AD342A07B}"/>
              </a:ext>
            </a:extLst>
          </p:cNvPr>
          <p:cNvSpPr txBox="1"/>
          <p:nvPr/>
        </p:nvSpPr>
        <p:spPr>
          <a:xfrm>
            <a:off x="2371725" y="6363099"/>
            <a:ext cx="744854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Polkukartta on osa POLKU 2.0 -hanketta, jonka päärahoittaja on Euroopan Unionin Euroopan sosiaalirahasto.</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i-FI" sz="800" b="0" i="0" u="none" strike="noStrike" kern="1200" cap="none" spc="0" baseline="0">
                <a:solidFill>
                  <a:srgbClr val="393A3C"/>
                </a:solidFill>
                <a:uFillTx/>
                <a:latin typeface="Calibri Light" pitchFamily="34"/>
                <a:cs typeface="Calibri Light" pitchFamily="34"/>
              </a:rPr>
              <a:t>Rahoittavana viranomaisena toimii Keski-Suomen ELY-keskus</a:t>
            </a:r>
            <a:endParaRPr lang="fi-FI" sz="800" b="0" i="0" u="none" strike="noStrike" kern="1200" cap="none" spc="0" baseline="0">
              <a:solidFill>
                <a:srgbClr val="4D4E50"/>
              </a:solidFill>
              <a:uFillTx/>
              <a:latin typeface="Calibri Light" pitchFamily="34"/>
              <a:ea typeface="Open Sans Light" pitchFamily="34"/>
              <a:cs typeface="Calibri Light" pitchFamily="34"/>
            </a:endParaRPr>
          </a:p>
        </p:txBody>
      </p:sp>
      <p:cxnSp>
        <p:nvCxnSpPr>
          <p:cNvPr id="8" name="Suora yhdysviiva 18">
            <a:extLst>
              <a:ext uri="{FF2B5EF4-FFF2-40B4-BE49-F238E27FC236}">
                <a16:creationId xmlns:a16="http://schemas.microsoft.com/office/drawing/2014/main" id="{0574A2FB-7332-4697-8DA4-46A828E5951D}"/>
              </a:ext>
            </a:extLst>
          </p:cNvPr>
          <p:cNvCxnSpPr/>
          <p:nvPr/>
        </p:nvCxnSpPr>
        <p:spPr>
          <a:xfrm>
            <a:off x="661641" y="6254843"/>
            <a:ext cx="10786939" cy="0"/>
          </a:xfrm>
          <a:prstGeom prst="straightConnector1">
            <a:avLst/>
          </a:prstGeom>
          <a:noFill/>
          <a:ln w="12701" cap="flat">
            <a:solidFill>
              <a:srgbClr val="7F7F7F"/>
            </a:solidFill>
            <a:prstDash val="solid"/>
            <a:miter/>
          </a:ln>
        </p:spPr>
      </p:cxnSp>
    </p:spTree>
    <p:extLst>
      <p:ext uri="{BB962C8B-B14F-4D97-AF65-F5344CB8AC3E}">
        <p14:creationId xmlns:p14="http://schemas.microsoft.com/office/powerpoint/2010/main" val="4056133439"/>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theme" Target="../theme/theme2.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18" Type="http://schemas.openxmlformats.org/officeDocument/2006/relationships/slideLayout" Target="../slideLayouts/slideLayout70.xml"/><Relationship Id="rId3" Type="http://schemas.openxmlformats.org/officeDocument/2006/relationships/slideLayout" Target="../slideLayouts/slideLayout55.xml"/><Relationship Id="rId21" Type="http://schemas.openxmlformats.org/officeDocument/2006/relationships/slideLayout" Target="../slideLayouts/slideLayout73.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slideLayout" Target="../slideLayouts/slideLayout69.xml"/><Relationship Id="rId2" Type="http://schemas.openxmlformats.org/officeDocument/2006/relationships/slideLayout" Target="../slideLayouts/slideLayout54.xml"/><Relationship Id="rId16" Type="http://schemas.openxmlformats.org/officeDocument/2006/relationships/slideLayout" Target="../slideLayouts/slideLayout68.xml"/><Relationship Id="rId20" Type="http://schemas.openxmlformats.org/officeDocument/2006/relationships/slideLayout" Target="../slideLayouts/slideLayout72.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24" Type="http://schemas.openxmlformats.org/officeDocument/2006/relationships/theme" Target="../theme/theme3.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23" Type="http://schemas.openxmlformats.org/officeDocument/2006/relationships/slideLayout" Target="../slideLayouts/slideLayout75.xml"/><Relationship Id="rId10" Type="http://schemas.openxmlformats.org/officeDocument/2006/relationships/slideLayout" Target="../slideLayouts/slideLayout62.xml"/><Relationship Id="rId19" Type="http://schemas.openxmlformats.org/officeDocument/2006/relationships/slideLayout" Target="../slideLayouts/slideLayout71.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 Id="rId22" Type="http://schemas.openxmlformats.org/officeDocument/2006/relationships/slideLayout" Target="../slideLayouts/slideLayout7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slideLayout" Target="../slideLayouts/slideLayout93.xml"/><Relationship Id="rId3" Type="http://schemas.openxmlformats.org/officeDocument/2006/relationships/slideLayout" Target="../slideLayouts/slideLayout78.xml"/><Relationship Id="rId21" Type="http://schemas.openxmlformats.org/officeDocument/2006/relationships/slideLayout" Target="../slideLayouts/slideLayout96.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slideLayout" Target="../slideLayouts/slideLayout95.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theme" Target="../theme/theme4.xml"/><Relationship Id="rId10" Type="http://schemas.openxmlformats.org/officeDocument/2006/relationships/slideLayout" Target="../slideLayouts/slideLayout85.xml"/><Relationship Id="rId19" Type="http://schemas.openxmlformats.org/officeDocument/2006/relationships/slideLayout" Target="../slideLayouts/slideLayout94.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slideLayout" Target="../slideLayouts/slideLayout9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18" Type="http://schemas.openxmlformats.org/officeDocument/2006/relationships/slideLayout" Target="../slideLayouts/slideLayout115.xml"/><Relationship Id="rId3" Type="http://schemas.openxmlformats.org/officeDocument/2006/relationships/slideLayout" Target="../slideLayouts/slideLayout100.xml"/><Relationship Id="rId21" Type="http://schemas.openxmlformats.org/officeDocument/2006/relationships/slideLayout" Target="../slideLayouts/slideLayout118.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17" Type="http://schemas.openxmlformats.org/officeDocument/2006/relationships/slideLayout" Target="../slideLayouts/slideLayout114.xml"/><Relationship Id="rId2" Type="http://schemas.openxmlformats.org/officeDocument/2006/relationships/slideLayout" Target="../slideLayouts/slideLayout99.xml"/><Relationship Id="rId16" Type="http://schemas.openxmlformats.org/officeDocument/2006/relationships/slideLayout" Target="../slideLayouts/slideLayout113.xml"/><Relationship Id="rId20" Type="http://schemas.openxmlformats.org/officeDocument/2006/relationships/slideLayout" Target="../slideLayouts/slideLayout117.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24" Type="http://schemas.openxmlformats.org/officeDocument/2006/relationships/theme" Target="../theme/theme5.xml"/><Relationship Id="rId5" Type="http://schemas.openxmlformats.org/officeDocument/2006/relationships/slideLayout" Target="../slideLayouts/slideLayout102.xml"/><Relationship Id="rId15" Type="http://schemas.openxmlformats.org/officeDocument/2006/relationships/slideLayout" Target="../slideLayouts/slideLayout112.xml"/><Relationship Id="rId23" Type="http://schemas.openxmlformats.org/officeDocument/2006/relationships/slideLayout" Target="../slideLayouts/slideLayout120.xml"/><Relationship Id="rId10" Type="http://schemas.openxmlformats.org/officeDocument/2006/relationships/slideLayout" Target="../slideLayouts/slideLayout107.xml"/><Relationship Id="rId19" Type="http://schemas.openxmlformats.org/officeDocument/2006/relationships/slideLayout" Target="../slideLayouts/slideLayout116.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 Id="rId22" Type="http://schemas.openxmlformats.org/officeDocument/2006/relationships/slideLayout" Target="../slideLayouts/slideLayout11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slideLayout" Target="../slideLayouts/slideLayout133.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1.xml"/><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theme" Target="../theme/theme7.xml"/><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slideLayout" Target="../slideLayouts/slideLayout144.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1021389647"/>
      </p:ext>
    </p:extLst>
  </p:cSld>
  <p:clrMap bg1="lt1" tx1="dk1" bg2="lt2" tx2="dk2" accent1="accent1" accent2="accent2" accent3="accent3" accent4="accent4" accent5="accent5" accent6="accent6" hlink="hlink" folHlink="folHlink"/>
  <p:sldLayoutIdLst>
    <p:sldLayoutId id="2147483737" r:id="rId1"/>
    <p:sldLayoutId id="2147483704" r:id="rId2"/>
    <p:sldLayoutId id="2147484435"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672" r:id="rId14"/>
    <p:sldLayoutId id="2147483673" r:id="rId15"/>
    <p:sldLayoutId id="2147483674" r:id="rId16"/>
    <p:sldLayoutId id="2147483675" r:id="rId17"/>
    <p:sldLayoutId id="2147483676" r:id="rId18"/>
    <p:sldLayoutId id="2147484535" r:id="rId19"/>
    <p:sldLayoutId id="2147483678" r:id="rId20"/>
    <p:sldLayoutId id="2147483679" r:id="rId21"/>
    <p:sldLayoutId id="2147483680" r:id="rId22"/>
    <p:sldLayoutId id="2147483681" r:id="rId23"/>
    <p:sldLayoutId id="2147483682" r:id="rId24"/>
    <p:sldLayoutId id="2147483683" r:id="rId25"/>
    <p:sldLayoutId id="2147484409" r:id="rId26"/>
    <p:sldLayoutId id="2147484530" r:id="rId27"/>
    <p:sldLayoutId id="2147484531" r:id="rId28"/>
  </p:sldLayoutIdLst>
  <p:hf hdr="0" ftr="0"/>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fld id="{846CE7D5-CF57-46EF-B807-FDD0502418D4}" type="datetimeFigureOut">
              <a:rPr lang="en-US" smtClean="0"/>
              <a:t>8/29/2023</a:t>
            </a:fld>
            <a:endParaRPr lang="en-US"/>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330EA680-D336-4FF7-8B7A-9848BB0A1C32}" type="slidenum">
              <a:rPr lang="en-US" smtClean="0"/>
              <a:t>‹#›</a:t>
            </a:fld>
            <a:endParaRPr lang="en-US"/>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1362821304"/>
      </p:ext>
    </p:extLst>
  </p:cSld>
  <p:clrMap bg1="lt1" tx1="dk1" bg2="lt2" tx2="dk2" accent1="accent1" accent2="accent2" accent3="accent3" accent4="accent4" accent5="accent5" accent6="accent6" hlink="hlink" folHlink="folHlink"/>
  <p:sldLayoutIdLst>
    <p:sldLayoutId id="2147484533" r:id="rId1"/>
    <p:sldLayoutId id="2147484534" r:id="rId2"/>
    <p:sldLayoutId id="2147484527" r:id="rId3"/>
    <p:sldLayoutId id="2147484536" r:id="rId4"/>
    <p:sldLayoutId id="2147484537" r:id="rId5"/>
    <p:sldLayoutId id="2147484538" r:id="rId6"/>
    <p:sldLayoutId id="2147484539" r:id="rId7"/>
    <p:sldLayoutId id="2147484540"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4526" r:id="rId17"/>
    <p:sldLayoutId id="2147483705" r:id="rId18"/>
    <p:sldLayoutId id="2147483706" r:id="rId19"/>
    <p:sldLayoutId id="2147483707" r:id="rId20"/>
    <p:sldLayoutId id="2147483708" r:id="rId21"/>
    <p:sldLayoutId id="2147483709" r:id="rId22"/>
    <p:sldLayoutId id="2147483710" r:id="rId23"/>
    <p:sldLayoutId id="2147483711" r:id="rId24"/>
  </p:sldLayoutIdLst>
  <p:txStyles>
    <p:title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2279A2F7-E171-194B-8119-D4DE039DF1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3" name="Tekstin paikkamerkki 2">
            <a:extLst>
              <a:ext uri="{FF2B5EF4-FFF2-40B4-BE49-F238E27FC236}">
                <a16:creationId xmlns:a16="http://schemas.microsoft.com/office/drawing/2014/main" id="{6F06D6E6-220B-4B48-A90D-745D088959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114A0D36-7AE3-B34A-9320-109B7182AA36}"/>
              </a:ext>
            </a:extLst>
          </p:cNvPr>
          <p:cNvSpPr>
            <a:spLocks noGrp="1"/>
          </p:cNvSpPr>
          <p:nvPr>
            <p:ph type="dt" sz="half" idx="2"/>
          </p:nvPr>
        </p:nvSpPr>
        <p:spPr>
          <a:xfrm>
            <a:off x="8610600" y="6356350"/>
            <a:ext cx="2743200" cy="365125"/>
          </a:xfrm>
          <a:prstGeom prst="rect">
            <a:avLst/>
          </a:prstGeom>
        </p:spPr>
        <p:txBody>
          <a:bodyPr vert="horz" lIns="91440" tIns="45720" rIns="91440" bIns="45720" rtlCol="0" anchor="ctr"/>
          <a:lstStyle>
            <a:lvl1pPr algn="l">
              <a:defRPr sz="1000">
                <a:solidFill>
                  <a:schemeClr val="bg2">
                    <a:lumMod val="50000"/>
                  </a:schemeClr>
                </a:solidFill>
              </a:defRPr>
            </a:lvl1pPr>
          </a:lstStyle>
          <a:p>
            <a:endParaRPr lang="fi-FI"/>
          </a:p>
        </p:txBody>
      </p:sp>
      <p:sp>
        <p:nvSpPr>
          <p:cNvPr id="6" name="Dian numeron paikkamerkki 5">
            <a:extLst>
              <a:ext uri="{FF2B5EF4-FFF2-40B4-BE49-F238E27FC236}">
                <a16:creationId xmlns:a16="http://schemas.microsoft.com/office/drawing/2014/main" id="{4E468276-9F92-5A45-8CAF-21FC770D4208}"/>
              </a:ext>
            </a:extLst>
          </p:cNvPr>
          <p:cNvSpPr>
            <a:spLocks noGrp="1"/>
          </p:cNvSpPr>
          <p:nvPr>
            <p:ph type="sldNum" sz="quarter" idx="4"/>
          </p:nvPr>
        </p:nvSpPr>
        <p:spPr>
          <a:xfrm>
            <a:off x="8610600" y="6356349"/>
            <a:ext cx="2743200" cy="365125"/>
          </a:xfrm>
          <a:prstGeom prst="rect">
            <a:avLst/>
          </a:prstGeom>
        </p:spPr>
        <p:txBody>
          <a:bodyPr vert="horz" lIns="91440" tIns="45720" rIns="91440" bIns="45720" rtlCol="0" anchor="ctr"/>
          <a:lstStyle>
            <a:lvl1pPr algn="r">
              <a:defRPr sz="1200">
                <a:solidFill>
                  <a:schemeClr val="bg2">
                    <a:lumMod val="50000"/>
                  </a:schemeClr>
                </a:solidFill>
                <a:latin typeface="+mj-lt"/>
              </a:defRPr>
            </a:lvl1pPr>
          </a:lstStyle>
          <a:p>
            <a:fld id="{4BD6CBA3-5AC7-274C-80AE-0C679A856365}" type="slidenum">
              <a:rPr lang="fi-FI" smtClean="0"/>
              <a:pPr/>
              <a:t>‹#›</a:t>
            </a:fld>
            <a:endParaRPr lang="fi-FI"/>
          </a:p>
        </p:txBody>
      </p:sp>
      <p:sp>
        <p:nvSpPr>
          <p:cNvPr id="7" name="Alatunnisteen paikkamerkki 6">
            <a:extLst>
              <a:ext uri="{FF2B5EF4-FFF2-40B4-BE49-F238E27FC236}">
                <a16:creationId xmlns:a16="http://schemas.microsoft.com/office/drawing/2014/main" id="{7F8E0626-365A-2D4C-993F-253B8BC387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389267990"/>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 id="2147483729" r:id="rId17"/>
    <p:sldLayoutId id="2147483730" r:id="rId18"/>
    <p:sldLayoutId id="2147483731" r:id="rId19"/>
    <p:sldLayoutId id="2147483732" r:id="rId20"/>
    <p:sldLayoutId id="2147483733" r:id="rId21"/>
    <p:sldLayoutId id="2147483734" r:id="rId22"/>
    <p:sldLayoutId id="2147483735" r:id="rId23"/>
  </p:sldLayoutIdLst>
  <p:hf hdr="0" ftr="0"/>
  <p:txStyles>
    <p:titleStyle>
      <a:lvl1pPr algn="l" defTabSz="914400" rtl="0" eaLnBrk="1" latinLnBrk="0" hangingPunct="1">
        <a:lnSpc>
          <a:spcPct val="90000"/>
        </a:lnSpc>
        <a:spcBef>
          <a:spcPct val="0"/>
        </a:spcBef>
        <a:buNone/>
        <a:defRPr sz="4400" b="1" kern="1200">
          <a:solidFill>
            <a:schemeClr val="bg2">
              <a:lumMod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2">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728"/>
              </a:buClr>
              <a:buSzPts val="4400"/>
              <a:buFont typeface="Calibri"/>
              <a:buNone/>
              <a:defRPr sz="4400" b="1" i="0" u="none" strike="noStrike" cap="none">
                <a:solidFill>
                  <a:srgbClr val="262728"/>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90000"/>
              </a:lnSpc>
              <a:spcBef>
                <a:spcPts val="1000"/>
              </a:spcBef>
              <a:spcAft>
                <a:spcPts val="0"/>
              </a:spcAft>
              <a:buClr>
                <a:srgbClr val="1C1D1D"/>
              </a:buClr>
              <a:buSzPts val="3200"/>
              <a:buFont typeface="Arial"/>
              <a:buChar char="•"/>
              <a:defRPr sz="3200" b="0" i="0" u="none" strike="noStrike" cap="none">
                <a:solidFill>
                  <a:srgbClr val="1C1D1D"/>
                </a:solidFill>
                <a:latin typeface="Open Sans Light"/>
                <a:ea typeface="Open Sans Light"/>
                <a:cs typeface="Open Sans Light"/>
                <a:sym typeface="Open Sans Light"/>
              </a:defRPr>
            </a:lvl1pPr>
            <a:lvl2pPr marL="914400" marR="0" lvl="1" indent="-406400" algn="l" rtl="0">
              <a:lnSpc>
                <a:spcPct val="90000"/>
              </a:lnSpc>
              <a:spcBef>
                <a:spcPts val="500"/>
              </a:spcBef>
              <a:spcAft>
                <a:spcPts val="0"/>
              </a:spcAft>
              <a:buClr>
                <a:srgbClr val="1C1D1D"/>
              </a:buClr>
              <a:buSzPts val="2800"/>
              <a:buFont typeface="Arial"/>
              <a:buChar char="•"/>
              <a:defRPr sz="2800" b="0" i="0" u="none" strike="noStrike" cap="none">
                <a:solidFill>
                  <a:srgbClr val="1C1D1D"/>
                </a:solidFill>
                <a:latin typeface="Open Sans Light"/>
                <a:ea typeface="Open Sans Light"/>
                <a:cs typeface="Open Sans Light"/>
                <a:sym typeface="Open Sans Light"/>
              </a:defRPr>
            </a:lvl2pPr>
            <a:lvl3pPr marL="1371600" marR="0" lvl="2" indent="-381000" algn="l" rtl="0">
              <a:lnSpc>
                <a:spcPct val="90000"/>
              </a:lnSpc>
              <a:spcBef>
                <a:spcPts val="500"/>
              </a:spcBef>
              <a:spcAft>
                <a:spcPts val="0"/>
              </a:spcAft>
              <a:buClr>
                <a:srgbClr val="1C1D1D"/>
              </a:buClr>
              <a:buSzPts val="2400"/>
              <a:buFont typeface="Arial"/>
              <a:buChar char="•"/>
              <a:defRPr sz="2400" b="0" i="0" u="none" strike="noStrike" cap="none">
                <a:solidFill>
                  <a:srgbClr val="1C1D1D"/>
                </a:solidFill>
                <a:latin typeface="Open Sans Light"/>
                <a:ea typeface="Open Sans Light"/>
                <a:cs typeface="Open Sans Light"/>
                <a:sym typeface="Open Sans Light"/>
              </a:defRPr>
            </a:lvl3pPr>
            <a:lvl4pPr marL="1828800" marR="0" lvl="3" indent="-355600" algn="l" rtl="0">
              <a:lnSpc>
                <a:spcPct val="90000"/>
              </a:lnSpc>
              <a:spcBef>
                <a:spcPts val="500"/>
              </a:spcBef>
              <a:spcAft>
                <a:spcPts val="0"/>
              </a:spcAft>
              <a:buClr>
                <a:srgbClr val="1C1D1D"/>
              </a:buClr>
              <a:buSzPts val="2000"/>
              <a:buFont typeface="Arial"/>
              <a:buChar char="•"/>
              <a:defRPr sz="2000" b="0" i="0" u="none" strike="noStrike" cap="none">
                <a:solidFill>
                  <a:srgbClr val="1C1D1D"/>
                </a:solidFill>
                <a:latin typeface="Open Sans Light"/>
                <a:ea typeface="Open Sans Light"/>
                <a:cs typeface="Open Sans Light"/>
                <a:sym typeface="Open Sans Light"/>
              </a:defRPr>
            </a:lvl4pPr>
            <a:lvl5pPr marL="2286000" marR="0" lvl="4" indent="-342900" algn="l" rtl="0">
              <a:lnSpc>
                <a:spcPct val="90000"/>
              </a:lnSpc>
              <a:spcBef>
                <a:spcPts val="500"/>
              </a:spcBef>
              <a:spcAft>
                <a:spcPts val="0"/>
              </a:spcAft>
              <a:buClr>
                <a:srgbClr val="1C1D1D"/>
              </a:buClr>
              <a:buSzPts val="1800"/>
              <a:buFont typeface="Arial"/>
              <a:buChar char="•"/>
              <a:defRPr sz="1800" b="0" i="0" u="none" strike="noStrike" cap="none">
                <a:solidFill>
                  <a:srgbClr val="1C1D1D"/>
                </a:solidFill>
                <a:latin typeface="Open Sans Light"/>
                <a:ea typeface="Open Sans Light"/>
                <a:cs typeface="Open Sans Light"/>
                <a:sym typeface="Open Sans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6"/>
          <p:cNvSpPr txBox="1">
            <a:spLocks noGrp="1"/>
          </p:cNvSpPr>
          <p:nvPr>
            <p:ph type="dt" idx="10"/>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00" b="0" i="0" u="none" strike="noStrike" cap="none">
                <a:solidFill>
                  <a:srgbClr val="4C4D50"/>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6"/>
          <p:cNvSpPr txBox="1">
            <a:spLocks noGrp="1"/>
          </p:cNvSpPr>
          <p:nvPr>
            <p:ph type="sldNum" idx="12"/>
          </p:nvPr>
        </p:nvSpPr>
        <p:spPr>
          <a:xfrm>
            <a:off x="8610600" y="6356349"/>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4C4D50"/>
                </a:solidFill>
                <a:latin typeface="Calibri"/>
                <a:ea typeface="Calibri"/>
                <a:cs typeface="Calibri"/>
                <a:sym typeface="Calibri"/>
              </a:defRPr>
            </a:lvl1pPr>
            <a:lvl2pPr marL="0" marR="0" lvl="1" indent="0" algn="r" rtl="0">
              <a:spcBef>
                <a:spcPts val="0"/>
              </a:spcBef>
              <a:buNone/>
              <a:defRPr sz="1200" b="0" i="0" u="none" strike="noStrike" cap="none">
                <a:solidFill>
                  <a:srgbClr val="4C4D50"/>
                </a:solidFill>
                <a:latin typeface="Calibri"/>
                <a:ea typeface="Calibri"/>
                <a:cs typeface="Calibri"/>
                <a:sym typeface="Calibri"/>
              </a:defRPr>
            </a:lvl2pPr>
            <a:lvl3pPr marL="0" marR="0" lvl="2" indent="0" algn="r" rtl="0">
              <a:spcBef>
                <a:spcPts val="0"/>
              </a:spcBef>
              <a:buNone/>
              <a:defRPr sz="1200" b="0" i="0" u="none" strike="noStrike" cap="none">
                <a:solidFill>
                  <a:srgbClr val="4C4D50"/>
                </a:solidFill>
                <a:latin typeface="Calibri"/>
                <a:ea typeface="Calibri"/>
                <a:cs typeface="Calibri"/>
                <a:sym typeface="Calibri"/>
              </a:defRPr>
            </a:lvl3pPr>
            <a:lvl4pPr marL="0" marR="0" lvl="3" indent="0" algn="r" rtl="0">
              <a:spcBef>
                <a:spcPts val="0"/>
              </a:spcBef>
              <a:buNone/>
              <a:defRPr sz="1200" b="0" i="0" u="none" strike="noStrike" cap="none">
                <a:solidFill>
                  <a:srgbClr val="4C4D50"/>
                </a:solidFill>
                <a:latin typeface="Calibri"/>
                <a:ea typeface="Calibri"/>
                <a:cs typeface="Calibri"/>
                <a:sym typeface="Calibri"/>
              </a:defRPr>
            </a:lvl4pPr>
            <a:lvl5pPr marL="0" marR="0" lvl="4" indent="0" algn="r" rtl="0">
              <a:spcBef>
                <a:spcPts val="0"/>
              </a:spcBef>
              <a:buNone/>
              <a:defRPr sz="1200" b="0" i="0" u="none" strike="noStrike" cap="none">
                <a:solidFill>
                  <a:srgbClr val="4C4D50"/>
                </a:solidFill>
                <a:latin typeface="Calibri"/>
                <a:ea typeface="Calibri"/>
                <a:cs typeface="Calibri"/>
                <a:sym typeface="Calibri"/>
              </a:defRPr>
            </a:lvl5pPr>
            <a:lvl6pPr marL="0" marR="0" lvl="5" indent="0" algn="r" rtl="0">
              <a:spcBef>
                <a:spcPts val="0"/>
              </a:spcBef>
              <a:buNone/>
              <a:defRPr sz="1200" b="0" i="0" u="none" strike="noStrike" cap="none">
                <a:solidFill>
                  <a:srgbClr val="4C4D50"/>
                </a:solidFill>
                <a:latin typeface="Calibri"/>
                <a:ea typeface="Calibri"/>
                <a:cs typeface="Calibri"/>
                <a:sym typeface="Calibri"/>
              </a:defRPr>
            </a:lvl6pPr>
            <a:lvl7pPr marL="0" marR="0" lvl="6" indent="0" algn="r" rtl="0">
              <a:spcBef>
                <a:spcPts val="0"/>
              </a:spcBef>
              <a:buNone/>
              <a:defRPr sz="1200" b="0" i="0" u="none" strike="noStrike" cap="none">
                <a:solidFill>
                  <a:srgbClr val="4C4D50"/>
                </a:solidFill>
                <a:latin typeface="Calibri"/>
                <a:ea typeface="Calibri"/>
                <a:cs typeface="Calibri"/>
                <a:sym typeface="Calibri"/>
              </a:defRPr>
            </a:lvl7pPr>
            <a:lvl8pPr marL="0" marR="0" lvl="7" indent="0" algn="r" rtl="0">
              <a:spcBef>
                <a:spcPts val="0"/>
              </a:spcBef>
              <a:buNone/>
              <a:defRPr sz="1200" b="0" i="0" u="none" strike="noStrike" cap="none">
                <a:solidFill>
                  <a:srgbClr val="4C4D50"/>
                </a:solidFill>
                <a:latin typeface="Calibri"/>
                <a:ea typeface="Calibri"/>
                <a:cs typeface="Calibri"/>
                <a:sym typeface="Calibri"/>
              </a:defRPr>
            </a:lvl8pPr>
            <a:lvl9pPr marL="0" marR="0" lvl="8" indent="0" algn="r" rtl="0">
              <a:spcBef>
                <a:spcPts val="0"/>
              </a:spcBef>
              <a:buNone/>
              <a:defRPr sz="1200" b="0" i="0" u="none" strike="noStrike" cap="none">
                <a:solidFill>
                  <a:srgbClr val="4C4D5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
        <p:nvSpPr>
          <p:cNvPr id="14" name="Google Shape;14;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E8F8F"/>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4528" r:id="rId21"/>
    <p:sldLayoutId id="2147484529" r:id="rId2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9CB215C8-1E49-4AD0-87A1-F4BB089B2E20}"/>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fi-FI"/>
              <a:t>Muokkaa ots. perustyyl. napsautt.</a:t>
            </a:r>
          </a:p>
        </p:txBody>
      </p:sp>
      <p:sp>
        <p:nvSpPr>
          <p:cNvPr id="3" name="Tekstin paikkamerkki 2">
            <a:extLst>
              <a:ext uri="{FF2B5EF4-FFF2-40B4-BE49-F238E27FC236}">
                <a16:creationId xmlns:a16="http://schemas.microsoft.com/office/drawing/2014/main" id="{64B83CB3-1B84-48E9-A270-49EBF396ACAF}"/>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699ACDA1-594C-4D66-B810-0F0927C385C9}"/>
              </a:ext>
            </a:extLst>
          </p:cNvPr>
          <p:cNvSpPr txBox="1">
            <a:spLocks noGrp="1"/>
          </p:cNvSpPr>
          <p:nvPr>
            <p:ph type="dt" sz="half" idx="2"/>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fi-FI" sz="1000" b="0" i="0" u="none" strike="noStrike" kern="1200" cap="none" spc="0" baseline="0">
                <a:solidFill>
                  <a:srgbClr val="4D4E50"/>
                </a:solidFill>
                <a:uFillTx/>
                <a:latin typeface="Calibri"/>
              </a:defRPr>
            </a:lvl1pPr>
          </a:lstStyle>
          <a:p>
            <a:pPr lvl="0"/>
            <a:endParaRPr lang="fi-FI"/>
          </a:p>
        </p:txBody>
      </p:sp>
      <p:sp>
        <p:nvSpPr>
          <p:cNvPr id="5" name="Dian numeron paikkamerkki 5">
            <a:extLst>
              <a:ext uri="{FF2B5EF4-FFF2-40B4-BE49-F238E27FC236}">
                <a16:creationId xmlns:a16="http://schemas.microsoft.com/office/drawing/2014/main" id="{CBC394D1-7592-4D69-B66C-B075C582012F}"/>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fi-FI" sz="1200" b="0" i="0" u="none" strike="noStrike" kern="1200" cap="none" spc="0" baseline="0">
                <a:solidFill>
                  <a:srgbClr val="4D4E50"/>
                </a:solidFill>
                <a:uFillTx/>
                <a:latin typeface="Calibri"/>
              </a:defRPr>
            </a:lvl1pPr>
          </a:lstStyle>
          <a:p>
            <a:pPr lvl="0"/>
            <a:fld id="{DA9F1700-4C21-4A0A-8635-FFF883B6A50E}" type="slidenum">
              <a:t>‹#›</a:t>
            </a:fld>
            <a:endParaRPr lang="fi-FI"/>
          </a:p>
        </p:txBody>
      </p:sp>
      <p:sp>
        <p:nvSpPr>
          <p:cNvPr id="6" name="Alatunnisteen paikkamerkki 6">
            <a:extLst>
              <a:ext uri="{FF2B5EF4-FFF2-40B4-BE49-F238E27FC236}">
                <a16:creationId xmlns:a16="http://schemas.microsoft.com/office/drawing/2014/main" id="{85EAFDF2-ADDA-4129-97A3-202AF56F28D0}"/>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fi-FI" sz="1200" b="0" i="0" u="none" strike="noStrike" kern="1200" cap="none" spc="0" baseline="0">
                <a:solidFill>
                  <a:srgbClr val="909191"/>
                </a:solidFill>
                <a:uFillTx/>
                <a:latin typeface="Calibri"/>
              </a:defRPr>
            </a:lvl1pPr>
          </a:lstStyle>
          <a:p>
            <a:pPr lvl="0"/>
            <a:endParaRPr lang="fi-FI"/>
          </a:p>
        </p:txBody>
      </p:sp>
    </p:spTree>
    <p:extLst>
      <p:ext uri="{BB962C8B-B14F-4D97-AF65-F5344CB8AC3E}">
        <p14:creationId xmlns:p14="http://schemas.microsoft.com/office/powerpoint/2010/main" val="3584833835"/>
      </p:ext>
    </p:extLst>
  </p:cSld>
  <p:clrMap bg1="lt1" tx1="dk1" bg2="lt2" tx2="dk2" accent1="accent1" accent2="accent2" accent3="accent3" accent4="accent4" accent5="accent5" accent6="accent6" hlink="hlink" folHlink="folHlink"/>
  <p:sldLayoutIdLst>
    <p:sldLayoutId id="2147484412" r:id="rId1"/>
    <p:sldLayoutId id="2147484413" r:id="rId2"/>
    <p:sldLayoutId id="2147484414" r:id="rId3"/>
    <p:sldLayoutId id="2147484415" r:id="rId4"/>
    <p:sldLayoutId id="2147484416" r:id="rId5"/>
    <p:sldLayoutId id="2147484417" r:id="rId6"/>
    <p:sldLayoutId id="2147484418" r:id="rId7"/>
    <p:sldLayoutId id="2147484419" r:id="rId8"/>
    <p:sldLayoutId id="2147484420" r:id="rId9"/>
    <p:sldLayoutId id="2147484421" r:id="rId10"/>
    <p:sldLayoutId id="2147484422" r:id="rId11"/>
    <p:sldLayoutId id="2147484423" r:id="rId12"/>
    <p:sldLayoutId id="2147484424" r:id="rId13"/>
    <p:sldLayoutId id="2147484425" r:id="rId14"/>
    <p:sldLayoutId id="2147484426" r:id="rId15"/>
    <p:sldLayoutId id="2147484427" r:id="rId16"/>
    <p:sldLayoutId id="2147484428" r:id="rId17"/>
    <p:sldLayoutId id="2147484429" r:id="rId18"/>
    <p:sldLayoutId id="2147484430" r:id="rId19"/>
    <p:sldLayoutId id="2147484431" r:id="rId20"/>
    <p:sldLayoutId id="2147484432" r:id="rId21"/>
    <p:sldLayoutId id="2147484433" r:id="rId22"/>
    <p:sldLayoutId id="2147484434" r:id="rId23"/>
  </p:sldLayoutIdLst>
  <p:txStyles>
    <p:titleStyle>
      <a:lvl1pPr marL="0" marR="0" lvl="0" indent="0" algn="l" defTabSz="914400" rtl="0" fontAlgn="auto" hangingPunct="1">
        <a:lnSpc>
          <a:spcPct val="90000"/>
        </a:lnSpc>
        <a:spcBef>
          <a:spcPts val="0"/>
        </a:spcBef>
        <a:spcAft>
          <a:spcPts val="0"/>
        </a:spcAft>
        <a:buNone/>
        <a:tabLst/>
        <a:defRPr lang="fi-FI" sz="4400" b="1" i="0" u="none" strike="noStrike" kern="1200" cap="none" spc="0" baseline="0">
          <a:solidFill>
            <a:srgbClr val="262728"/>
          </a:solidFill>
          <a:uFillTx/>
          <a:latin typeface="Calibri"/>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fi-FI" sz="3200" b="0" i="0" u="none" strike="noStrike" kern="1200" cap="none" spc="0" baseline="0">
          <a:solidFill>
            <a:srgbClr val="1D1D1E"/>
          </a:solidFill>
          <a:uFillTx/>
          <a:latin typeface="Open Sans Light" pitchFamily="34"/>
          <a:ea typeface="Open Sans Light" pitchFamily="34"/>
          <a:cs typeface="Open Sans Light"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fi-FI" sz="2800" b="0" i="0" u="none" strike="noStrike" kern="1200" cap="none" spc="0" baseline="0">
          <a:solidFill>
            <a:srgbClr val="1D1D1E"/>
          </a:solidFill>
          <a:uFillTx/>
          <a:latin typeface="Open Sans Light" pitchFamily="34"/>
          <a:ea typeface="Open Sans Light" pitchFamily="34"/>
          <a:cs typeface="Open Sans Light"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fi-FI" sz="2400" b="0" i="0" u="none" strike="noStrike" kern="1200" cap="none" spc="0" baseline="0">
          <a:solidFill>
            <a:srgbClr val="1D1D1E"/>
          </a:solidFill>
          <a:uFillTx/>
          <a:latin typeface="Open Sans Light" pitchFamily="34"/>
          <a:ea typeface="Open Sans Light" pitchFamily="34"/>
          <a:cs typeface="Open Sans Light"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fi-FI" sz="2000" b="0" i="0" u="none" strike="noStrike" kern="1200" cap="none" spc="0" baseline="0">
          <a:solidFill>
            <a:srgbClr val="1D1D1E"/>
          </a:solidFill>
          <a:uFillTx/>
          <a:latin typeface="Open Sans Light" pitchFamily="34"/>
          <a:ea typeface="Open Sans Light" pitchFamily="34"/>
          <a:cs typeface="Open Sans Light"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fi-FI" sz="1800" b="0" i="0" u="none" strike="noStrike" kern="1200" cap="none" spc="0" baseline="0">
          <a:solidFill>
            <a:srgbClr val="1D1D1E"/>
          </a:solidFill>
          <a:uFillTx/>
          <a:latin typeface="Open Sans Light" pitchFamily="34"/>
          <a:ea typeface="Open Sans Light" pitchFamily="34"/>
          <a:cs typeface="Open Sans Light"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i-FI"/>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6CBA3-5AC7-274C-80AE-0C679A856365}" type="slidenum">
              <a:rPr lang="fi-FI" smtClean="0"/>
              <a:pPr/>
              <a:t>‹#›</a:t>
            </a:fld>
            <a:endParaRPr lang="fi-FI"/>
          </a:p>
        </p:txBody>
      </p:sp>
    </p:spTree>
    <p:extLst>
      <p:ext uri="{BB962C8B-B14F-4D97-AF65-F5344CB8AC3E}">
        <p14:creationId xmlns:p14="http://schemas.microsoft.com/office/powerpoint/2010/main" val="216192881"/>
      </p:ext>
    </p:extLst>
  </p:cSld>
  <p:clrMap bg1="lt1" tx1="dk1" bg2="lt2" tx2="dk2" accent1="accent1" accent2="accent2" accent3="accent3" accent4="accent4" accent5="accent5" accent6="accent6" hlink="hlink" folHlink="folHlink"/>
  <p:sldLayoutIdLst>
    <p:sldLayoutId id="2147484460" r:id="rId1"/>
    <p:sldLayoutId id="2147484461" r:id="rId2"/>
    <p:sldLayoutId id="2147484462" r:id="rId3"/>
    <p:sldLayoutId id="2147484463" r:id="rId4"/>
    <p:sldLayoutId id="2147484464" r:id="rId5"/>
    <p:sldLayoutId id="2147484465" r:id="rId6"/>
    <p:sldLayoutId id="2147484466" r:id="rId7"/>
    <p:sldLayoutId id="2147484467" r:id="rId8"/>
    <p:sldLayoutId id="2147484468" r:id="rId9"/>
    <p:sldLayoutId id="2147484469" r:id="rId10"/>
    <p:sldLayoutId id="2147484470" r:id="rId11"/>
    <p:sldLayoutId id="2147484471" r:id="rId12"/>
    <p:sldLayoutId id="2147484472" r:id="rId13"/>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BED27D9F-EDA8-2AAA-DFD9-8FDC09C682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ots. perustyyl. napsautt.</a:t>
            </a:r>
          </a:p>
        </p:txBody>
      </p:sp>
      <p:sp>
        <p:nvSpPr>
          <p:cNvPr id="3" name="Tekstin paikkamerkki 2">
            <a:extLst>
              <a:ext uri="{FF2B5EF4-FFF2-40B4-BE49-F238E27FC236}">
                <a16:creationId xmlns:a16="http://schemas.microsoft.com/office/drawing/2014/main" id="{7ACA5A77-709C-51CD-C3ED-4EF5DD962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7BF2C01E-2E34-7A9D-E98F-2A5A5AA7E3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5F714-1036-4CA8-87DE-FC80CBDF3BC5}" type="datetimeFigureOut">
              <a:rPr lang="fi-FI" smtClean="0"/>
              <a:t>29.8.2023</a:t>
            </a:fld>
            <a:endParaRPr lang="fi-FI"/>
          </a:p>
        </p:txBody>
      </p:sp>
      <p:sp>
        <p:nvSpPr>
          <p:cNvPr id="5" name="Alatunnisteen paikkamerkki 4">
            <a:extLst>
              <a:ext uri="{FF2B5EF4-FFF2-40B4-BE49-F238E27FC236}">
                <a16:creationId xmlns:a16="http://schemas.microsoft.com/office/drawing/2014/main" id="{639ADE05-BA4D-689D-9698-53D8619972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Dian numeron paikkamerkki 5">
            <a:extLst>
              <a:ext uri="{FF2B5EF4-FFF2-40B4-BE49-F238E27FC236}">
                <a16:creationId xmlns:a16="http://schemas.microsoft.com/office/drawing/2014/main" id="{5D65D3C3-F24C-B51C-6654-B864F99849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BBB406-0929-496F-9788-E54EDDB72201}" type="slidenum">
              <a:rPr lang="fi-FI" smtClean="0"/>
              <a:t>‹#›</a:t>
            </a:fld>
            <a:endParaRPr lang="fi-FI"/>
          </a:p>
        </p:txBody>
      </p:sp>
    </p:spTree>
    <p:extLst>
      <p:ext uri="{BB962C8B-B14F-4D97-AF65-F5344CB8AC3E}">
        <p14:creationId xmlns:p14="http://schemas.microsoft.com/office/powerpoint/2010/main" val="244372820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0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3" Type="http://schemas.openxmlformats.org/officeDocument/2006/relationships/image" Target="../media/image88.jpeg"/><Relationship Id="rId7" Type="http://schemas.openxmlformats.org/officeDocument/2006/relationships/image" Target="../media/image91.png"/><Relationship Id="rId2" Type="http://schemas.openxmlformats.org/officeDocument/2006/relationships/notesSlide" Target="../notesSlides/notesSlide68.xml"/><Relationship Id="rId1" Type="http://schemas.openxmlformats.org/officeDocument/2006/relationships/slideLayout" Target="../slideLayouts/slideLayout14.xml"/><Relationship Id="rId6" Type="http://schemas.openxmlformats.org/officeDocument/2006/relationships/image" Target="../media/image90.png"/><Relationship Id="rId5" Type="http://schemas.microsoft.com/office/2007/relationships/hdphoto" Target="../media/hdphoto1.wdp"/><Relationship Id="rId4" Type="http://schemas.openxmlformats.org/officeDocument/2006/relationships/image" Target="../media/image89.png"/></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4.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4.xml"/></Relationships>
</file>

<file path=ppt/slides/_rels/slide10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72.xml"/><Relationship Id="rId1" Type="http://schemas.openxmlformats.org/officeDocument/2006/relationships/slideLayout" Target="../slideLayouts/slideLayout13.xml"/><Relationship Id="rId5" Type="http://schemas.openxmlformats.org/officeDocument/2006/relationships/image" Target="../media/image94.png"/><Relationship Id="rId4" Type="http://schemas.openxmlformats.org/officeDocument/2006/relationships/image" Target="../media/image93.png"/></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4.xml"/></Relationships>
</file>

<file path=ppt/slides/_rels/slide107.xml.rels><?xml version="1.0" encoding="UTF-8" standalone="yes"?>
<Relationships xmlns="http://schemas.openxmlformats.org/package/2006/relationships"><Relationship Id="rId3" Type="http://schemas.openxmlformats.org/officeDocument/2006/relationships/hyperlink" Target="https://www.sitra.fi/julkaisut/kestavan-elamantavan-motivaatioprofiilit/" TargetMode="External"/><Relationship Id="rId2" Type="http://schemas.openxmlformats.org/officeDocument/2006/relationships/notesSlide" Target="../notesSlides/notesSlide74.xml"/><Relationship Id="rId1" Type="http://schemas.openxmlformats.org/officeDocument/2006/relationships/slideLayout" Target="../slideLayouts/slideLayout14.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3.xml"/></Relationships>
</file>

<file path=ppt/slides/_rels/slide109.xml.rels><?xml version="1.0" encoding="UTF-8" standalone="yes"?>
<Relationships xmlns="http://schemas.openxmlformats.org/package/2006/relationships"><Relationship Id="rId3" Type="http://schemas.openxmlformats.org/officeDocument/2006/relationships/hyperlink" Target="https://www.sitra.fi/app/uploads/2021/10/kestavan-elamantavan-motivaatioprofiilit_esitys_sitra.pdf" TargetMode="External"/><Relationship Id="rId2" Type="http://schemas.openxmlformats.org/officeDocument/2006/relationships/notesSlide" Target="../notesSlides/notesSlide76.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80.xml"/><Relationship Id="rId1" Type="http://schemas.openxmlformats.org/officeDocument/2006/relationships/slideLayout" Target="../slideLayouts/slideLayout14.xml"/></Relationships>
</file>

<file path=ppt/slides/_rels/slide11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81.xml"/><Relationship Id="rId1" Type="http://schemas.openxmlformats.org/officeDocument/2006/relationships/slideLayout" Target="../slideLayouts/slideLayout15.xml"/><Relationship Id="rId4" Type="http://schemas.openxmlformats.org/officeDocument/2006/relationships/hyperlink" Target="https://eatforum.org/content/uploads/2019/01/EAT-Lancet_Commission_Summary_Report.pdf" TargetMode="Externa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4.xml"/></Relationships>
</file>

<file path=ppt/slides/_rels/slide122.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83.xml"/><Relationship Id="rId1" Type="http://schemas.openxmlformats.org/officeDocument/2006/relationships/slideLayout" Target="../slideLayouts/slideLayout14.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4.xml"/></Relationships>
</file>

<file path=ppt/slides/_rels/slide126.xml.rels><?xml version="1.0" encoding="UTF-8" standalone="yes"?>
<Relationships xmlns="http://schemas.openxmlformats.org/package/2006/relationships"><Relationship Id="rId3" Type="http://schemas.openxmlformats.org/officeDocument/2006/relationships/hyperlink" Target="https://valtioneuvosto.fi/-/1410837/ruokajarjestelman-yhteinen-tulevaisuuskuva-2030-vahvistettu" TargetMode="External"/><Relationship Id="rId7" Type="http://schemas.openxmlformats.org/officeDocument/2006/relationships/hyperlink" Target="file:///\\nas1\users\annrant\KEST&#195;&#132;V&#195;&#132;%20KEHITYS%20JA%20KIERTOTALOUS\Laurean-Erillisjulkaisu_Ravintolat-hiilijalanjaljilla-1.pdf" TargetMode="External"/><Relationship Id="rId2" Type="http://schemas.openxmlformats.org/officeDocument/2006/relationships/hyperlink" Target="https://www.uef.fi/fi/artikkeli/planetaarinen-ruokavalio-on-suosituksia-tiukempi" TargetMode="External"/><Relationship Id="rId1" Type="http://schemas.openxmlformats.org/officeDocument/2006/relationships/slideLayout" Target="../slideLayouts/slideLayout14.xml"/><Relationship Id="rId6" Type="http://schemas.openxmlformats.org/officeDocument/2006/relationships/hyperlink" Target="https://kestavakehitys.fi/-/1410837/ruokahavikin-torjuntaa-tehostetaan-suomen-malli-esilla-komissiossa" TargetMode="External"/><Relationship Id="rId5" Type="http://schemas.openxmlformats.org/officeDocument/2006/relationships/hyperlink" Target="https://havikkiviikko.fi/tietoa-ruokahavikista/" TargetMode="External"/><Relationship Id="rId4" Type="http://schemas.openxmlformats.org/officeDocument/2006/relationships/hyperlink" Target="https://www.uusiouutiset.fi/ruokahavikki-haaskaa-suomessa-satoja-miljoonia-euroja/" TargetMode="External"/></Relationships>
</file>

<file path=ppt/slides/_rels/slide127.xml.rels><?xml version="1.0" encoding="UTF-8" standalone="yes"?>
<Relationships xmlns="http://schemas.openxmlformats.org/package/2006/relationships"><Relationship Id="rId8" Type="http://schemas.openxmlformats.org/officeDocument/2006/relationships/hyperlink" Target="https://mmm.fi/ilmastoruokaohjelma" TargetMode="External"/><Relationship Id="rId3" Type="http://schemas.openxmlformats.org/officeDocument/2006/relationships/hyperlink" Target="https://www.tiede.fi/artikkeli/uutiset/planetaarinen-ruokavalio-kutistaa-paastot" TargetMode="External"/><Relationship Id="rId7" Type="http://schemas.openxmlformats.org/officeDocument/2006/relationships/hyperlink" Target="https://www.knorr.com/uk/future50report.html" TargetMode="External"/><Relationship Id="rId2" Type="http://schemas.openxmlformats.org/officeDocument/2006/relationships/hyperlink" Target="https://eatforum.org/content/uploads/2019/01/EAT-Lancet_Commission_Summary_Report.pdf" TargetMode="External"/><Relationship Id="rId1" Type="http://schemas.openxmlformats.org/officeDocument/2006/relationships/slideLayout" Target="../slideLayouts/slideLayout14.xml"/><Relationship Id="rId6" Type="http://schemas.openxmlformats.org/officeDocument/2006/relationships/hyperlink" Target="https://wwf.fi/ruoka/ruuan-ymparistovaikutukset/" TargetMode="External"/><Relationship Id="rId5" Type="http://schemas.openxmlformats.org/officeDocument/2006/relationships/hyperlink" Target="https://ilmastoruoka.fi/" TargetMode="External"/><Relationship Id="rId10" Type="http://schemas.openxmlformats.org/officeDocument/2006/relationships/hyperlink" Target="https://jukuri.luke.fi/handle/10024/547657" TargetMode="External"/><Relationship Id="rId4" Type="http://schemas.openxmlformats.org/officeDocument/2006/relationships/hyperlink" Target="https://yle.fi/uutiset/3-10600684" TargetMode="External"/><Relationship Id="rId9" Type="http://schemas.openxmlformats.org/officeDocument/2006/relationships/hyperlink" Target="https://aitojamakujalehti.fi/ruokahavikin-vahentamiseksi-tarvitaan-markkinavetoisia-innovaatioita-yhteiskunnan-ohjausta-ja-koko-ruokaketjun-yhteistyota/" TargetMode="Externa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85.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3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86.xml"/><Relationship Id="rId1" Type="http://schemas.openxmlformats.org/officeDocument/2006/relationships/slideLayout" Target="../slideLayouts/slideLayout14.xml"/></Relationships>
</file>

<file path=ppt/slides/_rels/slide13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87.xml"/><Relationship Id="rId1" Type="http://schemas.openxmlformats.org/officeDocument/2006/relationships/slideLayout" Target="../slideLayouts/slideLayout14.xml"/></Relationships>
</file>

<file path=ppt/slides/_rels/slide132.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notesSlide" Target="../notesSlides/notesSlide88.xml"/><Relationship Id="rId1" Type="http://schemas.openxmlformats.org/officeDocument/2006/relationships/slideLayout" Target="../slideLayouts/slideLayout14.xml"/></Relationships>
</file>

<file path=ppt/slides/_rels/slide13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89.xml"/><Relationship Id="rId1" Type="http://schemas.openxmlformats.org/officeDocument/2006/relationships/slideLayout" Target="../slideLayouts/slideLayout14.xml"/></Relationships>
</file>

<file path=ppt/slides/_rels/slide13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90.xml"/><Relationship Id="rId1" Type="http://schemas.openxmlformats.org/officeDocument/2006/relationships/slideLayout" Target="../slideLayouts/slideLayout14.xml"/></Relationships>
</file>

<file path=ppt/slides/_rels/slide13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91.xml"/><Relationship Id="rId1" Type="http://schemas.openxmlformats.org/officeDocument/2006/relationships/slideLayout" Target="../slideLayouts/slideLayout14.xml"/></Relationships>
</file>

<file path=ppt/slides/_rels/slide13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92.xml"/><Relationship Id="rId1" Type="http://schemas.openxmlformats.org/officeDocument/2006/relationships/slideLayout" Target="../slideLayouts/slideLayout14.xml"/></Relationships>
</file>

<file path=ppt/slides/_rels/slide13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93.xml"/><Relationship Id="rId1" Type="http://schemas.openxmlformats.org/officeDocument/2006/relationships/slideLayout" Target="../slideLayouts/slideLayout14.xml"/><Relationship Id="rId4" Type="http://schemas.openxmlformats.org/officeDocument/2006/relationships/image" Target="../media/image105.png"/></Relationships>
</file>

<file path=ppt/slides/_rels/slide13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14.xml"/></Relationships>
</file>

<file path=ppt/slides/_rels/slide139.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35.xml"/><Relationship Id="rId6" Type="http://schemas.openxmlformats.org/officeDocument/2006/relationships/hyperlink" Target="https://www.sahkolaitos.fi/testi/vahenna/" TargetMode="External"/><Relationship Id="rId5" Type="http://schemas.openxmlformats.org/officeDocument/2006/relationships/image" Target="../media/image39.jpg"/><Relationship Id="rId4" Type="http://schemas.openxmlformats.org/officeDocument/2006/relationships/hyperlink" Target="https://yhdessa.fortum.fi/sahkonkulutus" TargetMode="External"/></Relationships>
</file>

<file path=ppt/slides/_rels/slide140.xml.rels><?xml version="1.0" encoding="UTF-8" standalone="yes"?>
<Relationships xmlns="http://schemas.openxmlformats.org/package/2006/relationships"><Relationship Id="rId2" Type="http://schemas.openxmlformats.org/officeDocument/2006/relationships/image" Target="../media/image108.jpg"/><Relationship Id="rId1" Type="http://schemas.openxmlformats.org/officeDocument/2006/relationships/slideLayout" Target="../slideLayouts/slideLayout14.xml"/></Relationships>
</file>

<file path=ppt/slides/_rels/slide14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94.xml"/><Relationship Id="rId1" Type="http://schemas.openxmlformats.org/officeDocument/2006/relationships/slideLayout" Target="../slideLayouts/slideLayout14.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4.xml"/></Relationships>
</file>

<file path=ppt/slides/_rels/slide143.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4.xml"/></Relationships>
</file>

<file path=ppt/slides/_rels/slide144.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4.xml"/></Relationships>
</file>

<file path=ppt/slides/_rels/slide145.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14.xml"/></Relationships>
</file>

<file path=ppt/slides/_rels/slide146.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14.xml"/></Relationships>
</file>

<file path=ppt/slides/_rels/slide147.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14.xml"/></Relationships>
</file>

<file path=ppt/slides/_rels/slide14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4.xml"/></Relationships>
</file>

<file path=ppt/slides/_rels/slide149.xml.rels><?xml version="1.0" encoding="UTF-8" standalone="yes"?>
<Relationships xmlns="http://schemas.openxmlformats.org/package/2006/relationships"><Relationship Id="rId3" Type="http://schemas.openxmlformats.org/officeDocument/2006/relationships/hyperlink" Target="https://www.syke.fi/itamerilaskuri" TargetMode="External"/><Relationship Id="rId2" Type="http://schemas.openxmlformats.org/officeDocument/2006/relationships/hyperlink" Target="https://www.vesi.fi/vesijalanjalkilaskuri/" TargetMode="External"/><Relationship Id="rId1" Type="http://schemas.openxmlformats.org/officeDocument/2006/relationships/slideLayout" Target="../slideLayouts/slideLayout14.xml"/><Relationship Id="rId4" Type="http://schemas.openxmlformats.org/officeDocument/2006/relationships/image" Target="../media/image1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50.xml.rels><?xml version="1.0" encoding="UTF-8" standalone="yes"?>
<Relationships xmlns="http://schemas.openxmlformats.org/package/2006/relationships"><Relationship Id="rId3" Type="http://schemas.openxmlformats.org/officeDocument/2006/relationships/hyperlink" Target="https://aaltodoc.aalto.fi/bitstream/handle/123456789/30621/isbn9789526078830.pdf?sequence=1&amp;isAllowed=y" TargetMode="External"/><Relationship Id="rId7" Type="http://schemas.openxmlformats.org/officeDocument/2006/relationships/hyperlink" Target="https://waterfootprint.org/en/" TargetMode="External"/><Relationship Id="rId2" Type="http://schemas.openxmlformats.org/officeDocument/2006/relationships/hyperlink" Target="https://www.vesi.fi/" TargetMode="External"/><Relationship Id="rId1" Type="http://schemas.openxmlformats.org/officeDocument/2006/relationships/slideLayout" Target="../slideLayouts/slideLayout14.xml"/><Relationship Id="rId6" Type="http://schemas.openxmlformats.org/officeDocument/2006/relationships/hyperlink" Target="https://wwf.fi/mediabank/2306.pdf" TargetMode="External"/><Relationship Id="rId5" Type="http://schemas.openxmlformats.org/officeDocument/2006/relationships/hyperlink" Target="https://www.maailma.net/nakokulmat/nakokulma-kenen-vetta-syomme" TargetMode="External"/><Relationship Id="rId4" Type="http://schemas.openxmlformats.org/officeDocument/2006/relationships/hyperlink" Target="https://www.academia.edu/23645808/Luonnonvarat_Natural_resources_"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hyperlink" Target="https://www.fingrid/sahkomarkkinat/sahkojarjestelman-tila/" TargetMode="Externa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2" Type="http://schemas.openxmlformats.org/officeDocument/2006/relationships/hyperlink" Target="https://autokalkulaattori.fi/" TargetMode="External"/><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7.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9.xml"/><Relationship Id="rId1" Type="http://schemas.openxmlformats.org/officeDocument/2006/relationships/slideLayout" Target="../slideLayouts/slideLayout97.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76.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slides/_rels/slide29.xml.rels><?xml version="1.0" encoding="UTF-8" standalone="yes"?>
<Relationships xmlns="http://schemas.openxmlformats.org/package/2006/relationships"><Relationship Id="rId3" Type="http://schemas.openxmlformats.org/officeDocument/2006/relationships/hyperlink" Target="https://www.sitra.fi/artikkelit/keskivertosuomalaisen-hiilijalanjalki/" TargetMode="External"/><Relationship Id="rId2" Type="http://schemas.openxmlformats.org/officeDocument/2006/relationships/notesSlide" Target="../notesSlides/notesSlide11.xml"/><Relationship Id="rId1" Type="http://schemas.openxmlformats.org/officeDocument/2006/relationships/slideLayout" Target="../slideLayouts/slideLayout76.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hyperlink" Target="https://cdn.shortpixel.ai/spai/q_lossy+w_960+to_webp+ret_img/https:/www.sitra.fi/app/uploads/2018/02/2019-12-09-asuminenlogo.png" TargetMode="External"/><Relationship Id="rId2" Type="http://schemas.openxmlformats.org/officeDocument/2006/relationships/notesSlide" Target="../notesSlides/notesSlide12.xml"/><Relationship Id="rId1" Type="http://schemas.openxmlformats.org/officeDocument/2006/relationships/slideLayout" Target="../slideLayouts/slideLayout83.xml"/><Relationship Id="rId6" Type="http://schemas.openxmlformats.org/officeDocument/2006/relationships/hyperlink" Target="https://www.sitra.fi/artikkelit/keskivertosuomalaisen-hiilijalanjalki/" TargetMode="External"/><Relationship Id="rId5" Type="http://schemas.openxmlformats.org/officeDocument/2006/relationships/image" Target="../media/image50.pn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3.xml"/><Relationship Id="rId1" Type="http://schemas.openxmlformats.org/officeDocument/2006/relationships/slideLayout" Target="../slideLayouts/slideLayout83.xml"/><Relationship Id="rId5" Type="http://schemas.openxmlformats.org/officeDocument/2006/relationships/hyperlink" Target="https://www.sitra.fi/artikkelit/keskivertosuomalaisen-hiilijalanjalki/" TargetMode="External"/><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hyperlink" Target="https://cdn.shortpixel.ai/spai/q_lossy+w_960+to_webp+ret_img/https:/www.sitra.fi/app/uploads/2018/02/2019-12-09-ruokalogo.png" TargetMode="External"/><Relationship Id="rId2" Type="http://schemas.openxmlformats.org/officeDocument/2006/relationships/notesSlide" Target="../notesSlides/notesSlide14.xml"/><Relationship Id="rId1" Type="http://schemas.openxmlformats.org/officeDocument/2006/relationships/slideLayout" Target="../slideLayouts/slideLayout83.xml"/><Relationship Id="rId6" Type="http://schemas.openxmlformats.org/officeDocument/2006/relationships/hyperlink" Target="https://www.sitra.fi/artikkelit/keskivertosuomalaisen-hiilijalanjalki/" TargetMode="External"/><Relationship Id="rId5" Type="http://schemas.openxmlformats.org/officeDocument/2006/relationships/image" Target="../media/image54.png"/><Relationship Id="rId4" Type="http://schemas.openxmlformats.org/officeDocument/2006/relationships/image" Target="../media/image53.pn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5.xml"/><Relationship Id="rId1" Type="http://schemas.openxmlformats.org/officeDocument/2006/relationships/slideLayout" Target="../slideLayouts/slideLayout83.xml"/><Relationship Id="rId5" Type="http://schemas.openxmlformats.org/officeDocument/2006/relationships/hyperlink" Target="https://www.sitra.fi/artikkelit/keskivertosuomalaisen-hiilijalanjalki/" TargetMode="External"/><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6.xml"/></Relationships>
</file>

<file path=ppt/slides/_rels/slide3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7.xml"/><Relationship Id="rId1" Type="http://schemas.openxmlformats.org/officeDocument/2006/relationships/slideLayout" Target="../slideLayouts/slideLayout8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6.xml"/></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9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6.xml"/></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3.xml"/><Relationship Id="rId1" Type="http://schemas.openxmlformats.org/officeDocument/2006/relationships/slideLayout" Target="../slideLayouts/slideLayout7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6.xml"/></Relationships>
</file>

<file path=ppt/slides/_rels/slide43.xml.rels><?xml version="1.0" encoding="UTF-8" standalone="yes"?>
<Relationships xmlns="http://schemas.openxmlformats.org/package/2006/relationships"><Relationship Id="rId2" Type="http://schemas.openxmlformats.org/officeDocument/2006/relationships/hyperlink" Target="https://youth.europa.eu/get-involved/sustainable-development/how-reduce-my-carbon-footprint_fi" TargetMode="External"/><Relationship Id="rId1" Type="http://schemas.openxmlformats.org/officeDocument/2006/relationships/slideLayout" Target="../slideLayouts/slideLayout76.xml"/></Relationships>
</file>

<file path=ppt/slides/_rels/slide44.xml.rels><?xml version="1.0" encoding="UTF-8" standalone="yes"?>
<Relationships xmlns="http://schemas.openxmlformats.org/package/2006/relationships"><Relationship Id="rId8" Type="http://schemas.openxmlformats.org/officeDocument/2006/relationships/hyperlink" Target="https://kuljetuslehti.fi/2023/tulevaisuudessa-kaukokiidon-liikenne-kulkee-hiilineutraalisti/" TargetMode="External"/><Relationship Id="rId3" Type="http://schemas.openxmlformats.org/officeDocument/2006/relationships/hyperlink" Target="https://viisitahtea.com/kolumnit/paakirjoitus-kestava-kehitys-luo-ravintoloille-ja-matkailualalle-kannattavaa-liiketoimintaa-ja-tuo-hyvinvointia/" TargetMode="External"/><Relationship Id="rId7" Type="http://schemas.openxmlformats.org/officeDocument/2006/relationships/hyperlink" Target="https://www.ponsse.com/fi/hiilineutraalius#/" TargetMode="External"/><Relationship Id="rId2" Type="http://schemas.openxmlformats.org/officeDocument/2006/relationships/hyperlink" Target="https://ek.fi/tavoitteemme/vastuullisuus/" TargetMode="External"/><Relationship Id="rId1" Type="http://schemas.openxmlformats.org/officeDocument/2006/relationships/slideLayout" Target="../slideLayouts/slideLayout76.xml"/><Relationship Id="rId6" Type="http://schemas.openxmlformats.org/officeDocument/2006/relationships/hyperlink" Target="https://metsatrans.com/artikkeli/2757/koneteko-pitkanen-vahentaa-paastoja-stora-enson-puunkorjuussa-hiililaskennan-avulla" TargetMode="External"/><Relationship Id="rId5" Type="http://schemas.openxmlformats.org/officeDocument/2006/relationships/hyperlink" Target="https://www.pauliggroup.com/fi/taste-the-change/logistiikan-kestava-kehitys-tarkoittaa-paitsi-uuden-teknologian-hyodyntamista-myos-nykyisen-toiminnan-optimointia" TargetMode="External"/><Relationship Id="rId4" Type="http://schemas.openxmlformats.org/officeDocument/2006/relationships/hyperlink" Target="https://www.ymparistoosaava.fi/sosiaali-ja-terveysala/index.php?k=22586"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5.xml"/><Relationship Id="rId1" Type="http://schemas.openxmlformats.org/officeDocument/2006/relationships/slideLayout" Target="../slideLayouts/slideLayout7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10.xml"/><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slides/_rels/slide52.xml.rels><?xml version="1.0" encoding="UTF-8" standalone="yes"?>
<Relationships xmlns="http://schemas.openxmlformats.org/package/2006/relationships"><Relationship Id="rId3" Type="http://schemas.openxmlformats.org/officeDocument/2006/relationships/hyperlink" Target="https://www.sitra.fi/artikkelit/keskivertosuomalaisen-hiilijalanjalki/" TargetMode="External"/><Relationship Id="rId2" Type="http://schemas.openxmlformats.org/officeDocument/2006/relationships/notesSlide" Target="../notesSlides/notesSlide29.xml"/><Relationship Id="rId1" Type="http://schemas.openxmlformats.org/officeDocument/2006/relationships/slideLayout" Target="../slideLayouts/slideLayout10.xml"/><Relationship Id="rId4" Type="http://schemas.openxmlformats.org/officeDocument/2006/relationships/image" Target="../media/image48.png"/></Relationships>
</file>

<file path=ppt/slides/_rels/slide53.xml.rels><?xml version="1.0" encoding="UTF-8" standalone="yes"?>
<Relationships xmlns="http://schemas.openxmlformats.org/package/2006/relationships"><Relationship Id="rId3" Type="http://schemas.openxmlformats.org/officeDocument/2006/relationships/hyperlink" Target="https://cdn.shortpixel.ai/spai/q_lossy+w_960+to_webp+ret_img/https:/www.sitra.fi/app/uploads/2018/02/2019-12-09-asuminenlogo.png" TargetMode="External"/><Relationship Id="rId2" Type="http://schemas.openxmlformats.org/officeDocument/2006/relationships/notesSlide" Target="../notesSlides/notesSlide30.xml"/><Relationship Id="rId1" Type="http://schemas.openxmlformats.org/officeDocument/2006/relationships/slideLayout" Target="../slideLayouts/slideLayout13.xml"/><Relationship Id="rId6" Type="http://schemas.openxmlformats.org/officeDocument/2006/relationships/hyperlink" Target="https://www.sitra.fi/artikkelit/keskivertosuomalaisen-hiilijalanjalki/" TargetMode="External"/><Relationship Id="rId5" Type="http://schemas.openxmlformats.org/officeDocument/2006/relationships/image" Target="../media/image50.png"/><Relationship Id="rId4" Type="http://schemas.openxmlformats.org/officeDocument/2006/relationships/image" Target="../media/image49.png"/></Relationships>
</file>

<file path=ppt/slides/_rels/slide5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13.xml"/><Relationship Id="rId5" Type="http://schemas.openxmlformats.org/officeDocument/2006/relationships/hyperlink" Target="https://www.sitra.fi/artikkelit/keskivertosuomalaisen-hiilijalanjalki/" TargetMode="External"/><Relationship Id="rId4" Type="http://schemas.openxmlformats.org/officeDocument/2006/relationships/image" Target="../media/image52.png"/></Relationships>
</file>

<file path=ppt/slides/_rels/slide55.xml.rels><?xml version="1.0" encoding="UTF-8" standalone="yes"?>
<Relationships xmlns="http://schemas.openxmlformats.org/package/2006/relationships"><Relationship Id="rId3" Type="http://schemas.openxmlformats.org/officeDocument/2006/relationships/hyperlink" Target="https://cdn.shortpixel.ai/spai/q_lossy+w_960+to_webp+ret_img/https:/www.sitra.fi/app/uploads/2018/02/2019-12-09-ruokalogo.png" TargetMode="External"/><Relationship Id="rId2" Type="http://schemas.openxmlformats.org/officeDocument/2006/relationships/notesSlide" Target="../notesSlides/notesSlide32.xml"/><Relationship Id="rId1" Type="http://schemas.openxmlformats.org/officeDocument/2006/relationships/slideLayout" Target="../slideLayouts/slideLayout13.xml"/><Relationship Id="rId6" Type="http://schemas.openxmlformats.org/officeDocument/2006/relationships/hyperlink" Target="https://www.sitra.fi/artikkelit/keskivertosuomalaisen-hiilijalanjalki/" TargetMode="External"/><Relationship Id="rId5" Type="http://schemas.openxmlformats.org/officeDocument/2006/relationships/image" Target="../media/image54.png"/><Relationship Id="rId4" Type="http://schemas.openxmlformats.org/officeDocument/2006/relationships/image" Target="../media/image53.png"/></Relationships>
</file>

<file path=ppt/slides/_rels/slide5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13.xml"/><Relationship Id="rId5" Type="http://schemas.openxmlformats.org/officeDocument/2006/relationships/hyperlink" Target="https://www.sitra.fi/artikkelit/keskivertosuomalaisen-hiilijalanjalki/" TargetMode="External"/><Relationship Id="rId4" Type="http://schemas.openxmlformats.org/officeDocument/2006/relationships/image" Target="../media/image56.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0.xml"/><Relationship Id="rId1" Type="http://schemas.openxmlformats.org/officeDocument/2006/relationships/slideLayout" Target="../slideLayouts/slideLayout23.xml"/></Relationships>
</file>

<file path=ppt/slides/_rels/slide6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1.xml"/><Relationship Id="rId1" Type="http://schemas.openxmlformats.org/officeDocument/2006/relationships/slideLayout" Target="../slideLayouts/slideLayout23.xml"/></Relationships>
</file>

<file path=ppt/slides/_rels/slide66.xml.rels><?xml version="1.0" encoding="UTF-8" standalone="yes"?>
<Relationships xmlns="http://schemas.openxmlformats.org/package/2006/relationships"><Relationship Id="rId3" Type="http://schemas.openxmlformats.org/officeDocument/2006/relationships/hyperlink" Target="https://www.sitra.fi/artikkelit/keskivertosuomalaisen-hiilijalanjalki/" TargetMode="External"/><Relationship Id="rId7" Type="http://schemas.openxmlformats.org/officeDocument/2006/relationships/hyperlink" Target="https://youth.europa.eu/get-involved/sustainable-development/how-reduce-my-carbon-footprint_fi" TargetMode="External"/><Relationship Id="rId2" Type="http://schemas.openxmlformats.org/officeDocument/2006/relationships/hyperlink" Target="https://elamantapatesti.sitra.fi/" TargetMode="External"/><Relationship Id="rId1" Type="http://schemas.openxmlformats.org/officeDocument/2006/relationships/slideLayout" Target="../slideLayouts/slideLayout10.xml"/><Relationship Id="rId6" Type="http://schemas.openxmlformats.org/officeDocument/2006/relationships/hyperlink" Target="https://kestavakehitys.fi/-/yksityinen-kulutus-2021-suomalaisten-kulutuksen-hiilijalanjalki-on-pysynyt-liian-suurena" TargetMode="External"/><Relationship Id="rId5" Type="http://schemas.openxmlformats.org/officeDocument/2006/relationships/hyperlink" Target="https://www.ilmasto-opas.fi/artikkelit/kotitalouksien-kulutuksella-on-merkittava-ilmastovaikutus" TargetMode="External"/><Relationship Id="rId4" Type="http://schemas.openxmlformats.org/officeDocument/2006/relationships/hyperlink" Target="https://www.ymparisto.fi/fi/laske-oma-hiilijalanjalki-ja-aloita-ilmastodieetti" TargetMode="Externa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8.xml"/></Relationships>
</file>

<file path=ppt/slides/_rels/slide6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4.xml"/><Relationship Id="rId1" Type="http://schemas.openxmlformats.org/officeDocument/2006/relationships/slideLayout" Target="../slideLayouts/slideLayout10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7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5.xml"/><Relationship Id="rId1" Type="http://schemas.openxmlformats.org/officeDocument/2006/relationships/slideLayout" Target="../slideLayouts/slideLayout105.xml"/></Relationships>
</file>

<file path=ppt/slides/_rels/slide72.xml.rels><?xml version="1.0" encoding="UTF-8" standalone="yes"?>
<Relationships xmlns="http://schemas.openxmlformats.org/package/2006/relationships"><Relationship Id="rId8" Type="http://schemas.openxmlformats.org/officeDocument/2006/relationships/image" Target="../media/image68.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6.xml"/><Relationship Id="rId1" Type="http://schemas.openxmlformats.org/officeDocument/2006/relationships/slideLayout" Target="../slideLayouts/slideLayout105.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7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7.xml"/><Relationship Id="rId1" Type="http://schemas.openxmlformats.org/officeDocument/2006/relationships/slideLayout" Target="../slideLayouts/slideLayout59.xml"/></Relationships>
</file>

<file path=ppt/slides/_rels/slide7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8.xml"/><Relationship Id="rId1" Type="http://schemas.openxmlformats.org/officeDocument/2006/relationships/slideLayout" Target="../slideLayouts/slideLayout104.xml"/><Relationship Id="rId4" Type="http://schemas.openxmlformats.org/officeDocument/2006/relationships/hyperlink" Target="https://www.youtube.com/watch?v=OVZcYqJ8nJ4" TargetMode="Externa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2.xml"/></Relationships>
</file>

<file path=ppt/slides/_rels/slide77.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50.xml"/><Relationship Id="rId1" Type="http://schemas.openxmlformats.org/officeDocument/2006/relationships/slideLayout" Target="../slideLayouts/slideLayout111.xml"/><Relationship Id="rId4" Type="http://schemas.openxmlformats.org/officeDocument/2006/relationships/hyperlink" Target="https://erilainensamanlainen.wordpress.com/" TargetMode="External"/></Relationships>
</file>

<file path=ppt/slides/_rels/slide78.xml.rels><?xml version="1.0" encoding="UTF-8" standalone="yes"?>
<Relationships xmlns="http://schemas.openxmlformats.org/package/2006/relationships"><Relationship Id="rId3" Type="http://schemas.openxmlformats.org/officeDocument/2006/relationships/hyperlink" Target="https://erilainensamanlainen.wordpress.com/" TargetMode="External"/><Relationship Id="rId2" Type="http://schemas.openxmlformats.org/officeDocument/2006/relationships/notesSlide" Target="../notesSlides/notesSlide51.xml"/><Relationship Id="rId1" Type="http://schemas.openxmlformats.org/officeDocument/2006/relationships/slideLayout" Target="../slideLayouts/slideLayout105.xml"/><Relationship Id="rId5" Type="http://schemas.openxmlformats.org/officeDocument/2006/relationships/image" Target="../media/image73.jpeg"/><Relationship Id="rId4" Type="http://schemas.openxmlformats.org/officeDocument/2006/relationships/image" Target="../media/image72.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0.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52.xml"/><Relationship Id="rId1" Type="http://schemas.openxmlformats.org/officeDocument/2006/relationships/slideLayout" Target="../slideLayouts/slideLayout10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5.xml"/></Relationships>
</file>

<file path=ppt/slides/_rels/slide8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55.xml"/><Relationship Id="rId1" Type="http://schemas.openxmlformats.org/officeDocument/2006/relationships/slideLayout" Target="../slideLayouts/slideLayout105.xml"/><Relationship Id="rId4" Type="http://schemas.openxmlformats.org/officeDocument/2006/relationships/hyperlink" Target="https://mieli.fi/vahvista-mielenterveyttasi/mielenterveys-ja-arjen-taidot/mielenterveyden-kasi-kuvaa-mielen-hyvinvointiin-vaikuttavia-arjen-valintoja/" TargetMode="Externa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5.xml"/></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57.xml"/><Relationship Id="rId1" Type="http://schemas.openxmlformats.org/officeDocument/2006/relationships/slideLayout" Target="../slideLayouts/slideLayout105.xml"/><Relationship Id="rId6" Type="http://schemas.openxmlformats.org/officeDocument/2006/relationships/image" Target="../media/image77.emf"/><Relationship Id="rId5" Type="http://schemas.openxmlformats.org/officeDocument/2006/relationships/oleObject" Target="../embeddings/oleObject2.bin"/><Relationship Id="rId4" Type="http://schemas.openxmlformats.org/officeDocument/2006/relationships/image" Target="../media/image76.emf"/></Relationships>
</file>

<file path=ppt/slides/_rels/slide87.xml.rels><?xml version="1.0" encoding="UTF-8" standalone="yes"?>
<Relationships xmlns="http://schemas.openxmlformats.org/package/2006/relationships"><Relationship Id="rId8" Type="http://schemas.openxmlformats.org/officeDocument/2006/relationships/hyperlink" Target="https://www.kuntaliitto.fi/hyvinvointi-ja-sivistys/sosiaalinen-kestavyys" TargetMode="External"/><Relationship Id="rId3" Type="http://schemas.openxmlformats.org/officeDocument/2006/relationships/hyperlink" Target="http://urn.fi/URN:NBN:fi-fe2021060132534" TargetMode="External"/><Relationship Id="rId7" Type="http://schemas.openxmlformats.org/officeDocument/2006/relationships/hyperlink" Target="https://www.youtube.com/watch?v=OVZcYqJ8nJ4" TargetMode="External"/><Relationship Id="rId2" Type="http://schemas.openxmlformats.org/officeDocument/2006/relationships/notesSlide" Target="../notesSlides/notesSlide58.xml"/><Relationship Id="rId1" Type="http://schemas.openxmlformats.org/officeDocument/2006/relationships/slideLayout" Target="../slideLayouts/slideLayout59.xml"/><Relationship Id="rId6" Type="http://schemas.openxmlformats.org/officeDocument/2006/relationships/hyperlink" Target="https://mieli.fi/" TargetMode="External"/><Relationship Id="rId5" Type="http://schemas.openxmlformats.org/officeDocument/2006/relationships/hyperlink" Target="https://erilainensamanlainen.wordpress.com/" TargetMode="External"/><Relationship Id="rId4" Type="http://schemas.openxmlformats.org/officeDocument/2006/relationships/hyperlink" Target="https://commons.wikimedia.org/wiki/Emoji" TargetMode="External"/><Relationship Id="rId9" Type="http://schemas.openxmlformats.org/officeDocument/2006/relationships/hyperlink" Target="https://thl.fi/fi/web/hyvinvointi-ja-terveyserot/tavoitteet/sosiaalisesti-kestava-kehitys" TargetMode="Externa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8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59.xml"/><Relationship Id="rId1" Type="http://schemas.openxmlformats.org/officeDocument/2006/relationships/slideLayout" Target="../slideLayouts/slideLayout1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3.xml"/></Relationships>
</file>

<file path=ppt/slides/_rels/slide92.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60.xml"/><Relationship Id="rId1" Type="http://schemas.openxmlformats.org/officeDocument/2006/relationships/slideLayout" Target="../slideLayouts/slideLayout140.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9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1.xml"/><Relationship Id="rId1" Type="http://schemas.openxmlformats.org/officeDocument/2006/relationships/slideLayout" Target="../slideLayouts/slideLayout13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4.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3.xml"/></Relationships>
</file>

<file path=ppt/slides/_rels/slide98.xml.rels><?xml version="1.0" encoding="UTF-8" standalone="yes"?>
<Relationships xmlns="http://schemas.openxmlformats.org/package/2006/relationships"><Relationship Id="rId3" Type="http://schemas.openxmlformats.org/officeDocument/2006/relationships/hyperlink" Target="https://ympyraks.keskisuomi.fi/keskisuomalaisten-yritysten-ilmastotekoja/" TargetMode="External"/><Relationship Id="rId2" Type="http://schemas.openxmlformats.org/officeDocument/2006/relationships/notesSlide" Target="../notesSlides/notesSlide65.xml"/><Relationship Id="rId1" Type="http://schemas.openxmlformats.org/officeDocument/2006/relationships/slideLayout" Target="../slideLayouts/slideLayout1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07E1307-BB82-5A84-6B05-B9B03ED146EA}"/>
              </a:ext>
            </a:extLst>
          </p:cNvPr>
          <p:cNvSpPr>
            <a:spLocks noGrp="1"/>
          </p:cNvSpPr>
          <p:nvPr>
            <p:ph type="ctrTitle"/>
          </p:nvPr>
        </p:nvSpPr>
        <p:spPr/>
        <p:txBody>
          <a:bodyPr/>
          <a:lstStyle/>
          <a:p>
            <a:r>
              <a:rPr lang="fi-FI"/>
              <a:t>Kestävyysaiheinen teemapäivä</a:t>
            </a:r>
          </a:p>
        </p:txBody>
      </p:sp>
      <p:sp>
        <p:nvSpPr>
          <p:cNvPr id="3" name="Alaotsikko 2">
            <a:extLst>
              <a:ext uri="{FF2B5EF4-FFF2-40B4-BE49-F238E27FC236}">
                <a16:creationId xmlns:a16="http://schemas.microsoft.com/office/drawing/2014/main" id="{61BD4BCF-BDBB-97E4-B21A-578C23A2FA8E}"/>
              </a:ext>
            </a:extLst>
          </p:cNvPr>
          <p:cNvSpPr>
            <a:spLocks noGrp="1"/>
          </p:cNvSpPr>
          <p:nvPr>
            <p:ph type="subTitle" idx="1"/>
          </p:nvPr>
        </p:nvSpPr>
        <p:spPr/>
        <p:txBody>
          <a:bodyPr/>
          <a:lstStyle/>
          <a:p>
            <a:r>
              <a:rPr lang="fi-FI"/>
              <a:t>Toinen aste</a:t>
            </a:r>
          </a:p>
        </p:txBody>
      </p:sp>
    </p:spTree>
    <p:extLst>
      <p:ext uri="{BB962C8B-B14F-4D97-AF65-F5344CB8AC3E}">
        <p14:creationId xmlns:p14="http://schemas.microsoft.com/office/powerpoint/2010/main" val="1417275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0F4349B-8D13-0F44-25EF-269A49C67B0F}"/>
              </a:ext>
            </a:extLst>
          </p:cNvPr>
          <p:cNvSpPr>
            <a:spLocks noGrp="1"/>
          </p:cNvSpPr>
          <p:nvPr>
            <p:ph type="title"/>
          </p:nvPr>
        </p:nvSpPr>
        <p:spPr/>
        <p:txBody>
          <a:bodyPr/>
          <a:lstStyle/>
          <a:p>
            <a:r>
              <a:rPr lang="fi-FI">
                <a:solidFill>
                  <a:schemeClr val="accent1"/>
                </a:solidFill>
              </a:rPr>
              <a:t>Teemapäivä | Hiilensidonta</a:t>
            </a:r>
          </a:p>
        </p:txBody>
      </p:sp>
      <p:graphicFrame>
        <p:nvGraphicFramePr>
          <p:cNvPr id="4" name="Sisällön paikkamerkki 3">
            <a:extLst>
              <a:ext uri="{FF2B5EF4-FFF2-40B4-BE49-F238E27FC236}">
                <a16:creationId xmlns:a16="http://schemas.microsoft.com/office/drawing/2014/main" id="{3363EE73-1069-5466-516A-6A4963AF14FC}"/>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1721353303"/>
              </p:ext>
            </p:extLst>
          </p:nvPr>
        </p:nvGraphicFramePr>
        <p:xfrm>
          <a:off x="940942" y="1226799"/>
          <a:ext cx="10801350" cy="5162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llipsi 4">
            <a:extLst>
              <a:ext uri="{FF2B5EF4-FFF2-40B4-BE49-F238E27FC236}">
                <a16:creationId xmlns:a16="http://schemas.microsoft.com/office/drawing/2014/main" id="{8CDD3F34-7C9D-B2B7-2012-9F4E9076024E}"/>
              </a:ext>
            </a:extLst>
          </p:cNvPr>
          <p:cNvSpPr/>
          <p:nvPr/>
        </p:nvSpPr>
        <p:spPr>
          <a:xfrm>
            <a:off x="5584968" y="3059567"/>
            <a:ext cx="1513298" cy="1497014"/>
          </a:xfrm>
          <a:prstGeom prst="ellipse">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a:ln>
                  <a:noFill/>
                </a:ln>
                <a:solidFill>
                  <a:srgbClr val="393A3C"/>
                </a:solidFill>
                <a:effectLst/>
                <a:uLnTx/>
                <a:uFillTx/>
                <a:latin typeface="Calibri" panose="020F0502020204030204"/>
                <a:ea typeface="+mn-ea"/>
                <a:cs typeface="+mn-cs"/>
              </a:rPr>
              <a:t>KESTÄ-VYYS</a:t>
            </a:r>
          </a:p>
        </p:txBody>
      </p:sp>
    </p:spTree>
    <p:extLst>
      <p:ext uri="{BB962C8B-B14F-4D97-AF65-F5344CB8AC3E}">
        <p14:creationId xmlns:p14="http://schemas.microsoft.com/office/powerpoint/2010/main" val="239256102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06527DA-A787-6F40-0AF6-5F359E5D3634}"/>
              </a:ext>
            </a:extLst>
          </p:cNvPr>
          <p:cNvSpPr>
            <a:spLocks noGrp="1"/>
          </p:cNvSpPr>
          <p:nvPr>
            <p:ph type="title"/>
          </p:nvPr>
        </p:nvSpPr>
        <p:spPr/>
        <p:txBody>
          <a:bodyPr/>
          <a:lstStyle/>
          <a:p>
            <a:r>
              <a:rPr lang="fi-FI"/>
              <a:t>Vastuullisuusviestintää on eri paikoissa</a:t>
            </a:r>
          </a:p>
        </p:txBody>
      </p:sp>
      <p:pic>
        <p:nvPicPr>
          <p:cNvPr id="3" name="Picture 2" descr="Piirroskuva, jossa on esitetty eri kanavia, joissa vastuullisuusviestintää voi tehdä: some, tuotepakkaukset, mainokset esimerkiksi sanomalehdissä ja televisiossa, julisteet ja muut painotuotteet yrityksen tiloissa.">
            <a:extLst>
              <a:ext uri="{FF2B5EF4-FFF2-40B4-BE49-F238E27FC236}">
                <a16:creationId xmlns:a16="http://schemas.microsoft.com/office/drawing/2014/main" id="{C6D69302-4738-B2CE-780B-5D858E57395E}"/>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1625660" y="1690688"/>
            <a:ext cx="8665215" cy="4484477"/>
          </a:xfrm>
          <a:prstGeom prst="rect">
            <a:avLst/>
          </a:prstGeom>
        </p:spPr>
      </p:pic>
    </p:spTree>
    <p:extLst>
      <p:ext uri="{BB962C8B-B14F-4D97-AF65-F5344CB8AC3E}">
        <p14:creationId xmlns:p14="http://schemas.microsoft.com/office/powerpoint/2010/main" val="3004312476"/>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DA24C-2EC2-88B3-9560-D39D8AB9D3FE}"/>
              </a:ext>
            </a:extLst>
          </p:cNvPr>
          <p:cNvSpPr>
            <a:spLocks noGrp="1"/>
          </p:cNvSpPr>
          <p:nvPr>
            <p:ph type="title"/>
          </p:nvPr>
        </p:nvSpPr>
        <p:spPr>
          <a:xfrm>
            <a:off x="838200" y="365125"/>
            <a:ext cx="3345532" cy="1325563"/>
          </a:xfrm>
        </p:spPr>
        <p:txBody>
          <a:bodyPr/>
          <a:lstStyle/>
          <a:p>
            <a:r>
              <a:rPr lang="fi-FI"/>
              <a:t>Esimerkkejä:</a:t>
            </a:r>
          </a:p>
        </p:txBody>
      </p:sp>
      <p:pic>
        <p:nvPicPr>
          <p:cNvPr id="3" name="Picture 2" descr="Valokuva Kevyt olo -mehukivennäispullosta, jossa muiden tietojen ohella lukee &quot;Pullo 100% kierrätettyä muovia&quot;, ja on Ekoenergia-merkki.">
            <a:extLst>
              <a:ext uri="{FF2B5EF4-FFF2-40B4-BE49-F238E27FC236}">
                <a16:creationId xmlns:a16="http://schemas.microsoft.com/office/drawing/2014/main" id="{3F8959A0-425F-2477-3247-033356829B72}"/>
              </a:ext>
            </a:extLst>
          </p:cNvPr>
          <p:cNvPicPr>
            <a:picLocks noChangeAspect="1"/>
          </p:cNvPicPr>
          <p:nvPr/>
        </p:nvPicPr>
        <p:blipFill rotWithShape="1">
          <a:blip r:embed="rId3"/>
          <a:srcRect t="31667" b="23703"/>
          <a:stretch/>
        </p:blipFill>
        <p:spPr>
          <a:xfrm rot="5400000">
            <a:off x="1896153" y="2287580"/>
            <a:ext cx="6877067" cy="2301908"/>
          </a:xfrm>
          <a:prstGeom prst="rect">
            <a:avLst/>
          </a:prstGeom>
        </p:spPr>
      </p:pic>
      <p:pic>
        <p:nvPicPr>
          <p:cNvPr id="6" name="Picture 5" descr="Pullo 100% kierrätettyä muovia -logo">
            <a:extLst>
              <a:ext uri="{FF2B5EF4-FFF2-40B4-BE49-F238E27FC236}">
                <a16:creationId xmlns:a16="http://schemas.microsoft.com/office/drawing/2014/main" id="{70D401AC-F866-1E4A-FF1F-CB0343B8B624}"/>
              </a:ext>
              <a:ext uri="{C183D7F6-B498-43B3-948B-1728B52AA6E4}">
                <adec:decorative xmlns:adec="http://schemas.microsoft.com/office/drawing/2017/decorative" val="0"/>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30000"/>
                    </a14:imgEffect>
                  </a14:imgLayer>
                </a14:imgProps>
              </a:ext>
            </a:extLst>
          </a:blip>
          <a:stretch>
            <a:fillRect/>
          </a:stretch>
        </p:blipFill>
        <p:spPr>
          <a:xfrm>
            <a:off x="1710275" y="1630232"/>
            <a:ext cx="2000250" cy="2314575"/>
          </a:xfrm>
          <a:prstGeom prst="rect">
            <a:avLst/>
          </a:prstGeom>
        </p:spPr>
      </p:pic>
      <p:pic>
        <p:nvPicPr>
          <p:cNvPr id="7" name="Kuva 12" descr="EKOenergia -logo">
            <a:extLst>
              <a:ext uri="{FF2B5EF4-FFF2-40B4-BE49-F238E27FC236}">
                <a16:creationId xmlns:a16="http://schemas.microsoft.com/office/drawing/2014/main" id="{42BECC2A-2C1B-3C7C-657B-B897CA3A0E1A}"/>
              </a:ext>
            </a:extLst>
          </p:cNvPr>
          <p:cNvPicPr>
            <a:picLocks noChangeAspect="1"/>
          </p:cNvPicPr>
          <p:nvPr/>
        </p:nvPicPr>
        <p:blipFill>
          <a:blip r:embed="rId6"/>
          <a:stretch>
            <a:fillRect/>
          </a:stretch>
        </p:blipFill>
        <p:spPr>
          <a:xfrm>
            <a:off x="739098" y="4673098"/>
            <a:ext cx="2920493" cy="1102154"/>
          </a:xfrm>
          <a:prstGeom prst="rect">
            <a:avLst/>
          </a:prstGeom>
        </p:spPr>
      </p:pic>
      <p:pic>
        <p:nvPicPr>
          <p:cNvPr id="5" name="Picture 4" descr="Kuvakaappaus Varustelekan Facebook-postauksesta. Postauksen teksti on: &quot;Vuoden 2022 ympäristösynnit on taas laskettu yhteen, ja tässä sitten tulokset, ollos hyvä.&quot; Tämän jälkeen on linkki yrityksen verkkosivuille.">
            <a:extLst>
              <a:ext uri="{FF2B5EF4-FFF2-40B4-BE49-F238E27FC236}">
                <a16:creationId xmlns:a16="http://schemas.microsoft.com/office/drawing/2014/main" id="{BDFDE57F-0057-B840-43BD-9062E3699A1F}"/>
              </a:ext>
            </a:extLst>
          </p:cNvPr>
          <p:cNvPicPr>
            <a:picLocks noChangeAspect="1"/>
          </p:cNvPicPr>
          <p:nvPr/>
        </p:nvPicPr>
        <p:blipFill>
          <a:blip r:embed="rId7"/>
          <a:stretch>
            <a:fillRect/>
          </a:stretch>
        </p:blipFill>
        <p:spPr>
          <a:xfrm>
            <a:off x="6777479" y="645201"/>
            <a:ext cx="5244838" cy="5567597"/>
          </a:xfrm>
          <a:prstGeom prst="rect">
            <a:avLst/>
          </a:prstGeom>
        </p:spPr>
      </p:pic>
      <p:sp>
        <p:nvSpPr>
          <p:cNvPr id="8" name="Oval 7">
            <a:extLst>
              <a:ext uri="{FF2B5EF4-FFF2-40B4-BE49-F238E27FC236}">
                <a16:creationId xmlns:a16="http://schemas.microsoft.com/office/drawing/2014/main" id="{2C6DF63D-7A2A-8E2F-B4FD-2BBA446D6666}"/>
              </a:ext>
              <a:ext uri="{C183D7F6-B498-43B3-948B-1728B52AA6E4}">
                <adec:decorative xmlns:adec="http://schemas.microsoft.com/office/drawing/2017/decorative" val="1"/>
              </a:ext>
            </a:extLst>
          </p:cNvPr>
          <p:cNvSpPr/>
          <p:nvPr/>
        </p:nvSpPr>
        <p:spPr>
          <a:xfrm>
            <a:off x="1428278" y="1405607"/>
            <a:ext cx="2569388" cy="2690301"/>
          </a:xfrm>
          <a:prstGeom prst="ellipse">
            <a:avLst/>
          </a:prstGeom>
          <a:noFill/>
          <a:ln w="28575">
            <a:solidFill>
              <a:srgbClr val="FF00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2" name="Oval 11">
            <a:extLst>
              <a:ext uri="{FF2B5EF4-FFF2-40B4-BE49-F238E27FC236}">
                <a16:creationId xmlns:a16="http://schemas.microsoft.com/office/drawing/2014/main" id="{5D2B87DF-0C61-39C7-DD65-8DD61E17E0F9}"/>
              </a:ext>
              <a:ext uri="{C183D7F6-B498-43B3-948B-1728B52AA6E4}">
                <adec:decorative xmlns:adec="http://schemas.microsoft.com/office/drawing/2017/decorative" val="1"/>
              </a:ext>
            </a:extLst>
          </p:cNvPr>
          <p:cNvSpPr/>
          <p:nvPr/>
        </p:nvSpPr>
        <p:spPr>
          <a:xfrm>
            <a:off x="767604" y="4402581"/>
            <a:ext cx="2808786" cy="1551276"/>
          </a:xfrm>
          <a:prstGeom prst="ellipse">
            <a:avLst/>
          </a:prstGeom>
          <a:noFill/>
          <a:ln w="28575">
            <a:solidFill>
              <a:srgbClr val="FF00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cxnSp>
        <p:nvCxnSpPr>
          <p:cNvPr id="10" name="Straight Connector 9">
            <a:extLst>
              <a:ext uri="{FF2B5EF4-FFF2-40B4-BE49-F238E27FC236}">
                <a16:creationId xmlns:a16="http://schemas.microsoft.com/office/drawing/2014/main" id="{1E579053-C1B5-D1DF-D6A4-3D5E987B747D}"/>
              </a:ext>
              <a:ext uri="{C183D7F6-B498-43B3-948B-1728B52AA6E4}">
                <adec:decorative xmlns:adec="http://schemas.microsoft.com/office/drawing/2017/decorative" val="1"/>
              </a:ext>
            </a:extLst>
          </p:cNvPr>
          <p:cNvCxnSpPr>
            <a:cxnSpLocks/>
          </p:cNvCxnSpPr>
          <p:nvPr/>
        </p:nvCxnSpPr>
        <p:spPr>
          <a:xfrm>
            <a:off x="3991945" y="2950182"/>
            <a:ext cx="1177060" cy="42025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CCE104D-5D70-E9E4-0F93-2BD3AD4E90CD}"/>
              </a:ext>
              <a:ext uri="{C183D7F6-B498-43B3-948B-1728B52AA6E4}">
                <adec:decorative xmlns:adec="http://schemas.microsoft.com/office/drawing/2017/decorative" val="1"/>
              </a:ext>
            </a:extLst>
          </p:cNvPr>
          <p:cNvCxnSpPr>
            <a:cxnSpLocks/>
            <a:stCxn id="12" idx="7"/>
          </p:cNvCxnSpPr>
          <p:nvPr/>
        </p:nvCxnSpPr>
        <p:spPr>
          <a:xfrm flipV="1">
            <a:off x="3165053" y="3653828"/>
            <a:ext cx="1739456" cy="97593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7983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979498F-83A4-2F34-5648-FFB4A00C7C1B}"/>
              </a:ext>
            </a:extLst>
          </p:cNvPr>
          <p:cNvSpPr txBox="1">
            <a:spLocks noGrp="1"/>
          </p:cNvSpPr>
          <p:nvPr>
            <p:ph type="title" idx="4294967295"/>
          </p:nvPr>
        </p:nvSpPr>
        <p:spPr>
          <a:xfrm>
            <a:off x="979227" y="438187"/>
            <a:ext cx="10515600" cy="10604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i-FI" sz="4400" b="1" i="0" u="none" strike="noStrike" kern="1200" cap="none" spc="0" normalizeH="0" baseline="0" noProof="0">
                <a:ln>
                  <a:noFill/>
                </a:ln>
                <a:solidFill>
                  <a:srgbClr val="FFFFFF"/>
                </a:solidFill>
                <a:effectLst/>
                <a:uLnTx/>
                <a:uFillTx/>
                <a:latin typeface="Calibri" panose="020F0502020204030204" pitchFamily="34" charset="0"/>
                <a:ea typeface="+mj-ea"/>
                <a:cs typeface="Calibri" panose="020F0502020204030204" pitchFamily="34" charset="0"/>
              </a:rPr>
              <a:t>Tehtävä: Vastuullisuusteot omalla alalla</a:t>
            </a:r>
          </a:p>
        </p:txBody>
      </p:sp>
      <p:sp>
        <p:nvSpPr>
          <p:cNvPr id="9" name="Text Placeholder 2">
            <a:extLst>
              <a:ext uri="{FF2B5EF4-FFF2-40B4-BE49-F238E27FC236}">
                <a16:creationId xmlns:a16="http://schemas.microsoft.com/office/drawing/2014/main" id="{A71AF669-867B-E3EF-B046-52BDC4E15DD9}"/>
              </a:ext>
            </a:extLst>
          </p:cNvPr>
          <p:cNvSpPr txBox="1">
            <a:spLocks/>
          </p:cNvSpPr>
          <p:nvPr/>
        </p:nvSpPr>
        <p:spPr>
          <a:xfrm>
            <a:off x="979227" y="1498637"/>
            <a:ext cx="10233546" cy="451241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fi-FI">
                <a:solidFill>
                  <a:srgbClr val="FFFFFF"/>
                </a:solidFill>
                <a:latin typeface="Calibri" panose="020F0502020204030204" pitchFamily="34" charset="0"/>
                <a:cs typeface="Calibri" panose="020F0502020204030204" pitchFamily="34" charset="0"/>
              </a:rPr>
              <a:t>Keksikää ympäristöön, ihmisiin ja talouteen liittyviä vastuullisuustekoja, joita teidän alalla voitaisiin yrityksissä tehdä.</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fi-FI" sz="3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rPr>
              <a:t>Kirjatkaa ideat yhteisiin papereihin.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lang="fi-FI">
              <a:solidFill>
                <a:srgbClr val="FFFFFF"/>
              </a:solidFill>
              <a:latin typeface="Calibri" panose="020F0502020204030204" pitchFamily="34" charset="0"/>
              <a:cs typeface="Calibri" panose="020F050202020403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fi-FI">
                <a:solidFill>
                  <a:srgbClr val="FFFFFF"/>
                </a:solidFill>
                <a:latin typeface="Calibri" panose="020F0502020204030204" pitchFamily="34" charset="0"/>
                <a:cs typeface="Calibri" panose="020F0502020204030204" pitchFamily="34" charset="0"/>
              </a:rPr>
              <a:t>Seuraavassa vaiheessa tehtävä on miettiä, miten näistä teoista viestitään asiakkaille.</a:t>
            </a:r>
            <a:endParaRPr kumimoji="0" lang="fi-FI" sz="3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p:txBody>
      </p:sp>
    </p:spTree>
    <p:extLst>
      <p:ext uri="{BB962C8B-B14F-4D97-AF65-F5344CB8AC3E}">
        <p14:creationId xmlns:p14="http://schemas.microsoft.com/office/powerpoint/2010/main" val="191479296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D1561-1954-94E2-EDCC-C5AA77097AE2}"/>
              </a:ext>
            </a:extLst>
          </p:cNvPr>
          <p:cNvSpPr>
            <a:spLocks noGrp="1"/>
          </p:cNvSpPr>
          <p:nvPr>
            <p:ph type="title"/>
          </p:nvPr>
        </p:nvSpPr>
        <p:spPr/>
        <p:txBody>
          <a:bodyPr/>
          <a:lstStyle/>
          <a:p>
            <a:r>
              <a:rPr lang="fi-FI"/>
              <a:t>Opettajalle: Vastuullisuusteot-tehtävän valmistelu</a:t>
            </a:r>
          </a:p>
        </p:txBody>
      </p:sp>
      <p:sp>
        <p:nvSpPr>
          <p:cNvPr id="3" name="Text Placeholder 2">
            <a:extLst>
              <a:ext uri="{FF2B5EF4-FFF2-40B4-BE49-F238E27FC236}">
                <a16:creationId xmlns:a16="http://schemas.microsoft.com/office/drawing/2014/main" id="{61DF35A1-B592-29A8-4B98-CC68763A3856}"/>
              </a:ext>
            </a:extLst>
          </p:cNvPr>
          <p:cNvSpPr>
            <a:spLocks noGrp="1"/>
          </p:cNvSpPr>
          <p:nvPr>
            <p:ph type="body" sz="quarter" idx="10"/>
          </p:nvPr>
        </p:nvSpPr>
        <p:spPr/>
        <p:txBody>
          <a:bodyPr>
            <a:normAutofit fontScale="85000" lnSpcReduction="20000"/>
          </a:bodyPr>
          <a:lstStyle/>
          <a:p>
            <a:pPr marL="457200" indent="-457200">
              <a:buFont typeface="Arial" panose="020B0604020202020204" pitchFamily="34" charset="0"/>
              <a:buChar char="•"/>
            </a:pPr>
            <a:r>
              <a:rPr lang="fi-FI"/>
              <a:t>Varaa A3-paperit, joille tekoja voidaan kirjata (3 kappaletta: ympäristövastuullisuus, sosiaalinen vastuullisuus, taloudellinen vastuullisuus).</a:t>
            </a:r>
          </a:p>
          <a:p>
            <a:pPr marL="457200" indent="-457200">
              <a:buFont typeface="Arial" panose="020B0604020202020204" pitchFamily="34" charset="0"/>
              <a:buChar char="•"/>
            </a:pPr>
            <a:r>
              <a:rPr lang="fi-FI"/>
              <a:t>Papereihin voi lisätä seuraavat ohjeet auttamaan opiskelijoita alkuun:</a:t>
            </a:r>
          </a:p>
          <a:p>
            <a:pPr marL="914400" lvl="1" indent="-457200">
              <a:buFont typeface="Arial" panose="020B0604020202020204" pitchFamily="34" charset="0"/>
              <a:buChar char="•"/>
            </a:pPr>
            <a:r>
              <a:rPr lang="fi-FI"/>
              <a:t>Ympäristövastuullisuus koskee mm. seuraavia: päästöt ja saasteet luontoon (ilmastonmuutos), jätteet, luonnonvarojen kuluttaminen</a:t>
            </a:r>
          </a:p>
          <a:p>
            <a:pPr marL="914400" lvl="1" indent="-457200">
              <a:buFont typeface="Arial" panose="020B0604020202020204" pitchFamily="34" charset="0"/>
              <a:buChar char="•"/>
            </a:pPr>
            <a:r>
              <a:rPr lang="fi-FI"/>
              <a:t>Sosiaalinen vastuullisuus koskee mm. seuraavia: työntekijöiden hyvinvointi ja koulutus, turvallisuus, asiakkaiden kohtelu, ihmisoikeuksien huomioiminen hankintoja tehdessä</a:t>
            </a:r>
          </a:p>
          <a:p>
            <a:pPr marL="914400" lvl="1" indent="-457200">
              <a:buFont typeface="Arial" panose="020B0604020202020204" pitchFamily="34" charset="0"/>
              <a:buChar char="•"/>
            </a:pPr>
            <a:r>
              <a:rPr lang="fi-FI"/>
              <a:t>Taloudellinen vastuullisuus koskee mm. seuraavia: toiminnan kannattavuus, avoin hallinto ja päätöksenteko, turhien hankintojen välttäminen, työllistäminen, yrityksen kilpailukyvyn kehittäminen</a:t>
            </a:r>
          </a:p>
        </p:txBody>
      </p:sp>
    </p:spTree>
    <p:extLst>
      <p:ext uri="{BB962C8B-B14F-4D97-AF65-F5344CB8AC3E}">
        <p14:creationId xmlns:p14="http://schemas.microsoft.com/office/powerpoint/2010/main" val="334846093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D1561-1954-94E2-EDCC-C5AA77097AE2}"/>
              </a:ext>
            </a:extLst>
          </p:cNvPr>
          <p:cNvSpPr>
            <a:spLocks noGrp="1"/>
          </p:cNvSpPr>
          <p:nvPr>
            <p:ph type="title"/>
          </p:nvPr>
        </p:nvSpPr>
        <p:spPr/>
        <p:txBody>
          <a:bodyPr/>
          <a:lstStyle/>
          <a:p>
            <a:r>
              <a:rPr lang="fi-FI"/>
              <a:t>Opettajalle: vastausideoita</a:t>
            </a:r>
          </a:p>
        </p:txBody>
      </p:sp>
      <p:sp>
        <p:nvSpPr>
          <p:cNvPr id="3" name="Text Placeholder 2">
            <a:extLst>
              <a:ext uri="{FF2B5EF4-FFF2-40B4-BE49-F238E27FC236}">
                <a16:creationId xmlns:a16="http://schemas.microsoft.com/office/drawing/2014/main" id="{61DF35A1-B592-29A8-4B98-CC68763A3856}"/>
              </a:ext>
            </a:extLst>
          </p:cNvPr>
          <p:cNvSpPr>
            <a:spLocks noGrp="1"/>
          </p:cNvSpPr>
          <p:nvPr>
            <p:ph type="body" sz="quarter" idx="10"/>
          </p:nvPr>
        </p:nvSpPr>
        <p:spPr/>
        <p:txBody>
          <a:bodyPr>
            <a:normAutofit fontScale="47500" lnSpcReduction="20000"/>
          </a:bodyPr>
          <a:lstStyle/>
          <a:p>
            <a:pPr>
              <a:spcBef>
                <a:spcPts val="0"/>
              </a:spcBef>
            </a:pPr>
            <a:r>
              <a:rPr lang="fi-FI"/>
              <a:t>Ympäristö</a:t>
            </a:r>
          </a:p>
          <a:p>
            <a:pPr marL="457200" indent="-457200">
              <a:spcBef>
                <a:spcPts val="0"/>
              </a:spcBef>
              <a:buFont typeface="Arial" panose="020B0604020202020204" pitchFamily="34" charset="0"/>
              <a:buChar char="•"/>
            </a:pPr>
            <a:r>
              <a:rPr lang="fi-FI"/>
              <a:t>Materiaalien ja raaka-aineiden tehokas käyttö, ei turhia hankintoja. Millaisia/mistä hankittuja materiaaleja käytetään, voiko siihen vaikuttaa?</a:t>
            </a:r>
          </a:p>
          <a:p>
            <a:pPr marL="457200" indent="-457200">
              <a:spcBef>
                <a:spcPts val="0"/>
              </a:spcBef>
              <a:buFont typeface="Arial" panose="020B0604020202020204" pitchFamily="34" charset="0"/>
              <a:buChar char="•"/>
            </a:pPr>
            <a:r>
              <a:rPr lang="fi-FI"/>
              <a:t>Yrityksen tiloissa käytetyn sähkön ja lämmön lähde ja kulutus (uusiutuva vs. uusiutumaton, energiatehokkuuden parantaminen).</a:t>
            </a:r>
          </a:p>
          <a:p>
            <a:pPr marL="457200" indent="-457200">
              <a:spcBef>
                <a:spcPts val="0"/>
              </a:spcBef>
              <a:buFont typeface="Arial" panose="020B0604020202020204" pitchFamily="34" charset="0"/>
              <a:buChar char="•"/>
            </a:pPr>
            <a:r>
              <a:rPr lang="fi-FI"/>
              <a:t>Koneiden ja laitteiden eliniän pidentäminen ajantasaisilla huolloilla ja korjaaminen (vs. uuden hankkiminen)</a:t>
            </a:r>
          </a:p>
          <a:p>
            <a:pPr marL="457200" indent="-457200">
              <a:spcBef>
                <a:spcPts val="0"/>
              </a:spcBef>
              <a:buFont typeface="Arial" panose="020B0604020202020204" pitchFamily="34" charset="0"/>
              <a:buChar char="•"/>
            </a:pPr>
            <a:r>
              <a:rPr lang="fi-FI"/>
              <a:t>Ajoneuvojen käyttämä energiamuoto (fossiiliset bensa ja diesel, biopolttoaineet, biokaasu, sähkö). Ja kuljetusten päästöjen minimointi: taloudellinen ajaminen, reittien ja kuljetusten hyvä suunnittelu, oikea kuormaus.</a:t>
            </a:r>
          </a:p>
          <a:p>
            <a:pPr marL="457200" indent="-457200">
              <a:spcBef>
                <a:spcPts val="0"/>
              </a:spcBef>
              <a:buFont typeface="Arial" panose="020B0604020202020204" pitchFamily="34" charset="0"/>
              <a:buChar char="•"/>
            </a:pPr>
            <a:r>
              <a:rPr lang="fi-FI"/>
              <a:t>Jätteiden kierrätys ja asianmukainen hävitys (esim. öljy)</a:t>
            </a:r>
          </a:p>
          <a:p>
            <a:pPr>
              <a:spcBef>
                <a:spcPts val="0"/>
              </a:spcBef>
            </a:pPr>
            <a:endParaRPr lang="fi-FI"/>
          </a:p>
          <a:p>
            <a:pPr>
              <a:spcBef>
                <a:spcPts val="0"/>
              </a:spcBef>
            </a:pPr>
            <a:r>
              <a:rPr lang="fi-FI"/>
              <a:t>Sosiaalinen</a:t>
            </a:r>
          </a:p>
          <a:p>
            <a:pPr marL="457200" indent="-457200">
              <a:spcBef>
                <a:spcPts val="0"/>
              </a:spcBef>
              <a:buFont typeface="Arial" panose="020B0604020202020204" pitchFamily="34" charset="0"/>
              <a:buChar char="•"/>
            </a:pPr>
            <a:r>
              <a:rPr lang="fi-FI"/>
              <a:t>Työturvallisuus (vaaratilanteiden ennaltaehkäisy, ergonomia eli esim. työskentelyasennot ja nostamiset yms., turvavarusteet)</a:t>
            </a:r>
          </a:p>
          <a:p>
            <a:pPr marL="457200" indent="-457200">
              <a:spcBef>
                <a:spcPts val="0"/>
              </a:spcBef>
              <a:buFont typeface="Arial" panose="020B0604020202020204" pitchFamily="34" charset="0"/>
              <a:buChar char="•"/>
            </a:pPr>
            <a:r>
              <a:rPr lang="fi-FI"/>
              <a:t>Henkilöstön kouluttaminen, osaamisen päivittäminen, palautteen antaminen, perehdyttäminen</a:t>
            </a:r>
          </a:p>
          <a:p>
            <a:pPr marL="457200" indent="-457200">
              <a:spcBef>
                <a:spcPts val="0"/>
              </a:spcBef>
              <a:buFont typeface="Arial" panose="020B0604020202020204" pitchFamily="34" charset="0"/>
              <a:buChar char="•"/>
            </a:pPr>
            <a:r>
              <a:rPr lang="fi-FI"/>
              <a:t>Henkilöstön hyvinvointi (reilu kohtelu, ei häirintää, ongelmista voidaan keskustella, lepoajat)</a:t>
            </a:r>
          </a:p>
          <a:p>
            <a:pPr marL="457200" indent="-457200">
              <a:spcBef>
                <a:spcPts val="0"/>
              </a:spcBef>
              <a:buFont typeface="Arial" panose="020B0604020202020204" pitchFamily="34" charset="0"/>
              <a:buChar char="•"/>
            </a:pPr>
            <a:r>
              <a:rPr lang="fi-FI"/>
              <a:t>Asiakkaiden tasapuolinen kohtelu, palvellaan kaikkia, asiakkaiden opastaminen tuotteen käytössä</a:t>
            </a:r>
          </a:p>
          <a:p>
            <a:pPr marL="457200" indent="-457200">
              <a:spcBef>
                <a:spcPts val="0"/>
              </a:spcBef>
              <a:buFont typeface="Arial" panose="020B0604020202020204" pitchFamily="34" charset="0"/>
              <a:buChar char="•"/>
            </a:pPr>
            <a:r>
              <a:rPr lang="fi-FI"/>
              <a:t>Ihmisoikeuksien huomiointi hankintaketjussa: mistä hankinnat tulevat, missä koneet valmistetaan</a:t>
            </a:r>
          </a:p>
          <a:p>
            <a:pPr>
              <a:spcBef>
                <a:spcPts val="0"/>
              </a:spcBef>
            </a:pPr>
            <a:endParaRPr lang="fi-FI"/>
          </a:p>
          <a:p>
            <a:pPr>
              <a:spcBef>
                <a:spcPts val="0"/>
              </a:spcBef>
            </a:pPr>
            <a:r>
              <a:rPr lang="fi-FI"/>
              <a:t>Taloudellinen</a:t>
            </a:r>
          </a:p>
          <a:p>
            <a:pPr marL="457200" indent="-457200">
              <a:spcBef>
                <a:spcPts val="0"/>
              </a:spcBef>
              <a:buFont typeface="Arial" panose="020B0604020202020204" pitchFamily="34" charset="0"/>
              <a:buChar char="•"/>
            </a:pPr>
            <a:r>
              <a:rPr lang="fi-FI"/>
              <a:t>Energiatehokkuus, materiaalitehokkuus, taloudellinen ajotapa, ei turhia hankintoja</a:t>
            </a:r>
          </a:p>
          <a:p>
            <a:pPr marL="457200" indent="-457200">
              <a:spcBef>
                <a:spcPts val="0"/>
              </a:spcBef>
              <a:buFont typeface="Arial" panose="020B0604020202020204" pitchFamily="34" charset="0"/>
              <a:buChar char="•"/>
            </a:pPr>
            <a:r>
              <a:rPr lang="fi-FI"/>
              <a:t>Avoin taloushallinto, veroista huolehtiminen</a:t>
            </a:r>
          </a:p>
          <a:p>
            <a:pPr marL="457200" indent="-457200">
              <a:spcBef>
                <a:spcPts val="0"/>
              </a:spcBef>
              <a:buFont typeface="Arial" panose="020B0604020202020204" pitchFamily="34" charset="0"/>
              <a:buChar char="•"/>
            </a:pPr>
            <a:r>
              <a:rPr lang="fi-FI"/>
              <a:t>Vakaa ja kannattava toiminta (reilu ja tasapuolinen palkkaus, pysyvät työsuhteet)</a:t>
            </a:r>
          </a:p>
          <a:p>
            <a:pPr marL="457200" indent="-457200">
              <a:spcBef>
                <a:spcPts val="0"/>
              </a:spcBef>
              <a:buFont typeface="Arial" panose="020B0604020202020204" pitchFamily="34" charset="0"/>
              <a:buChar char="•"/>
            </a:pPr>
            <a:r>
              <a:rPr lang="fi-FI"/>
              <a:t>Palkat maksetaan ajallaan, asianmukaiset lisät maksetaan (esim. ylityö)</a:t>
            </a:r>
          </a:p>
          <a:p>
            <a:pPr marL="457200" indent="-457200">
              <a:spcBef>
                <a:spcPts val="0"/>
              </a:spcBef>
              <a:buFont typeface="Arial" panose="020B0604020202020204" pitchFamily="34" charset="0"/>
              <a:buChar char="•"/>
            </a:pPr>
            <a:r>
              <a:rPr lang="fi-FI"/>
              <a:t>Työllistäminen paikallisesti (vs. tilaaminen jostain kaukaa)</a:t>
            </a:r>
          </a:p>
          <a:p>
            <a:pPr marL="457200" indent="-457200">
              <a:spcBef>
                <a:spcPts val="0"/>
              </a:spcBef>
              <a:buFont typeface="Arial" panose="020B0604020202020204" pitchFamily="34" charset="0"/>
              <a:buChar char="•"/>
            </a:pPr>
            <a:r>
              <a:rPr lang="fi-FI"/>
              <a:t>Toiminnan kehittäminen vastuullisuudella: uudet liiketoimintamahdollisuudet, asianmukainen vastuullisuusviestintä</a:t>
            </a:r>
          </a:p>
        </p:txBody>
      </p:sp>
    </p:spTree>
    <p:extLst>
      <p:ext uri="{BB962C8B-B14F-4D97-AF65-F5344CB8AC3E}">
        <p14:creationId xmlns:p14="http://schemas.microsoft.com/office/powerpoint/2010/main" val="227024652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E95AC-BAD7-367D-253D-CA486EE223EC}"/>
              </a:ext>
            </a:extLst>
          </p:cNvPr>
          <p:cNvSpPr>
            <a:spLocks noGrp="1"/>
          </p:cNvSpPr>
          <p:nvPr>
            <p:ph type="title"/>
          </p:nvPr>
        </p:nvSpPr>
        <p:spPr/>
        <p:txBody>
          <a:bodyPr/>
          <a:lstStyle/>
          <a:p>
            <a:r>
              <a:rPr lang="fi-FI"/>
              <a:t>Esimerkki omalta alalta:</a:t>
            </a:r>
          </a:p>
        </p:txBody>
      </p:sp>
      <p:pic>
        <p:nvPicPr>
          <p:cNvPr id="11" name="Picture 10" descr="Kuvakaappaus tietoevryn verkkosivuilta. Tekstissä lukee: &quot;Tackling environmental challenges to protect and save our planet for future generations requires commitment, a proactive approach, and an aspiration to continuously improve.&quot;">
            <a:extLst>
              <a:ext uri="{FF2B5EF4-FFF2-40B4-BE49-F238E27FC236}">
                <a16:creationId xmlns:a16="http://schemas.microsoft.com/office/drawing/2014/main" id="{78D055FE-C9D4-E783-6485-C7ACE8501D1B}"/>
              </a:ext>
            </a:extLst>
          </p:cNvPr>
          <p:cNvPicPr>
            <a:picLocks noChangeAspect="1"/>
          </p:cNvPicPr>
          <p:nvPr/>
        </p:nvPicPr>
        <p:blipFill>
          <a:blip r:embed="rId3"/>
          <a:stretch>
            <a:fillRect/>
          </a:stretch>
        </p:blipFill>
        <p:spPr>
          <a:xfrm>
            <a:off x="781478" y="1751137"/>
            <a:ext cx="6916947" cy="1596218"/>
          </a:xfrm>
          <a:prstGeom prst="rect">
            <a:avLst/>
          </a:prstGeom>
        </p:spPr>
      </p:pic>
      <p:pic>
        <p:nvPicPr>
          <p:cNvPr id="13" name="Picture 12" descr="Kuvakaappaus tietoevryn verkkosivuilta. Tekstissä lukee: &quot;Our carbon handprint is an important tool to exemplify the positive impact increased use of digital solutions and services can have on customers’ emissions. We estimated that the avoided CO2 emissions for our customers during 2021 were 75 ktons of CO2, thereby meeting our goal of an annual increase of avoided emissions by 10%. &#10;&#10;We focus our measures on where we have the biggest impact: running our own offices and data centres with a strong emphasis on energy efficiency and reducing business travel. We also recognize our contribution towards CO2 emissions caused throughout our value chain.&quot;">
            <a:extLst>
              <a:ext uri="{FF2B5EF4-FFF2-40B4-BE49-F238E27FC236}">
                <a16:creationId xmlns:a16="http://schemas.microsoft.com/office/drawing/2014/main" id="{8ABA1161-406F-B33C-D89A-37566487ADAA}"/>
              </a:ext>
            </a:extLst>
          </p:cNvPr>
          <p:cNvPicPr>
            <a:picLocks noChangeAspect="1"/>
          </p:cNvPicPr>
          <p:nvPr/>
        </p:nvPicPr>
        <p:blipFill>
          <a:blip r:embed="rId4"/>
          <a:stretch>
            <a:fillRect/>
          </a:stretch>
        </p:blipFill>
        <p:spPr>
          <a:xfrm>
            <a:off x="781478" y="3241713"/>
            <a:ext cx="7910896" cy="2958848"/>
          </a:xfrm>
          <a:prstGeom prst="rect">
            <a:avLst/>
          </a:prstGeom>
        </p:spPr>
      </p:pic>
      <p:pic>
        <p:nvPicPr>
          <p:cNvPr id="9" name="Picture 8" descr="Kuvakaappaus tietoevryn logosta.">
            <a:extLst>
              <a:ext uri="{FF2B5EF4-FFF2-40B4-BE49-F238E27FC236}">
                <a16:creationId xmlns:a16="http://schemas.microsoft.com/office/drawing/2014/main" id="{7921ECCA-2EA3-2BF9-1D92-3391CC6B59EE}"/>
              </a:ext>
            </a:extLst>
          </p:cNvPr>
          <p:cNvPicPr>
            <a:picLocks noChangeAspect="1"/>
          </p:cNvPicPr>
          <p:nvPr/>
        </p:nvPicPr>
        <p:blipFill>
          <a:blip r:embed="rId5"/>
          <a:stretch>
            <a:fillRect/>
          </a:stretch>
        </p:blipFill>
        <p:spPr>
          <a:xfrm>
            <a:off x="8611576" y="1978656"/>
            <a:ext cx="3227878" cy="975088"/>
          </a:xfrm>
          <a:prstGeom prst="rect">
            <a:avLst/>
          </a:prstGeom>
        </p:spPr>
      </p:pic>
    </p:spTree>
    <p:extLst>
      <p:ext uri="{BB962C8B-B14F-4D97-AF65-F5344CB8AC3E}">
        <p14:creationId xmlns:p14="http://schemas.microsoft.com/office/powerpoint/2010/main" val="242519039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27981-73F1-3221-F33D-DFC210CFEC06}"/>
              </a:ext>
            </a:extLst>
          </p:cNvPr>
          <p:cNvSpPr>
            <a:spLocks noGrp="1"/>
          </p:cNvSpPr>
          <p:nvPr>
            <p:ph type="title"/>
          </p:nvPr>
        </p:nvSpPr>
        <p:spPr/>
        <p:txBody>
          <a:bodyPr/>
          <a:lstStyle/>
          <a:p>
            <a:r>
              <a:rPr lang="fi-FI"/>
              <a:t>Miten teoista lähdetään viestimään?</a:t>
            </a:r>
          </a:p>
        </p:txBody>
      </p:sp>
      <p:sp>
        <p:nvSpPr>
          <p:cNvPr id="3" name="Text Placeholder 2">
            <a:extLst>
              <a:ext uri="{FF2B5EF4-FFF2-40B4-BE49-F238E27FC236}">
                <a16:creationId xmlns:a16="http://schemas.microsoft.com/office/drawing/2014/main" id="{4B458EF2-988A-F507-D829-BEA55F63EB58}"/>
              </a:ext>
            </a:extLst>
          </p:cNvPr>
          <p:cNvSpPr>
            <a:spLocks noGrp="1"/>
          </p:cNvSpPr>
          <p:nvPr>
            <p:ph type="body" sz="quarter" idx="10"/>
          </p:nvPr>
        </p:nvSpPr>
        <p:spPr/>
        <p:txBody>
          <a:bodyPr/>
          <a:lstStyle/>
          <a:p>
            <a:pPr marL="457200" indent="-457200">
              <a:buFont typeface="Arial" panose="020B0604020202020204" pitchFamily="34" charset="0"/>
              <a:buChar char="•"/>
            </a:pPr>
            <a:r>
              <a:rPr lang="fi-FI"/>
              <a:t>Samanlainen viestintä ei tehoa kaikille, koska ihmiset ovat erilaisia.</a:t>
            </a:r>
          </a:p>
          <a:p>
            <a:pPr marL="457200" indent="-457200">
              <a:buFont typeface="Arial" panose="020B0604020202020204" pitchFamily="34" charset="0"/>
              <a:buChar char="•"/>
            </a:pPr>
            <a:r>
              <a:rPr lang="fi-FI"/>
              <a:t>Vastuullisuus kiinnostaa asiakkaita eri syistä.</a:t>
            </a:r>
          </a:p>
        </p:txBody>
      </p:sp>
    </p:spTree>
    <p:extLst>
      <p:ext uri="{BB962C8B-B14F-4D97-AF65-F5344CB8AC3E}">
        <p14:creationId xmlns:p14="http://schemas.microsoft.com/office/powerpoint/2010/main" val="1369619854"/>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5669B-10ED-9740-E88A-C44382EBDF98}"/>
              </a:ext>
            </a:extLst>
          </p:cNvPr>
          <p:cNvSpPr>
            <a:spLocks noGrp="1"/>
          </p:cNvSpPr>
          <p:nvPr>
            <p:ph type="title"/>
          </p:nvPr>
        </p:nvSpPr>
        <p:spPr/>
        <p:txBody>
          <a:bodyPr/>
          <a:lstStyle/>
          <a:p>
            <a:r>
              <a:rPr lang="fi-FI"/>
              <a:t>Sitra: Kestävän elämäntavan motivaatioprofiilit</a:t>
            </a:r>
          </a:p>
        </p:txBody>
      </p:sp>
      <p:sp>
        <p:nvSpPr>
          <p:cNvPr id="3" name="Text Placeholder 2">
            <a:extLst>
              <a:ext uri="{FF2B5EF4-FFF2-40B4-BE49-F238E27FC236}">
                <a16:creationId xmlns:a16="http://schemas.microsoft.com/office/drawing/2014/main" id="{12934976-D13F-6EDD-93CE-4536B3D2713B}"/>
              </a:ext>
            </a:extLst>
          </p:cNvPr>
          <p:cNvSpPr>
            <a:spLocks noGrp="1"/>
          </p:cNvSpPr>
          <p:nvPr>
            <p:ph type="body" sz="quarter" idx="10"/>
          </p:nvPr>
        </p:nvSpPr>
        <p:spPr/>
        <p:txBody>
          <a:bodyPr/>
          <a:lstStyle/>
          <a:p>
            <a:pPr marL="457200" indent="-457200">
              <a:buFont typeface="Arial" panose="020B0604020202020204" pitchFamily="34" charset="0"/>
              <a:buChar char="•"/>
            </a:pPr>
            <a:r>
              <a:rPr lang="fi-FI"/>
              <a:t>Sitra on tutkinut sitä, mikä motivoi suomalaisia arjen valinnoissa.</a:t>
            </a:r>
          </a:p>
          <a:p>
            <a:pPr marL="457200" indent="-457200">
              <a:buFont typeface="Arial" panose="020B0604020202020204" pitchFamily="34" charset="0"/>
              <a:buChar char="•"/>
            </a:pPr>
            <a:r>
              <a:rPr lang="fi-FI"/>
              <a:t>Tavoite: Miten tehdä vastuullisista valinnoista houkuttelevia kaikille?</a:t>
            </a:r>
          </a:p>
          <a:p>
            <a:pPr marL="457200" indent="-457200">
              <a:buFont typeface="Arial" panose="020B0604020202020204" pitchFamily="34" charset="0"/>
              <a:buChar char="•"/>
            </a:pPr>
            <a:r>
              <a:rPr lang="fi-FI"/>
              <a:t>Tuloksena syntyneet Kestävän elämäntavan motivaatioprofiilit julkaistiin vuonna 2021.</a:t>
            </a:r>
          </a:p>
          <a:p>
            <a:pPr marL="457200" indent="-457200">
              <a:buFont typeface="Arial" panose="020B0604020202020204" pitchFamily="34" charset="0"/>
              <a:buChar char="•"/>
            </a:pPr>
            <a:r>
              <a:rPr lang="fi-FI">
                <a:solidFill>
                  <a:schemeClr val="accent1"/>
                </a:solidFill>
                <a:hlinkClick r:id="rId3">
                  <a:extLst>
                    <a:ext uri="{A12FA001-AC4F-418D-AE19-62706E023703}">
                      <ahyp:hlinkClr xmlns:ahyp="http://schemas.microsoft.com/office/drawing/2018/hyperlinkcolor" val="tx"/>
                    </a:ext>
                  </a:extLst>
                </a:hlinkClick>
              </a:rPr>
              <a:t>https://www.sitra.fi/julkaisut/kestavan-elamantavan-motivaatioprofiilit/</a:t>
            </a:r>
            <a:endParaRPr lang="fi-FI">
              <a:solidFill>
                <a:schemeClr val="accent1"/>
              </a:solidFill>
            </a:endParaRPr>
          </a:p>
        </p:txBody>
      </p:sp>
    </p:spTree>
    <p:extLst>
      <p:ext uri="{BB962C8B-B14F-4D97-AF65-F5344CB8AC3E}">
        <p14:creationId xmlns:p14="http://schemas.microsoft.com/office/powerpoint/2010/main" val="81856613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979498F-83A4-2F34-5648-FFB4A00C7C1B}"/>
              </a:ext>
            </a:extLst>
          </p:cNvPr>
          <p:cNvSpPr txBox="1">
            <a:spLocks noGrp="1"/>
          </p:cNvSpPr>
          <p:nvPr>
            <p:ph type="title" idx="4294967295"/>
          </p:nvPr>
        </p:nvSpPr>
        <p:spPr>
          <a:xfrm>
            <a:off x="979227" y="438187"/>
            <a:ext cx="10515600" cy="10604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i-FI" sz="4400" b="1" i="0" u="none" strike="noStrike" kern="1200" cap="none" spc="0" normalizeH="0" baseline="0" noProof="0">
                <a:ln>
                  <a:noFill/>
                </a:ln>
                <a:solidFill>
                  <a:srgbClr val="FFFFFF"/>
                </a:solidFill>
                <a:effectLst/>
                <a:uLnTx/>
                <a:uFillTx/>
                <a:latin typeface="Calibri" panose="020F0502020204030204" pitchFamily="34" charset="0"/>
                <a:ea typeface="+mj-ea"/>
                <a:cs typeface="Calibri" panose="020F0502020204030204" pitchFamily="34" charset="0"/>
              </a:rPr>
              <a:t>Tehtävä: Vastuullisuusteoista viestiminen asiakkaalle osa 1</a:t>
            </a:r>
          </a:p>
        </p:txBody>
      </p:sp>
      <p:sp>
        <p:nvSpPr>
          <p:cNvPr id="9" name="Text Placeholder 2">
            <a:extLst>
              <a:ext uri="{FF2B5EF4-FFF2-40B4-BE49-F238E27FC236}">
                <a16:creationId xmlns:a16="http://schemas.microsoft.com/office/drawing/2014/main" id="{A71AF669-867B-E3EF-B046-52BDC4E15DD9}"/>
              </a:ext>
            </a:extLst>
          </p:cNvPr>
          <p:cNvSpPr txBox="1">
            <a:spLocks/>
          </p:cNvSpPr>
          <p:nvPr/>
        </p:nvSpPr>
        <p:spPr>
          <a:xfrm>
            <a:off x="979227" y="1772102"/>
            <a:ext cx="10233546" cy="451241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lang="fi-FI">
                <a:solidFill>
                  <a:srgbClr val="FFFFFF"/>
                </a:solidFill>
                <a:latin typeface="Calibri" panose="020F0502020204030204" pitchFamily="34" charset="0"/>
                <a:cs typeface="Calibri" panose="020F0502020204030204" pitchFamily="34" charset="0"/>
              </a:rPr>
              <a:t>1: Arvotaan, mitä motivaatioprofiilia kunkin ryhmän mahdollinen asiakas edustaa.</a:t>
            </a:r>
          </a:p>
          <a:p>
            <a:pPr marL="0" marR="0" lvl="0" indent="0" algn="l" defTabSz="914400" rtl="0" eaLnBrk="1" fontAlgn="auto" latinLnBrk="0" hangingPunct="1">
              <a:lnSpc>
                <a:spcPct val="90000"/>
              </a:lnSpc>
              <a:spcBef>
                <a:spcPts val="1000"/>
              </a:spcBef>
              <a:spcAft>
                <a:spcPts val="0"/>
              </a:spcAft>
              <a:buClrTx/>
              <a:buSzTx/>
              <a:buNone/>
              <a:tabLst/>
              <a:defRPr/>
            </a:pPr>
            <a:r>
              <a:rPr lang="fi-FI">
                <a:solidFill>
                  <a:srgbClr val="FFFFFF"/>
                </a:solidFill>
                <a:latin typeface="Calibri" panose="020F0502020204030204" pitchFamily="34" charset="0"/>
                <a:cs typeface="Calibri" panose="020F0502020204030204" pitchFamily="34" charset="0"/>
              </a:rPr>
              <a:t>2: Tutustukaa, millainen tyyppi on kyseessä. Keksikää hänelle etunimi, ikä ja lempiruoka sen perusteella.</a:t>
            </a:r>
            <a:endParaRPr kumimoji="0" lang="fi-FI" sz="3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a:p>
            <a:pPr marL="0" indent="0">
              <a:buNone/>
              <a:defRPr/>
            </a:pPr>
            <a:r>
              <a:rPr lang="fi-FI">
                <a:solidFill>
                  <a:srgbClr val="FFFFFF"/>
                </a:solidFill>
                <a:latin typeface="Calibri" panose="020F0502020204030204" pitchFamily="34" charset="0"/>
                <a:cs typeface="Calibri" panose="020F0502020204030204" pitchFamily="34" charset="0"/>
              </a:rPr>
              <a:t>3: Esitelkää kohdehenkilönne muillekin.</a:t>
            </a:r>
          </a:p>
        </p:txBody>
      </p:sp>
    </p:spTree>
    <p:extLst>
      <p:ext uri="{BB962C8B-B14F-4D97-AF65-F5344CB8AC3E}">
        <p14:creationId xmlns:p14="http://schemas.microsoft.com/office/powerpoint/2010/main" val="1072916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C9331-328E-E7F2-423A-FBB6D8265FF3}"/>
              </a:ext>
            </a:extLst>
          </p:cNvPr>
          <p:cNvSpPr>
            <a:spLocks noGrp="1"/>
          </p:cNvSpPr>
          <p:nvPr>
            <p:ph type="title"/>
          </p:nvPr>
        </p:nvSpPr>
        <p:spPr/>
        <p:txBody>
          <a:bodyPr/>
          <a:lstStyle/>
          <a:p>
            <a:r>
              <a:rPr lang="fi-FI"/>
              <a:t>Tarkempi katsaus profiileihin</a:t>
            </a:r>
          </a:p>
        </p:txBody>
      </p:sp>
      <p:sp>
        <p:nvSpPr>
          <p:cNvPr id="3" name="Text Placeholder 2">
            <a:extLst>
              <a:ext uri="{FF2B5EF4-FFF2-40B4-BE49-F238E27FC236}">
                <a16:creationId xmlns:a16="http://schemas.microsoft.com/office/drawing/2014/main" id="{C48BD5E7-6BB8-71A3-D901-47427CB31556}"/>
              </a:ext>
            </a:extLst>
          </p:cNvPr>
          <p:cNvSpPr>
            <a:spLocks noGrp="1"/>
          </p:cNvSpPr>
          <p:nvPr>
            <p:ph type="body" sz="quarter" idx="10"/>
          </p:nvPr>
        </p:nvSpPr>
        <p:spPr/>
        <p:txBody>
          <a:bodyPr/>
          <a:lstStyle/>
          <a:p>
            <a:pPr marL="457200" indent="-457200">
              <a:buFont typeface="Arial" panose="020B0604020202020204" pitchFamily="34" charset="0"/>
              <a:buChar char="•"/>
            </a:pPr>
            <a:r>
              <a:rPr lang="fi-FI">
                <a:solidFill>
                  <a:schemeClr val="accent1"/>
                </a:solidFill>
                <a:hlinkClick r:id="rId3">
                  <a:extLst>
                    <a:ext uri="{A12FA001-AC4F-418D-AE19-62706E023703}">
                      <ahyp:hlinkClr xmlns:ahyp="http://schemas.microsoft.com/office/drawing/2018/hyperlinkcolor" val="tx"/>
                    </a:ext>
                  </a:extLst>
                </a:hlinkClick>
              </a:rPr>
              <a:t>https://www.sitra.fi/app/uploads/2021/10/kestavan-elamantavan-motivaatioprofiilit_esitys_sitra.pdf</a:t>
            </a:r>
            <a:endParaRPr lang="fi-FI">
              <a:solidFill>
                <a:schemeClr val="accent1"/>
              </a:solidFill>
            </a:endParaRPr>
          </a:p>
        </p:txBody>
      </p:sp>
    </p:spTree>
    <p:extLst>
      <p:ext uri="{BB962C8B-B14F-4D97-AF65-F5344CB8AC3E}">
        <p14:creationId xmlns:p14="http://schemas.microsoft.com/office/powerpoint/2010/main" val="5927220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0F4349B-8D13-0F44-25EF-269A49C67B0F}"/>
              </a:ext>
            </a:extLst>
          </p:cNvPr>
          <p:cNvSpPr>
            <a:spLocks noGrp="1"/>
          </p:cNvSpPr>
          <p:nvPr>
            <p:ph type="title"/>
          </p:nvPr>
        </p:nvSpPr>
        <p:spPr/>
        <p:txBody>
          <a:bodyPr/>
          <a:lstStyle/>
          <a:p>
            <a:r>
              <a:rPr lang="fi-FI">
                <a:solidFill>
                  <a:schemeClr val="accent1"/>
                </a:solidFill>
              </a:rPr>
              <a:t>Teemapäivä | Vastuullisuusviestintä</a:t>
            </a:r>
          </a:p>
        </p:txBody>
      </p:sp>
      <p:graphicFrame>
        <p:nvGraphicFramePr>
          <p:cNvPr id="4" name="Sisällön paikkamerkki 3">
            <a:extLst>
              <a:ext uri="{FF2B5EF4-FFF2-40B4-BE49-F238E27FC236}">
                <a16:creationId xmlns:a16="http://schemas.microsoft.com/office/drawing/2014/main" id="{3363EE73-1069-5466-516A-6A4963AF14FC}"/>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2262113502"/>
              </p:ext>
            </p:extLst>
          </p:nvPr>
        </p:nvGraphicFramePr>
        <p:xfrm>
          <a:off x="940942" y="1226799"/>
          <a:ext cx="10801350" cy="5162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llipsi 4">
            <a:extLst>
              <a:ext uri="{FF2B5EF4-FFF2-40B4-BE49-F238E27FC236}">
                <a16:creationId xmlns:a16="http://schemas.microsoft.com/office/drawing/2014/main" id="{8CDD3F34-7C9D-B2B7-2012-9F4E9076024E}"/>
              </a:ext>
            </a:extLst>
          </p:cNvPr>
          <p:cNvSpPr/>
          <p:nvPr/>
        </p:nvSpPr>
        <p:spPr>
          <a:xfrm>
            <a:off x="5584968" y="3059567"/>
            <a:ext cx="1513298" cy="1497014"/>
          </a:xfrm>
          <a:prstGeom prst="ellipse">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a:ln>
                  <a:noFill/>
                </a:ln>
                <a:solidFill>
                  <a:srgbClr val="393A3C"/>
                </a:solidFill>
                <a:effectLst/>
                <a:uLnTx/>
                <a:uFillTx/>
                <a:latin typeface="Calibri" panose="020F0502020204030204"/>
                <a:ea typeface="+mn-ea"/>
                <a:cs typeface="+mn-cs"/>
              </a:rPr>
              <a:t>KESTÄ-VYYS</a:t>
            </a:r>
          </a:p>
        </p:txBody>
      </p:sp>
    </p:spTree>
    <p:extLst>
      <p:ext uri="{BB962C8B-B14F-4D97-AF65-F5344CB8AC3E}">
        <p14:creationId xmlns:p14="http://schemas.microsoft.com/office/powerpoint/2010/main" val="1882290029"/>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979498F-83A4-2F34-5648-FFB4A00C7C1B}"/>
              </a:ext>
            </a:extLst>
          </p:cNvPr>
          <p:cNvSpPr txBox="1">
            <a:spLocks noGrp="1"/>
          </p:cNvSpPr>
          <p:nvPr>
            <p:ph type="title" idx="4294967295"/>
          </p:nvPr>
        </p:nvSpPr>
        <p:spPr>
          <a:xfrm>
            <a:off x="979227" y="438187"/>
            <a:ext cx="10515600" cy="106045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i-FI" sz="4400" b="1" i="0" u="none" strike="noStrike" kern="1200" cap="none" spc="0" normalizeH="0" baseline="0" noProof="0">
                <a:ln>
                  <a:noFill/>
                </a:ln>
                <a:solidFill>
                  <a:srgbClr val="FFFFFF"/>
                </a:solidFill>
                <a:effectLst/>
                <a:uLnTx/>
                <a:uFillTx/>
                <a:latin typeface="Calibri" panose="020F0502020204030204" pitchFamily="34" charset="0"/>
                <a:ea typeface="+mj-ea"/>
                <a:cs typeface="Calibri" panose="020F0502020204030204" pitchFamily="34" charset="0"/>
              </a:rPr>
              <a:t>Tehtävä: Vastuullisuusteoista viestiminen asiakkaalle osa 2</a:t>
            </a:r>
          </a:p>
        </p:txBody>
      </p:sp>
      <p:sp>
        <p:nvSpPr>
          <p:cNvPr id="9" name="Text Placeholder 2">
            <a:extLst>
              <a:ext uri="{FF2B5EF4-FFF2-40B4-BE49-F238E27FC236}">
                <a16:creationId xmlns:a16="http://schemas.microsoft.com/office/drawing/2014/main" id="{A71AF669-867B-E3EF-B046-52BDC4E15DD9}"/>
              </a:ext>
            </a:extLst>
          </p:cNvPr>
          <p:cNvSpPr txBox="1">
            <a:spLocks/>
          </p:cNvSpPr>
          <p:nvPr/>
        </p:nvSpPr>
        <p:spPr>
          <a:xfrm>
            <a:off x="979226" y="1772102"/>
            <a:ext cx="10515599" cy="4884730"/>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i-FI" sz="1900" b="0" i="0" u="none" strike="noStrike" kern="1200" cap="none" spc="0" normalizeH="0" baseline="0" noProof="0">
                <a:ln>
                  <a:noFill/>
                </a:ln>
                <a:solidFill>
                  <a:srgbClr val="FFFFFF"/>
                </a:solidFill>
                <a:effectLst/>
                <a:uLnTx/>
                <a:uFillTx/>
                <a:latin typeface="Calibri" panose="020F0502020204030204" pitchFamily="34" charset="0"/>
                <a:cs typeface="Calibri" panose="020F0502020204030204" pitchFamily="34" charset="0"/>
              </a:rPr>
              <a:t>1: Arvotaan, mitä motivaatioprofiilia kunkin ryhmän asiakas edustaa.</a:t>
            </a:r>
          </a:p>
          <a:p>
            <a:pPr marL="0" lvl="0" indent="0">
              <a:buNone/>
              <a:defRPr/>
            </a:pPr>
            <a:r>
              <a:rPr lang="fi-FI" sz="1900">
                <a:solidFill>
                  <a:srgbClr val="FFFFFF"/>
                </a:solidFill>
                <a:latin typeface="Calibri" panose="020F0502020204030204" pitchFamily="34" charset="0"/>
                <a:cs typeface="Calibri" panose="020F0502020204030204" pitchFamily="34" charset="0"/>
              </a:rPr>
              <a:t>2: Lukekaa paperin yläosasta, millainen tyyppi on kyseessä. Keksikää hänelle etunimi, ikä ja lempiruoka näiden tietojen perusteella.</a:t>
            </a:r>
          </a:p>
          <a:p>
            <a:pPr marL="0" lvl="0" indent="0">
              <a:buNone/>
              <a:defRPr/>
            </a:pPr>
            <a:r>
              <a:rPr lang="fi-FI" sz="1900">
                <a:solidFill>
                  <a:srgbClr val="FFFFFF"/>
                </a:solidFill>
                <a:latin typeface="Calibri" panose="020F0502020204030204" pitchFamily="34" charset="0"/>
                <a:cs typeface="Calibri" panose="020F0502020204030204" pitchFamily="34" charset="0"/>
              </a:rPr>
              <a:t>3: Esitelkää kohdehenkilönne muillekin.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i-FI" sz="3200" b="0" i="0" u="none" strike="noStrike" kern="1200" cap="none" spc="0" normalizeH="0" baseline="0" noProof="0">
              <a:ln>
                <a:noFill/>
              </a:ln>
              <a:solidFill>
                <a:srgbClr val="FFFFFF"/>
              </a:solidFill>
              <a:effectLst/>
              <a:uLnTx/>
              <a:uFillTx/>
              <a:latin typeface="Calibri" panose="020F0502020204030204" pitchFamily="34" charset="0"/>
              <a:ea typeface="Open Sans Light" panose="020B0606030504020204" pitchFamily="34" charset="0"/>
              <a:cs typeface="Calibri" panose="020F05020202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i-FI">
                <a:solidFill>
                  <a:srgbClr val="FFFFFF"/>
                </a:solidFill>
                <a:latin typeface="Calibri" panose="020F0502020204030204" pitchFamily="34" charset="0"/>
                <a:cs typeface="Calibri" panose="020F0502020204030204" pitchFamily="34" charset="0"/>
              </a:rPr>
              <a:t>4: Työskentelette nyt Oman Alan Yritys Oy:ssä, joka tekee niitä vastuullisuustekoja, joita aiemmin ideoitiin.</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i-FI">
                <a:solidFill>
                  <a:srgbClr val="FFFFFF"/>
                </a:solidFill>
                <a:latin typeface="Calibri" panose="020F0502020204030204" pitchFamily="34" charset="0"/>
                <a:cs typeface="Calibri" panose="020F0502020204030204" pitchFamily="34" charset="0"/>
              </a:rPr>
              <a:t>Yrityksenne palveluista kiinnostunut, mahdollinen asiakas on lähettänyt teille sähköpostitse kysymyksiä.</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i-FI">
                <a:solidFill>
                  <a:srgbClr val="FFFFFF"/>
                </a:solidFill>
                <a:latin typeface="Calibri" panose="020F0502020204030204" pitchFamily="34" charset="0"/>
                <a:cs typeface="Calibri" panose="020F0502020204030204" pitchFamily="34" charset="0"/>
              </a:rPr>
              <a:t>Kirjoittakaa ylös 2-3 vastuullisuudesta kertovaa perustelua, jotka saavat tämän henkilön tulemaan teidän asiakkaaksenne.</a:t>
            </a:r>
          </a:p>
        </p:txBody>
      </p:sp>
    </p:spTree>
    <p:extLst>
      <p:ext uri="{BB962C8B-B14F-4D97-AF65-F5344CB8AC3E}">
        <p14:creationId xmlns:p14="http://schemas.microsoft.com/office/powerpoint/2010/main" val="2431008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D1561-1954-94E2-EDCC-C5AA77097AE2}"/>
              </a:ext>
            </a:extLst>
          </p:cNvPr>
          <p:cNvSpPr>
            <a:spLocks noGrp="1"/>
          </p:cNvSpPr>
          <p:nvPr>
            <p:ph type="title"/>
          </p:nvPr>
        </p:nvSpPr>
        <p:spPr/>
        <p:txBody>
          <a:bodyPr/>
          <a:lstStyle/>
          <a:p>
            <a:r>
              <a:rPr lang="fi-FI"/>
              <a:t>Opettajalle: Vastuullisuusteoista viestiminen -tehtävän valmistelu osa 1</a:t>
            </a:r>
          </a:p>
        </p:txBody>
      </p:sp>
      <p:sp>
        <p:nvSpPr>
          <p:cNvPr id="3" name="Text Placeholder 2">
            <a:extLst>
              <a:ext uri="{FF2B5EF4-FFF2-40B4-BE49-F238E27FC236}">
                <a16:creationId xmlns:a16="http://schemas.microsoft.com/office/drawing/2014/main" id="{61DF35A1-B592-29A8-4B98-CC68763A3856}"/>
              </a:ext>
            </a:extLst>
          </p:cNvPr>
          <p:cNvSpPr>
            <a:spLocks noGrp="1"/>
          </p:cNvSpPr>
          <p:nvPr>
            <p:ph type="body" sz="quarter" idx="10"/>
          </p:nvPr>
        </p:nvSpPr>
        <p:spPr/>
        <p:txBody>
          <a:bodyPr>
            <a:normAutofit/>
          </a:bodyPr>
          <a:lstStyle/>
          <a:p>
            <a:r>
              <a:rPr lang="fi-FI"/>
              <a:t>Valmistele etukäteen tehtäväpaperit: </a:t>
            </a:r>
          </a:p>
          <a:p>
            <a:pPr marL="457200" indent="-457200">
              <a:buFont typeface="Arial" panose="020B0604020202020204" pitchFamily="34" charset="0"/>
              <a:buChar char="•"/>
            </a:pPr>
            <a:r>
              <a:rPr lang="fi-FI"/>
              <a:t>Vaiheeseen 1 tarvitaan Sitralta motivaatioprofiilin keskeiset tiedot (esim. nimi, mikä häntä motivoi, sitaatti), sekä tilaa kirjoittaa nimi, ikä ja lempiruoka.</a:t>
            </a:r>
          </a:p>
          <a:p>
            <a:pPr marL="457200" indent="-457200">
              <a:buFont typeface="Arial" panose="020B0604020202020204" pitchFamily="34" charset="0"/>
              <a:buChar char="•"/>
            </a:pPr>
            <a:r>
              <a:rPr lang="fi-FI"/>
              <a:t>Vaiheeseen 2 tarvitaan Sitralta Muista suunnittelussa! –vinkit sekä ”asiakkaan lähettämä sähköposti” (ks. seuraava dia) ja tilaa kirjoittaa perustelut.</a:t>
            </a:r>
          </a:p>
        </p:txBody>
      </p:sp>
    </p:spTree>
    <p:extLst>
      <p:ext uri="{BB962C8B-B14F-4D97-AF65-F5344CB8AC3E}">
        <p14:creationId xmlns:p14="http://schemas.microsoft.com/office/powerpoint/2010/main" val="61716679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D1561-1954-94E2-EDCC-C5AA77097AE2}"/>
              </a:ext>
            </a:extLst>
          </p:cNvPr>
          <p:cNvSpPr>
            <a:spLocks noGrp="1"/>
          </p:cNvSpPr>
          <p:nvPr>
            <p:ph type="title"/>
          </p:nvPr>
        </p:nvSpPr>
        <p:spPr/>
        <p:txBody>
          <a:bodyPr/>
          <a:lstStyle/>
          <a:p>
            <a:r>
              <a:rPr lang="fi-FI"/>
              <a:t>Opettajalle: Vastuullisuusteoista viestiminen -tehtävän valmistelu osa 2</a:t>
            </a:r>
          </a:p>
        </p:txBody>
      </p:sp>
      <p:sp>
        <p:nvSpPr>
          <p:cNvPr id="3" name="Text Placeholder 2">
            <a:extLst>
              <a:ext uri="{FF2B5EF4-FFF2-40B4-BE49-F238E27FC236}">
                <a16:creationId xmlns:a16="http://schemas.microsoft.com/office/drawing/2014/main" id="{61DF35A1-B592-29A8-4B98-CC68763A3856}"/>
              </a:ext>
            </a:extLst>
          </p:cNvPr>
          <p:cNvSpPr>
            <a:spLocks noGrp="1"/>
          </p:cNvSpPr>
          <p:nvPr>
            <p:ph type="body" sz="quarter" idx="10"/>
          </p:nvPr>
        </p:nvSpPr>
        <p:spPr>
          <a:xfrm>
            <a:off x="838200" y="1771650"/>
            <a:ext cx="11353800" cy="4376738"/>
          </a:xfrm>
        </p:spPr>
        <p:txBody>
          <a:bodyPr>
            <a:normAutofit fontScale="62500" lnSpcReduction="20000"/>
          </a:bodyPr>
          <a:lstStyle/>
          <a:p>
            <a:r>
              <a:rPr lang="fi-FI"/>
              <a:t>Asiakkaan lähettämät sähköpostit voivat olla vaikka seuraavanlaisia:</a:t>
            </a:r>
          </a:p>
          <a:p>
            <a:pPr marL="457200" indent="-457200">
              <a:buFont typeface="Arial" panose="020B0604020202020204" pitchFamily="34" charset="0"/>
              <a:buChar char="•"/>
            </a:pPr>
            <a:r>
              <a:rPr lang="fi-FI"/>
              <a:t>Yhteinen aloitus: ”Ennen kuin valitsen teidän yrityksenne, haluan tietää lisää teistä. Samaa palvelua tarjoavia firmoja on vaikka kuinka monta. Miksi minun kannattaisi tulla teidän asiakkaaksenne?”</a:t>
            </a:r>
          </a:p>
          <a:p>
            <a:pPr marL="457200" indent="-457200">
              <a:buFont typeface="Arial" panose="020B0604020202020204" pitchFamily="34" charset="0"/>
              <a:buChar char="•"/>
            </a:pPr>
            <a:r>
              <a:rPr lang="fi-FI"/>
              <a:t>Omapäinen perinteiden arvostaja: ”En ole kiinnostunut ympäristöystävällisyydestä tai muista muoti-ilmiöistä, haluan että asiat tehdään järkevästi.”</a:t>
            </a:r>
          </a:p>
          <a:p>
            <a:pPr marL="457200" indent="-457200">
              <a:buFont typeface="Arial" panose="020B0604020202020204" pitchFamily="34" charset="0"/>
              <a:buChar char="•"/>
            </a:pPr>
            <a:r>
              <a:rPr lang="fi-FI"/>
              <a:t>Seuraileva suunnanetsijä: ”Tarjoatteko jotain uutta ja erilaista? Toimitteko vastuullisesti?”</a:t>
            </a:r>
          </a:p>
          <a:p>
            <a:pPr marL="457200" indent="-457200">
              <a:buFont typeface="Arial" panose="020B0604020202020204" pitchFamily="34" charset="0"/>
              <a:buChar char="•"/>
            </a:pPr>
            <a:r>
              <a:rPr lang="fi-FI"/>
              <a:t>Iloisen arjen pyörittäjä: ”Olen kiireinen, onko teillä asiointi helppoa ja nopeaa? Entä hintatasonne?”</a:t>
            </a:r>
          </a:p>
          <a:p>
            <a:pPr marL="457200" indent="-457200">
              <a:buFont typeface="Arial" panose="020B0604020202020204" pitchFamily="34" charset="0"/>
              <a:buChar char="•"/>
            </a:pPr>
            <a:r>
              <a:rPr lang="fi-FI"/>
              <a:t>Säästäväinen suunnittelija: ” Tarjoatteko palvelua halvemmalla kuin muut? Jos, niin mistä edullisuus johtuu?”</a:t>
            </a:r>
          </a:p>
          <a:p>
            <a:pPr marL="457200" indent="-457200">
              <a:buFont typeface="Arial" panose="020B0604020202020204" pitchFamily="34" charset="0"/>
              <a:buChar char="•"/>
            </a:pPr>
            <a:r>
              <a:rPr lang="fi-FI"/>
              <a:t>Hyvinvoinnin ja luonnon vaalija: ”Toimitteko ympäristöystävällisesti?”</a:t>
            </a:r>
          </a:p>
          <a:p>
            <a:pPr marL="457200" indent="-457200">
              <a:buFont typeface="Arial" panose="020B0604020202020204" pitchFamily="34" charset="0"/>
              <a:buChar char="•"/>
            </a:pPr>
            <a:r>
              <a:rPr lang="fi-FI"/>
              <a:t>Tinkimätön arkivihreä: ”Miten yrityksenne huomioi ilmastonmuutoksen ja luontokadon? Entä ihmisoikeudet ja tasa-arvon?”</a:t>
            </a:r>
          </a:p>
        </p:txBody>
      </p:sp>
    </p:spTree>
    <p:extLst>
      <p:ext uri="{BB962C8B-B14F-4D97-AF65-F5344CB8AC3E}">
        <p14:creationId xmlns:p14="http://schemas.microsoft.com/office/powerpoint/2010/main" val="288466237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38CE4-D2CD-6FF7-035D-4E3E28D9282F}"/>
              </a:ext>
            </a:extLst>
          </p:cNvPr>
          <p:cNvSpPr>
            <a:spLocks noGrp="1"/>
          </p:cNvSpPr>
          <p:nvPr>
            <p:ph type="title"/>
          </p:nvPr>
        </p:nvSpPr>
        <p:spPr/>
        <p:txBody>
          <a:bodyPr/>
          <a:lstStyle/>
          <a:p>
            <a:r>
              <a:rPr lang="fi-FI"/>
              <a:t>Yhteenveto</a:t>
            </a:r>
          </a:p>
        </p:txBody>
      </p:sp>
      <p:sp>
        <p:nvSpPr>
          <p:cNvPr id="3" name="Text Placeholder 2">
            <a:extLst>
              <a:ext uri="{FF2B5EF4-FFF2-40B4-BE49-F238E27FC236}">
                <a16:creationId xmlns:a16="http://schemas.microsoft.com/office/drawing/2014/main" id="{59B463C1-2104-4B09-0941-FFF51B7DB383}"/>
              </a:ext>
            </a:extLst>
          </p:cNvPr>
          <p:cNvSpPr>
            <a:spLocks noGrp="1"/>
          </p:cNvSpPr>
          <p:nvPr>
            <p:ph type="body" sz="quarter" idx="10"/>
          </p:nvPr>
        </p:nvSpPr>
        <p:spPr/>
        <p:txBody>
          <a:bodyPr/>
          <a:lstStyle/>
          <a:p>
            <a:pPr marL="457200" indent="-457200">
              <a:buFont typeface="Arial" panose="020B0604020202020204" pitchFamily="34" charset="0"/>
              <a:buChar char="•"/>
            </a:pPr>
            <a:r>
              <a:rPr lang="fi-FI"/>
              <a:t>Yrityksen pitää tehdä vastuullisuustekoja ennen kuin se voi tehdä vastuullisuusviestintää.</a:t>
            </a:r>
          </a:p>
          <a:p>
            <a:pPr marL="457200" indent="-457200">
              <a:buFont typeface="Arial" panose="020B0604020202020204" pitchFamily="34" charset="0"/>
              <a:buChar char="•"/>
            </a:pPr>
            <a:r>
              <a:rPr lang="fi-FI"/>
              <a:t>Vastuullisuus kiinnostaa asiakkaita, mutta eri ihmisiä motivoivat eri asiat. Viestinnässä pitää siis huomioida erilaiset näkökulmat.</a:t>
            </a:r>
          </a:p>
          <a:p>
            <a:pPr marL="457200" indent="-457200">
              <a:buFont typeface="Arial" panose="020B0604020202020204" pitchFamily="34" charset="0"/>
              <a:buChar char="•"/>
            </a:pPr>
            <a:r>
              <a:rPr lang="fi-FI"/>
              <a:t>Älä liioittele vastuullisuusviestinnässä, se on viherpesua.</a:t>
            </a:r>
          </a:p>
        </p:txBody>
      </p:sp>
    </p:spTree>
    <p:extLst>
      <p:ext uri="{BB962C8B-B14F-4D97-AF65-F5344CB8AC3E}">
        <p14:creationId xmlns:p14="http://schemas.microsoft.com/office/powerpoint/2010/main" val="2410358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90EC-E845-4ADC-86B3-EDB382F750BB}"/>
              </a:ext>
            </a:extLst>
          </p:cNvPr>
          <p:cNvSpPr>
            <a:spLocks noGrp="1"/>
          </p:cNvSpPr>
          <p:nvPr>
            <p:ph type="ctrTitle"/>
          </p:nvPr>
        </p:nvSpPr>
        <p:spPr/>
        <p:txBody>
          <a:bodyPr/>
          <a:lstStyle/>
          <a:p>
            <a:r>
              <a:rPr lang="fi-FI" dirty="0"/>
              <a:t>Planetaarinen ruoka</a:t>
            </a:r>
          </a:p>
        </p:txBody>
      </p:sp>
      <p:sp>
        <p:nvSpPr>
          <p:cNvPr id="3" name="Subtitle 2">
            <a:extLst>
              <a:ext uri="{FF2B5EF4-FFF2-40B4-BE49-F238E27FC236}">
                <a16:creationId xmlns:a16="http://schemas.microsoft.com/office/drawing/2014/main" id="{7531BE0F-6FDB-49FE-958C-0A84BD0136A1}"/>
              </a:ext>
            </a:extLst>
          </p:cNvPr>
          <p:cNvSpPr>
            <a:spLocks noGrp="1"/>
          </p:cNvSpPr>
          <p:nvPr>
            <p:ph type="subTitle" idx="1"/>
          </p:nvPr>
        </p:nvSpPr>
        <p:spPr/>
        <p:txBody>
          <a:bodyPr>
            <a:normAutofit/>
          </a:bodyPr>
          <a:lstStyle/>
          <a:p>
            <a:r>
              <a:rPr lang="fi-FI" dirty="0"/>
              <a:t>Anne Rantanen POKE, Marlene Lindeman POKE</a:t>
            </a:r>
          </a:p>
        </p:txBody>
      </p:sp>
    </p:spTree>
    <p:extLst>
      <p:ext uri="{BB962C8B-B14F-4D97-AF65-F5344CB8AC3E}">
        <p14:creationId xmlns:p14="http://schemas.microsoft.com/office/powerpoint/2010/main" val="3315879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FE7F511-3B97-F3DA-75BA-45ED3489DF37}"/>
              </a:ext>
            </a:extLst>
          </p:cNvPr>
          <p:cNvSpPr>
            <a:spLocks noGrp="1"/>
          </p:cNvSpPr>
          <p:nvPr>
            <p:ph type="title"/>
          </p:nvPr>
        </p:nvSpPr>
        <p:spPr>
          <a:xfrm>
            <a:off x="838200" y="131609"/>
            <a:ext cx="10515600" cy="772499"/>
          </a:xfrm>
        </p:spPr>
        <p:txBody>
          <a:bodyPr/>
          <a:lstStyle/>
          <a:p>
            <a:r>
              <a:rPr lang="fi-FI" dirty="0">
                <a:ea typeface="Calibri"/>
                <a:cs typeface="Calibri"/>
              </a:rPr>
              <a:t>Planetaarinen ruoka</a:t>
            </a:r>
            <a:endParaRPr lang="fi-FI" dirty="0"/>
          </a:p>
        </p:txBody>
      </p:sp>
      <p:sp>
        <p:nvSpPr>
          <p:cNvPr id="3" name="Tekstin paikkamerkki 2">
            <a:extLst>
              <a:ext uri="{FF2B5EF4-FFF2-40B4-BE49-F238E27FC236}">
                <a16:creationId xmlns:a16="http://schemas.microsoft.com/office/drawing/2014/main" id="{48368521-6BD6-80C1-BBAC-BEE267403C9F}"/>
              </a:ext>
            </a:extLst>
          </p:cNvPr>
          <p:cNvSpPr>
            <a:spLocks noGrp="1"/>
          </p:cNvSpPr>
          <p:nvPr>
            <p:ph type="body" sz="quarter" idx="10"/>
          </p:nvPr>
        </p:nvSpPr>
        <p:spPr>
          <a:xfrm>
            <a:off x="469491" y="849876"/>
            <a:ext cx="11326760" cy="5445995"/>
          </a:xfrm>
        </p:spPr>
        <p:txBody>
          <a:bodyPr vert="horz" lIns="91440" tIns="45720" rIns="91440" bIns="45720" rtlCol="0" anchor="t">
            <a:normAutofit fontScale="92500" lnSpcReduction="10000"/>
          </a:bodyPr>
          <a:lstStyle/>
          <a:p>
            <a:r>
              <a:rPr lang="fi-FI" dirty="0">
                <a:ea typeface="Open Sans Light"/>
                <a:cs typeface="Open Sans Light"/>
              </a:rPr>
              <a:t>1.Rastilla perehdytään tulevaisuuden ruokajärjestelmiin kansallisesti ja globaalisti (EAT-</a:t>
            </a:r>
            <a:r>
              <a:rPr lang="fi-FI" dirty="0" err="1">
                <a:ea typeface="Open Sans Light"/>
                <a:cs typeface="Open Sans Light"/>
              </a:rPr>
              <a:t>Lancetin</a:t>
            </a:r>
            <a:r>
              <a:rPr lang="fi-FI" dirty="0">
                <a:ea typeface="Open Sans Light"/>
                <a:cs typeface="Open Sans Light"/>
              </a:rPr>
              <a:t> laatiman planetaarisen ruokajärjestelmän mukaan)</a:t>
            </a:r>
          </a:p>
          <a:p>
            <a:r>
              <a:rPr lang="fi-FI" dirty="0">
                <a:ea typeface="Open Sans Light"/>
                <a:cs typeface="Open Sans Light"/>
              </a:rPr>
              <a:t>2. Materiaali on suunniteltu pääasiassa ravintola- ja cateringalan opiskelijoille toiselle asteelle.</a:t>
            </a:r>
          </a:p>
          <a:p>
            <a:r>
              <a:rPr lang="fi-FI" dirty="0">
                <a:ea typeface="Open Sans Light"/>
                <a:cs typeface="Open Sans Light"/>
              </a:rPr>
              <a:t>3. Esityksellä pyritään vastaamaan kysymyksiin MIKSI planetaarinen ruokavalio, MITÄ millainen ruokavalio on mitkä valinnat ja MITEN esim. ravintola- ja cateringalalla tulevaisuudessa voisi/pitäisi toimia tavoitteen saavuttamiseksi.</a:t>
            </a:r>
          </a:p>
          <a:p>
            <a:r>
              <a:rPr lang="fi-FI" dirty="0">
                <a:ea typeface="Open Sans Light"/>
                <a:cs typeface="Open Sans Light"/>
              </a:rPr>
              <a:t>4. materiaali on tarkoitettu luennoksi n 20 min. Ja luennon jälkeen tutustutaan luksustuotteisiin tässä suklaaseen. Suklaan vastuullisuuteen, vastuullisuusmerkintöihin n.25 min.</a:t>
            </a:r>
            <a:endParaRPr lang="fi-FI" dirty="0"/>
          </a:p>
        </p:txBody>
      </p:sp>
    </p:spTree>
    <p:extLst>
      <p:ext uri="{BB962C8B-B14F-4D97-AF65-F5344CB8AC3E}">
        <p14:creationId xmlns:p14="http://schemas.microsoft.com/office/powerpoint/2010/main" val="324711265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0FB45BE6-51F3-4021-91E3-9EF006A04183}"/>
              </a:ext>
            </a:extLst>
          </p:cNvPr>
          <p:cNvSpPr>
            <a:spLocks noGrp="1"/>
          </p:cNvSpPr>
          <p:nvPr>
            <p:ph type="title"/>
          </p:nvPr>
        </p:nvSpPr>
        <p:spPr>
          <a:xfrm>
            <a:off x="838200" y="167149"/>
            <a:ext cx="10515600" cy="1002890"/>
          </a:xfrm>
        </p:spPr>
        <p:txBody>
          <a:bodyPr>
            <a:normAutofit fontScale="90000"/>
          </a:bodyPr>
          <a:lstStyle/>
          <a:p>
            <a:r>
              <a:rPr lang="fi-FI" dirty="0"/>
              <a:t>Planetaarinen ruokavalio</a:t>
            </a:r>
            <a:br>
              <a:rPr lang="fi-FI" dirty="0"/>
            </a:br>
            <a:endParaRPr lang="fi-FI" dirty="0"/>
          </a:p>
        </p:txBody>
      </p:sp>
      <p:graphicFrame>
        <p:nvGraphicFramePr>
          <p:cNvPr id="5" name="Tekstin paikkamerkki 2">
            <a:extLst>
              <a:ext uri="{FF2B5EF4-FFF2-40B4-BE49-F238E27FC236}">
                <a16:creationId xmlns:a16="http://schemas.microsoft.com/office/drawing/2014/main" id="{D0F179EB-64C7-1A95-4C0F-AA464C391D82}"/>
              </a:ext>
            </a:extLst>
          </p:cNvPr>
          <p:cNvGraphicFramePr/>
          <p:nvPr/>
        </p:nvGraphicFramePr>
        <p:xfrm>
          <a:off x="838200" y="717755"/>
          <a:ext cx="105156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314896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117FFFD-DE90-4057-B267-976E7E01C66A}"/>
              </a:ext>
            </a:extLst>
          </p:cNvPr>
          <p:cNvSpPr>
            <a:spLocks noGrp="1"/>
          </p:cNvSpPr>
          <p:nvPr>
            <p:ph type="title"/>
          </p:nvPr>
        </p:nvSpPr>
        <p:spPr>
          <a:xfrm>
            <a:off x="838200" y="365125"/>
            <a:ext cx="10515600" cy="1325563"/>
          </a:xfrm>
        </p:spPr>
        <p:txBody>
          <a:bodyPr>
            <a:normAutofit/>
          </a:bodyPr>
          <a:lstStyle/>
          <a:p>
            <a:r>
              <a:rPr lang="fi-FI" sz="4000" dirty="0"/>
              <a:t>Suurin osa ruoan ilmastopäästöistä aiheutuu raaka-aineista</a:t>
            </a:r>
          </a:p>
        </p:txBody>
      </p:sp>
      <p:graphicFrame>
        <p:nvGraphicFramePr>
          <p:cNvPr id="5" name="Tekstin paikkamerkki 2">
            <a:extLst>
              <a:ext uri="{FF2B5EF4-FFF2-40B4-BE49-F238E27FC236}">
                <a16:creationId xmlns:a16="http://schemas.microsoft.com/office/drawing/2014/main" id="{E7063F59-98B5-8499-3060-9FCD810113EE}"/>
              </a:ext>
            </a:extLst>
          </p:cNvPr>
          <p:cNvGraphicFramePr/>
          <p:nvPr/>
        </p:nvGraphicFramePr>
        <p:xfrm>
          <a:off x="838200" y="1533832"/>
          <a:ext cx="10515600" cy="46998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897879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86781BB-BE6C-43C2-AE02-B844F4A8FD1C}"/>
              </a:ext>
            </a:extLst>
          </p:cNvPr>
          <p:cNvSpPr>
            <a:spLocks noGrp="1"/>
          </p:cNvSpPr>
          <p:nvPr>
            <p:ph type="title"/>
          </p:nvPr>
        </p:nvSpPr>
        <p:spPr>
          <a:xfrm>
            <a:off x="838200" y="365125"/>
            <a:ext cx="10515600" cy="1066633"/>
          </a:xfrm>
        </p:spPr>
        <p:txBody>
          <a:bodyPr>
            <a:normAutofit fontScale="90000"/>
          </a:bodyPr>
          <a:lstStyle/>
          <a:p>
            <a:r>
              <a:rPr lang="fi-FI" dirty="0"/>
              <a:t>Tulevaisuuden ruokajärjestelmä</a:t>
            </a:r>
            <a:br>
              <a:rPr lang="fi-FI" dirty="0"/>
            </a:br>
            <a:endParaRPr lang="fi-FI" dirty="0"/>
          </a:p>
        </p:txBody>
      </p:sp>
      <p:sp>
        <p:nvSpPr>
          <p:cNvPr id="3" name="Tekstin paikkamerkki 2">
            <a:extLst>
              <a:ext uri="{FF2B5EF4-FFF2-40B4-BE49-F238E27FC236}">
                <a16:creationId xmlns:a16="http://schemas.microsoft.com/office/drawing/2014/main" id="{9A29DF56-B4B0-4E77-BB29-63A3FD97D0A4}"/>
              </a:ext>
            </a:extLst>
          </p:cNvPr>
          <p:cNvSpPr>
            <a:spLocks noGrp="1"/>
          </p:cNvSpPr>
          <p:nvPr>
            <p:ph type="body" sz="quarter" idx="10"/>
          </p:nvPr>
        </p:nvSpPr>
        <p:spPr>
          <a:xfrm>
            <a:off x="838200" y="1121944"/>
            <a:ext cx="9160042" cy="4892347"/>
          </a:xfrm>
        </p:spPr>
        <p:txBody>
          <a:bodyPr/>
          <a:lstStyle/>
          <a:p>
            <a:endParaRPr lang="fi-FI" dirty="0"/>
          </a:p>
        </p:txBody>
      </p:sp>
      <p:pic>
        <p:nvPicPr>
          <p:cNvPr id="4" name="Kuva 3" descr="Maa- ja metsätalousministeriön esittämä tulevaisuuden ruokajärjestelmä kuvattuna lautasmallina; sesokipainotteista ruokaa, kohtuudella liha ja maitotuotteita, enemmän kalaa ja kasvikunnan tuotteita. sivuvirrat tehokkaaseen hyötyyn, vähemmän hävikkiä.">
            <a:extLst>
              <a:ext uri="{FF2B5EF4-FFF2-40B4-BE49-F238E27FC236}">
                <a16:creationId xmlns:a16="http://schemas.microsoft.com/office/drawing/2014/main" id="{24AA458F-784E-433A-BCB7-26E1AB01D4FF}"/>
              </a:ext>
              <a:ext uri="{C183D7F6-B498-43B3-948B-1728B52AA6E4}">
                <adec:decorative xmlns:adec="http://schemas.microsoft.com/office/drawing/2017/decorative" val="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38200" y="1068551"/>
            <a:ext cx="8957187" cy="4892347"/>
          </a:xfrm>
          <a:prstGeom prst="rect">
            <a:avLst/>
          </a:prstGeom>
          <a:noFill/>
        </p:spPr>
      </p:pic>
    </p:spTree>
    <p:extLst>
      <p:ext uri="{BB962C8B-B14F-4D97-AF65-F5344CB8AC3E}">
        <p14:creationId xmlns:p14="http://schemas.microsoft.com/office/powerpoint/2010/main" val="225509062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uva 3" descr="EAT-Lancet kommision luoma globaalissti kestävästä planetaarisesta ruokavaliosta lautasmallin mukaisesti.">
            <a:extLst>
              <a:ext uri="{FF2B5EF4-FFF2-40B4-BE49-F238E27FC236}">
                <a16:creationId xmlns:a16="http://schemas.microsoft.com/office/drawing/2014/main" id="{DFCAF17A-F641-4E94-9EAE-589E1A45913E}"/>
              </a:ext>
            </a:extLst>
          </p:cNvPr>
          <p:cNvPicPr>
            <a:picLocks noChangeAspect="1"/>
          </p:cNvPicPr>
          <p:nvPr/>
        </p:nvPicPr>
        <p:blipFill>
          <a:blip r:embed="rId3"/>
          <a:stretch>
            <a:fillRect/>
          </a:stretch>
        </p:blipFill>
        <p:spPr>
          <a:xfrm>
            <a:off x="3483365" y="239931"/>
            <a:ext cx="5225269" cy="6032282"/>
          </a:xfrm>
          <a:prstGeom prst="rect">
            <a:avLst/>
          </a:prstGeom>
        </p:spPr>
      </p:pic>
      <p:sp>
        <p:nvSpPr>
          <p:cNvPr id="3" name="Tekstin paikkamerkki 2">
            <a:extLst>
              <a:ext uri="{FF2B5EF4-FFF2-40B4-BE49-F238E27FC236}">
                <a16:creationId xmlns:a16="http://schemas.microsoft.com/office/drawing/2014/main" id="{7930317E-4F74-46DB-8FB4-72133429A732}"/>
              </a:ext>
            </a:extLst>
          </p:cNvPr>
          <p:cNvSpPr>
            <a:spLocks noGrp="1"/>
          </p:cNvSpPr>
          <p:nvPr>
            <p:ph type="body" sz="quarter" idx="4294967295"/>
          </p:nvPr>
        </p:nvSpPr>
        <p:spPr>
          <a:xfrm>
            <a:off x="708025" y="246063"/>
            <a:ext cx="11483975" cy="6026150"/>
          </a:xfrm>
        </p:spPr>
        <p:txBody>
          <a:bodyPr/>
          <a:lstStyle/>
          <a:p>
            <a:pPr algn="r"/>
            <a:endParaRPr lang="fi-FI" dirty="0"/>
          </a:p>
          <a:p>
            <a:pPr algn="r"/>
            <a:endParaRPr lang="fi-FI" dirty="0"/>
          </a:p>
          <a:p>
            <a:pPr algn="r"/>
            <a:endParaRPr lang="fi-FI" dirty="0"/>
          </a:p>
          <a:p>
            <a:pPr algn="r"/>
            <a:endParaRPr lang="fi-FI" dirty="0"/>
          </a:p>
          <a:p>
            <a:pPr algn="r"/>
            <a:endParaRPr lang="fi-FI" dirty="0"/>
          </a:p>
        </p:txBody>
      </p:sp>
      <p:sp>
        <p:nvSpPr>
          <p:cNvPr id="2" name="Tekstiruutu 1">
            <a:extLst>
              <a:ext uri="{FF2B5EF4-FFF2-40B4-BE49-F238E27FC236}">
                <a16:creationId xmlns:a16="http://schemas.microsoft.com/office/drawing/2014/main" id="{98473ED2-75B6-3EAB-1272-73346546E358}"/>
              </a:ext>
            </a:extLst>
          </p:cNvPr>
          <p:cNvSpPr txBox="1"/>
          <p:nvPr/>
        </p:nvSpPr>
        <p:spPr>
          <a:xfrm flipH="1">
            <a:off x="3712887" y="5933659"/>
            <a:ext cx="4995747"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600" dirty="0">
                <a:solidFill>
                  <a:srgbClr val="1D1D1E"/>
                </a:solidFill>
              </a:rPr>
              <a:t>EAT-Lancet: </a:t>
            </a:r>
            <a:r>
              <a:rPr lang="fi-FI" sz="1600" dirty="0" err="1">
                <a:solidFill>
                  <a:srgbClr val="0563C1"/>
                </a:solidFill>
                <a:cs typeface="Segoe UI"/>
                <a:hlinkClick r:id="rId4"/>
              </a:rPr>
              <a:t>Healthy</a:t>
            </a:r>
            <a:r>
              <a:rPr lang="fi-FI" sz="1600" dirty="0">
                <a:solidFill>
                  <a:srgbClr val="0563C1"/>
                </a:solidFill>
                <a:cs typeface="Segoe UI"/>
                <a:hlinkClick r:id="rId4"/>
              </a:rPr>
              <a:t> </a:t>
            </a:r>
            <a:r>
              <a:rPr lang="fi-FI" sz="1600" dirty="0" err="1">
                <a:solidFill>
                  <a:srgbClr val="0563C1"/>
                </a:solidFill>
                <a:cs typeface="Segoe UI"/>
                <a:hlinkClick r:id="rId4"/>
              </a:rPr>
              <a:t>Diets</a:t>
            </a:r>
            <a:r>
              <a:rPr lang="fi-FI" sz="1600" dirty="0">
                <a:solidFill>
                  <a:srgbClr val="0563C1"/>
                </a:solidFill>
                <a:cs typeface="Segoe UI"/>
                <a:hlinkClick r:id="rId4"/>
              </a:rPr>
              <a:t> From </a:t>
            </a:r>
            <a:r>
              <a:rPr lang="fi-FI" sz="1600" dirty="0" err="1">
                <a:solidFill>
                  <a:srgbClr val="0563C1"/>
                </a:solidFill>
                <a:cs typeface="Segoe UI"/>
                <a:hlinkClick r:id="rId4"/>
              </a:rPr>
              <a:t>Sustainable</a:t>
            </a:r>
            <a:r>
              <a:rPr lang="fi-FI" sz="1600" dirty="0">
                <a:solidFill>
                  <a:srgbClr val="0563C1"/>
                </a:solidFill>
                <a:cs typeface="Segoe UI"/>
                <a:hlinkClick r:id="rId4"/>
              </a:rPr>
              <a:t> Food Systems </a:t>
            </a:r>
            <a:endParaRPr lang="fi-FI" dirty="0"/>
          </a:p>
        </p:txBody>
      </p:sp>
    </p:spTree>
    <p:extLst>
      <p:ext uri="{BB962C8B-B14F-4D97-AF65-F5344CB8AC3E}">
        <p14:creationId xmlns:p14="http://schemas.microsoft.com/office/powerpoint/2010/main" val="4055782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0F4349B-8D13-0F44-25EF-269A49C67B0F}"/>
              </a:ext>
            </a:extLst>
          </p:cNvPr>
          <p:cNvSpPr>
            <a:spLocks noGrp="1"/>
          </p:cNvSpPr>
          <p:nvPr>
            <p:ph type="title"/>
          </p:nvPr>
        </p:nvSpPr>
        <p:spPr>
          <a:xfrm>
            <a:off x="838200" y="364959"/>
            <a:ext cx="10515600" cy="1325563"/>
          </a:xfrm>
        </p:spPr>
        <p:txBody>
          <a:bodyPr/>
          <a:lstStyle/>
          <a:p>
            <a:r>
              <a:rPr lang="fi-FI">
                <a:solidFill>
                  <a:schemeClr val="accent1"/>
                </a:solidFill>
              </a:rPr>
              <a:t>Teemapäivä | Hiilijalanjälki</a:t>
            </a:r>
          </a:p>
        </p:txBody>
      </p:sp>
      <p:graphicFrame>
        <p:nvGraphicFramePr>
          <p:cNvPr id="4" name="Sisällön paikkamerkki 3">
            <a:extLst>
              <a:ext uri="{FF2B5EF4-FFF2-40B4-BE49-F238E27FC236}">
                <a16:creationId xmlns:a16="http://schemas.microsoft.com/office/drawing/2014/main" id="{3363EE73-1069-5466-516A-6A4963AF14FC}"/>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2062908870"/>
              </p:ext>
            </p:extLst>
          </p:nvPr>
        </p:nvGraphicFramePr>
        <p:xfrm>
          <a:off x="940942" y="1226799"/>
          <a:ext cx="10801350" cy="5162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llipsi 4">
            <a:extLst>
              <a:ext uri="{FF2B5EF4-FFF2-40B4-BE49-F238E27FC236}">
                <a16:creationId xmlns:a16="http://schemas.microsoft.com/office/drawing/2014/main" id="{8CDD3F34-7C9D-B2B7-2012-9F4E9076024E}"/>
              </a:ext>
            </a:extLst>
          </p:cNvPr>
          <p:cNvSpPr/>
          <p:nvPr/>
        </p:nvSpPr>
        <p:spPr>
          <a:xfrm>
            <a:off x="5584968" y="3059567"/>
            <a:ext cx="1513298" cy="1497014"/>
          </a:xfrm>
          <a:prstGeom prst="ellipse">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a:ln>
                  <a:noFill/>
                </a:ln>
                <a:solidFill>
                  <a:srgbClr val="393A3C"/>
                </a:solidFill>
                <a:effectLst/>
                <a:uLnTx/>
                <a:uFillTx/>
                <a:latin typeface="Calibri" panose="020F0502020204030204"/>
                <a:ea typeface="+mn-ea"/>
                <a:cs typeface="+mn-cs"/>
              </a:rPr>
              <a:t>KESTÄ-VYYS</a:t>
            </a:r>
          </a:p>
        </p:txBody>
      </p:sp>
    </p:spTree>
    <p:extLst>
      <p:ext uri="{BB962C8B-B14F-4D97-AF65-F5344CB8AC3E}">
        <p14:creationId xmlns:p14="http://schemas.microsoft.com/office/powerpoint/2010/main" val="157750293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AA6A231-1F92-47EF-A66A-1B36C8856EC8}"/>
              </a:ext>
            </a:extLst>
          </p:cNvPr>
          <p:cNvSpPr>
            <a:spLocks noGrp="1"/>
          </p:cNvSpPr>
          <p:nvPr>
            <p:ph type="title"/>
          </p:nvPr>
        </p:nvSpPr>
        <p:spPr>
          <a:xfrm>
            <a:off x="838200" y="265471"/>
            <a:ext cx="10515600" cy="1032387"/>
          </a:xfrm>
        </p:spPr>
        <p:txBody>
          <a:bodyPr/>
          <a:lstStyle/>
          <a:p>
            <a:r>
              <a:rPr lang="fi-FI" dirty="0"/>
              <a:t>Matkailu- ja ravitsemisalalla</a:t>
            </a:r>
          </a:p>
        </p:txBody>
      </p:sp>
      <p:sp>
        <p:nvSpPr>
          <p:cNvPr id="3" name="Tekstin paikkamerkki 2">
            <a:extLst>
              <a:ext uri="{FF2B5EF4-FFF2-40B4-BE49-F238E27FC236}">
                <a16:creationId xmlns:a16="http://schemas.microsoft.com/office/drawing/2014/main" id="{DD40D4EE-1954-4AF1-8FF6-6A979B3FF241}"/>
              </a:ext>
            </a:extLst>
          </p:cNvPr>
          <p:cNvSpPr>
            <a:spLocks noGrp="1"/>
          </p:cNvSpPr>
          <p:nvPr>
            <p:ph type="body" sz="quarter" idx="10"/>
          </p:nvPr>
        </p:nvSpPr>
        <p:spPr>
          <a:xfrm>
            <a:off x="838200" y="1101213"/>
            <a:ext cx="10515600" cy="5047175"/>
          </a:xfrm>
        </p:spPr>
        <p:txBody>
          <a:bodyPr>
            <a:normAutofit/>
          </a:bodyPr>
          <a:lstStyle/>
          <a:p>
            <a:r>
              <a:rPr lang="fi-FI" dirty="0"/>
              <a:t>ELÄMYSTEN TUOTTAMINEN ASIAKKAALLE HYVÄN, LAADUKKAAN RUOAN, JUOMAN JA PALVELUN KAUTTA</a:t>
            </a:r>
          </a:p>
          <a:p>
            <a:r>
              <a:rPr lang="fi-FI" dirty="0"/>
              <a:t>=&gt;</a:t>
            </a:r>
          </a:p>
          <a:p>
            <a:pPr marL="457200" indent="-457200">
              <a:buFont typeface="Arial" panose="020B0604020202020204" pitchFamily="34" charset="0"/>
              <a:buChar char="•"/>
            </a:pPr>
            <a:r>
              <a:rPr lang="fi-FI" dirty="0"/>
              <a:t>Vastuullisuus (ruoan tuotantotavat ja kulutustottumukset)</a:t>
            </a:r>
          </a:p>
          <a:p>
            <a:pPr marL="457200" indent="-457200">
              <a:buFont typeface="Arial" panose="020B0604020202020204" pitchFamily="34" charset="0"/>
              <a:buChar char="•"/>
            </a:pPr>
            <a:r>
              <a:rPr lang="fi-FI" dirty="0"/>
              <a:t>Ruoan alkuperän tunteminen</a:t>
            </a:r>
          </a:p>
          <a:p>
            <a:pPr marL="457200" indent="-457200">
              <a:buFont typeface="Arial" panose="020B0604020202020204" pitchFamily="34" charset="0"/>
              <a:buChar char="•"/>
            </a:pPr>
            <a:r>
              <a:rPr lang="fi-FI" dirty="0"/>
              <a:t>Terveys ja hyvinvointi</a:t>
            </a:r>
          </a:p>
          <a:p>
            <a:pPr marL="457200" indent="-457200">
              <a:buFont typeface="Arial" panose="020B0604020202020204" pitchFamily="34" charset="0"/>
              <a:buChar char="•"/>
            </a:pPr>
            <a:r>
              <a:rPr lang="fi-FI" dirty="0"/>
              <a:t>Itsensä toteuttaminen osana ruokavalintoja (ruoka &amp; oma identiteetti =&gt; sosiaalinen media)</a:t>
            </a:r>
          </a:p>
        </p:txBody>
      </p:sp>
    </p:spTree>
    <p:extLst>
      <p:ext uri="{BB962C8B-B14F-4D97-AF65-F5344CB8AC3E}">
        <p14:creationId xmlns:p14="http://schemas.microsoft.com/office/powerpoint/2010/main" val="170507701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CD2BC07-B22C-41AC-8D02-BCD34DC2934A}"/>
              </a:ext>
            </a:extLst>
          </p:cNvPr>
          <p:cNvSpPr>
            <a:spLocks noGrp="1"/>
          </p:cNvSpPr>
          <p:nvPr>
            <p:ph type="title"/>
          </p:nvPr>
        </p:nvSpPr>
        <p:spPr>
          <a:xfrm>
            <a:off x="838200" y="365126"/>
            <a:ext cx="10515600" cy="745920"/>
          </a:xfrm>
        </p:spPr>
        <p:txBody>
          <a:bodyPr>
            <a:normAutofit fontScale="90000"/>
          </a:bodyPr>
          <a:lstStyle/>
          <a:p>
            <a:r>
              <a:rPr lang="fi-FI" dirty="0"/>
              <a:t>Tulevaisuuden ruokalista </a:t>
            </a:r>
            <a:br>
              <a:rPr lang="fi-FI" dirty="0"/>
            </a:br>
            <a:r>
              <a:rPr lang="fi-FI" sz="1800" dirty="0"/>
              <a:t>RAVINTOLAT HIILIJALANJÄLJILLÄ Mission Zero </a:t>
            </a:r>
            <a:r>
              <a:rPr lang="fi-FI" sz="1800" dirty="0" err="1"/>
              <a:t>Foodprint</a:t>
            </a:r>
            <a:r>
              <a:rPr lang="fi-FI" sz="1800" dirty="0"/>
              <a:t> -työkirja</a:t>
            </a:r>
          </a:p>
        </p:txBody>
      </p:sp>
      <p:sp>
        <p:nvSpPr>
          <p:cNvPr id="3" name="Tekstin paikkamerkki 2">
            <a:extLst>
              <a:ext uri="{FF2B5EF4-FFF2-40B4-BE49-F238E27FC236}">
                <a16:creationId xmlns:a16="http://schemas.microsoft.com/office/drawing/2014/main" id="{5DA70C34-DC99-45C0-B7F1-B5FD7C0A68B4}"/>
              </a:ext>
            </a:extLst>
          </p:cNvPr>
          <p:cNvSpPr>
            <a:spLocks noGrp="1"/>
          </p:cNvSpPr>
          <p:nvPr>
            <p:ph type="body" sz="quarter" idx="10"/>
          </p:nvPr>
        </p:nvSpPr>
        <p:spPr>
          <a:xfrm>
            <a:off x="838200" y="1337187"/>
            <a:ext cx="10515600" cy="4955458"/>
          </a:xfrm>
        </p:spPr>
        <p:txBody>
          <a:bodyPr>
            <a:normAutofit fontScale="62500" lnSpcReduction="20000"/>
          </a:bodyPr>
          <a:lstStyle/>
          <a:p>
            <a:r>
              <a:rPr lang="fi-FI" b="1" dirty="0"/>
              <a:t>Ravintolan ilmastoteot </a:t>
            </a:r>
            <a:r>
              <a:rPr lang="fi-FI" dirty="0"/>
              <a:t>- Kerro miten ravintolasi edistää vastuullisia valintoja </a:t>
            </a:r>
          </a:p>
          <a:p>
            <a:r>
              <a:rPr lang="fi-FI" b="1" dirty="0"/>
              <a:t>Ruokalistan sisältö </a:t>
            </a:r>
            <a:r>
              <a:rPr lang="fi-FI" dirty="0"/>
              <a:t>- Painota vastuullisia vaihtoehtoja, pienennä lihan osuutta</a:t>
            </a:r>
          </a:p>
          <a:p>
            <a:r>
              <a:rPr lang="fi-FI" b="1" dirty="0"/>
              <a:t>Päivän annos </a:t>
            </a:r>
            <a:r>
              <a:rPr lang="fi-FI" dirty="0"/>
              <a:t>- Esittele päivän vastuullisin valinta ja tuo esiin sen taustoja</a:t>
            </a:r>
          </a:p>
          <a:p>
            <a:r>
              <a:rPr lang="fi-FI" b="1" dirty="0"/>
              <a:t>Annoskoot </a:t>
            </a:r>
            <a:r>
              <a:rPr lang="fi-FI" dirty="0"/>
              <a:t>- Tarjoa mahdollisuus yhdistellä tuotteita toisiinsa ja valita oman nälän mukainen annoskoko </a:t>
            </a:r>
          </a:p>
          <a:p>
            <a:r>
              <a:rPr lang="fi-FI" b="1" dirty="0"/>
              <a:t>Visuaalisuus</a:t>
            </a:r>
            <a:r>
              <a:rPr lang="fi-FI" dirty="0"/>
              <a:t> - Tuo esiin visuaaliset symbolit hiilijalanjäljelle ja </a:t>
            </a:r>
            <a:r>
              <a:rPr lang="fi-FI" dirty="0" err="1"/>
              <a:t>terveydellisyydelle</a:t>
            </a:r>
            <a:r>
              <a:rPr lang="fi-FI" dirty="0"/>
              <a:t>, parempaa luonnolle, parempaa sinulle. Näytä malliannoksia</a:t>
            </a:r>
          </a:p>
          <a:p>
            <a:r>
              <a:rPr lang="fi-FI" b="1" dirty="0"/>
              <a:t>Kieli</a:t>
            </a:r>
            <a:r>
              <a:rPr lang="fi-FI" dirty="0"/>
              <a:t> - Kuvaile ja nimeä hyvät valinnat houkuttelevasti. Kannusta mukaan hävikin vähentämiseen leikkisällä ja rennommalla kielellä.</a:t>
            </a:r>
          </a:p>
          <a:p>
            <a:r>
              <a:rPr lang="fi-FI" b="1" dirty="0"/>
              <a:t> Sijoittelu </a:t>
            </a:r>
            <a:r>
              <a:rPr lang="fi-FI" dirty="0"/>
              <a:t>- Tarjoa kasvisvaihtoehdot osana normaalia valikoimaa. Nosta hyvät valinnat ensimmäiseksi </a:t>
            </a:r>
          </a:p>
          <a:p>
            <a:r>
              <a:rPr lang="fi-FI" b="1" dirty="0"/>
              <a:t>Positiivinen sävy </a:t>
            </a:r>
            <a:r>
              <a:rPr lang="fi-FI" dirty="0"/>
              <a:t>- Vältä syyllistämistä, kannusta mukaan vastuullisuustekoihin. Tiedonlähteet - Kerro, mistä löytyy lisätietoa, tuo läpinäkyvästi esiin lähteet. </a:t>
            </a:r>
          </a:p>
          <a:p>
            <a:r>
              <a:rPr lang="fi-FI" b="1" dirty="0"/>
              <a:t>Tarinat ja alkuperä </a:t>
            </a:r>
            <a:r>
              <a:rPr lang="fi-FI" dirty="0"/>
              <a:t>- Kerro lähiruoan, raaka-aineiden ja reseptien taustoista kiinnostavasti, tuo esiin ruoan paikallisuus ja alkuperä</a:t>
            </a:r>
          </a:p>
        </p:txBody>
      </p:sp>
    </p:spTree>
    <p:extLst>
      <p:ext uri="{BB962C8B-B14F-4D97-AF65-F5344CB8AC3E}">
        <p14:creationId xmlns:p14="http://schemas.microsoft.com/office/powerpoint/2010/main" val="3632435486"/>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F908DE4-57C2-4E86-8BBC-447BF6433E70}"/>
              </a:ext>
            </a:extLst>
          </p:cNvPr>
          <p:cNvSpPr>
            <a:spLocks noGrp="1"/>
          </p:cNvSpPr>
          <p:nvPr>
            <p:ph type="title"/>
          </p:nvPr>
        </p:nvSpPr>
        <p:spPr/>
        <p:txBody>
          <a:bodyPr>
            <a:normAutofit/>
          </a:bodyPr>
          <a:lstStyle/>
          <a:p>
            <a:r>
              <a:rPr lang="fi-FI" dirty="0"/>
              <a:t>Ruokahävikkitiekartta</a:t>
            </a:r>
            <a:br>
              <a:rPr lang="fi-FI" dirty="0"/>
            </a:br>
            <a:r>
              <a:rPr lang="fi-FI" sz="2200" dirty="0"/>
              <a:t>Luonnonvarakeskus (Luke) https://ruokahavikkitiekartta.fi/</a:t>
            </a:r>
          </a:p>
        </p:txBody>
      </p:sp>
      <p:sp>
        <p:nvSpPr>
          <p:cNvPr id="3" name="Tekstin paikkamerkki 2">
            <a:extLst>
              <a:ext uri="{FF2B5EF4-FFF2-40B4-BE49-F238E27FC236}">
                <a16:creationId xmlns:a16="http://schemas.microsoft.com/office/drawing/2014/main" id="{447DCCA4-8996-40BE-823E-1D6A54571C39}"/>
              </a:ext>
            </a:extLst>
          </p:cNvPr>
          <p:cNvSpPr>
            <a:spLocks noGrp="1"/>
          </p:cNvSpPr>
          <p:nvPr>
            <p:ph type="body" sz="quarter" idx="10"/>
          </p:nvPr>
        </p:nvSpPr>
        <p:spPr>
          <a:xfrm>
            <a:off x="838199" y="1494503"/>
            <a:ext cx="11078497" cy="5152103"/>
          </a:xfrm>
        </p:spPr>
        <p:txBody>
          <a:bodyPr/>
          <a:lstStyle/>
          <a:p>
            <a:r>
              <a:rPr lang="fi-FI" dirty="0"/>
              <a:t>Suomi on sitoutunut puolittamaan ruokahävikin 2030 mennessä.</a:t>
            </a:r>
          </a:p>
          <a:p>
            <a:r>
              <a:rPr lang="fi-FI" sz="2400" dirty="0"/>
              <a:t>Alkutuotanto, teollisuus, kauppa, ravitsemispalvelut, kotitaloudet</a:t>
            </a:r>
          </a:p>
        </p:txBody>
      </p:sp>
      <p:pic>
        <p:nvPicPr>
          <p:cNvPr id="4" name="Kuva 3" descr="ruokahävikkitiekartan toimenpiteet kaikille ruokajärjestelmän osille.">
            <a:extLst>
              <a:ext uri="{FF2B5EF4-FFF2-40B4-BE49-F238E27FC236}">
                <a16:creationId xmlns:a16="http://schemas.microsoft.com/office/drawing/2014/main" id="{774568CC-57BF-403F-8811-736D9C0ABB1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75853" y="2504743"/>
            <a:ext cx="7607709" cy="3761990"/>
          </a:xfrm>
          <a:prstGeom prst="rect">
            <a:avLst/>
          </a:prstGeom>
          <a:noFill/>
          <a:ln>
            <a:noFill/>
          </a:ln>
        </p:spPr>
      </p:pic>
    </p:spTree>
    <p:extLst>
      <p:ext uri="{BB962C8B-B14F-4D97-AF65-F5344CB8AC3E}">
        <p14:creationId xmlns:p14="http://schemas.microsoft.com/office/powerpoint/2010/main" val="162733819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AC6E173-6778-4D85-81F3-7611189C5249}"/>
              </a:ext>
            </a:extLst>
          </p:cNvPr>
          <p:cNvSpPr>
            <a:spLocks noGrp="1"/>
          </p:cNvSpPr>
          <p:nvPr>
            <p:ph type="title"/>
          </p:nvPr>
        </p:nvSpPr>
        <p:spPr>
          <a:xfrm>
            <a:off x="838200" y="365126"/>
            <a:ext cx="10515600" cy="903236"/>
          </a:xfrm>
        </p:spPr>
        <p:txBody>
          <a:bodyPr/>
          <a:lstStyle/>
          <a:p>
            <a:r>
              <a:rPr lang="fi-FI" dirty="0"/>
              <a:t>Hävikki ravitsemispalveluissa 1/2</a:t>
            </a:r>
          </a:p>
        </p:txBody>
      </p:sp>
      <p:sp>
        <p:nvSpPr>
          <p:cNvPr id="3" name="Tekstin paikkamerkki 2">
            <a:extLst>
              <a:ext uri="{FF2B5EF4-FFF2-40B4-BE49-F238E27FC236}">
                <a16:creationId xmlns:a16="http://schemas.microsoft.com/office/drawing/2014/main" id="{F7C4CC26-3C22-4D74-90FA-F01FDE2646A9}"/>
              </a:ext>
            </a:extLst>
          </p:cNvPr>
          <p:cNvSpPr>
            <a:spLocks noGrp="1"/>
          </p:cNvSpPr>
          <p:nvPr>
            <p:ph type="body" sz="quarter" idx="10"/>
          </p:nvPr>
        </p:nvSpPr>
        <p:spPr>
          <a:xfrm>
            <a:off x="838200" y="1268362"/>
            <a:ext cx="10515600" cy="4880026"/>
          </a:xfrm>
        </p:spPr>
        <p:txBody>
          <a:bodyPr>
            <a:normAutofit lnSpcReduction="10000"/>
          </a:bodyPr>
          <a:lstStyle/>
          <a:p>
            <a:r>
              <a:rPr lang="fi-FI" dirty="0"/>
              <a:t>Ravitsemispalvelusektorin aiheuttaman ruokahävikin osuus on 16-17 % koko elintarvikeketjun ruokahävikistä. </a:t>
            </a:r>
          </a:p>
          <a:p>
            <a:r>
              <a:rPr lang="fi-FI" dirty="0"/>
              <a:t>(Kotitaloudet aiheuttavat merkittävän osan 31-33 %)</a:t>
            </a:r>
          </a:p>
          <a:p>
            <a:r>
              <a:rPr lang="fi-FI" dirty="0"/>
              <a:t> Määrällisesti ravintoloista aiheutuu noin 61 miljoona kiloa ruokahävikkiä vuosittain. (kotitaloudet 107-137 miljoonaa kiloa) </a:t>
            </a:r>
          </a:p>
          <a:p>
            <a:pPr marL="457200" indent="-457200">
              <a:buFont typeface="Arial" panose="020B0604020202020204" pitchFamily="34" charset="0"/>
              <a:buChar char="•"/>
            </a:pPr>
            <a:r>
              <a:rPr lang="fi-FI" dirty="0"/>
              <a:t>ruoan valmistuksen yhteydessä,</a:t>
            </a:r>
          </a:p>
          <a:p>
            <a:pPr marL="457200" indent="-457200">
              <a:buFont typeface="Arial" panose="020B0604020202020204" pitchFamily="34" charset="0"/>
              <a:buChar char="•"/>
            </a:pPr>
            <a:r>
              <a:rPr lang="fi-FI" dirty="0"/>
              <a:t>tarjoilutähteenä etenkin linjastoruokailussa sekä ruokailijoiden lautastähteenä. </a:t>
            </a:r>
          </a:p>
        </p:txBody>
      </p:sp>
    </p:spTree>
    <p:extLst>
      <p:ext uri="{BB962C8B-B14F-4D97-AF65-F5344CB8AC3E}">
        <p14:creationId xmlns:p14="http://schemas.microsoft.com/office/powerpoint/2010/main" val="219887776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A64C034-FC65-4935-82CC-B01A29961BD3}"/>
              </a:ext>
            </a:extLst>
          </p:cNvPr>
          <p:cNvSpPr>
            <a:spLocks noGrp="1"/>
          </p:cNvSpPr>
          <p:nvPr>
            <p:ph type="title"/>
          </p:nvPr>
        </p:nvSpPr>
        <p:spPr>
          <a:xfrm>
            <a:off x="838200" y="365125"/>
            <a:ext cx="10515600" cy="991727"/>
          </a:xfrm>
        </p:spPr>
        <p:txBody>
          <a:bodyPr/>
          <a:lstStyle/>
          <a:p>
            <a:r>
              <a:rPr lang="fi-FI" dirty="0"/>
              <a:t>Hävikki ravitsemispalveluissa 2/2</a:t>
            </a:r>
          </a:p>
        </p:txBody>
      </p:sp>
      <p:sp>
        <p:nvSpPr>
          <p:cNvPr id="3" name="Tekstin paikkamerkki 2">
            <a:extLst>
              <a:ext uri="{FF2B5EF4-FFF2-40B4-BE49-F238E27FC236}">
                <a16:creationId xmlns:a16="http://schemas.microsoft.com/office/drawing/2014/main" id="{FB24D705-4D76-4068-B9CD-F2B6679E784B}"/>
              </a:ext>
            </a:extLst>
          </p:cNvPr>
          <p:cNvSpPr>
            <a:spLocks noGrp="1"/>
          </p:cNvSpPr>
          <p:nvPr>
            <p:ph type="body" sz="quarter" idx="10"/>
          </p:nvPr>
        </p:nvSpPr>
        <p:spPr>
          <a:xfrm>
            <a:off x="838200" y="1199535"/>
            <a:ext cx="10515600" cy="4948853"/>
          </a:xfrm>
        </p:spPr>
        <p:txBody>
          <a:bodyPr>
            <a:normAutofit/>
          </a:bodyPr>
          <a:lstStyle/>
          <a:p>
            <a:pPr marL="457200" indent="-457200">
              <a:buFont typeface="Arial" panose="020B0604020202020204" pitchFamily="34" charset="0"/>
              <a:buChar char="•"/>
            </a:pPr>
            <a:r>
              <a:rPr lang="fi-FI" dirty="0"/>
              <a:t>Ruokahävikkiä on pystytty vähentämään mm. kehittämällä menekin ennakointia ja varastointia</a:t>
            </a:r>
          </a:p>
          <a:p>
            <a:pPr marL="457200" indent="-457200">
              <a:buFont typeface="Arial" panose="020B0604020202020204" pitchFamily="34" charset="0"/>
              <a:buChar char="•"/>
            </a:pPr>
            <a:r>
              <a:rPr lang="fi-FI" dirty="0"/>
              <a:t> rajoittamalla tarjoiltavien ruokien määrää</a:t>
            </a:r>
          </a:p>
          <a:p>
            <a:pPr marL="457200" indent="-457200">
              <a:buFont typeface="Arial" panose="020B0604020202020204" pitchFamily="34" charset="0"/>
              <a:buChar char="•"/>
            </a:pPr>
            <a:r>
              <a:rPr lang="fi-FI" dirty="0"/>
              <a:t> mittaamalla ruokahävikkiä</a:t>
            </a:r>
          </a:p>
          <a:p>
            <a:pPr marL="457200" indent="-457200">
              <a:buFont typeface="Arial" panose="020B0604020202020204" pitchFamily="34" charset="0"/>
              <a:buChar char="•"/>
            </a:pPr>
            <a:r>
              <a:rPr lang="fi-FI" dirty="0"/>
              <a:t> viestimällä asiakkaita</a:t>
            </a:r>
          </a:p>
          <a:p>
            <a:pPr marL="457200" indent="-457200">
              <a:buFont typeface="Arial" panose="020B0604020202020204" pitchFamily="34" charset="0"/>
              <a:buChar char="•"/>
            </a:pPr>
            <a:r>
              <a:rPr lang="fi-FI" dirty="0"/>
              <a:t> käyttämällä pienempiä lautaskokoja </a:t>
            </a:r>
          </a:p>
          <a:p>
            <a:pPr marL="457200" indent="-457200">
              <a:buFont typeface="Arial" panose="020B0604020202020204" pitchFamily="34" charset="0"/>
              <a:buChar char="•"/>
            </a:pPr>
            <a:r>
              <a:rPr lang="fi-FI" dirty="0"/>
              <a:t>kouluttamalla henkilökuntaa. </a:t>
            </a:r>
          </a:p>
          <a:p>
            <a:endParaRPr lang="fi-FI" dirty="0"/>
          </a:p>
        </p:txBody>
      </p:sp>
    </p:spTree>
    <p:extLst>
      <p:ext uri="{BB962C8B-B14F-4D97-AF65-F5344CB8AC3E}">
        <p14:creationId xmlns:p14="http://schemas.microsoft.com/office/powerpoint/2010/main" val="25301176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AE878-BAB9-CDE0-3FFE-AA9E8BAFFAB2}"/>
              </a:ext>
            </a:extLst>
          </p:cNvPr>
          <p:cNvSpPr>
            <a:spLocks noGrp="1"/>
          </p:cNvSpPr>
          <p:nvPr>
            <p:ph type="title"/>
          </p:nvPr>
        </p:nvSpPr>
        <p:spPr/>
        <p:txBody>
          <a:bodyPr/>
          <a:lstStyle/>
          <a:p>
            <a:r>
              <a:rPr lang="fi-FI" dirty="0"/>
              <a:t>Suklaa tuumailun kohteena</a:t>
            </a:r>
          </a:p>
        </p:txBody>
      </p:sp>
      <p:sp>
        <p:nvSpPr>
          <p:cNvPr id="3" name="Text Placeholder 2">
            <a:extLst>
              <a:ext uri="{FF2B5EF4-FFF2-40B4-BE49-F238E27FC236}">
                <a16:creationId xmlns:a16="http://schemas.microsoft.com/office/drawing/2014/main" id="{D069C7D5-3B3F-CC52-0F09-71355A2B0C3A}"/>
              </a:ext>
            </a:extLst>
          </p:cNvPr>
          <p:cNvSpPr>
            <a:spLocks noGrp="1"/>
          </p:cNvSpPr>
          <p:nvPr>
            <p:ph type="body" sz="quarter" idx="10"/>
          </p:nvPr>
        </p:nvSpPr>
        <p:spPr/>
        <p:txBody>
          <a:bodyPr>
            <a:normAutofit/>
          </a:bodyPr>
          <a:lstStyle/>
          <a:p>
            <a:pPr algn="l" rtl="0" fontAlgn="base"/>
            <a:r>
              <a:rPr lang="fi-FI" sz="1800" b="1" i="0" dirty="0">
                <a:solidFill>
                  <a:srgbClr val="000000"/>
                </a:solidFill>
                <a:effectLst/>
                <a:latin typeface="Calibri" panose="020F0502020204030204" pitchFamily="34" charset="0"/>
              </a:rPr>
              <a:t>1.) </a:t>
            </a:r>
            <a:r>
              <a:rPr lang="fi-FI" sz="1800" b="0" i="0" dirty="0">
                <a:solidFill>
                  <a:srgbClr val="000000"/>
                </a:solidFill>
                <a:effectLst/>
                <a:latin typeface="Calibri" panose="020F0502020204030204" pitchFamily="34" charset="0"/>
              </a:rPr>
              <a:t>Valikoikaa esillä olevista suklaalevyistä mieleisenne </a:t>
            </a:r>
            <a:endParaRPr lang="fi-FI" b="0" i="0" dirty="0">
              <a:solidFill>
                <a:srgbClr val="000000"/>
              </a:solidFill>
              <a:effectLst/>
              <a:latin typeface="Calibri" panose="020F0502020204030204" pitchFamily="34" charset="0"/>
            </a:endParaRPr>
          </a:p>
          <a:p>
            <a:pPr algn="l" rtl="0" fontAlgn="base"/>
            <a:r>
              <a:rPr lang="fi-FI" sz="1800" b="1" i="0" dirty="0">
                <a:solidFill>
                  <a:srgbClr val="000000"/>
                </a:solidFill>
                <a:effectLst/>
                <a:latin typeface="Calibri" panose="020F0502020204030204" pitchFamily="34" charset="0"/>
              </a:rPr>
              <a:t>2.)</a:t>
            </a:r>
            <a:r>
              <a:rPr lang="fi-FI" sz="1800" b="0" i="0" dirty="0">
                <a:solidFill>
                  <a:srgbClr val="000000"/>
                </a:solidFill>
                <a:effectLst/>
                <a:latin typeface="Calibri" panose="020F0502020204030204" pitchFamily="34" charset="0"/>
              </a:rPr>
              <a:t> Tutkikaa tuotteen: </a:t>
            </a:r>
            <a:endParaRPr lang="fi-FI"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fi-FI" sz="1800" b="0" i="0" dirty="0">
                <a:solidFill>
                  <a:srgbClr val="000000"/>
                </a:solidFill>
                <a:effectLst/>
                <a:latin typeface="Calibri" panose="020F0502020204030204" pitchFamily="34" charset="0"/>
              </a:rPr>
              <a:t>pakkausmateriaalit </a:t>
            </a:r>
          </a:p>
          <a:p>
            <a:pPr algn="l" rtl="0" fontAlgn="base">
              <a:buFont typeface="Arial" panose="020B0604020202020204" pitchFamily="34" charset="0"/>
              <a:buChar char="•"/>
            </a:pPr>
            <a:r>
              <a:rPr lang="fi-FI" sz="1800" b="0" i="0" dirty="0">
                <a:solidFill>
                  <a:srgbClr val="000000"/>
                </a:solidFill>
                <a:effectLst/>
                <a:latin typeface="Calibri" panose="020F0502020204030204" pitchFamily="34" charset="0"/>
              </a:rPr>
              <a:t>elintarvikeaineet </a:t>
            </a:r>
          </a:p>
          <a:p>
            <a:pPr algn="l" rtl="0" fontAlgn="base">
              <a:buFont typeface="Arial" panose="020B0604020202020204" pitchFamily="34" charset="0"/>
              <a:buChar char="•"/>
            </a:pPr>
            <a:r>
              <a:rPr lang="fi-FI" sz="1800" b="0" i="0" dirty="0">
                <a:solidFill>
                  <a:srgbClr val="000000"/>
                </a:solidFill>
                <a:effectLst/>
                <a:latin typeface="Calibri" panose="020F0502020204030204" pitchFamily="34" charset="0"/>
              </a:rPr>
              <a:t>ja mitä muuta </a:t>
            </a:r>
            <a:r>
              <a:rPr lang="fi-FI" sz="1800" b="0" i="0" dirty="0" err="1">
                <a:solidFill>
                  <a:srgbClr val="000000"/>
                </a:solidFill>
                <a:effectLst/>
                <a:latin typeface="Calibri" panose="020F0502020204030204" pitchFamily="34" charset="0"/>
              </a:rPr>
              <a:t>KEKE:n</a:t>
            </a:r>
            <a:r>
              <a:rPr lang="fi-FI" sz="1800" b="0" i="0" dirty="0">
                <a:solidFill>
                  <a:srgbClr val="000000"/>
                </a:solidFill>
                <a:effectLst/>
                <a:latin typeface="Calibri" panose="020F0502020204030204" pitchFamily="34" charset="0"/>
              </a:rPr>
              <a:t> vastuullisuusasioita tulee mieleen, esim.</a:t>
            </a:r>
          </a:p>
          <a:p>
            <a:pPr lvl="1" fontAlgn="base"/>
            <a:r>
              <a:rPr lang="fi-FI" sz="1400" b="0" i="0" dirty="0">
                <a:solidFill>
                  <a:srgbClr val="000000"/>
                </a:solidFill>
                <a:effectLst/>
                <a:latin typeface="Calibri" panose="020F0502020204030204" pitchFamily="34" charset="0"/>
              </a:rPr>
              <a:t>kotimaisuus </a:t>
            </a:r>
          </a:p>
          <a:p>
            <a:pPr lvl="1" fontAlgn="base"/>
            <a:r>
              <a:rPr lang="fi-FI" sz="1400" b="0" i="0" dirty="0">
                <a:solidFill>
                  <a:srgbClr val="000000"/>
                </a:solidFill>
                <a:effectLst/>
                <a:latin typeface="Calibri" panose="020F0502020204030204" pitchFamily="34" charset="0"/>
              </a:rPr>
              <a:t>luomu </a:t>
            </a:r>
          </a:p>
          <a:p>
            <a:pPr lvl="1" fontAlgn="base"/>
            <a:r>
              <a:rPr lang="fi-FI" sz="1400" b="0" i="0" dirty="0">
                <a:solidFill>
                  <a:srgbClr val="000000"/>
                </a:solidFill>
                <a:effectLst/>
                <a:latin typeface="Calibri" panose="020F0502020204030204" pitchFamily="34" charset="0"/>
              </a:rPr>
              <a:t>vegaanisuus ja muut raaka-aineet </a:t>
            </a:r>
          </a:p>
          <a:p>
            <a:pPr lvl="1" fontAlgn="base"/>
            <a:r>
              <a:rPr lang="fi-FI" sz="1400" b="0" i="0" dirty="0">
                <a:solidFill>
                  <a:srgbClr val="000000"/>
                </a:solidFill>
                <a:effectLst/>
                <a:latin typeface="Calibri" panose="020F0502020204030204" pitchFamily="34" charset="0"/>
              </a:rPr>
              <a:t>terveys </a:t>
            </a:r>
          </a:p>
          <a:p>
            <a:pPr lvl="1" fontAlgn="base"/>
            <a:r>
              <a:rPr lang="fi-FI" sz="1400" b="0" i="0" dirty="0">
                <a:solidFill>
                  <a:srgbClr val="000000"/>
                </a:solidFill>
                <a:effectLst/>
                <a:latin typeface="Calibri" panose="020F0502020204030204" pitchFamily="34" charset="0"/>
              </a:rPr>
              <a:t>eettisyys kaakaoviljelmillä </a:t>
            </a:r>
          </a:p>
          <a:p>
            <a:pPr lvl="1" fontAlgn="base"/>
            <a:r>
              <a:rPr lang="fi-FI" sz="1400" b="0" i="0" dirty="0">
                <a:solidFill>
                  <a:srgbClr val="000000"/>
                </a:solidFill>
                <a:effectLst/>
                <a:latin typeface="Calibri" panose="020F0502020204030204" pitchFamily="34" charset="0"/>
              </a:rPr>
              <a:t>kaupan/suklaatehtaan vastuullisuus &amp; sertifikaatti (virallinen laatuasiakirja) </a:t>
            </a:r>
          </a:p>
          <a:p>
            <a:pPr lvl="1" fontAlgn="base"/>
            <a:r>
              <a:rPr lang="fi-FI" sz="1400" b="0" i="0" dirty="0">
                <a:solidFill>
                  <a:srgbClr val="000000"/>
                </a:solidFill>
                <a:effectLst/>
                <a:latin typeface="Calibri" panose="020F0502020204030204" pitchFamily="34" charset="0"/>
              </a:rPr>
              <a:t>hävikin pienentäminen ja kierrätettävä pakkaus </a:t>
            </a:r>
          </a:p>
          <a:p>
            <a:pPr lvl="1" fontAlgn="base"/>
            <a:r>
              <a:rPr lang="fi-FI" sz="1400" b="0" i="0" dirty="0">
                <a:solidFill>
                  <a:srgbClr val="000000"/>
                </a:solidFill>
                <a:effectLst/>
                <a:latin typeface="Calibri" panose="020F0502020204030204" pitchFamily="34" charset="0"/>
              </a:rPr>
              <a:t>suuri suklaan kulutus vaatii uusia metsähakkuita kaakaoviljelmille  </a:t>
            </a:r>
          </a:p>
          <a:p>
            <a:endParaRPr lang="fi-FI" dirty="0"/>
          </a:p>
        </p:txBody>
      </p:sp>
    </p:spTree>
    <p:extLst>
      <p:ext uri="{BB962C8B-B14F-4D97-AF65-F5344CB8AC3E}">
        <p14:creationId xmlns:p14="http://schemas.microsoft.com/office/powerpoint/2010/main" val="172051108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8F9136C-4BF5-45AC-827E-B7485CA481E7}"/>
              </a:ext>
            </a:extLst>
          </p:cNvPr>
          <p:cNvSpPr>
            <a:spLocks noGrp="1"/>
          </p:cNvSpPr>
          <p:nvPr>
            <p:ph type="title"/>
          </p:nvPr>
        </p:nvSpPr>
        <p:spPr>
          <a:xfrm>
            <a:off x="838200" y="365125"/>
            <a:ext cx="10515600" cy="630555"/>
          </a:xfrm>
        </p:spPr>
        <p:txBody>
          <a:bodyPr>
            <a:normAutofit fontScale="90000"/>
          </a:bodyPr>
          <a:lstStyle/>
          <a:p>
            <a:r>
              <a:rPr lang="fi-FI" dirty="0"/>
              <a:t>Lähteet</a:t>
            </a:r>
          </a:p>
        </p:txBody>
      </p:sp>
      <p:sp>
        <p:nvSpPr>
          <p:cNvPr id="3" name="Tekstin paikkamerkki 2">
            <a:extLst>
              <a:ext uri="{FF2B5EF4-FFF2-40B4-BE49-F238E27FC236}">
                <a16:creationId xmlns:a16="http://schemas.microsoft.com/office/drawing/2014/main" id="{B056A9B9-94F5-4F8A-B678-6B34ACE463E2}"/>
              </a:ext>
            </a:extLst>
          </p:cNvPr>
          <p:cNvSpPr>
            <a:spLocks noGrp="1"/>
          </p:cNvSpPr>
          <p:nvPr>
            <p:ph type="body" sz="quarter" idx="10"/>
          </p:nvPr>
        </p:nvSpPr>
        <p:spPr>
          <a:xfrm>
            <a:off x="838200" y="1229360"/>
            <a:ext cx="10515600" cy="4919028"/>
          </a:xfrm>
        </p:spPr>
        <p:txBody>
          <a:bodyPr>
            <a:normAutofit/>
          </a:bodyPr>
          <a:lstStyle/>
          <a:p>
            <a:pPr>
              <a:spcBef>
                <a:spcPts val="0"/>
              </a:spcBef>
            </a:pPr>
            <a:r>
              <a:rPr lang="fi-FI" sz="1600" dirty="0"/>
              <a:t>Planetaarinen ruokavalio on suosituksia tiukempi. Terveys ja hyvinvointi. Ympäristö ja luonnonvarat. </a:t>
            </a:r>
            <a:r>
              <a:rPr lang="fi-FI" sz="1600" dirty="0">
                <a:hlinkClick r:id="rId2"/>
              </a:rPr>
              <a:t>https://www.uef.fi/fi/artikkeli/planetaarinen-ruokavalio-on-suosituksia-tiukempi</a:t>
            </a:r>
            <a:endParaRPr lang="fi-FI" sz="1600" dirty="0"/>
          </a:p>
          <a:p>
            <a:pPr>
              <a:spcBef>
                <a:spcPts val="0"/>
              </a:spcBef>
            </a:pPr>
            <a:endParaRPr lang="fi-FI" sz="1600" dirty="0"/>
          </a:p>
          <a:p>
            <a:pPr>
              <a:spcBef>
                <a:spcPts val="0"/>
              </a:spcBef>
            </a:pPr>
            <a:r>
              <a:rPr lang="fi-FI" sz="1600" dirty="0"/>
              <a:t>Ruokajärjestelmän yhteinen tulevaisuuskuva 2030 vahvistettu. </a:t>
            </a:r>
            <a:r>
              <a:rPr lang="fi-FI" sz="1600" dirty="0">
                <a:hlinkClick r:id="rId3"/>
              </a:rPr>
              <a:t>https://valtioneuvosto.fi/-//1410837/ruokajarjestelman-yhteinen-tulevaisuuskuva-2030-vahvistettu</a:t>
            </a:r>
            <a:endParaRPr lang="fi-FI" sz="1600" dirty="0"/>
          </a:p>
          <a:p>
            <a:pPr>
              <a:spcBef>
                <a:spcPts val="0"/>
              </a:spcBef>
            </a:pPr>
            <a:endParaRPr lang="fi-FI" sz="1600" dirty="0"/>
          </a:p>
          <a:p>
            <a:pPr>
              <a:spcBef>
                <a:spcPts val="0"/>
              </a:spcBef>
            </a:pPr>
            <a:r>
              <a:rPr lang="fi-FI" sz="1600" dirty="0"/>
              <a:t>Ruokahävikin jakautuminen Suomessa</a:t>
            </a:r>
          </a:p>
          <a:p>
            <a:pPr>
              <a:spcBef>
                <a:spcPts val="0"/>
              </a:spcBef>
            </a:pPr>
            <a:r>
              <a:rPr lang="fi-FI" sz="1600" dirty="0">
                <a:hlinkClick r:id="rId4"/>
              </a:rPr>
              <a:t>https://www.uusiouutiset.fi/ruokahavikki-haaskaa-suomessa-satoja-miljoonia-euroja/</a:t>
            </a:r>
            <a:endParaRPr lang="fi-FI" sz="1600" dirty="0"/>
          </a:p>
          <a:p>
            <a:pPr>
              <a:spcBef>
                <a:spcPts val="0"/>
              </a:spcBef>
            </a:pPr>
            <a:endParaRPr lang="fi-FI" sz="1600" dirty="0"/>
          </a:p>
          <a:p>
            <a:pPr>
              <a:spcBef>
                <a:spcPts val="0"/>
              </a:spcBef>
            </a:pPr>
            <a:endParaRPr lang="fi-FI" sz="1600" dirty="0"/>
          </a:p>
          <a:p>
            <a:pPr>
              <a:spcBef>
                <a:spcPts val="0"/>
              </a:spcBef>
            </a:pPr>
            <a:r>
              <a:rPr lang="fi-FI" sz="1600" dirty="0"/>
              <a:t>Tietoa ruokahävikistä. 2022. </a:t>
            </a:r>
            <a:r>
              <a:rPr lang="fi-FI" sz="1600" dirty="0">
                <a:hlinkClick r:id="rId5"/>
              </a:rPr>
              <a:t>https://havikkiviikko.fi/tietoa-ruokahavikista/</a:t>
            </a:r>
            <a:endParaRPr lang="fi-FI" sz="1600" dirty="0"/>
          </a:p>
          <a:p>
            <a:pPr>
              <a:spcBef>
                <a:spcPts val="0"/>
              </a:spcBef>
            </a:pPr>
            <a:endParaRPr lang="fi-FI" sz="1600" dirty="0"/>
          </a:p>
          <a:p>
            <a:pPr>
              <a:spcBef>
                <a:spcPts val="0"/>
              </a:spcBef>
            </a:pPr>
            <a:r>
              <a:rPr lang="fi-FI" sz="1600" dirty="0"/>
              <a:t>Tulevaisuuden ruokajärjestelmä. Ruokahävikin torjuntaa tehostetaan, Suomen malli esillä komissiossa. 2019. </a:t>
            </a:r>
            <a:r>
              <a:rPr lang="fi-FI" sz="1600" dirty="0">
                <a:hlinkClick r:id="rId6"/>
              </a:rPr>
              <a:t>https://kestavakehitys.fi/-/1410837/ruokahavikin-torjuntaa-tehostetaan-suomen-malli-esilla-komissiossa</a:t>
            </a:r>
            <a:endParaRPr lang="fi-FI" sz="1600" dirty="0"/>
          </a:p>
          <a:p>
            <a:pPr>
              <a:spcBef>
                <a:spcPts val="0"/>
              </a:spcBef>
            </a:pPr>
            <a:endParaRPr lang="fi-FI" sz="1600" dirty="0"/>
          </a:p>
          <a:p>
            <a:r>
              <a:rPr lang="fi-FI" sz="1600" dirty="0"/>
              <a:t> Tulevaisuuden ruokalista. Ravintolat hiilijalanjäljillä. </a:t>
            </a:r>
            <a:r>
              <a:rPr lang="fi-FI" sz="1600" dirty="0">
                <a:hlinkClick r:id="rId7"/>
              </a:rPr>
              <a:t>Laurean-Erillisjulkaisu_Ravintolat-hiilijalanjaljilla-1.pdf</a:t>
            </a:r>
            <a:endParaRPr lang="fi-FI" sz="1600" dirty="0"/>
          </a:p>
        </p:txBody>
      </p:sp>
    </p:spTree>
    <p:extLst>
      <p:ext uri="{BB962C8B-B14F-4D97-AF65-F5344CB8AC3E}">
        <p14:creationId xmlns:p14="http://schemas.microsoft.com/office/powerpoint/2010/main" val="643484749"/>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2CD6F68-31AC-4F44-9A39-AB0C25A792FD}"/>
              </a:ext>
            </a:extLst>
          </p:cNvPr>
          <p:cNvSpPr>
            <a:spLocks noGrp="1"/>
          </p:cNvSpPr>
          <p:nvPr>
            <p:ph type="title"/>
          </p:nvPr>
        </p:nvSpPr>
        <p:spPr>
          <a:xfrm>
            <a:off x="838200" y="147484"/>
            <a:ext cx="10515600" cy="668593"/>
          </a:xfrm>
        </p:spPr>
        <p:txBody>
          <a:bodyPr>
            <a:normAutofit fontScale="90000"/>
          </a:bodyPr>
          <a:lstStyle/>
          <a:p>
            <a:r>
              <a:rPr lang="fi-FI" dirty="0"/>
              <a:t>Linkkejä</a:t>
            </a:r>
          </a:p>
        </p:txBody>
      </p:sp>
      <p:sp>
        <p:nvSpPr>
          <p:cNvPr id="3" name="Tekstin paikkamerkki 2">
            <a:extLst>
              <a:ext uri="{FF2B5EF4-FFF2-40B4-BE49-F238E27FC236}">
                <a16:creationId xmlns:a16="http://schemas.microsoft.com/office/drawing/2014/main" id="{53F6C20B-C6D7-4127-8415-89237B1F7B59}"/>
              </a:ext>
            </a:extLst>
          </p:cNvPr>
          <p:cNvSpPr>
            <a:spLocks noGrp="1"/>
          </p:cNvSpPr>
          <p:nvPr>
            <p:ph type="body" sz="quarter" idx="10"/>
          </p:nvPr>
        </p:nvSpPr>
        <p:spPr>
          <a:xfrm>
            <a:off x="838200" y="816077"/>
            <a:ext cx="10515600" cy="5332311"/>
          </a:xfrm>
        </p:spPr>
        <p:txBody>
          <a:bodyPr>
            <a:normAutofit/>
          </a:bodyPr>
          <a:lstStyle/>
          <a:p>
            <a:r>
              <a:rPr lang="fi-FI" sz="1600" dirty="0"/>
              <a:t>EAT-Lancet: </a:t>
            </a:r>
            <a:r>
              <a:rPr lang="fi-FI" sz="1600" b="1" dirty="0" err="1">
                <a:hlinkClick r:id="rId2"/>
              </a:rPr>
              <a:t>Healthy</a:t>
            </a:r>
            <a:r>
              <a:rPr lang="fi-FI" sz="1600" b="1" dirty="0">
                <a:hlinkClick r:id="rId2"/>
              </a:rPr>
              <a:t> </a:t>
            </a:r>
            <a:r>
              <a:rPr lang="fi-FI" sz="1600" b="1" dirty="0" err="1">
                <a:hlinkClick r:id="rId2"/>
              </a:rPr>
              <a:t>Diets</a:t>
            </a:r>
            <a:r>
              <a:rPr lang="fi-FI" sz="1600" b="1" dirty="0">
                <a:hlinkClick r:id="rId2"/>
              </a:rPr>
              <a:t> </a:t>
            </a:r>
            <a:r>
              <a:rPr lang="fi-FI" sz="1600" b="1" dirty="0" err="1">
                <a:hlinkClick r:id="rId2"/>
              </a:rPr>
              <a:t>From</a:t>
            </a:r>
            <a:r>
              <a:rPr lang="fi-FI" sz="1600" b="1" dirty="0">
                <a:hlinkClick r:id="rId2"/>
              </a:rPr>
              <a:t> </a:t>
            </a:r>
            <a:r>
              <a:rPr lang="fi-FI" sz="1600" b="1" dirty="0" err="1">
                <a:hlinkClick r:id="rId2"/>
              </a:rPr>
              <a:t>Sustainable</a:t>
            </a:r>
            <a:r>
              <a:rPr lang="fi-FI" sz="1600" b="1" dirty="0">
                <a:hlinkClick r:id="rId2"/>
              </a:rPr>
              <a:t> Food Systems </a:t>
            </a:r>
            <a:endParaRPr lang="fi-FI" sz="1600" dirty="0"/>
          </a:p>
          <a:p>
            <a:r>
              <a:rPr lang="fi-FI" sz="1600" dirty="0"/>
              <a:t>Tiede-lehti: </a:t>
            </a:r>
            <a:r>
              <a:rPr lang="fi-FI" sz="1600" b="1" dirty="0">
                <a:hlinkClick r:id="rId3"/>
              </a:rPr>
              <a:t>Planetaarinen ruokavalio kutistaa päästöt</a:t>
            </a:r>
            <a:endParaRPr lang="fi-FI" sz="1600" dirty="0"/>
          </a:p>
          <a:p>
            <a:r>
              <a:rPr lang="fi-FI" sz="1600" dirty="0"/>
              <a:t>Yle: </a:t>
            </a:r>
            <a:r>
              <a:rPr lang="fi-FI" sz="1600" b="1" dirty="0">
                <a:hlinkClick r:id="rId4"/>
              </a:rPr>
              <a:t>Tutkijat kehittivät planetaarisen ruokavalion – Se estäisi miljoonia ennenaikaisia kuolemia ja ruokkisi terveellisesti koko maapallon väestön</a:t>
            </a:r>
            <a:endParaRPr lang="fi-FI" sz="1600" dirty="0"/>
          </a:p>
          <a:p>
            <a:r>
              <a:rPr lang="fi-FI" sz="1700" dirty="0"/>
              <a:t>Ilmastokestävyys keittiössä -hankkeen reseptipankki </a:t>
            </a:r>
            <a:r>
              <a:rPr lang="fi-FI" sz="1700" dirty="0" err="1"/>
              <a:t>ammattikeittiöille</a:t>
            </a:r>
            <a:r>
              <a:rPr lang="fi-FI" sz="1800" dirty="0" err="1">
                <a:hlinkClick r:id="rId5"/>
              </a:rPr>
              <a:t>Reseptit</a:t>
            </a:r>
            <a:r>
              <a:rPr lang="fi-FI" sz="1800" dirty="0">
                <a:hlinkClick r:id="rId5"/>
              </a:rPr>
              <a:t> - Ilmastokestävä kasvisruoka (ilmastoruoka.fi)</a:t>
            </a:r>
            <a:endParaRPr lang="fi-FI" sz="1700" dirty="0"/>
          </a:p>
          <a:p>
            <a:r>
              <a:rPr lang="fi-FI" sz="1700" dirty="0"/>
              <a:t>WWF:n lihaopas ja </a:t>
            </a:r>
            <a:r>
              <a:rPr lang="fi-FI" sz="1700" dirty="0" err="1"/>
              <a:t>kalaopas</a:t>
            </a:r>
            <a:r>
              <a:rPr lang="fi-FI" sz="1800" dirty="0" err="1">
                <a:hlinkClick r:id="rId6"/>
              </a:rPr>
              <a:t>Ruuan</a:t>
            </a:r>
            <a:r>
              <a:rPr lang="fi-FI" sz="1800" dirty="0">
                <a:hlinkClick r:id="rId6"/>
              </a:rPr>
              <a:t> ympäristövaikutukset – WWF Suomi</a:t>
            </a:r>
            <a:endParaRPr lang="fi-FI" sz="1700" dirty="0"/>
          </a:p>
          <a:p>
            <a:r>
              <a:rPr lang="fi-FI" sz="1700" dirty="0"/>
              <a:t>Knorrin </a:t>
            </a:r>
            <a:r>
              <a:rPr lang="fi-FI" sz="1700" dirty="0" err="1"/>
              <a:t>Future</a:t>
            </a:r>
            <a:r>
              <a:rPr lang="fi-FI" sz="1700" dirty="0"/>
              <a:t> 50 Foods –reseptikirja </a:t>
            </a:r>
            <a:r>
              <a:rPr lang="fi-FI" sz="1700" dirty="0" err="1"/>
              <a:t>ammattikeittiöille</a:t>
            </a:r>
            <a:r>
              <a:rPr lang="fi-FI" sz="1800" dirty="0" err="1">
                <a:hlinkClick r:id="rId7"/>
              </a:rPr>
              <a:t>Tulevaisuuden</a:t>
            </a:r>
            <a:r>
              <a:rPr lang="fi-FI" sz="1800" dirty="0">
                <a:hlinkClick r:id="rId7"/>
              </a:rPr>
              <a:t> 50 ruokaa | </a:t>
            </a:r>
            <a:r>
              <a:rPr lang="fi-FI" sz="1800" dirty="0" err="1">
                <a:hlinkClick r:id="rId7"/>
              </a:rPr>
              <a:t>Knorr</a:t>
            </a:r>
            <a:r>
              <a:rPr lang="fi-FI" sz="1800" dirty="0">
                <a:hlinkClick r:id="rId7"/>
              </a:rPr>
              <a:t> Suomi</a:t>
            </a:r>
            <a:endParaRPr lang="fi-FI" sz="1700" dirty="0"/>
          </a:p>
          <a:p>
            <a:r>
              <a:rPr lang="fi-FI" sz="1700" dirty="0" err="1"/>
              <a:t>Maa-ja</a:t>
            </a:r>
            <a:r>
              <a:rPr lang="fi-FI" sz="1700" dirty="0"/>
              <a:t> metsätalousministeriön Ilmastoruoka-ohjelma </a:t>
            </a:r>
            <a:r>
              <a:rPr lang="fi-FI" sz="1800" dirty="0">
                <a:hlinkClick r:id="rId8"/>
              </a:rPr>
              <a:t>Ilmastoruokaohjelma - Maa- ja metsätalousministeriö (mmm.fi)</a:t>
            </a:r>
            <a:endParaRPr lang="fi-FI" sz="1700" dirty="0"/>
          </a:p>
          <a:p>
            <a:r>
              <a:rPr lang="fi-FI" sz="1700" dirty="0"/>
              <a:t>Riipi, I. &amp; Vahvaselkä, M. 2021. </a:t>
            </a:r>
            <a:r>
              <a:rPr lang="fi-FI" sz="1700" b="1" dirty="0">
                <a:hlinkClick r:id="rId9"/>
              </a:rPr>
              <a:t>Ruokahävikin vähentämiseksi tarvitaan markkinavetoisia innovaatioita, yhteiskunnan ohjausta ja koko ruokaketjun yhteistyötä</a:t>
            </a:r>
            <a:r>
              <a:rPr lang="fi-FI" sz="1700" dirty="0"/>
              <a:t>. Aitoja makuja 2/2021.</a:t>
            </a:r>
          </a:p>
          <a:p>
            <a:r>
              <a:rPr lang="fi-FI" sz="1900" dirty="0"/>
              <a:t>Riipi, I., Hartikainen, H., Silvennoinen, K., Joensuu, K., Vahvaselkä, M., Kuisma, M., Katajajuuri, J-M. 2021. </a:t>
            </a:r>
            <a:r>
              <a:rPr lang="fi-FI" sz="1900" b="1" dirty="0">
                <a:hlinkClick r:id="rId10"/>
              </a:rPr>
              <a:t>Elintarvikejätteen ja ruokahävikin seurantajärjestelmän rakentaminen ja </a:t>
            </a:r>
            <a:r>
              <a:rPr lang="fi-FI" sz="1900" b="1" dirty="0" err="1">
                <a:hlinkClick r:id="rId10"/>
              </a:rPr>
              <a:t>ruokahävikkitikartta</a:t>
            </a:r>
            <a:r>
              <a:rPr lang="fi-FI" sz="1900" dirty="0"/>
              <a:t>. Luonnonvara- ja biotalouden tutkimus, 49/2021. 72 s. Luonnonvarakeskus</a:t>
            </a:r>
          </a:p>
          <a:p>
            <a:endParaRPr lang="fi-FI" dirty="0"/>
          </a:p>
        </p:txBody>
      </p:sp>
    </p:spTree>
    <p:extLst>
      <p:ext uri="{BB962C8B-B14F-4D97-AF65-F5344CB8AC3E}">
        <p14:creationId xmlns:p14="http://schemas.microsoft.com/office/powerpoint/2010/main" val="311484732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190EC-E845-4ADC-86B3-EDB382F750BB}"/>
              </a:ext>
            </a:extLst>
          </p:cNvPr>
          <p:cNvSpPr>
            <a:spLocks noGrp="1"/>
          </p:cNvSpPr>
          <p:nvPr>
            <p:ph type="ctrTitle"/>
          </p:nvPr>
        </p:nvSpPr>
        <p:spPr/>
        <p:txBody>
          <a:bodyPr/>
          <a:lstStyle/>
          <a:p>
            <a:r>
              <a:rPr lang="fi-FI"/>
              <a:t>Vesijalanjälki</a:t>
            </a:r>
          </a:p>
        </p:txBody>
      </p:sp>
      <p:sp>
        <p:nvSpPr>
          <p:cNvPr id="3" name="Subtitle 2">
            <a:extLst>
              <a:ext uri="{FF2B5EF4-FFF2-40B4-BE49-F238E27FC236}">
                <a16:creationId xmlns:a16="http://schemas.microsoft.com/office/drawing/2014/main" id="{7531BE0F-6FDB-49FE-958C-0A84BD0136A1}"/>
              </a:ext>
            </a:extLst>
          </p:cNvPr>
          <p:cNvSpPr>
            <a:spLocks noGrp="1"/>
          </p:cNvSpPr>
          <p:nvPr>
            <p:ph type="subTitle" idx="1"/>
          </p:nvPr>
        </p:nvSpPr>
        <p:spPr/>
        <p:txBody>
          <a:bodyPr>
            <a:normAutofit/>
          </a:bodyPr>
          <a:lstStyle/>
          <a:p>
            <a:r>
              <a:rPr lang="fi-FI" dirty="0"/>
              <a:t>Tarja Stenman, FM, Lehtori</a:t>
            </a:r>
          </a:p>
        </p:txBody>
      </p:sp>
    </p:spTree>
    <p:extLst>
      <p:ext uri="{BB962C8B-B14F-4D97-AF65-F5344CB8AC3E}">
        <p14:creationId xmlns:p14="http://schemas.microsoft.com/office/powerpoint/2010/main" val="8052022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8494E-CB73-4DA8-B6C2-842BF270714D}"/>
              </a:ext>
            </a:extLst>
          </p:cNvPr>
          <p:cNvSpPr>
            <a:spLocks noGrp="1"/>
          </p:cNvSpPr>
          <p:nvPr>
            <p:ph type="title"/>
          </p:nvPr>
        </p:nvSpPr>
        <p:spPr/>
        <p:txBody>
          <a:bodyPr/>
          <a:lstStyle/>
          <a:p>
            <a:r>
              <a:rPr lang="fi-FI"/>
              <a:t>Vesijalanjälki</a:t>
            </a:r>
          </a:p>
        </p:txBody>
      </p:sp>
      <p:sp>
        <p:nvSpPr>
          <p:cNvPr id="3" name="Text Placeholder 2">
            <a:extLst>
              <a:ext uri="{FF2B5EF4-FFF2-40B4-BE49-F238E27FC236}">
                <a16:creationId xmlns:a16="http://schemas.microsoft.com/office/drawing/2014/main" id="{86741EEF-A61B-4833-8C4A-2080C4CA942E}"/>
              </a:ext>
            </a:extLst>
          </p:cNvPr>
          <p:cNvSpPr>
            <a:spLocks noGrp="1"/>
          </p:cNvSpPr>
          <p:nvPr>
            <p:ph type="body" sz="quarter" idx="10"/>
          </p:nvPr>
        </p:nvSpPr>
        <p:spPr/>
        <p:txBody>
          <a:bodyPr vert="horz" lIns="91440" tIns="45720" rIns="91440" bIns="45720" rtlCol="0" anchor="t">
            <a:normAutofit/>
          </a:bodyPr>
          <a:lstStyle/>
          <a:p>
            <a:pPr marL="914400" lvl="1" indent="-457200">
              <a:buFont typeface="Arial" panose="020B0604020202020204" pitchFamily="34" charset="0"/>
              <a:buChar char="•"/>
            </a:pPr>
            <a:r>
              <a:rPr lang="fi-FI" dirty="0">
                <a:ea typeface="Open Sans Light"/>
                <a:cs typeface="Open Sans Light"/>
              </a:rPr>
              <a:t>Kuvaa veden kokonaiskäyttöä (</a:t>
            </a:r>
            <a:r>
              <a:rPr lang="fi-FI" dirty="0" err="1">
                <a:ea typeface="Open Sans Light"/>
                <a:cs typeface="Open Sans Light"/>
              </a:rPr>
              <a:t>hanavesi+piilovesi</a:t>
            </a:r>
            <a:r>
              <a:rPr lang="fi-FI" dirty="0">
                <a:ea typeface="Open Sans Light"/>
                <a:cs typeface="Open Sans Light"/>
              </a:rPr>
              <a:t>)</a:t>
            </a:r>
          </a:p>
          <a:p>
            <a:pPr marL="914400" lvl="1" indent="-457200">
              <a:buFont typeface="Arial" panose="020B0604020202020204" pitchFamily="34" charset="0"/>
              <a:buChar char="•"/>
            </a:pPr>
            <a:r>
              <a:rPr lang="fi-FI" dirty="0">
                <a:ea typeface="Open Sans Light"/>
                <a:cs typeface="Open Sans Light"/>
              </a:rPr>
              <a:t>Mitä suurempi, sitä enemmän vettä kuluu</a:t>
            </a:r>
          </a:p>
          <a:p>
            <a:pPr marL="914400" lvl="1" indent="-457200">
              <a:buFont typeface="Arial" panose="020B0604020202020204" pitchFamily="34" charset="0"/>
              <a:buChar char="•"/>
            </a:pPr>
            <a:r>
              <a:rPr lang="fi-FI" dirty="0">
                <a:ea typeface="Open Sans Light"/>
                <a:cs typeface="Open Sans Light"/>
              </a:rPr>
              <a:t>Piilovesi=virtuaalivesi</a:t>
            </a:r>
          </a:p>
          <a:p>
            <a:pPr marL="914400" lvl="1" indent="-457200">
              <a:buFont typeface="Arial" panose="020B0604020202020204" pitchFamily="34" charset="0"/>
              <a:buChar char="•"/>
            </a:pPr>
            <a:r>
              <a:rPr lang="fi-FI" dirty="0">
                <a:ea typeface="Open Sans Light"/>
                <a:cs typeface="Open Sans Light"/>
              </a:rPr>
              <a:t>Piilovesi sisältää</a:t>
            </a:r>
            <a:r>
              <a:rPr lang="fi-FI" b="0" i="0" dirty="0">
                <a:solidFill>
                  <a:srgbClr val="000000"/>
                </a:solidFill>
                <a:effectLst/>
                <a:latin typeface="Calibri"/>
                <a:ea typeface="Open Sans Light"/>
                <a:cs typeface="Open Sans Light"/>
              </a:rPr>
              <a:t> kaiken veden, joka kuluu tuotteen koko elinkaaren aikana (raaka-aineet, valmistus, kuljetukset ym.)</a:t>
            </a:r>
          </a:p>
          <a:p>
            <a:pPr marL="914400" lvl="1" indent="-457200">
              <a:buFont typeface="Arial" panose="020B0604020202020204" pitchFamily="34" charset="0"/>
              <a:buChar char="•"/>
            </a:pPr>
            <a:r>
              <a:rPr lang="fi-FI" dirty="0">
                <a:solidFill>
                  <a:srgbClr val="000000"/>
                </a:solidFill>
                <a:latin typeface="Calibri"/>
                <a:ea typeface="Open Sans Light"/>
                <a:cs typeface="Open Sans Light"/>
              </a:rPr>
              <a:t>Voidaan laskea esim. yhdelle henkilölle, koko valtiolle, yksittäiselle tuotteelle tai yritykselle</a:t>
            </a:r>
            <a:endParaRPr lang="fi-FI" dirty="0">
              <a:latin typeface="Calibri"/>
              <a:ea typeface="Open Sans Light"/>
              <a:cs typeface="Open Sans Light"/>
            </a:endParaRPr>
          </a:p>
          <a:p>
            <a:pPr lvl="1"/>
            <a:endParaRPr lang="fi-FI"/>
          </a:p>
          <a:p>
            <a:pPr marL="914400" lvl="1" indent="-457200">
              <a:buFont typeface="Arial" panose="020B0604020202020204" pitchFamily="34" charset="0"/>
              <a:buChar char="•"/>
            </a:pPr>
            <a:endParaRPr lang="fi-FI"/>
          </a:p>
        </p:txBody>
      </p:sp>
      <p:pic>
        <p:nvPicPr>
          <p:cNvPr id="4" name="Kuva 3">
            <a:extLst>
              <a:ext uri="{FF2B5EF4-FFF2-40B4-BE49-F238E27FC236}">
                <a16:creationId xmlns:a16="http://schemas.microsoft.com/office/drawing/2014/main" id="{19254C4B-C23B-F6AB-7872-B4EA515906B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929024" y="566305"/>
            <a:ext cx="1542422" cy="2237426"/>
          </a:xfrm>
          <a:prstGeom prst="rect">
            <a:avLst/>
          </a:prstGeom>
        </p:spPr>
      </p:pic>
    </p:spTree>
    <p:extLst>
      <p:ext uri="{BB962C8B-B14F-4D97-AF65-F5344CB8AC3E}">
        <p14:creationId xmlns:p14="http://schemas.microsoft.com/office/powerpoint/2010/main" val="105878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3F5532A-CA13-90A0-7B5D-FCB7DF831F24}"/>
              </a:ext>
            </a:extLst>
          </p:cNvPr>
          <p:cNvSpPr>
            <a:spLocks noGrp="1"/>
          </p:cNvSpPr>
          <p:nvPr>
            <p:ph type="ctrTitle"/>
          </p:nvPr>
        </p:nvSpPr>
        <p:spPr/>
        <p:txBody>
          <a:bodyPr>
            <a:normAutofit/>
          </a:bodyPr>
          <a:lstStyle/>
          <a:p>
            <a:r>
              <a:rPr lang="fi-FI" sz="4400"/>
              <a:t>Mihin energiaa arjessa kuluu?</a:t>
            </a:r>
          </a:p>
        </p:txBody>
      </p:sp>
      <p:sp>
        <p:nvSpPr>
          <p:cNvPr id="3" name="Alaotsikko 2">
            <a:extLst>
              <a:ext uri="{FF2B5EF4-FFF2-40B4-BE49-F238E27FC236}">
                <a16:creationId xmlns:a16="http://schemas.microsoft.com/office/drawing/2014/main" id="{0FB35B6C-B8E1-5063-84FA-C0BE9077645D}"/>
              </a:ext>
            </a:extLst>
          </p:cNvPr>
          <p:cNvSpPr>
            <a:spLocks noGrp="1"/>
          </p:cNvSpPr>
          <p:nvPr>
            <p:ph type="subTitle" idx="1"/>
          </p:nvPr>
        </p:nvSpPr>
        <p:spPr/>
        <p:txBody>
          <a:bodyPr/>
          <a:lstStyle/>
          <a:p>
            <a:r>
              <a:rPr lang="fi-FI" dirty="0"/>
              <a:t>Jaana Tuppurainen, Mira Ruth-Viitanen</a:t>
            </a:r>
            <a:endParaRPr lang="fi-FI"/>
          </a:p>
        </p:txBody>
      </p:sp>
    </p:spTree>
    <p:extLst>
      <p:ext uri="{BB962C8B-B14F-4D97-AF65-F5344CB8AC3E}">
        <p14:creationId xmlns:p14="http://schemas.microsoft.com/office/powerpoint/2010/main" val="137292821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8494E-CB73-4DA8-B6C2-842BF270714D}"/>
              </a:ext>
            </a:extLst>
          </p:cNvPr>
          <p:cNvSpPr>
            <a:spLocks noGrp="1"/>
          </p:cNvSpPr>
          <p:nvPr>
            <p:ph type="title"/>
          </p:nvPr>
        </p:nvSpPr>
        <p:spPr/>
        <p:txBody>
          <a:bodyPr/>
          <a:lstStyle/>
          <a:p>
            <a:r>
              <a:rPr lang="fi-FI"/>
              <a:t>Vesijalanjälki</a:t>
            </a:r>
          </a:p>
        </p:txBody>
      </p:sp>
      <p:sp>
        <p:nvSpPr>
          <p:cNvPr id="3" name="Text Placeholder 2">
            <a:extLst>
              <a:ext uri="{FF2B5EF4-FFF2-40B4-BE49-F238E27FC236}">
                <a16:creationId xmlns:a16="http://schemas.microsoft.com/office/drawing/2014/main" id="{86741EEF-A61B-4833-8C4A-2080C4CA942E}"/>
              </a:ext>
            </a:extLst>
          </p:cNvPr>
          <p:cNvSpPr>
            <a:spLocks noGrp="1"/>
          </p:cNvSpPr>
          <p:nvPr>
            <p:ph type="body" sz="quarter" idx="10"/>
          </p:nvPr>
        </p:nvSpPr>
        <p:spPr>
          <a:xfrm>
            <a:off x="589314" y="1631234"/>
            <a:ext cx="9528080" cy="4376738"/>
          </a:xfrm>
        </p:spPr>
        <p:txBody>
          <a:bodyPr>
            <a:normAutofit/>
          </a:bodyPr>
          <a:lstStyle/>
          <a:p>
            <a:pPr marL="914400" lvl="1" indent="-457200">
              <a:buFont typeface="Arial" panose="020B0604020202020204" pitchFamily="34" charset="0"/>
              <a:buChar char="•"/>
            </a:pPr>
            <a:r>
              <a:rPr lang="fi-FI" dirty="0"/>
              <a:t>Näkyvä vesi=hanavesi/talousvesi, keskimäärin 150 l/hlö/vrk Suomessa.</a:t>
            </a:r>
          </a:p>
          <a:p>
            <a:pPr marL="914400" lvl="1" indent="-457200">
              <a:buFont typeface="Arial" panose="020B0604020202020204" pitchFamily="34" charset="0"/>
              <a:buChar char="•"/>
            </a:pPr>
            <a:r>
              <a:rPr lang="fi-FI" dirty="0"/>
              <a:t>Kun mukaan lasketaan </a:t>
            </a:r>
            <a:r>
              <a:rPr lang="fi-FI" b="1" dirty="0"/>
              <a:t>piilovesi</a:t>
            </a:r>
            <a:r>
              <a:rPr lang="fi-FI" dirty="0"/>
              <a:t>, on suomalaisen vedenkulutus jopa 3874 l/hlö/vrk!</a:t>
            </a:r>
          </a:p>
          <a:p>
            <a:pPr marL="914400" lvl="1" indent="-457200">
              <a:buFont typeface="Arial" panose="020B0604020202020204" pitchFamily="34" charset="0"/>
              <a:buChar char="•"/>
            </a:pPr>
            <a:r>
              <a:rPr lang="fi-FI" dirty="0"/>
              <a:t>Piiloveteen lasketaan siis ruoan, vaatteiden ja kulutustuotteiden valmistukseen käytetty vesi Suomessa ja ulkomailla.</a:t>
            </a:r>
          </a:p>
        </p:txBody>
      </p:sp>
      <p:pic>
        <p:nvPicPr>
          <p:cNvPr id="4" name="Kuva 3">
            <a:extLst>
              <a:ext uri="{FF2B5EF4-FFF2-40B4-BE49-F238E27FC236}">
                <a16:creationId xmlns:a16="http://schemas.microsoft.com/office/drawing/2014/main" id="{19254C4B-C23B-F6AB-7872-B4EA515906B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17394" y="502689"/>
            <a:ext cx="1542422" cy="2237426"/>
          </a:xfrm>
          <a:prstGeom prst="rect">
            <a:avLst/>
          </a:prstGeom>
        </p:spPr>
      </p:pic>
    </p:spTree>
    <p:extLst>
      <p:ext uri="{BB962C8B-B14F-4D97-AF65-F5344CB8AC3E}">
        <p14:creationId xmlns:p14="http://schemas.microsoft.com/office/powerpoint/2010/main" val="926880124"/>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8494E-CB73-4DA8-B6C2-842BF270714D}"/>
              </a:ext>
            </a:extLst>
          </p:cNvPr>
          <p:cNvSpPr>
            <a:spLocks noGrp="1"/>
          </p:cNvSpPr>
          <p:nvPr>
            <p:ph type="title"/>
          </p:nvPr>
        </p:nvSpPr>
        <p:spPr/>
        <p:txBody>
          <a:bodyPr/>
          <a:lstStyle/>
          <a:p>
            <a:r>
              <a:rPr lang="fi-FI"/>
              <a:t>Vesijalanjälki</a:t>
            </a:r>
          </a:p>
        </p:txBody>
      </p:sp>
      <p:sp>
        <p:nvSpPr>
          <p:cNvPr id="3" name="Text Placeholder 2">
            <a:extLst>
              <a:ext uri="{FF2B5EF4-FFF2-40B4-BE49-F238E27FC236}">
                <a16:creationId xmlns:a16="http://schemas.microsoft.com/office/drawing/2014/main" id="{86741EEF-A61B-4833-8C4A-2080C4CA942E}"/>
              </a:ext>
            </a:extLst>
          </p:cNvPr>
          <p:cNvSpPr>
            <a:spLocks noGrp="1"/>
          </p:cNvSpPr>
          <p:nvPr>
            <p:ph type="body" sz="quarter" idx="10"/>
          </p:nvPr>
        </p:nvSpPr>
        <p:spPr>
          <a:xfrm>
            <a:off x="838200" y="1690688"/>
            <a:ext cx="10515600" cy="4376738"/>
          </a:xfrm>
        </p:spPr>
        <p:txBody>
          <a:bodyPr>
            <a:normAutofit/>
          </a:bodyPr>
          <a:lstStyle/>
          <a:p>
            <a:pPr marL="457200" indent="-457200">
              <a:buFont typeface="Arial" panose="020B0604020202020204" pitchFamily="34" charset="0"/>
              <a:buChar char="•"/>
            </a:pPr>
            <a:r>
              <a:rPr lang="fi-FI" sz="2800" dirty="0"/>
              <a:t>Suomalaisten keskimääräinen vesijalanjälki on 1 727 m³ vettä/henkilö/vuosi</a:t>
            </a:r>
          </a:p>
          <a:p>
            <a:pPr marL="342900" indent="-342900">
              <a:buFont typeface="Arial" panose="020B0604020202020204" pitchFamily="34" charset="0"/>
              <a:buChar char="•"/>
            </a:pPr>
            <a:r>
              <a:rPr lang="fi-FI" sz="2800" dirty="0"/>
              <a:t>Maailmanlaajuinen keskiarvo on 1 243 m³ vettä/henkilö/vuosi </a:t>
            </a:r>
          </a:p>
          <a:p>
            <a:pPr marL="342900" indent="-342900">
              <a:buFont typeface="Arial" panose="020B0604020202020204" pitchFamily="34" charset="0"/>
              <a:buChar char="•"/>
            </a:pPr>
            <a:r>
              <a:rPr lang="fi-FI" sz="2800" dirty="0"/>
              <a:t>Kiinalaisten vesijalanjälki 702 m³ vettä/henkilö/vuosi (maailman pienimpiä)</a:t>
            </a:r>
          </a:p>
          <a:p>
            <a:pPr marL="342900" indent="-342900">
              <a:buFont typeface="Arial" panose="020B0604020202020204" pitchFamily="34" charset="0"/>
              <a:buChar char="•"/>
            </a:pPr>
            <a:r>
              <a:rPr lang="fi-FI" sz="2800" dirty="0"/>
              <a:t>Yhdysvaltalaisten 2 483 m³/henkilö/vuosi (maailman suurin)</a:t>
            </a:r>
          </a:p>
          <a:p>
            <a:pPr marL="342900" indent="-342900">
              <a:buFont typeface="Arial" panose="020B0604020202020204" pitchFamily="34" charset="0"/>
              <a:buChar char="•"/>
            </a:pPr>
            <a:r>
              <a:rPr lang="fi-FI" sz="2800" dirty="0"/>
              <a:t>Suomalaisten vesijalanjäljestä lähes puolet muodostuu ulkomailla. Miksi?</a:t>
            </a:r>
          </a:p>
          <a:p>
            <a:pPr marL="914400" lvl="1" indent="-457200">
              <a:buFont typeface="Arial" panose="020B0604020202020204" pitchFamily="34" charset="0"/>
              <a:buChar char="•"/>
            </a:pPr>
            <a:endParaRPr lang="fi-FI" dirty="0"/>
          </a:p>
          <a:p>
            <a:pPr marL="914400" lvl="1" indent="-457200">
              <a:buFont typeface="Arial" panose="020B0604020202020204" pitchFamily="34" charset="0"/>
              <a:buChar char="•"/>
            </a:pPr>
            <a:endParaRPr lang="fi-FI" dirty="0"/>
          </a:p>
        </p:txBody>
      </p:sp>
      <p:pic>
        <p:nvPicPr>
          <p:cNvPr id="4" name="Kuva 3">
            <a:extLst>
              <a:ext uri="{FF2B5EF4-FFF2-40B4-BE49-F238E27FC236}">
                <a16:creationId xmlns:a16="http://schemas.microsoft.com/office/drawing/2014/main" id="{B842F4AF-E3D4-DC51-B7C9-B3DABA44534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191757" y="365125"/>
            <a:ext cx="1542422" cy="2237426"/>
          </a:xfrm>
          <a:prstGeom prst="rect">
            <a:avLst/>
          </a:prstGeom>
        </p:spPr>
      </p:pic>
    </p:spTree>
    <p:extLst>
      <p:ext uri="{BB962C8B-B14F-4D97-AF65-F5344CB8AC3E}">
        <p14:creationId xmlns:p14="http://schemas.microsoft.com/office/powerpoint/2010/main" val="326673589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uva 6" descr="Etelä-Euroopassa sekä Afrikassa ja Aasiassa on valuma-alueita, joissa kärsitään kuivuudesta ja silti siellä kasvatetaan tai tuotetaan tuotteita suomalaisille kuluttajille. ">
            <a:extLst>
              <a:ext uri="{FF2B5EF4-FFF2-40B4-BE49-F238E27FC236}">
                <a16:creationId xmlns:a16="http://schemas.microsoft.com/office/drawing/2014/main" id="{4F2E4441-2C1E-A695-CB09-F70568BE76D4}"/>
              </a:ext>
            </a:extLst>
          </p:cNvPr>
          <p:cNvPicPr>
            <a:picLocks noChangeAspect="1"/>
          </p:cNvPicPr>
          <p:nvPr/>
        </p:nvPicPr>
        <p:blipFill>
          <a:blip r:embed="rId3"/>
          <a:stretch>
            <a:fillRect/>
          </a:stretch>
        </p:blipFill>
        <p:spPr>
          <a:xfrm>
            <a:off x="597555" y="1143001"/>
            <a:ext cx="10636945" cy="3645309"/>
          </a:xfrm>
          <a:prstGeom prst="rect">
            <a:avLst/>
          </a:prstGeom>
        </p:spPr>
      </p:pic>
      <p:sp>
        <p:nvSpPr>
          <p:cNvPr id="10" name="Tekstiruutu 9">
            <a:extLst>
              <a:ext uri="{FF2B5EF4-FFF2-40B4-BE49-F238E27FC236}">
                <a16:creationId xmlns:a16="http://schemas.microsoft.com/office/drawing/2014/main" id="{2CB94AEC-7D51-FD5B-4167-E841D59CEFBF}"/>
              </a:ext>
            </a:extLst>
          </p:cNvPr>
          <p:cNvSpPr txBox="1"/>
          <p:nvPr/>
        </p:nvSpPr>
        <p:spPr>
          <a:xfrm flipH="1">
            <a:off x="1343577" y="5643716"/>
            <a:ext cx="4300139" cy="369332"/>
          </a:xfrm>
          <a:prstGeom prst="rect">
            <a:avLst/>
          </a:prstGeom>
          <a:noFill/>
        </p:spPr>
        <p:txBody>
          <a:bodyPr wrap="square" rtlCol="0">
            <a:spAutoFit/>
          </a:bodyPr>
          <a:lstStyle/>
          <a:p>
            <a:r>
              <a:rPr lang="fi-FI" dirty="0"/>
              <a:t>Kuva: WWF 2012.</a:t>
            </a:r>
          </a:p>
        </p:txBody>
      </p:sp>
    </p:spTree>
    <p:extLst>
      <p:ext uri="{BB962C8B-B14F-4D97-AF65-F5344CB8AC3E}">
        <p14:creationId xmlns:p14="http://schemas.microsoft.com/office/powerpoint/2010/main" val="2215606950"/>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uva 2" descr="12 valuma-aluetta, joilla kärsitään veden niukkuudesta ja tuotetaan suomalaisille mm. vehnää, riisiä, sokeriruokoa, puuvillaa, maissia, rehukasveja, soijaa, oliivia ja viinirypäleitä.">
            <a:extLst>
              <a:ext uri="{FF2B5EF4-FFF2-40B4-BE49-F238E27FC236}">
                <a16:creationId xmlns:a16="http://schemas.microsoft.com/office/drawing/2014/main" id="{E062C45C-2FA7-3ABC-CC69-62147EBDDC69}"/>
              </a:ext>
            </a:extLst>
          </p:cNvPr>
          <p:cNvPicPr>
            <a:picLocks noChangeAspect="1"/>
          </p:cNvPicPr>
          <p:nvPr/>
        </p:nvPicPr>
        <p:blipFill>
          <a:blip r:embed="rId3"/>
          <a:stretch>
            <a:fillRect/>
          </a:stretch>
        </p:blipFill>
        <p:spPr>
          <a:xfrm>
            <a:off x="2279442" y="283825"/>
            <a:ext cx="7633116" cy="5679658"/>
          </a:xfrm>
          <a:prstGeom prst="rect">
            <a:avLst/>
          </a:prstGeom>
        </p:spPr>
      </p:pic>
      <p:sp>
        <p:nvSpPr>
          <p:cNvPr id="5" name="Tekstiruutu 4">
            <a:extLst>
              <a:ext uri="{FF2B5EF4-FFF2-40B4-BE49-F238E27FC236}">
                <a16:creationId xmlns:a16="http://schemas.microsoft.com/office/drawing/2014/main" id="{1BFB8808-8C78-7898-2EFA-62457986F129}"/>
              </a:ext>
            </a:extLst>
          </p:cNvPr>
          <p:cNvSpPr txBox="1"/>
          <p:nvPr/>
        </p:nvSpPr>
        <p:spPr>
          <a:xfrm>
            <a:off x="717755" y="5594151"/>
            <a:ext cx="6096000" cy="369332"/>
          </a:xfrm>
          <a:prstGeom prst="rect">
            <a:avLst/>
          </a:prstGeom>
          <a:noFill/>
        </p:spPr>
        <p:txBody>
          <a:bodyPr wrap="square">
            <a:spAutoFit/>
          </a:bodyPr>
          <a:lstStyle/>
          <a:p>
            <a:r>
              <a:rPr lang="fi-FI" dirty="0"/>
              <a:t>Lähde: WWF 2012.</a:t>
            </a:r>
          </a:p>
        </p:txBody>
      </p:sp>
    </p:spTree>
    <p:extLst>
      <p:ext uri="{BB962C8B-B14F-4D97-AF65-F5344CB8AC3E}">
        <p14:creationId xmlns:p14="http://schemas.microsoft.com/office/powerpoint/2010/main" val="18233802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8494E-CB73-4DA8-B6C2-842BF270714D}"/>
              </a:ext>
            </a:extLst>
          </p:cNvPr>
          <p:cNvSpPr>
            <a:spLocks noGrp="1"/>
          </p:cNvSpPr>
          <p:nvPr>
            <p:ph type="title"/>
          </p:nvPr>
        </p:nvSpPr>
        <p:spPr/>
        <p:txBody>
          <a:bodyPr/>
          <a:lstStyle/>
          <a:p>
            <a:r>
              <a:rPr lang="fi-FI"/>
              <a:t>Vesijalanjälki</a:t>
            </a:r>
          </a:p>
        </p:txBody>
      </p:sp>
      <p:sp>
        <p:nvSpPr>
          <p:cNvPr id="3" name="Text Placeholder 2">
            <a:extLst>
              <a:ext uri="{FF2B5EF4-FFF2-40B4-BE49-F238E27FC236}">
                <a16:creationId xmlns:a16="http://schemas.microsoft.com/office/drawing/2014/main" id="{86741EEF-A61B-4833-8C4A-2080C4CA942E}"/>
              </a:ext>
            </a:extLst>
          </p:cNvPr>
          <p:cNvSpPr>
            <a:spLocks noGrp="1"/>
          </p:cNvSpPr>
          <p:nvPr>
            <p:ph type="body" sz="quarter" idx="10"/>
          </p:nvPr>
        </p:nvSpPr>
        <p:spPr>
          <a:xfrm>
            <a:off x="838200" y="1690688"/>
            <a:ext cx="10515600" cy="4376738"/>
          </a:xfrm>
        </p:spPr>
        <p:txBody>
          <a:bodyPr>
            <a:normAutofit/>
          </a:bodyPr>
          <a:lstStyle/>
          <a:p>
            <a:pPr marL="457200" indent="-457200">
              <a:buFont typeface="Arial" panose="020B0604020202020204" pitchFamily="34" charset="0"/>
              <a:buChar char="•"/>
            </a:pPr>
            <a:r>
              <a:rPr lang="fi-FI" sz="2800"/>
              <a:t>Pelkkä vesimäärä ei kuvaa koko totuutta!</a:t>
            </a:r>
          </a:p>
          <a:p>
            <a:pPr marL="457200" indent="-457200">
              <a:buFont typeface="Arial" panose="020B0604020202020204" pitchFamily="34" charset="0"/>
              <a:buChar char="•"/>
            </a:pPr>
            <a:r>
              <a:rPr lang="fi-FI" sz="2800"/>
              <a:t>Tärkeää on myös MILLAISTA vettä käytetään?</a:t>
            </a:r>
          </a:p>
          <a:p>
            <a:pPr marL="914400" lvl="1" indent="-457200">
              <a:buFont typeface="Arial" panose="020B0604020202020204" pitchFamily="34" charset="0"/>
              <a:buChar char="•"/>
            </a:pPr>
            <a:r>
              <a:rPr lang="fi-FI"/>
              <a:t>Pohjavettä</a:t>
            </a:r>
          </a:p>
          <a:p>
            <a:pPr marL="914400" lvl="1" indent="-457200">
              <a:buFont typeface="Arial" panose="020B0604020202020204" pitchFamily="34" charset="0"/>
              <a:buChar char="•"/>
            </a:pPr>
            <a:r>
              <a:rPr lang="fi-FI"/>
              <a:t>Pintavettä</a:t>
            </a:r>
          </a:p>
          <a:p>
            <a:pPr marL="914400" lvl="1" indent="-457200">
              <a:buFont typeface="Arial" panose="020B0604020202020204" pitchFamily="34" charset="0"/>
              <a:buChar char="•"/>
            </a:pPr>
            <a:r>
              <a:rPr lang="fi-FI"/>
              <a:t>Sadevettä</a:t>
            </a:r>
          </a:p>
          <a:p>
            <a:pPr marL="914400" lvl="1" indent="-457200">
              <a:buFont typeface="Arial" panose="020B0604020202020204" pitchFamily="34" charset="0"/>
              <a:buChar char="•"/>
            </a:pPr>
            <a:endParaRPr lang="fi-FI"/>
          </a:p>
          <a:p>
            <a:pPr marL="914400" lvl="1" indent="-457200">
              <a:buFont typeface="Arial" panose="020B0604020202020204" pitchFamily="34" charset="0"/>
              <a:buChar char="•"/>
            </a:pPr>
            <a:endParaRPr lang="fi-FI"/>
          </a:p>
        </p:txBody>
      </p:sp>
      <p:pic>
        <p:nvPicPr>
          <p:cNvPr id="5" name="Kuva 4">
            <a:extLst>
              <a:ext uri="{FF2B5EF4-FFF2-40B4-BE49-F238E27FC236}">
                <a16:creationId xmlns:a16="http://schemas.microsoft.com/office/drawing/2014/main" id="{992A8623-893A-32BD-8716-14196EB6411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776552" y="657210"/>
            <a:ext cx="1577248" cy="2272804"/>
          </a:xfrm>
          <a:prstGeom prst="rect">
            <a:avLst/>
          </a:prstGeom>
        </p:spPr>
      </p:pic>
    </p:spTree>
    <p:extLst>
      <p:ext uri="{BB962C8B-B14F-4D97-AF65-F5344CB8AC3E}">
        <p14:creationId xmlns:p14="http://schemas.microsoft.com/office/powerpoint/2010/main" val="54878512"/>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Kuva 5" descr="Ilmakuvassa ympyrän muotoisia peltoja USAssa.">
            <a:extLst>
              <a:ext uri="{FF2B5EF4-FFF2-40B4-BE49-F238E27FC236}">
                <a16:creationId xmlns:a16="http://schemas.microsoft.com/office/drawing/2014/main" id="{2F6E112A-D4BD-A1D8-F474-28B3E2E40F6C}"/>
              </a:ext>
            </a:extLst>
          </p:cNvPr>
          <p:cNvPicPr>
            <a:picLocks noChangeAspect="1"/>
          </p:cNvPicPr>
          <p:nvPr/>
        </p:nvPicPr>
        <p:blipFill>
          <a:blip r:embed="rId3"/>
          <a:stretch>
            <a:fillRect/>
          </a:stretch>
        </p:blipFill>
        <p:spPr>
          <a:xfrm>
            <a:off x="3067665" y="337688"/>
            <a:ext cx="5345016" cy="5352048"/>
          </a:xfrm>
          <a:prstGeom prst="rect">
            <a:avLst/>
          </a:prstGeom>
        </p:spPr>
      </p:pic>
    </p:spTree>
    <p:extLst>
      <p:ext uri="{BB962C8B-B14F-4D97-AF65-F5344CB8AC3E}">
        <p14:creationId xmlns:p14="http://schemas.microsoft.com/office/powerpoint/2010/main" val="2318198819"/>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uva 1" descr="Pellon kastelujärjestelmä USAssa.">
            <a:extLst>
              <a:ext uri="{FF2B5EF4-FFF2-40B4-BE49-F238E27FC236}">
                <a16:creationId xmlns:a16="http://schemas.microsoft.com/office/drawing/2014/main" id="{DACB56DE-1B14-57F9-0914-E8EF5B083A58}"/>
              </a:ext>
            </a:extLst>
          </p:cNvPr>
          <p:cNvPicPr>
            <a:picLocks noChangeAspect="1"/>
          </p:cNvPicPr>
          <p:nvPr/>
        </p:nvPicPr>
        <p:blipFill>
          <a:blip r:embed="rId3"/>
          <a:stretch>
            <a:fillRect/>
          </a:stretch>
        </p:blipFill>
        <p:spPr>
          <a:xfrm>
            <a:off x="6331555" y="945224"/>
            <a:ext cx="5762122" cy="3832290"/>
          </a:xfrm>
          <a:prstGeom prst="rect">
            <a:avLst/>
          </a:prstGeom>
        </p:spPr>
      </p:pic>
      <p:sp>
        <p:nvSpPr>
          <p:cNvPr id="5" name="Tekstiruutu 4">
            <a:extLst>
              <a:ext uri="{FF2B5EF4-FFF2-40B4-BE49-F238E27FC236}">
                <a16:creationId xmlns:a16="http://schemas.microsoft.com/office/drawing/2014/main" id="{0DB50F34-6F41-846E-89FD-761D2103FE69}"/>
              </a:ext>
            </a:extLst>
          </p:cNvPr>
          <p:cNvSpPr txBox="1"/>
          <p:nvPr/>
        </p:nvSpPr>
        <p:spPr>
          <a:xfrm>
            <a:off x="6331555" y="4781217"/>
            <a:ext cx="6096000" cy="369332"/>
          </a:xfrm>
          <a:prstGeom prst="rect">
            <a:avLst/>
          </a:prstGeom>
          <a:noFill/>
        </p:spPr>
        <p:txBody>
          <a:bodyPr wrap="square">
            <a:spAutoFit/>
          </a:bodyPr>
          <a:lstStyle/>
          <a:p>
            <a:r>
              <a:rPr lang="fi-FI" i="1"/>
              <a:t>Peltoja Kansasissa, </a:t>
            </a:r>
            <a:r>
              <a:rPr lang="fi-FI" i="1" err="1"/>
              <a:t>USAssa</a:t>
            </a:r>
            <a:r>
              <a:rPr lang="fi-FI" i="1"/>
              <a:t>. Kuvat: NASA</a:t>
            </a:r>
            <a:r>
              <a:rPr lang="fi-FI"/>
              <a:t>.</a:t>
            </a:r>
          </a:p>
        </p:txBody>
      </p:sp>
      <p:sp>
        <p:nvSpPr>
          <p:cNvPr id="7" name="Text Placeholder 2">
            <a:extLst>
              <a:ext uri="{FF2B5EF4-FFF2-40B4-BE49-F238E27FC236}">
                <a16:creationId xmlns:a16="http://schemas.microsoft.com/office/drawing/2014/main" id="{96074217-EEE0-788C-46CB-450D50CF43B6}"/>
              </a:ext>
            </a:extLst>
          </p:cNvPr>
          <p:cNvSpPr>
            <a:spLocks noGrp="1"/>
          </p:cNvSpPr>
          <p:nvPr>
            <p:ph type="body" sz="quarter" idx="10"/>
          </p:nvPr>
        </p:nvSpPr>
        <p:spPr>
          <a:xfrm>
            <a:off x="474408" y="854615"/>
            <a:ext cx="5386038" cy="5113565"/>
          </a:xfrm>
        </p:spPr>
        <p:txBody>
          <a:bodyPr vert="horz" lIns="91440" tIns="45720" rIns="91440" bIns="45720" rtlCol="0" anchor="t">
            <a:normAutofit fontScale="77500" lnSpcReduction="20000"/>
          </a:bodyPr>
          <a:lstStyle/>
          <a:p>
            <a:pPr marL="352425" indent="-352425">
              <a:buFontTx/>
              <a:buChar char="-"/>
            </a:pPr>
            <a:r>
              <a:rPr lang="fi-FI" sz="3400" dirty="0">
                <a:ea typeface="+mj-ea"/>
                <a:cs typeface="+mj-cs"/>
              </a:rPr>
              <a:t>Noin 80 % maapallon viljelyalasta on sadeveden kastelemaa. </a:t>
            </a:r>
            <a:endParaRPr lang="fi-FI" sz="3400">
              <a:solidFill>
                <a:prstClr val="black"/>
              </a:solidFill>
              <a:ea typeface="+mj-ea"/>
              <a:cs typeface="+mj-cs"/>
            </a:endParaRPr>
          </a:p>
          <a:p>
            <a:pPr marL="352425" indent="-352425">
              <a:buFontTx/>
              <a:buChar char="-"/>
            </a:pPr>
            <a:r>
              <a:rPr lang="fi-FI" sz="3400" dirty="0">
                <a:ea typeface="+mj-ea"/>
                <a:cs typeface="+mj-cs"/>
              </a:rPr>
              <a:t>Noin 20 % viljelyalasta on keinokastelun piirissä ja tuottaa peräti 40 % maapallon ruuasta.</a:t>
            </a:r>
            <a:endParaRPr lang="fi-FI" sz="3400" dirty="0">
              <a:ea typeface="+mj-ea"/>
              <a:cs typeface="Calibri"/>
            </a:endParaRPr>
          </a:p>
          <a:p>
            <a:pPr marL="352425" indent="-352425">
              <a:buFontTx/>
              <a:buChar char="-"/>
            </a:pPr>
            <a:r>
              <a:rPr lang="fi-FI" sz="3400" dirty="0">
                <a:ea typeface="+mj-ea"/>
                <a:cs typeface="+mj-cs"/>
              </a:rPr>
              <a:t>Espanjassa ja Kreikassa pohjavedenpinta on laskenut merkittävästi keinokastelun johdosta.</a:t>
            </a:r>
            <a:endParaRPr lang="fi-FI" sz="3400" dirty="0">
              <a:ea typeface="+mj-ea"/>
              <a:cs typeface="Calibri"/>
            </a:endParaRPr>
          </a:p>
          <a:p>
            <a:pPr marL="352425" lvl="1" indent="-352425">
              <a:buFontTx/>
              <a:buChar char="-"/>
            </a:pPr>
            <a:r>
              <a:rPr lang="fi-FI" sz="3400" dirty="0">
                <a:ea typeface="+mj-ea"/>
                <a:cs typeface="+mj-cs"/>
              </a:rPr>
              <a:t>Keinokastelun osuus vaihtelee eri maissa</a:t>
            </a:r>
            <a:endParaRPr lang="fi-FI" sz="3400" dirty="0">
              <a:ea typeface="+mj-ea"/>
              <a:cs typeface="Calibri"/>
            </a:endParaRPr>
          </a:p>
          <a:p>
            <a:pPr marL="457200" lvl="2"/>
            <a:r>
              <a:rPr lang="fi-FI" dirty="0">
                <a:ea typeface="+mj-ea"/>
                <a:cs typeface="+mj-cs"/>
              </a:rPr>
              <a:t>Esim. </a:t>
            </a:r>
            <a:r>
              <a:rPr lang="fi-FI" dirty="0" err="1">
                <a:ea typeface="+mj-ea"/>
                <a:cs typeface="+mj-cs"/>
              </a:rPr>
              <a:t>USAssa</a:t>
            </a:r>
            <a:r>
              <a:rPr lang="fi-FI" dirty="0">
                <a:ea typeface="+mj-ea"/>
                <a:cs typeface="+mj-cs"/>
              </a:rPr>
              <a:t> käytetään paljon keinokastelua.</a:t>
            </a:r>
            <a:endParaRPr lang="fi-FI" dirty="0">
              <a:ea typeface="+mj-ea"/>
              <a:cs typeface="Calibri"/>
            </a:endParaRPr>
          </a:p>
          <a:p>
            <a:pPr marL="457200" lvl="2"/>
            <a:r>
              <a:rPr lang="fi-FI" dirty="0">
                <a:ea typeface="+mj-ea"/>
                <a:cs typeface="+mj-cs"/>
              </a:rPr>
              <a:t>Maatalouden vedenkulutuksia: Egypti 86 %, Etiopia 94 %, Vietnam 95 %. (Maatalouden keskimääräinen osuus 70%)</a:t>
            </a:r>
            <a:endParaRPr lang="fi-FI" dirty="0">
              <a:ea typeface="+mj-ea"/>
              <a:cs typeface="Calibri"/>
            </a:endParaRPr>
          </a:p>
          <a:p>
            <a:pPr marL="914400" lvl="1" indent="-457200">
              <a:buFont typeface="Arial" panose="020B0604020202020204" pitchFamily="34" charset="0"/>
              <a:buChar char="•"/>
            </a:pPr>
            <a:endParaRPr lang="fi-FI"/>
          </a:p>
          <a:p>
            <a:pPr marL="914400" lvl="1" indent="-457200">
              <a:buFont typeface="Arial" panose="020B0604020202020204" pitchFamily="34" charset="0"/>
              <a:buChar char="•"/>
            </a:pPr>
            <a:endParaRPr lang="fi-FI"/>
          </a:p>
        </p:txBody>
      </p:sp>
    </p:spTree>
    <p:extLst>
      <p:ext uri="{BB962C8B-B14F-4D97-AF65-F5344CB8AC3E}">
        <p14:creationId xmlns:p14="http://schemas.microsoft.com/office/powerpoint/2010/main" val="324718280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2">
            <a:extLst>
              <a:ext uri="{FF2B5EF4-FFF2-40B4-BE49-F238E27FC236}">
                <a16:creationId xmlns:a16="http://schemas.microsoft.com/office/drawing/2014/main" id="{96074217-EEE0-788C-46CB-450D50CF43B6}"/>
              </a:ext>
            </a:extLst>
          </p:cNvPr>
          <p:cNvSpPr>
            <a:spLocks noGrp="1"/>
          </p:cNvSpPr>
          <p:nvPr>
            <p:ph type="body" sz="quarter" idx="10"/>
          </p:nvPr>
        </p:nvSpPr>
        <p:spPr>
          <a:xfrm>
            <a:off x="8332856" y="449743"/>
            <a:ext cx="3831932" cy="1229823"/>
          </a:xfrm>
        </p:spPr>
        <p:txBody>
          <a:bodyPr>
            <a:no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2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Maapallon kasvava väestö sekä elintason nousu lisäävät makean veden käyttöä.</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i-FI" sz="2000" b="0"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t>Maatalous on globaalisti suurin vedenkäyttäjä.</a:t>
            </a:r>
          </a:p>
        </p:txBody>
      </p:sp>
      <p:pic>
        <p:nvPicPr>
          <p:cNvPr id="4" name="Kuva 3" descr="Globaali makean veden käyttö kasvanut huimasti toisen maailman sodan jälkeen.">
            <a:extLst>
              <a:ext uri="{FF2B5EF4-FFF2-40B4-BE49-F238E27FC236}">
                <a16:creationId xmlns:a16="http://schemas.microsoft.com/office/drawing/2014/main" id="{551E2228-CC22-9ECD-6482-5DDE42CE0985}"/>
              </a:ext>
            </a:extLst>
          </p:cNvPr>
          <p:cNvPicPr>
            <a:picLocks noChangeAspect="1"/>
          </p:cNvPicPr>
          <p:nvPr/>
        </p:nvPicPr>
        <p:blipFill>
          <a:blip r:embed="rId3"/>
          <a:stretch>
            <a:fillRect/>
          </a:stretch>
        </p:blipFill>
        <p:spPr>
          <a:xfrm>
            <a:off x="463727" y="167149"/>
            <a:ext cx="8182521" cy="5773285"/>
          </a:xfrm>
          <a:prstGeom prst="rect">
            <a:avLst/>
          </a:prstGeom>
        </p:spPr>
      </p:pic>
      <p:pic>
        <p:nvPicPr>
          <p:cNvPr id="3" name="Kuva 2" descr="Globaalin vedenkäytön jakautuminen seuraavasti: maatalous 70%, teollisuus 19%, kotitaloudet 11%.">
            <a:extLst>
              <a:ext uri="{FF2B5EF4-FFF2-40B4-BE49-F238E27FC236}">
                <a16:creationId xmlns:a16="http://schemas.microsoft.com/office/drawing/2014/main" id="{1A342CAB-F1A2-3887-83CF-19D8806FB84C}"/>
              </a:ext>
            </a:extLst>
          </p:cNvPr>
          <p:cNvPicPr>
            <a:picLocks noChangeAspect="1"/>
          </p:cNvPicPr>
          <p:nvPr/>
        </p:nvPicPr>
        <p:blipFill>
          <a:blip r:embed="rId4"/>
          <a:stretch>
            <a:fillRect/>
          </a:stretch>
        </p:blipFill>
        <p:spPr>
          <a:xfrm>
            <a:off x="8442875" y="2290917"/>
            <a:ext cx="3611894" cy="3156155"/>
          </a:xfrm>
          <a:prstGeom prst="rect">
            <a:avLst/>
          </a:prstGeom>
        </p:spPr>
      </p:pic>
    </p:spTree>
    <p:extLst>
      <p:ext uri="{BB962C8B-B14F-4D97-AF65-F5344CB8AC3E}">
        <p14:creationId xmlns:p14="http://schemas.microsoft.com/office/powerpoint/2010/main" val="282828807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uva 8" descr="Karttakuva maakohtaisesta vesistressistä,  ennuste vuoteen 2040 mennessä.&#10;">
            <a:extLst>
              <a:ext uri="{FF2B5EF4-FFF2-40B4-BE49-F238E27FC236}">
                <a16:creationId xmlns:a16="http://schemas.microsoft.com/office/drawing/2014/main" id="{F18B3B46-6E6E-E424-7E00-41A6A8DBC445}"/>
              </a:ext>
            </a:extLst>
          </p:cNvPr>
          <p:cNvPicPr>
            <a:picLocks noChangeAspect="1"/>
          </p:cNvPicPr>
          <p:nvPr/>
        </p:nvPicPr>
        <p:blipFill>
          <a:blip r:embed="rId2"/>
          <a:stretch>
            <a:fillRect/>
          </a:stretch>
        </p:blipFill>
        <p:spPr>
          <a:xfrm>
            <a:off x="1376515" y="0"/>
            <a:ext cx="8681885" cy="6068229"/>
          </a:xfrm>
          <a:prstGeom prst="rect">
            <a:avLst/>
          </a:prstGeom>
        </p:spPr>
      </p:pic>
    </p:spTree>
    <p:extLst>
      <p:ext uri="{BB962C8B-B14F-4D97-AF65-F5344CB8AC3E}">
        <p14:creationId xmlns:p14="http://schemas.microsoft.com/office/powerpoint/2010/main" val="3785412400"/>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uva 1" descr="Piilovettä tuodaan paljon Eurooppaan, myös kuivilta alueilta, kuten esimerkiksi Intiasta ja Yhdysvalloista.">
            <a:extLst>
              <a:ext uri="{FF2B5EF4-FFF2-40B4-BE49-F238E27FC236}">
                <a16:creationId xmlns:a16="http://schemas.microsoft.com/office/drawing/2014/main" id="{056EC4C4-751A-3909-F72C-710952EBFA25}"/>
              </a:ext>
            </a:extLst>
          </p:cNvPr>
          <p:cNvPicPr>
            <a:picLocks noChangeAspect="1"/>
          </p:cNvPicPr>
          <p:nvPr/>
        </p:nvPicPr>
        <p:blipFill>
          <a:blip r:embed="rId2"/>
          <a:stretch>
            <a:fillRect/>
          </a:stretch>
        </p:blipFill>
        <p:spPr>
          <a:xfrm>
            <a:off x="513736" y="1237956"/>
            <a:ext cx="11375089" cy="4337835"/>
          </a:xfrm>
          <a:prstGeom prst="rect">
            <a:avLst/>
          </a:prstGeom>
        </p:spPr>
      </p:pic>
      <p:sp>
        <p:nvSpPr>
          <p:cNvPr id="4" name="Title 1">
            <a:extLst>
              <a:ext uri="{FF2B5EF4-FFF2-40B4-BE49-F238E27FC236}">
                <a16:creationId xmlns:a16="http://schemas.microsoft.com/office/drawing/2014/main" id="{DC1F54DD-C2CA-2290-3E92-C722EF1E4707}"/>
              </a:ext>
            </a:extLst>
          </p:cNvPr>
          <p:cNvSpPr>
            <a:spLocks noGrp="1"/>
          </p:cNvSpPr>
          <p:nvPr>
            <p:ph type="title"/>
          </p:nvPr>
        </p:nvSpPr>
        <p:spPr>
          <a:xfrm>
            <a:off x="1162664" y="119319"/>
            <a:ext cx="10515600" cy="1325563"/>
          </a:xfrm>
        </p:spPr>
        <p:txBody>
          <a:bodyPr/>
          <a:lstStyle/>
          <a:p>
            <a:r>
              <a:rPr lang="fi-FI"/>
              <a:t>Piiloveden tuonti Eurooppaan</a:t>
            </a:r>
          </a:p>
        </p:txBody>
      </p:sp>
      <p:sp>
        <p:nvSpPr>
          <p:cNvPr id="6" name="Tekstiruutu 5">
            <a:extLst>
              <a:ext uri="{FF2B5EF4-FFF2-40B4-BE49-F238E27FC236}">
                <a16:creationId xmlns:a16="http://schemas.microsoft.com/office/drawing/2014/main" id="{8E4E218F-629D-EA2B-EBCF-78965D6C2D28}"/>
              </a:ext>
            </a:extLst>
          </p:cNvPr>
          <p:cNvSpPr txBox="1"/>
          <p:nvPr/>
        </p:nvSpPr>
        <p:spPr>
          <a:xfrm>
            <a:off x="1907458" y="5693778"/>
            <a:ext cx="9606116" cy="523220"/>
          </a:xfrm>
          <a:prstGeom prst="rect">
            <a:avLst/>
          </a:prstGeom>
          <a:noFill/>
        </p:spPr>
        <p:txBody>
          <a:bodyPr wrap="square">
            <a:spAutoFit/>
          </a:bodyPr>
          <a:lstStyle/>
          <a:p>
            <a:r>
              <a:rPr lang="en-US" sz="1400" err="1">
                <a:solidFill>
                  <a:srgbClr val="301948"/>
                </a:solidFill>
                <a:latin typeface="Arial" panose="020B0604020202020204" pitchFamily="34" charset="0"/>
              </a:rPr>
              <a:t>Lähde</a:t>
            </a:r>
            <a:r>
              <a:rPr lang="en-US" sz="1400" b="0" i="0">
                <a:solidFill>
                  <a:srgbClr val="301948"/>
                </a:solidFill>
                <a:effectLst/>
                <a:latin typeface="Arial" panose="020B0604020202020204" pitchFamily="34" charset="0"/>
              </a:rPr>
              <a:t>: </a:t>
            </a:r>
            <a:r>
              <a:rPr lang="en-US" sz="1400" b="0" i="0" err="1">
                <a:solidFill>
                  <a:srgbClr val="301948"/>
                </a:solidFill>
                <a:effectLst/>
                <a:latin typeface="Arial" panose="020B0604020202020204" pitchFamily="34" charset="0"/>
              </a:rPr>
              <a:t>Mekonnen</a:t>
            </a:r>
            <a:r>
              <a:rPr lang="en-US" sz="1400" b="0" i="0">
                <a:solidFill>
                  <a:srgbClr val="301948"/>
                </a:solidFill>
                <a:effectLst/>
                <a:latin typeface="Arial" panose="020B0604020202020204" pitchFamily="34" charset="0"/>
              </a:rPr>
              <a:t>, M.M. and Hoekstra, A.Y. (2011) National water footprint accounts: the green, blue and grey water footprint of production and consumption.</a:t>
            </a:r>
            <a:endParaRPr lang="fi-FI" sz="1400"/>
          </a:p>
        </p:txBody>
      </p:sp>
    </p:spTree>
    <p:extLst>
      <p:ext uri="{BB962C8B-B14F-4D97-AF65-F5344CB8AC3E}">
        <p14:creationId xmlns:p14="http://schemas.microsoft.com/office/powerpoint/2010/main" val="269523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a:extLst>
              <a:ext uri="{FF2B5EF4-FFF2-40B4-BE49-F238E27FC236}">
                <a16:creationId xmlns:a16="http://schemas.microsoft.com/office/drawing/2014/main" id="{B3AE132A-C888-B103-E850-652B789314CC}"/>
              </a:ext>
            </a:extLst>
          </p:cNvPr>
          <p:cNvSpPr>
            <a:spLocks noGrp="1"/>
          </p:cNvSpPr>
          <p:nvPr>
            <p:ph type="title"/>
          </p:nvPr>
        </p:nvSpPr>
        <p:spPr>
          <a:xfrm>
            <a:off x="346422" y="22811"/>
            <a:ext cx="9795638" cy="1114380"/>
          </a:xfrm>
        </p:spPr>
        <p:txBody>
          <a:bodyPr vert="horz" lIns="91440" tIns="45720" rIns="91440" bIns="45720" rtlCol="0" anchor="b">
            <a:normAutofit/>
          </a:bodyPr>
          <a:lstStyle/>
          <a:p>
            <a:pPr algn="ctr"/>
            <a:r>
              <a:rPr lang="en-US" sz="5200">
                <a:solidFill>
                  <a:schemeClr val="tx1"/>
                </a:solidFill>
              </a:rPr>
              <a:t>Kotitalouksien energian käyttö</a:t>
            </a:r>
          </a:p>
        </p:txBody>
      </p:sp>
      <p:pic>
        <p:nvPicPr>
          <p:cNvPr id="9" name="Kuva 8" descr="Piirakkakuvaaja kahden hengen kerrostalokodin sähkönkulutuksesta vuodessa. Kulutus yhteensä n. 2000 kWh.&#10;&#10;27% kodin elektroniikka&#10;22% kylmälaitteet&#10;21% ruoanvalmistus ja astianpesu&#10;18% valaistus&#10;6% pyykinpesu&#10;6% muu kulutus">
            <a:extLst>
              <a:ext uri="{FF2B5EF4-FFF2-40B4-BE49-F238E27FC236}">
                <a16:creationId xmlns:a16="http://schemas.microsoft.com/office/drawing/2014/main" id="{167D9C04-4A7C-12B5-115A-D412C344051A}"/>
              </a:ext>
            </a:extLst>
          </p:cNvPr>
          <p:cNvPicPr>
            <a:picLocks noChangeAspect="1"/>
          </p:cNvPicPr>
          <p:nvPr/>
        </p:nvPicPr>
        <p:blipFill>
          <a:blip r:embed="rId3"/>
          <a:stretch>
            <a:fillRect/>
          </a:stretch>
        </p:blipFill>
        <p:spPr>
          <a:xfrm>
            <a:off x="5882759" y="2285710"/>
            <a:ext cx="6309241" cy="2602561"/>
          </a:xfrm>
          <a:prstGeom prst="rect">
            <a:avLst/>
          </a:prstGeom>
        </p:spPr>
      </p:pic>
      <p:sp>
        <p:nvSpPr>
          <p:cNvPr id="4" name="TextBox 3">
            <a:extLst>
              <a:ext uri="{FF2B5EF4-FFF2-40B4-BE49-F238E27FC236}">
                <a16:creationId xmlns:a16="http://schemas.microsoft.com/office/drawing/2014/main" id="{B73A8A6B-1D6B-38C7-39F9-078B973D3E5A}"/>
              </a:ext>
            </a:extLst>
          </p:cNvPr>
          <p:cNvSpPr txBox="1"/>
          <p:nvPr/>
        </p:nvSpPr>
        <p:spPr>
          <a:xfrm>
            <a:off x="346422" y="301730"/>
            <a:ext cx="8623077" cy="10618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spcBef>
                <a:spcPts val="0"/>
              </a:spcBef>
              <a:spcAft>
                <a:spcPts val="600"/>
              </a:spcAft>
              <a:buClrTx/>
              <a:buSzTx/>
              <a:buFontTx/>
              <a:buNone/>
              <a:tabLst/>
              <a:defRPr/>
            </a:pPr>
            <a:endParaRPr kumimoji="0" lang="en-US" sz="4000" b="1" i="0" u="none" strike="noStrike" kern="1200" cap="none" spc="0" normalizeH="0" baseline="0" noProof="0">
              <a:ln>
                <a:noFill/>
              </a:ln>
              <a:solidFill>
                <a:srgbClr val="393A3C"/>
              </a:solidFill>
              <a:effectLst/>
              <a:uLnTx/>
              <a:uFillTx/>
              <a:latin typeface="Calibri" panose="020F0502020204030204"/>
              <a:ea typeface="+mn-lt"/>
              <a:cs typeface="Calibri" panose="020F0502020204030204"/>
            </a:endParaRPr>
          </a:p>
          <a:p>
            <a:pPr marL="0" marR="0" lvl="0" indent="0" algn="l" defTabSz="914400" rtl="0" eaLnBrk="1" fontAlgn="auto" latinLnBrk="0" hangingPunct="1">
              <a:spcBef>
                <a:spcPts val="0"/>
              </a:spcBef>
              <a:spcAft>
                <a:spcPts val="600"/>
              </a:spcAft>
              <a:buClrTx/>
              <a:buSzTx/>
              <a:buFontTx/>
              <a:buNone/>
              <a:tabLst/>
              <a:defRPr/>
            </a:pPr>
            <a:endParaRPr kumimoji="0" lang="en-US" sz="1800" b="0" i="0" u="none" strike="noStrike" kern="1200" cap="none" spc="0" normalizeH="0" baseline="0" noProof="0">
              <a:ln>
                <a:noFill/>
              </a:ln>
              <a:solidFill>
                <a:srgbClr val="393A3C"/>
              </a:solidFill>
              <a:effectLst/>
              <a:uLnTx/>
              <a:uFillTx/>
              <a:latin typeface="Calibri" panose="020F0502020204030204"/>
              <a:ea typeface="+mn-ea"/>
              <a:cs typeface="Calibri" panose="020F0502020204030204"/>
            </a:endParaRPr>
          </a:p>
        </p:txBody>
      </p:sp>
      <p:sp>
        <p:nvSpPr>
          <p:cNvPr id="10" name="Tekstiruutu 9">
            <a:extLst>
              <a:ext uri="{FF2B5EF4-FFF2-40B4-BE49-F238E27FC236}">
                <a16:creationId xmlns:a16="http://schemas.microsoft.com/office/drawing/2014/main" id="{A90FDC25-E284-70D9-2E0F-9266803A833B}"/>
              </a:ext>
            </a:extLst>
          </p:cNvPr>
          <p:cNvSpPr txBox="1"/>
          <p:nvPr/>
        </p:nvSpPr>
        <p:spPr>
          <a:xfrm>
            <a:off x="1419373" y="1363559"/>
            <a:ext cx="3824868" cy="646331"/>
          </a:xfrm>
          <a:prstGeom prst="rect">
            <a:avLst/>
          </a:prstGeom>
          <a:noFill/>
        </p:spPr>
        <p:txBody>
          <a:bodyPr wrap="square" rtlCol="0">
            <a:spAutoFit/>
          </a:bodyPr>
          <a:lstStyle/>
          <a:p>
            <a:r>
              <a:rPr lang="fi-FI" b="1" dirty="0"/>
              <a:t>Keskimääräinen kotitalouksien energian käyttö: kaikki energia</a:t>
            </a:r>
          </a:p>
        </p:txBody>
      </p:sp>
      <p:sp>
        <p:nvSpPr>
          <p:cNvPr id="5" name="TextBox 4">
            <a:extLst>
              <a:ext uri="{FF2B5EF4-FFF2-40B4-BE49-F238E27FC236}">
                <a16:creationId xmlns:a16="http://schemas.microsoft.com/office/drawing/2014/main" id="{2B1367DA-3464-0A23-6FF4-D94224DFCF3A}"/>
              </a:ext>
            </a:extLst>
          </p:cNvPr>
          <p:cNvSpPr txBox="1"/>
          <p:nvPr/>
        </p:nvSpPr>
        <p:spPr>
          <a:xfrm>
            <a:off x="6924644" y="5799907"/>
            <a:ext cx="4089709" cy="369332"/>
          </a:xfrm>
          <a:prstGeom prst="rect">
            <a:avLst/>
          </a:prstGeom>
          <a:noFill/>
        </p:spPr>
        <p:txBody>
          <a:bodyPr wrap="square">
            <a:spAutoFit/>
          </a:bodyPr>
          <a:lstStyle/>
          <a:p>
            <a:r>
              <a:rPr lang="fi-FI" dirty="0">
                <a:hlinkClick r:id="rId4"/>
              </a:rPr>
              <a:t>https://yhdessa.fortum.fi/sahkonkulutus</a:t>
            </a:r>
            <a:r>
              <a:rPr lang="fi-FI" dirty="0"/>
              <a:t> </a:t>
            </a:r>
          </a:p>
        </p:txBody>
      </p:sp>
      <p:pic>
        <p:nvPicPr>
          <p:cNvPr id="13" name="Content Placeholder 12" descr="Piirakkakuvaaja kotitalouksien keskimääräisestä energiankäytöstä.&#10;Lämmitys 61%&#10;Veden lämmitys 16%&#10;Saunat 5%&#10;Kotitalouslaitteet 14%&#10;Vapaa-ajanasunnot 4%">
            <a:extLst>
              <a:ext uri="{FF2B5EF4-FFF2-40B4-BE49-F238E27FC236}">
                <a16:creationId xmlns:a16="http://schemas.microsoft.com/office/drawing/2014/main" id="{A8B2F9B2-6F16-C02C-B6FA-655DC3B30B94}"/>
              </a:ext>
            </a:extLst>
          </p:cNvPr>
          <p:cNvPicPr>
            <a:picLocks noGrp="1" noChangeAspect="1"/>
          </p:cNvPicPr>
          <p:nvPr>
            <p:ph idx="1"/>
          </p:nvPr>
        </p:nvPicPr>
        <p:blipFill rotWithShape="1">
          <a:blip r:embed="rId5">
            <a:extLst>
              <a:ext uri="{28A0092B-C50C-407E-A947-70E740481C1C}">
                <a14:useLocalDpi xmlns:a14="http://schemas.microsoft.com/office/drawing/2010/main" val="0"/>
              </a:ext>
            </a:extLst>
          </a:blip>
          <a:srcRect l="7172" t="2346" r="13589" b="4627"/>
          <a:stretch/>
        </p:blipFill>
        <p:spPr>
          <a:xfrm>
            <a:off x="597469" y="2122178"/>
            <a:ext cx="4646772" cy="3635298"/>
          </a:xfrm>
        </p:spPr>
      </p:pic>
      <p:sp>
        <p:nvSpPr>
          <p:cNvPr id="16" name="TextBox 15">
            <a:extLst>
              <a:ext uri="{FF2B5EF4-FFF2-40B4-BE49-F238E27FC236}">
                <a16:creationId xmlns:a16="http://schemas.microsoft.com/office/drawing/2014/main" id="{C507A9E1-3C2A-10EB-3D44-10690990D2CA}"/>
              </a:ext>
            </a:extLst>
          </p:cNvPr>
          <p:cNvSpPr txBox="1"/>
          <p:nvPr/>
        </p:nvSpPr>
        <p:spPr>
          <a:xfrm>
            <a:off x="1023505" y="5810422"/>
            <a:ext cx="4220736" cy="369332"/>
          </a:xfrm>
          <a:prstGeom prst="rect">
            <a:avLst/>
          </a:prstGeom>
          <a:noFill/>
        </p:spPr>
        <p:txBody>
          <a:bodyPr wrap="square">
            <a:spAutoFit/>
          </a:bodyPr>
          <a:lstStyle/>
          <a:p>
            <a:r>
              <a:rPr lang="fi-FI" dirty="0">
                <a:hlinkClick r:id="rId6"/>
              </a:rPr>
              <a:t>https://www.sahkolaitos.fi/testi/vahenna/</a:t>
            </a:r>
            <a:r>
              <a:rPr lang="fi-FI" dirty="0"/>
              <a:t> </a:t>
            </a:r>
          </a:p>
        </p:txBody>
      </p:sp>
    </p:spTree>
    <p:extLst>
      <p:ext uri="{BB962C8B-B14F-4D97-AF65-F5344CB8AC3E}">
        <p14:creationId xmlns:p14="http://schemas.microsoft.com/office/powerpoint/2010/main" val="4094052115"/>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B292E-C495-4AD9-8AAD-A999E3BBB509}"/>
              </a:ext>
            </a:extLst>
          </p:cNvPr>
          <p:cNvSpPr>
            <a:spLocks noGrp="1"/>
          </p:cNvSpPr>
          <p:nvPr>
            <p:ph type="title"/>
          </p:nvPr>
        </p:nvSpPr>
        <p:spPr>
          <a:xfrm>
            <a:off x="4965430" y="629266"/>
            <a:ext cx="6586491" cy="1676603"/>
          </a:xfrm>
        </p:spPr>
        <p:txBody>
          <a:bodyPr vert="horz" lIns="91440" tIns="45720" rIns="91440" bIns="45720" rtlCol="0" anchor="ctr">
            <a:normAutofit/>
          </a:bodyPr>
          <a:lstStyle/>
          <a:p>
            <a:r>
              <a:rPr lang="en-US" sz="5400">
                <a:solidFill>
                  <a:schemeClr val="tx1"/>
                </a:solidFill>
              </a:rPr>
              <a:t>”Vesikolonialismi”</a:t>
            </a:r>
          </a:p>
        </p:txBody>
      </p:sp>
      <p:sp>
        <p:nvSpPr>
          <p:cNvPr id="3" name="Text Placeholder 2">
            <a:extLst>
              <a:ext uri="{FF2B5EF4-FFF2-40B4-BE49-F238E27FC236}">
                <a16:creationId xmlns:a16="http://schemas.microsoft.com/office/drawing/2014/main" id="{FACBA747-76C7-4B3B-930C-67AD6E8EEE2A}"/>
              </a:ext>
            </a:extLst>
          </p:cNvPr>
          <p:cNvSpPr>
            <a:spLocks noGrp="1"/>
          </p:cNvSpPr>
          <p:nvPr>
            <p:ph type="body" sz="quarter" idx="10"/>
          </p:nvPr>
        </p:nvSpPr>
        <p:spPr>
          <a:xfrm>
            <a:off x="4965431" y="2104103"/>
            <a:ext cx="6823446" cy="4247535"/>
          </a:xfrm>
        </p:spPr>
        <p:txBody>
          <a:bodyPr vert="horz" lIns="91440" tIns="45720" rIns="91440" bIns="45720" rtlCol="0">
            <a:normAutofit/>
          </a:bodyPr>
          <a:lstStyle/>
          <a:p>
            <a:pPr marL="342900" indent="-228600">
              <a:lnSpc>
                <a:spcPct val="90000"/>
              </a:lnSpc>
              <a:spcBef>
                <a:spcPts val="600"/>
              </a:spcBef>
              <a:spcAft>
                <a:spcPts val="600"/>
              </a:spcAft>
              <a:buFont typeface="Arial" panose="020B0604020202020204" pitchFamily="34" charset="0"/>
              <a:buChar char="•"/>
            </a:pPr>
            <a:r>
              <a:rPr lang="fi-FI" sz="1900">
                <a:solidFill>
                  <a:schemeClr val="tx1"/>
                </a:solidFill>
                <a:ea typeface="+mn-ea"/>
                <a:cs typeface="+mn-cs"/>
              </a:rPr>
              <a:t>Globaalissa pohjoisessa käytetään paljon globaalin etelän vettä. </a:t>
            </a:r>
          </a:p>
          <a:p>
            <a:pPr marL="342900" indent="-228600">
              <a:lnSpc>
                <a:spcPct val="90000"/>
              </a:lnSpc>
              <a:spcBef>
                <a:spcPts val="600"/>
              </a:spcBef>
              <a:spcAft>
                <a:spcPts val="600"/>
              </a:spcAft>
              <a:buFont typeface="Arial" panose="020B0604020202020204" pitchFamily="34" charset="0"/>
              <a:buChar char="•"/>
            </a:pPr>
            <a:r>
              <a:rPr lang="fi-FI" sz="1900" dirty="0">
                <a:solidFill>
                  <a:schemeClr val="tx1"/>
                </a:solidFill>
                <a:ea typeface="+mn-ea"/>
                <a:cs typeface="+mn-cs"/>
              </a:rPr>
              <a:t>Maailmantalouden rakenteet pakottavat monet etelän maat viljelemään vesi-intensiivisiä vientikasveja (kahvi, tee, kaakao, viini, pähkinät), vaikka maat kärsivät vesipulasta.</a:t>
            </a:r>
          </a:p>
          <a:p>
            <a:pPr marL="342900" indent="-228600">
              <a:lnSpc>
                <a:spcPct val="90000"/>
              </a:lnSpc>
              <a:spcBef>
                <a:spcPts val="600"/>
              </a:spcBef>
              <a:spcAft>
                <a:spcPts val="600"/>
              </a:spcAft>
              <a:buFont typeface="Arial" panose="020B0604020202020204" pitchFamily="34" charset="0"/>
              <a:buChar char="•"/>
            </a:pPr>
            <a:r>
              <a:rPr lang="fi-FI" sz="1900" dirty="0">
                <a:solidFill>
                  <a:schemeClr val="tx1"/>
                </a:solidFill>
                <a:ea typeface="+mn-ea"/>
                <a:cs typeface="+mn-cs"/>
              </a:rPr>
              <a:t>Vihreä vallankumous 1960-luvulla toi mukanaan keinokastelun, joka paransi satoja, mutta perustui pohjavesivarantojen ylikulutukseen. </a:t>
            </a:r>
          </a:p>
          <a:p>
            <a:pPr marL="342900" indent="-228600">
              <a:lnSpc>
                <a:spcPct val="90000"/>
              </a:lnSpc>
              <a:spcBef>
                <a:spcPts val="600"/>
              </a:spcBef>
              <a:spcAft>
                <a:spcPts val="600"/>
              </a:spcAft>
              <a:buFont typeface="Arial" panose="020B0604020202020204" pitchFamily="34" charset="0"/>
              <a:buChar char="•"/>
            </a:pPr>
            <a:r>
              <a:rPr lang="fi-FI" sz="1900" dirty="0">
                <a:solidFill>
                  <a:schemeClr val="tx1"/>
                </a:solidFill>
                <a:ea typeface="+mn-ea"/>
                <a:cs typeface="+mn-cs"/>
              </a:rPr>
              <a:t>Suurteollisuuden suosimat monokulttuuriplantaasit ja väkilannoitteiden käyttö häiritsevät vesikiertoa paljon enemmän kuin pienen mittakaavan monilajiset ja viljelykiertoon perustuvat viljelmät.</a:t>
            </a:r>
          </a:p>
        </p:txBody>
      </p:sp>
      <p:pic>
        <p:nvPicPr>
          <p:cNvPr id="6" name="Kuva 5" descr="Kahvipapuja&#10;">
            <a:extLst>
              <a:ext uri="{FF2B5EF4-FFF2-40B4-BE49-F238E27FC236}">
                <a16:creationId xmlns:a16="http://schemas.microsoft.com/office/drawing/2014/main" id="{265246A5-9929-8E1A-EFE4-25ABF4B01B33}"/>
              </a:ext>
            </a:extLst>
          </p:cNvPr>
          <p:cNvPicPr>
            <a:picLocks noChangeAspect="1"/>
          </p:cNvPicPr>
          <p:nvPr/>
        </p:nvPicPr>
        <p:blipFill rotWithShape="1">
          <a:blip r:embed="rId2"/>
          <a:srcRect l="14457" r="1051"/>
          <a:stretch/>
        </p:blipFill>
        <p:spPr>
          <a:xfrm>
            <a:off x="491612" y="98156"/>
            <a:ext cx="4032189" cy="5965331"/>
          </a:xfrm>
          <a:prstGeom prst="rect">
            <a:avLst/>
          </a:prstGeom>
          <a:effectLst/>
        </p:spPr>
      </p:pic>
    </p:spTree>
    <p:extLst>
      <p:ext uri="{BB962C8B-B14F-4D97-AF65-F5344CB8AC3E}">
        <p14:creationId xmlns:p14="http://schemas.microsoft.com/office/powerpoint/2010/main" val="2162965056"/>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59F1F-20AD-40FB-9F57-D93B91D70DAA}"/>
              </a:ext>
            </a:extLst>
          </p:cNvPr>
          <p:cNvSpPr>
            <a:spLocks noGrp="1"/>
          </p:cNvSpPr>
          <p:nvPr>
            <p:ph type="title"/>
          </p:nvPr>
        </p:nvSpPr>
        <p:spPr>
          <a:xfrm>
            <a:off x="4965430" y="629266"/>
            <a:ext cx="6586491" cy="1676603"/>
          </a:xfrm>
        </p:spPr>
        <p:txBody>
          <a:bodyPr vert="horz" lIns="91440" tIns="45720" rIns="91440" bIns="45720" rtlCol="0" anchor="ctr">
            <a:normAutofit/>
          </a:bodyPr>
          <a:lstStyle/>
          <a:p>
            <a:r>
              <a:rPr lang="fi-FI" sz="5400" dirty="0">
                <a:solidFill>
                  <a:schemeClr val="tx1"/>
                </a:solidFill>
              </a:rPr>
              <a:t>Vesivarat Suomessa</a:t>
            </a:r>
          </a:p>
        </p:txBody>
      </p:sp>
      <p:sp>
        <p:nvSpPr>
          <p:cNvPr id="3" name="Text Placeholder 2">
            <a:extLst>
              <a:ext uri="{FF2B5EF4-FFF2-40B4-BE49-F238E27FC236}">
                <a16:creationId xmlns:a16="http://schemas.microsoft.com/office/drawing/2014/main" id="{536130C4-2B58-4777-B0D9-5A074C983556}"/>
              </a:ext>
            </a:extLst>
          </p:cNvPr>
          <p:cNvSpPr>
            <a:spLocks noGrp="1"/>
          </p:cNvSpPr>
          <p:nvPr>
            <p:ph type="body" sz="quarter" idx="10"/>
          </p:nvPr>
        </p:nvSpPr>
        <p:spPr>
          <a:xfrm>
            <a:off x="4612640" y="2194560"/>
            <a:ext cx="7325359" cy="4029259"/>
          </a:xfrm>
        </p:spPr>
        <p:txBody>
          <a:bodyPr vert="horz" lIns="91440" tIns="45720" rIns="91440" bIns="45720" rtlCol="0">
            <a:normAutofit/>
          </a:bodyPr>
          <a:lstStyle/>
          <a:p>
            <a:pPr marL="457200" marR="0" lvl="0" indent="-228600" fontAlgn="auto">
              <a:lnSpc>
                <a:spcPct val="90000"/>
              </a:lnSpc>
              <a:spcBef>
                <a:spcPts val="0"/>
              </a:spcBef>
              <a:spcAft>
                <a:spcPts val="600"/>
              </a:spcAft>
              <a:buClrTx/>
              <a:buSzTx/>
              <a:buFont typeface="Arial" panose="020B0604020202020204" pitchFamily="34" charset="0"/>
              <a:buChar char="•"/>
              <a:tabLst/>
              <a:defRPr/>
            </a:pPr>
            <a:r>
              <a:rPr lang="fi-FI" sz="2400" dirty="0">
                <a:solidFill>
                  <a:schemeClr val="tx1"/>
                </a:solidFill>
                <a:ea typeface="+mn-ea"/>
                <a:cs typeface="+mn-cs"/>
              </a:rPr>
              <a:t>Suomessa ei ole pulaa vedestä, maan pinta-alasta lähes 10 % on järviä ja jokia. </a:t>
            </a:r>
          </a:p>
          <a:p>
            <a:pPr marL="457200" marR="0" lvl="0" indent="-228600" fontAlgn="auto">
              <a:lnSpc>
                <a:spcPct val="90000"/>
              </a:lnSpc>
              <a:spcBef>
                <a:spcPts val="0"/>
              </a:spcBef>
              <a:spcAft>
                <a:spcPts val="600"/>
              </a:spcAft>
              <a:buClrTx/>
              <a:buSzTx/>
              <a:buFont typeface="Arial" panose="020B0604020202020204" pitchFamily="34" charset="0"/>
              <a:buChar char="•"/>
              <a:tabLst/>
              <a:defRPr/>
            </a:pPr>
            <a:r>
              <a:rPr lang="fi-FI" sz="2400" dirty="0">
                <a:solidFill>
                  <a:schemeClr val="tx1"/>
                </a:solidFill>
                <a:ea typeface="+mn-ea"/>
                <a:cs typeface="+mn-cs"/>
              </a:rPr>
              <a:t>Lisäksi runsaat pohjavesivarat (vettä muodostuu enemmän kuin sitä käytetään ja haihtuu) </a:t>
            </a:r>
          </a:p>
          <a:p>
            <a:pPr marL="457200" marR="0" lvl="0" indent="-228600" fontAlgn="auto">
              <a:lnSpc>
                <a:spcPct val="90000"/>
              </a:lnSpc>
              <a:spcBef>
                <a:spcPts val="0"/>
              </a:spcBef>
              <a:spcAft>
                <a:spcPts val="600"/>
              </a:spcAft>
              <a:buClrTx/>
              <a:buSzTx/>
              <a:buFont typeface="Arial" panose="020B0604020202020204" pitchFamily="34" charset="0"/>
              <a:buChar char="•"/>
              <a:tabLst/>
              <a:defRPr/>
            </a:pPr>
            <a:r>
              <a:rPr lang="fi-FI" sz="2400" dirty="0">
                <a:solidFill>
                  <a:schemeClr val="tx1"/>
                </a:solidFill>
                <a:ea typeface="+mn-ea"/>
                <a:cs typeface="+mn-cs"/>
              </a:rPr>
              <a:t>Vain 7,5 % Suomen vesivaroista on yhdyskuntien ja teollisuuden käytössä.</a:t>
            </a:r>
          </a:p>
          <a:p>
            <a:pPr marL="457200" marR="0" lvl="0" indent="-228600" fontAlgn="auto">
              <a:lnSpc>
                <a:spcPct val="90000"/>
              </a:lnSpc>
              <a:spcBef>
                <a:spcPts val="0"/>
              </a:spcBef>
              <a:spcAft>
                <a:spcPts val="600"/>
              </a:spcAft>
              <a:buClrTx/>
              <a:buSzTx/>
              <a:buFont typeface="Arial" panose="020B0604020202020204" pitchFamily="34" charset="0"/>
              <a:buChar char="•"/>
              <a:tabLst/>
              <a:defRPr/>
            </a:pPr>
            <a:r>
              <a:rPr lang="fi-FI" sz="2400" dirty="0">
                <a:solidFill>
                  <a:schemeClr val="tx1"/>
                </a:solidFill>
                <a:ea typeface="+mn-ea"/>
                <a:cs typeface="+mn-cs"/>
              </a:rPr>
              <a:t>Suomi lukeutuu yhdeksi maailman vesirikkaimmista maista asukaslukuun ja vedenkäyttöön ja luonnonvesivaroihin suhteutettuna.</a:t>
            </a:r>
            <a:endParaRPr kumimoji="0" lang="fi-FI" sz="2400" b="0" i="0" u="none" strike="noStrike" cap="none" spc="0" normalizeH="0" baseline="0" dirty="0">
              <a:ln>
                <a:noFill/>
              </a:ln>
              <a:solidFill>
                <a:schemeClr val="tx1"/>
              </a:solidFill>
              <a:effectLst/>
              <a:uLnTx/>
              <a:uFillTx/>
              <a:ea typeface="+mn-ea"/>
              <a:cs typeface="+mn-cs"/>
            </a:endParaRPr>
          </a:p>
        </p:txBody>
      </p:sp>
      <p:pic>
        <p:nvPicPr>
          <p:cNvPr id="5" name="Kuva 4" descr="Kuva, joka sisältää kohteen vesi, ulko, puu, ruoho&#10;&#10;Kuvaus luotu automaattisesti">
            <a:extLst>
              <a:ext uri="{FF2B5EF4-FFF2-40B4-BE49-F238E27FC236}">
                <a16:creationId xmlns:a16="http://schemas.microsoft.com/office/drawing/2014/main" id="{2E64A7C1-643B-2EC4-A4F1-C4D0D2651CCA}"/>
              </a:ext>
              <a:ext uri="{C183D7F6-B498-43B3-948B-1728B52AA6E4}">
                <adec:decorative xmlns:adec="http://schemas.microsoft.com/office/drawing/2017/decorative" val="0"/>
              </a:ext>
            </a:extLst>
          </p:cNvPr>
          <p:cNvPicPr>
            <a:picLocks noChangeAspect="1"/>
          </p:cNvPicPr>
          <p:nvPr/>
        </p:nvPicPr>
        <p:blipFill rotWithShape="1">
          <a:blip r:embed="rId3"/>
          <a:srcRect l="10455" r="38850"/>
          <a:stretch/>
        </p:blipFill>
        <p:spPr>
          <a:xfrm>
            <a:off x="457200" y="345450"/>
            <a:ext cx="3771991" cy="5580386"/>
          </a:xfrm>
          <a:prstGeom prst="rect">
            <a:avLst/>
          </a:prstGeom>
          <a:effectLst/>
        </p:spPr>
      </p:pic>
    </p:spTree>
    <p:extLst>
      <p:ext uri="{BB962C8B-B14F-4D97-AF65-F5344CB8AC3E}">
        <p14:creationId xmlns:p14="http://schemas.microsoft.com/office/powerpoint/2010/main" val="275468044"/>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59F1F-20AD-40FB-9F57-D93B91D70DAA}"/>
              </a:ext>
            </a:extLst>
          </p:cNvPr>
          <p:cNvSpPr>
            <a:spLocks noGrp="1"/>
          </p:cNvSpPr>
          <p:nvPr>
            <p:ph type="title"/>
          </p:nvPr>
        </p:nvSpPr>
        <p:spPr/>
        <p:txBody>
          <a:bodyPr/>
          <a:lstStyle/>
          <a:p>
            <a:r>
              <a:rPr lang="fi-FI" dirty="0"/>
              <a:t>Vesijalanjälki jakautuu kolmeen osaan</a:t>
            </a:r>
          </a:p>
        </p:txBody>
      </p:sp>
      <p:sp>
        <p:nvSpPr>
          <p:cNvPr id="3" name="Text Placeholder 2">
            <a:extLst>
              <a:ext uri="{FF2B5EF4-FFF2-40B4-BE49-F238E27FC236}">
                <a16:creationId xmlns:a16="http://schemas.microsoft.com/office/drawing/2014/main" id="{536130C4-2B58-4777-B0D9-5A074C983556}"/>
              </a:ext>
            </a:extLst>
          </p:cNvPr>
          <p:cNvSpPr>
            <a:spLocks noGrp="1"/>
          </p:cNvSpPr>
          <p:nvPr>
            <p:ph type="body" sz="quarter" idx="10"/>
          </p:nvPr>
        </p:nvSpPr>
        <p:spPr>
          <a:xfrm>
            <a:off x="838200" y="1575005"/>
            <a:ext cx="10515600" cy="4376738"/>
          </a:xfrm>
        </p:spPr>
        <p:txBody>
          <a:bodyPr>
            <a:normAutofit/>
          </a:bodyPr>
          <a:lstStyle/>
          <a:p>
            <a:pPr marL="457200" marR="0" lvl="0" indent="-4572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fi-FI" sz="3200" b="0" i="0" u="none" strike="noStrike" kern="1200" cap="none" spc="0" normalizeH="0" baseline="0" noProof="0" dirty="0">
                <a:ln>
                  <a:noFill/>
                </a:ln>
                <a:solidFill>
                  <a:srgbClr val="5B9BD5"/>
                </a:solidFill>
                <a:effectLst/>
                <a:uLnTx/>
                <a:uFillTx/>
                <a:latin typeface="Calibri" panose="020F0502020204030204"/>
                <a:ea typeface="+mn-ea"/>
                <a:cs typeface="+mn-cs"/>
              </a:rPr>
              <a:t>Sininen vesijalanjälki </a:t>
            </a:r>
            <a:r>
              <a:rPr kumimoji="0" lang="fi-FI" sz="3200" b="0" i="0" u="none" strike="noStrike" kern="1200" cap="none" spc="0" normalizeH="0" baseline="0" noProof="0" dirty="0">
                <a:ln>
                  <a:noFill/>
                </a:ln>
                <a:solidFill>
                  <a:schemeClr val="tx1"/>
                </a:solidFill>
                <a:effectLst/>
                <a:uLnTx/>
                <a:uFillTx/>
                <a:latin typeface="Calibri" panose="020F0502020204030204"/>
                <a:ea typeface="+mn-ea"/>
                <a:cs typeface="+mn-cs"/>
              </a:rPr>
              <a:t>=</a:t>
            </a:r>
            <a:r>
              <a:rPr kumimoji="0" lang="fi-FI" sz="3200" b="0" i="0" u="none" strike="noStrike" kern="1200" cap="none" spc="0" normalizeH="0" baseline="0" noProof="0" dirty="0">
                <a:ln>
                  <a:noFill/>
                </a:ln>
                <a:solidFill>
                  <a:srgbClr val="5B9BD5"/>
                </a:solidFill>
                <a:effectLst/>
                <a:uLnTx/>
                <a:uFillTx/>
                <a:latin typeface="Calibri" panose="020F0502020204030204"/>
                <a:ea typeface="+mn-ea"/>
                <a:cs typeface="+mn-cs"/>
              </a:rPr>
              <a:t> </a:t>
            </a:r>
            <a:r>
              <a:rPr kumimoji="0" lang="fi-FI" sz="3200" b="0" i="0" u="none" strike="noStrike" kern="1200" cap="none" spc="0" normalizeH="0" baseline="0" noProof="0" dirty="0">
                <a:ln>
                  <a:noFill/>
                </a:ln>
                <a:solidFill>
                  <a:schemeClr val="tx1"/>
                </a:solidFill>
                <a:effectLst/>
                <a:uLnTx/>
                <a:uFillTx/>
                <a:latin typeface="Calibri" panose="020F0502020204030204"/>
                <a:ea typeface="+mn-ea"/>
                <a:cs typeface="+mn-cs"/>
              </a:rPr>
              <a:t>vesimäärä, joka on peräisin pohjavesivarannoista tai järvistä ja joista. Jos vettä otetaan enemmän kuin uutta ehtii vettä muodostua tai kertyä, vesivarat alkavat ehtyä. </a:t>
            </a:r>
            <a:r>
              <a:rPr kumimoji="0" lang="fi-FI" sz="32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457200" marR="0" lvl="0" indent="-4572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fi-FI" dirty="0">
                <a:solidFill>
                  <a:srgbClr val="70AD47"/>
                </a:solidFill>
                <a:latin typeface="Calibri" panose="020F0502020204030204"/>
                <a:ea typeface="+mn-ea"/>
                <a:cs typeface="+mn-cs"/>
              </a:rPr>
              <a:t>V</a:t>
            </a:r>
            <a:r>
              <a:rPr kumimoji="0" lang="fi-FI" sz="3200" b="0" i="0" u="none" strike="noStrike" kern="1200" cap="none" spc="0" normalizeH="0" baseline="0" noProof="0" dirty="0" err="1">
                <a:ln>
                  <a:noFill/>
                </a:ln>
                <a:solidFill>
                  <a:srgbClr val="70AD47"/>
                </a:solidFill>
                <a:effectLst/>
                <a:uLnTx/>
                <a:uFillTx/>
                <a:latin typeface="Calibri" panose="020F0502020204030204"/>
                <a:ea typeface="+mn-ea"/>
                <a:cs typeface="+mn-cs"/>
              </a:rPr>
              <a:t>ihreä</a:t>
            </a:r>
            <a:r>
              <a:rPr kumimoji="0" lang="fi-FI" sz="3200" b="0" i="0" u="none" strike="noStrike" kern="1200" cap="none" spc="0" normalizeH="0" baseline="0" noProof="0" dirty="0">
                <a:ln>
                  <a:noFill/>
                </a:ln>
                <a:solidFill>
                  <a:srgbClr val="70AD47"/>
                </a:solidFill>
                <a:effectLst/>
                <a:uLnTx/>
                <a:uFillTx/>
                <a:latin typeface="Calibri" panose="020F0502020204030204"/>
                <a:ea typeface="+mn-ea"/>
                <a:cs typeface="+mn-cs"/>
              </a:rPr>
              <a:t> vesijalanjälki </a:t>
            </a:r>
            <a:r>
              <a:rPr kumimoji="0" lang="fi-FI" sz="3200" b="0" i="0" u="none" strike="noStrike" kern="1200" cap="none" spc="0" normalizeH="0" baseline="0" noProof="0" dirty="0">
                <a:ln>
                  <a:noFill/>
                </a:ln>
                <a:solidFill>
                  <a:schemeClr val="tx1"/>
                </a:solidFill>
                <a:effectLst/>
                <a:uLnTx/>
                <a:uFillTx/>
                <a:latin typeface="Calibri" panose="020F0502020204030204"/>
                <a:ea typeface="+mn-ea"/>
                <a:cs typeface="+mn-cs"/>
              </a:rPr>
              <a:t>= tarkoittaa viljelykasvien haihduttamaa sadevettä. </a:t>
            </a:r>
            <a:r>
              <a:rPr kumimoji="0" lang="fi-FI" sz="32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457200" marR="0" lvl="0" indent="-4572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fi-FI" sz="3200" b="0" i="0" u="none" strike="noStrike" kern="1200" cap="none" spc="0" normalizeH="0" baseline="0" noProof="0" dirty="0">
                <a:ln>
                  <a:noFill/>
                </a:ln>
                <a:solidFill>
                  <a:srgbClr val="A5A5A5"/>
                </a:solidFill>
                <a:effectLst/>
                <a:uLnTx/>
                <a:uFillTx/>
                <a:latin typeface="Calibri" panose="020F0502020204030204"/>
                <a:ea typeface="+mn-ea"/>
                <a:cs typeface="+mn-cs"/>
              </a:rPr>
              <a:t>Harmaa vesijalanjälki </a:t>
            </a:r>
            <a:r>
              <a:rPr kumimoji="0" lang="fi-FI" sz="3200" b="0" i="0" u="none" strike="noStrike" kern="1200" cap="none" spc="0" normalizeH="0" baseline="0" noProof="0" dirty="0">
                <a:ln>
                  <a:noFill/>
                </a:ln>
                <a:solidFill>
                  <a:schemeClr val="tx1"/>
                </a:solidFill>
                <a:effectLst/>
                <a:uLnTx/>
                <a:uFillTx/>
                <a:latin typeface="Calibri" panose="020F0502020204030204"/>
                <a:ea typeface="+mn-ea"/>
                <a:cs typeface="+mn-cs"/>
              </a:rPr>
              <a:t>= kuvaa ympäristöön palautettujen jätevesien kielteisiä vaikutuksia.</a:t>
            </a:r>
            <a:endParaRPr kumimoji="0" lang="fi-FI"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561580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B292E-C495-4AD9-8AAD-A999E3BBB509}"/>
              </a:ext>
            </a:extLst>
          </p:cNvPr>
          <p:cNvSpPr>
            <a:spLocks noGrp="1"/>
          </p:cNvSpPr>
          <p:nvPr>
            <p:ph type="title"/>
          </p:nvPr>
        </p:nvSpPr>
        <p:spPr>
          <a:xfrm>
            <a:off x="4965430" y="629266"/>
            <a:ext cx="6586491" cy="1676603"/>
          </a:xfrm>
        </p:spPr>
        <p:txBody>
          <a:bodyPr vert="horz" lIns="91440" tIns="45720" rIns="91440" bIns="45720" rtlCol="0" anchor="ctr">
            <a:normAutofit/>
          </a:bodyPr>
          <a:lstStyle/>
          <a:p>
            <a:r>
              <a:rPr lang="en-US" sz="5400">
                <a:solidFill>
                  <a:schemeClr val="tx1"/>
                </a:solidFill>
              </a:rPr>
              <a:t>Vertailu haastavaa</a:t>
            </a:r>
          </a:p>
        </p:txBody>
      </p:sp>
      <p:sp>
        <p:nvSpPr>
          <p:cNvPr id="3" name="Text Placeholder 2">
            <a:extLst>
              <a:ext uri="{FF2B5EF4-FFF2-40B4-BE49-F238E27FC236}">
                <a16:creationId xmlns:a16="http://schemas.microsoft.com/office/drawing/2014/main" id="{FACBA747-76C7-4B3B-930C-67AD6E8EEE2A}"/>
              </a:ext>
            </a:extLst>
          </p:cNvPr>
          <p:cNvSpPr>
            <a:spLocks noGrp="1"/>
          </p:cNvSpPr>
          <p:nvPr>
            <p:ph type="body" sz="quarter" idx="10"/>
          </p:nvPr>
        </p:nvSpPr>
        <p:spPr>
          <a:xfrm>
            <a:off x="4714240" y="2164080"/>
            <a:ext cx="7142479" cy="4059739"/>
          </a:xfrm>
        </p:spPr>
        <p:txBody>
          <a:bodyPr vert="horz" lIns="91440" tIns="45720" rIns="91440" bIns="45720" rtlCol="0">
            <a:normAutofit/>
          </a:bodyPr>
          <a:lstStyle/>
          <a:p>
            <a:pPr marL="342900" indent="-228600">
              <a:lnSpc>
                <a:spcPct val="90000"/>
              </a:lnSpc>
              <a:spcBef>
                <a:spcPts val="600"/>
              </a:spcBef>
              <a:spcAft>
                <a:spcPts val="600"/>
              </a:spcAft>
              <a:buFont typeface="Arial" panose="020B0604020202020204" pitchFamily="34" charset="0"/>
              <a:buChar char="•"/>
            </a:pPr>
            <a:r>
              <a:rPr lang="fi-FI" sz="2000">
                <a:solidFill>
                  <a:schemeClr val="tx1"/>
                </a:solidFill>
                <a:ea typeface="+mn-ea"/>
                <a:cs typeface="+mn-cs"/>
              </a:rPr>
              <a:t>Vesijalanjälkimääritysten tuloksia ei voida vertailla suoraan samaan tapaan kuin esimerkiksi hiilijalanjälkiä, sillä ilmasto on kaikille  yhteinen, mutta  vesialueet  vaihtelevat  suunnattomasti.  </a:t>
            </a:r>
          </a:p>
          <a:p>
            <a:pPr marL="342900" indent="-228600">
              <a:lnSpc>
                <a:spcPct val="90000"/>
              </a:lnSpc>
              <a:spcBef>
                <a:spcPts val="600"/>
              </a:spcBef>
              <a:spcAft>
                <a:spcPts val="600"/>
              </a:spcAft>
              <a:buFont typeface="Arial" panose="020B0604020202020204" pitchFamily="34" charset="0"/>
              <a:buChar char="•"/>
            </a:pPr>
            <a:r>
              <a:rPr lang="fi-FI" sz="2000" dirty="0">
                <a:solidFill>
                  <a:schemeClr val="tx1"/>
                </a:solidFill>
                <a:ea typeface="+mn-ea"/>
                <a:cs typeface="+mn-cs"/>
              </a:rPr>
              <a:t>Pienempi  vesijalanjälki voi  olla  kuivan  tuotantoalueen  vesistöön  kohdistuvilta  ympäristövaikutuksiltaan  paljon  pahempi,  kuin  vesirikkaan alueen paljon suurempi vesijalanjälki. </a:t>
            </a:r>
          </a:p>
          <a:p>
            <a:pPr marL="342900" indent="-228600">
              <a:lnSpc>
                <a:spcPct val="90000"/>
              </a:lnSpc>
              <a:spcBef>
                <a:spcPts val="600"/>
              </a:spcBef>
              <a:spcAft>
                <a:spcPts val="600"/>
              </a:spcAft>
              <a:buFont typeface="Arial" panose="020B0604020202020204" pitchFamily="34" charset="0"/>
              <a:buChar char="•"/>
            </a:pPr>
            <a:r>
              <a:rPr lang="fi-FI" sz="2000" dirty="0">
                <a:solidFill>
                  <a:schemeClr val="tx1"/>
                </a:solidFill>
                <a:ea typeface="+mn-ea"/>
                <a:cs typeface="+mn-cs"/>
              </a:rPr>
              <a:t>Onkin kyseenalaista, että voidaanko vesijalanjäljistä koskaan saada alueelliset vesiolot huomioimallakaan täysin vertailukelpoisia.</a:t>
            </a:r>
          </a:p>
          <a:p>
            <a:pPr indent="-228600">
              <a:lnSpc>
                <a:spcPct val="90000"/>
              </a:lnSpc>
              <a:buFont typeface="Arial" panose="020B0604020202020204" pitchFamily="34" charset="0"/>
              <a:buChar char="•"/>
            </a:pPr>
            <a:endParaRPr lang="fi-FI" sz="2000" dirty="0">
              <a:solidFill>
                <a:schemeClr val="tx1"/>
              </a:solidFill>
              <a:ea typeface="+mn-ea"/>
              <a:cs typeface="+mn-cs"/>
            </a:endParaRPr>
          </a:p>
        </p:txBody>
      </p:sp>
      <p:pic>
        <p:nvPicPr>
          <p:cNvPr id="4" name="Kuva 3">
            <a:extLst>
              <a:ext uri="{FF2B5EF4-FFF2-40B4-BE49-F238E27FC236}">
                <a16:creationId xmlns:a16="http://schemas.microsoft.com/office/drawing/2014/main" id="{B803DE4E-A7E3-1185-303D-6C0E6A463979}"/>
              </a:ext>
            </a:extLst>
          </p:cNvPr>
          <p:cNvPicPr>
            <a:picLocks noChangeAspect="1"/>
          </p:cNvPicPr>
          <p:nvPr/>
        </p:nvPicPr>
        <p:blipFill rotWithShape="1">
          <a:blip r:embed="rId2"/>
          <a:srcRect r="1951" b="2"/>
          <a:stretch/>
        </p:blipFill>
        <p:spPr>
          <a:xfrm>
            <a:off x="538481" y="499894"/>
            <a:ext cx="3759200" cy="5561463"/>
          </a:xfrm>
          <a:prstGeom prst="rect">
            <a:avLst/>
          </a:prstGeom>
          <a:effectLst/>
        </p:spPr>
      </p:pic>
    </p:spTree>
    <p:extLst>
      <p:ext uri="{BB962C8B-B14F-4D97-AF65-F5344CB8AC3E}">
        <p14:creationId xmlns:p14="http://schemas.microsoft.com/office/powerpoint/2010/main" val="761290749"/>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Kuva 5">
            <a:extLst>
              <a:ext uri="{FF2B5EF4-FFF2-40B4-BE49-F238E27FC236}">
                <a16:creationId xmlns:a16="http://schemas.microsoft.com/office/drawing/2014/main" id="{56A59D83-5832-E674-111F-8D21E181A277}"/>
              </a:ext>
            </a:extLst>
          </p:cNvPr>
          <p:cNvPicPr>
            <a:picLocks noChangeAspect="1"/>
          </p:cNvPicPr>
          <p:nvPr/>
        </p:nvPicPr>
        <p:blipFill>
          <a:blip r:embed="rId2"/>
          <a:stretch>
            <a:fillRect/>
          </a:stretch>
        </p:blipFill>
        <p:spPr>
          <a:xfrm>
            <a:off x="741900" y="286005"/>
            <a:ext cx="10059272" cy="5511262"/>
          </a:xfrm>
          <a:prstGeom prst="rect">
            <a:avLst/>
          </a:prstGeom>
        </p:spPr>
      </p:pic>
      <p:sp>
        <p:nvSpPr>
          <p:cNvPr id="10" name="Tekstiruutu 9">
            <a:extLst>
              <a:ext uri="{FF2B5EF4-FFF2-40B4-BE49-F238E27FC236}">
                <a16:creationId xmlns:a16="http://schemas.microsoft.com/office/drawing/2014/main" id="{D36612A8-36A1-427C-C71F-91647320D217}"/>
              </a:ext>
            </a:extLst>
          </p:cNvPr>
          <p:cNvSpPr txBox="1"/>
          <p:nvPr/>
        </p:nvSpPr>
        <p:spPr>
          <a:xfrm>
            <a:off x="865238" y="5891670"/>
            <a:ext cx="6096000" cy="369332"/>
          </a:xfrm>
          <a:prstGeom prst="rect">
            <a:avLst/>
          </a:prstGeom>
          <a:noFill/>
        </p:spPr>
        <p:txBody>
          <a:bodyPr wrap="square">
            <a:spAutoFit/>
          </a:bodyPr>
          <a:lstStyle/>
          <a:p>
            <a:r>
              <a:rPr lang="fi-FI"/>
              <a:t>Jalava &amp; </a:t>
            </a:r>
            <a:r>
              <a:rPr lang="fi-FI" err="1"/>
              <a:t>Kummu</a:t>
            </a:r>
            <a:r>
              <a:rPr lang="fi-FI"/>
              <a:t>, 2018. </a:t>
            </a:r>
          </a:p>
        </p:txBody>
      </p:sp>
    </p:spTree>
    <p:extLst>
      <p:ext uri="{BB962C8B-B14F-4D97-AF65-F5344CB8AC3E}">
        <p14:creationId xmlns:p14="http://schemas.microsoft.com/office/powerpoint/2010/main" val="2505382897"/>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iruutu 2">
            <a:extLst>
              <a:ext uri="{FF2B5EF4-FFF2-40B4-BE49-F238E27FC236}">
                <a16:creationId xmlns:a16="http://schemas.microsoft.com/office/drawing/2014/main" id="{7C333E23-E153-B0A2-4868-D3F92B842EDF}"/>
              </a:ext>
            </a:extLst>
          </p:cNvPr>
          <p:cNvSpPr txBox="1"/>
          <p:nvPr/>
        </p:nvSpPr>
        <p:spPr>
          <a:xfrm flipH="1">
            <a:off x="1602658" y="4807973"/>
            <a:ext cx="6420466" cy="369332"/>
          </a:xfrm>
          <a:prstGeom prst="rect">
            <a:avLst/>
          </a:prstGeom>
          <a:noFill/>
        </p:spPr>
        <p:txBody>
          <a:bodyPr wrap="square" rtlCol="0">
            <a:spAutoFit/>
          </a:bodyPr>
          <a:lstStyle/>
          <a:p>
            <a:r>
              <a:rPr lang="fi-FI"/>
              <a:t>Kuva: http://www.raisio.com/en_US/water-footprint</a:t>
            </a:r>
          </a:p>
        </p:txBody>
      </p:sp>
      <p:pic>
        <p:nvPicPr>
          <p:cNvPr id="4" name="Kuva 3" descr="Elovena kaurahiutaleiden paketissa on esillä merkintä, jossa kerrotaan, että kokonaisvedenkulutus on 101l/100g kaurahiutaleita.">
            <a:extLst>
              <a:ext uri="{FF2B5EF4-FFF2-40B4-BE49-F238E27FC236}">
                <a16:creationId xmlns:a16="http://schemas.microsoft.com/office/drawing/2014/main" id="{7E80A60A-4F10-03A7-DB3D-1362CADE2AE4}"/>
              </a:ext>
            </a:extLst>
          </p:cNvPr>
          <p:cNvPicPr>
            <a:picLocks noChangeAspect="1"/>
          </p:cNvPicPr>
          <p:nvPr/>
        </p:nvPicPr>
        <p:blipFill>
          <a:blip r:embed="rId2"/>
          <a:stretch>
            <a:fillRect/>
          </a:stretch>
        </p:blipFill>
        <p:spPr>
          <a:xfrm>
            <a:off x="1602658" y="1112715"/>
            <a:ext cx="8927689" cy="3600671"/>
          </a:xfrm>
          <a:prstGeom prst="rect">
            <a:avLst/>
          </a:prstGeom>
        </p:spPr>
      </p:pic>
    </p:spTree>
    <p:extLst>
      <p:ext uri="{BB962C8B-B14F-4D97-AF65-F5344CB8AC3E}">
        <p14:creationId xmlns:p14="http://schemas.microsoft.com/office/powerpoint/2010/main" val="686150042"/>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uva 1" descr="Ruokatuotteiden vesijalanjälkiä, esim. suklaa 17196 litraa/kg, juusto 3178 litraa/kg, maito 255 litraa/maitolasi, 132 litraa/kahvikuppi.">
            <a:extLst>
              <a:ext uri="{FF2B5EF4-FFF2-40B4-BE49-F238E27FC236}">
                <a16:creationId xmlns:a16="http://schemas.microsoft.com/office/drawing/2014/main" id="{4AF87F5E-EF6B-C4ED-EF0A-DDF975D2E63A}"/>
              </a:ext>
            </a:extLst>
          </p:cNvPr>
          <p:cNvPicPr>
            <a:picLocks noChangeAspect="1"/>
          </p:cNvPicPr>
          <p:nvPr/>
        </p:nvPicPr>
        <p:blipFill>
          <a:blip r:embed="rId2"/>
          <a:stretch>
            <a:fillRect/>
          </a:stretch>
        </p:blipFill>
        <p:spPr>
          <a:xfrm>
            <a:off x="1455174" y="0"/>
            <a:ext cx="9563945" cy="6061123"/>
          </a:xfrm>
          <a:prstGeom prst="rect">
            <a:avLst/>
          </a:prstGeom>
        </p:spPr>
      </p:pic>
    </p:spTree>
    <p:extLst>
      <p:ext uri="{BB962C8B-B14F-4D97-AF65-F5344CB8AC3E}">
        <p14:creationId xmlns:p14="http://schemas.microsoft.com/office/powerpoint/2010/main" val="3042254656"/>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uva 2" descr="Puuvillan keskimääräinen vesijalanjälki globaalisti&#10;&#10;2495 litraa vettä / 250g teepaita&#10;54% vihreää vettä&#10;33% sinistä vettä&#10;13% harmaata vettä">
            <a:extLst>
              <a:ext uri="{FF2B5EF4-FFF2-40B4-BE49-F238E27FC236}">
                <a16:creationId xmlns:a16="http://schemas.microsoft.com/office/drawing/2014/main" id="{B0219BFD-005D-399B-E0F0-6438BD00266A}"/>
              </a:ext>
            </a:extLst>
          </p:cNvPr>
          <p:cNvPicPr>
            <a:picLocks noChangeAspect="1"/>
          </p:cNvPicPr>
          <p:nvPr/>
        </p:nvPicPr>
        <p:blipFill>
          <a:blip r:embed="rId2"/>
          <a:stretch>
            <a:fillRect/>
          </a:stretch>
        </p:blipFill>
        <p:spPr>
          <a:xfrm>
            <a:off x="7424531" y="229608"/>
            <a:ext cx="3518452" cy="5752533"/>
          </a:xfrm>
          <a:prstGeom prst="rect">
            <a:avLst/>
          </a:prstGeom>
        </p:spPr>
      </p:pic>
      <p:sp>
        <p:nvSpPr>
          <p:cNvPr id="4" name="Text Placeholder 2">
            <a:extLst>
              <a:ext uri="{FF2B5EF4-FFF2-40B4-BE49-F238E27FC236}">
                <a16:creationId xmlns:a16="http://schemas.microsoft.com/office/drawing/2014/main" id="{698DB3C6-8673-FEEF-B119-210BDA002F3C}"/>
              </a:ext>
            </a:extLst>
          </p:cNvPr>
          <p:cNvSpPr>
            <a:spLocks noGrp="1"/>
          </p:cNvSpPr>
          <p:nvPr>
            <p:ph type="body" sz="quarter" idx="10"/>
          </p:nvPr>
        </p:nvSpPr>
        <p:spPr>
          <a:xfrm>
            <a:off x="477078" y="875859"/>
            <a:ext cx="6947453" cy="4453225"/>
          </a:xfrm>
        </p:spPr>
        <p:txBody>
          <a:bodyPr>
            <a:normAutofit fontScale="70000" lnSpcReduction="20000"/>
          </a:bodyPr>
          <a:lstStyle/>
          <a:p>
            <a:pPr marL="457200" indent="-457200">
              <a:lnSpc>
                <a:spcPct val="120000"/>
              </a:lnSpc>
              <a:spcBef>
                <a:spcPts val="600"/>
              </a:spcBef>
              <a:buFont typeface="Arial" panose="020B0604020202020204" pitchFamily="34" charset="0"/>
              <a:buChar char="•"/>
            </a:pPr>
            <a:r>
              <a:rPr lang="fi-FI"/>
              <a:t>Puuvillaisen T-paidan (250g)  vesijalanjälki on lähes 2500 litraa (keskiarvo)</a:t>
            </a:r>
          </a:p>
          <a:p>
            <a:pPr>
              <a:lnSpc>
                <a:spcPct val="120000"/>
              </a:lnSpc>
              <a:spcBef>
                <a:spcPts val="600"/>
              </a:spcBef>
            </a:pPr>
            <a:endParaRPr lang="fi-FI"/>
          </a:p>
          <a:p>
            <a:pPr marL="457200" indent="-457200">
              <a:lnSpc>
                <a:spcPct val="120000"/>
              </a:lnSpc>
              <a:spcBef>
                <a:spcPts val="600"/>
              </a:spcBef>
              <a:buFont typeface="Arial" panose="020B0604020202020204" pitchFamily="34" charset="0"/>
              <a:buChar char="•"/>
            </a:pPr>
            <a:r>
              <a:rPr lang="fi-FI"/>
              <a:t>Kiinassa tuotettu puuvillakangas 6000 l/kg</a:t>
            </a:r>
          </a:p>
          <a:p>
            <a:pPr marL="457200" indent="-457200">
              <a:lnSpc>
                <a:spcPct val="120000"/>
              </a:lnSpc>
              <a:spcBef>
                <a:spcPts val="600"/>
              </a:spcBef>
              <a:buFont typeface="Arial" panose="020B0604020202020204" pitchFamily="34" charset="0"/>
              <a:buChar char="•"/>
            </a:pPr>
            <a:r>
              <a:rPr lang="fi-FI" err="1"/>
              <a:t>USAssa</a:t>
            </a:r>
            <a:r>
              <a:rPr lang="fi-FI"/>
              <a:t> tuotettu puuvillakangas 8100 l/kg</a:t>
            </a:r>
          </a:p>
          <a:p>
            <a:pPr marL="457200" indent="-457200">
              <a:lnSpc>
                <a:spcPct val="120000"/>
              </a:lnSpc>
              <a:spcBef>
                <a:spcPts val="600"/>
              </a:spcBef>
              <a:buFont typeface="Arial" panose="020B0604020202020204" pitchFamily="34" charset="0"/>
              <a:buChar char="•"/>
            </a:pPr>
            <a:r>
              <a:rPr lang="fi-FI"/>
              <a:t>Intiassa tuotettu puuvillakangas 22500 l/kg</a:t>
            </a:r>
          </a:p>
          <a:p>
            <a:pPr marL="457200" indent="-457200">
              <a:lnSpc>
                <a:spcPct val="120000"/>
              </a:lnSpc>
              <a:spcBef>
                <a:spcPts val="600"/>
              </a:spcBef>
              <a:buFont typeface="Arial" panose="020B0604020202020204" pitchFamily="34" charset="0"/>
              <a:buChar char="•"/>
            </a:pPr>
            <a:r>
              <a:rPr lang="fi-FI"/>
              <a:t>Pakistanissa tuotettu puuvillakangas 9600l/kg</a:t>
            </a:r>
          </a:p>
          <a:p>
            <a:pPr marL="457200" indent="-457200">
              <a:lnSpc>
                <a:spcPct val="120000"/>
              </a:lnSpc>
              <a:spcBef>
                <a:spcPts val="600"/>
              </a:spcBef>
              <a:buFont typeface="Arial" panose="020B0604020202020204" pitchFamily="34" charset="0"/>
              <a:buChar char="•"/>
            </a:pPr>
            <a:r>
              <a:rPr lang="fi-FI"/>
              <a:t>Uzbekistanissa tuotettu puuvillakangas 9200 l/kg</a:t>
            </a:r>
          </a:p>
          <a:p>
            <a:pPr marL="457200" indent="-457200">
              <a:lnSpc>
                <a:spcPct val="120000"/>
              </a:lnSpc>
              <a:spcBef>
                <a:spcPts val="600"/>
              </a:spcBef>
              <a:buFont typeface="Arial" panose="020B0604020202020204" pitchFamily="34" charset="0"/>
              <a:buChar char="•"/>
            </a:pPr>
            <a:r>
              <a:rPr lang="fi-FI"/>
              <a:t>Myös sinisen veden osuus vaihtelee</a:t>
            </a:r>
          </a:p>
          <a:p>
            <a:pPr marL="914400" lvl="1" indent="-457200">
              <a:spcBef>
                <a:spcPts val="600"/>
              </a:spcBef>
              <a:buFont typeface="Arial" panose="020B0604020202020204" pitchFamily="34" charset="0"/>
              <a:buChar char="•"/>
            </a:pPr>
            <a:r>
              <a:rPr lang="fi-FI"/>
              <a:t>Uzbekistanissa 88 %</a:t>
            </a:r>
          </a:p>
          <a:p>
            <a:pPr marL="914400" lvl="1" indent="-457200">
              <a:spcBef>
                <a:spcPts val="600"/>
              </a:spcBef>
              <a:buFont typeface="Arial" panose="020B0604020202020204" pitchFamily="34" charset="0"/>
              <a:buChar char="•"/>
            </a:pPr>
            <a:r>
              <a:rPr lang="fi-FI"/>
              <a:t>Pakistanissa 55 %</a:t>
            </a:r>
          </a:p>
          <a:p>
            <a:pPr marL="914400" lvl="1" indent="-457200">
              <a:spcBef>
                <a:spcPts val="600"/>
              </a:spcBef>
              <a:buFont typeface="Arial" panose="020B0604020202020204" pitchFamily="34" charset="0"/>
              <a:buChar char="•"/>
            </a:pPr>
            <a:endParaRPr lang="fi-FI"/>
          </a:p>
          <a:p>
            <a:pPr marL="914400" lvl="1" indent="-457200">
              <a:spcBef>
                <a:spcPts val="600"/>
              </a:spcBef>
              <a:buFont typeface="Arial" panose="020B0604020202020204" pitchFamily="34" charset="0"/>
              <a:buChar char="•"/>
            </a:pPr>
            <a:endParaRPr lang="fi-FI"/>
          </a:p>
        </p:txBody>
      </p:sp>
    </p:spTree>
    <p:extLst>
      <p:ext uri="{BB962C8B-B14F-4D97-AF65-F5344CB8AC3E}">
        <p14:creationId xmlns:p14="http://schemas.microsoft.com/office/powerpoint/2010/main" val="3648724601"/>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C2C8D-29DD-4E72-9D44-6AB488EA7CE3}"/>
              </a:ext>
            </a:extLst>
          </p:cNvPr>
          <p:cNvSpPr>
            <a:spLocks noGrp="1"/>
          </p:cNvSpPr>
          <p:nvPr>
            <p:ph type="title"/>
          </p:nvPr>
        </p:nvSpPr>
        <p:spPr>
          <a:xfrm>
            <a:off x="5277329" y="640081"/>
            <a:ext cx="6274590" cy="1100230"/>
          </a:xfrm>
          <a:noFill/>
        </p:spPr>
        <p:txBody>
          <a:bodyPr vert="horz" lIns="91440" tIns="45720" rIns="91440" bIns="45720" rtlCol="0" anchor="b">
            <a:noAutofit/>
          </a:bodyPr>
          <a:lstStyle/>
          <a:p>
            <a:r>
              <a:rPr lang="fi-FI" sz="4000" dirty="0">
                <a:solidFill>
                  <a:schemeClr val="tx1"/>
                </a:solidFill>
              </a:rPr>
              <a:t>Miten voin pienentää omaa vesijalanjälkeäni?</a:t>
            </a:r>
          </a:p>
        </p:txBody>
      </p:sp>
      <p:sp>
        <p:nvSpPr>
          <p:cNvPr id="3" name="Text Placeholder 2">
            <a:extLst>
              <a:ext uri="{FF2B5EF4-FFF2-40B4-BE49-F238E27FC236}">
                <a16:creationId xmlns:a16="http://schemas.microsoft.com/office/drawing/2014/main" id="{584DEDC2-9211-4604-B2C4-BEB3B6174557}"/>
              </a:ext>
            </a:extLst>
          </p:cNvPr>
          <p:cNvSpPr>
            <a:spLocks noGrp="1"/>
          </p:cNvSpPr>
          <p:nvPr>
            <p:ph type="body" sz="quarter" idx="10"/>
          </p:nvPr>
        </p:nvSpPr>
        <p:spPr>
          <a:xfrm>
            <a:off x="5169174" y="2113935"/>
            <a:ext cx="6274590" cy="3800923"/>
          </a:xfrm>
          <a:noFill/>
        </p:spPr>
        <p:txBody>
          <a:bodyPr vert="horz" lIns="91440" tIns="45720" rIns="91440" bIns="45720" rtlCol="0">
            <a:normAutofit fontScale="62500" lnSpcReduction="20000"/>
          </a:bodyPr>
          <a:lstStyle/>
          <a:p>
            <a:pPr marL="571500" indent="-571500">
              <a:lnSpc>
                <a:spcPct val="90000"/>
              </a:lnSpc>
              <a:buFont typeface="Wingdings" panose="05000000000000000000" pitchFamily="2" charset="2"/>
              <a:buChar char="ü"/>
            </a:pPr>
            <a:r>
              <a:rPr lang="fi-FI" sz="3800" dirty="0">
                <a:solidFill>
                  <a:schemeClr val="tx1"/>
                </a:solidFill>
                <a:ea typeface="+mn-ea"/>
                <a:cs typeface="+mn-cs"/>
              </a:rPr>
              <a:t>Lyhentää suihkussa oloaikaa.</a:t>
            </a:r>
          </a:p>
          <a:p>
            <a:pPr marL="571500" indent="-571500">
              <a:lnSpc>
                <a:spcPct val="90000"/>
              </a:lnSpc>
              <a:buFont typeface="Wingdings" panose="05000000000000000000" pitchFamily="2" charset="2"/>
              <a:buChar char="ü"/>
            </a:pPr>
            <a:r>
              <a:rPr lang="fi-FI" sz="3800" dirty="0">
                <a:solidFill>
                  <a:schemeClr val="tx1"/>
                </a:solidFill>
                <a:ea typeface="+mn-ea"/>
                <a:cs typeface="+mn-cs"/>
              </a:rPr>
              <a:t>Välttämällä </a:t>
            </a:r>
            <a:r>
              <a:rPr lang="fi-FI" sz="3800" dirty="0" err="1">
                <a:solidFill>
                  <a:schemeClr val="tx1"/>
                </a:solidFill>
                <a:ea typeface="+mn-ea"/>
                <a:cs typeface="+mn-cs"/>
              </a:rPr>
              <a:t>käsintiskausta</a:t>
            </a:r>
            <a:r>
              <a:rPr lang="fi-FI" sz="3800" dirty="0">
                <a:solidFill>
                  <a:schemeClr val="tx1"/>
                </a:solidFill>
                <a:ea typeface="+mn-ea"/>
                <a:cs typeface="+mn-cs"/>
              </a:rPr>
              <a:t>.</a:t>
            </a:r>
          </a:p>
          <a:p>
            <a:pPr marL="571500" indent="-571500">
              <a:lnSpc>
                <a:spcPct val="90000"/>
              </a:lnSpc>
              <a:buFont typeface="Wingdings" panose="05000000000000000000" pitchFamily="2" charset="2"/>
              <a:buChar char="ü"/>
            </a:pPr>
            <a:r>
              <a:rPr lang="fi-FI" sz="3800" dirty="0">
                <a:solidFill>
                  <a:schemeClr val="tx1"/>
                </a:solidFill>
                <a:ea typeface="+mn-ea"/>
                <a:cs typeface="+mn-cs"/>
              </a:rPr>
              <a:t>Pesemällä täysiä koneellisia pyykkejä ja astioita.</a:t>
            </a:r>
          </a:p>
          <a:p>
            <a:pPr marL="571500" indent="-571500">
              <a:lnSpc>
                <a:spcPct val="90000"/>
              </a:lnSpc>
              <a:buFont typeface="Wingdings" panose="05000000000000000000" pitchFamily="2" charset="2"/>
              <a:buChar char="ü"/>
            </a:pPr>
            <a:r>
              <a:rPr lang="fi-FI" sz="3800" dirty="0">
                <a:solidFill>
                  <a:schemeClr val="tx1"/>
                </a:solidFill>
                <a:ea typeface="+mn-ea"/>
                <a:cs typeface="+mn-cs"/>
              </a:rPr>
              <a:t>Lisätä kasvisten osuutta ruokavaliossa.</a:t>
            </a:r>
          </a:p>
          <a:p>
            <a:pPr marL="571500" indent="-571500">
              <a:lnSpc>
                <a:spcPct val="90000"/>
              </a:lnSpc>
              <a:buFont typeface="Wingdings" panose="05000000000000000000" pitchFamily="2" charset="2"/>
              <a:buChar char="ü"/>
            </a:pPr>
            <a:r>
              <a:rPr lang="fi-FI" sz="3800" dirty="0">
                <a:solidFill>
                  <a:schemeClr val="tx1"/>
                </a:solidFill>
                <a:ea typeface="+mn-ea"/>
                <a:cs typeface="+mn-cs"/>
              </a:rPr>
              <a:t>Välttää ruokahävikkiä.</a:t>
            </a:r>
          </a:p>
          <a:p>
            <a:pPr marL="571500" indent="-571500">
              <a:lnSpc>
                <a:spcPct val="90000"/>
              </a:lnSpc>
              <a:buFont typeface="Wingdings" panose="05000000000000000000" pitchFamily="2" charset="2"/>
              <a:buChar char="ü"/>
            </a:pPr>
            <a:r>
              <a:rPr lang="fi-FI" sz="3800" dirty="0">
                <a:solidFill>
                  <a:schemeClr val="tx1"/>
                </a:solidFill>
                <a:ea typeface="+mn-ea"/>
                <a:cs typeface="+mn-cs"/>
              </a:rPr>
              <a:t>Syödä mahdollisimman paljon lähellä tuotettua ruokaa.</a:t>
            </a:r>
          </a:p>
          <a:p>
            <a:pPr marL="571500" indent="-571500">
              <a:lnSpc>
                <a:spcPct val="90000"/>
              </a:lnSpc>
              <a:buFont typeface="Wingdings" panose="05000000000000000000" pitchFamily="2" charset="2"/>
              <a:buChar char="ü"/>
            </a:pPr>
            <a:r>
              <a:rPr lang="fi-FI" sz="3800" dirty="0">
                <a:solidFill>
                  <a:schemeClr val="tx1"/>
                </a:solidFill>
                <a:ea typeface="+mn-ea"/>
                <a:cs typeface="+mn-cs"/>
              </a:rPr>
              <a:t>Vähentää turhaa kulutusta.</a:t>
            </a:r>
          </a:p>
          <a:p>
            <a:pPr marL="571500" indent="-571500">
              <a:lnSpc>
                <a:spcPct val="90000"/>
              </a:lnSpc>
              <a:buFont typeface="Wingdings" panose="05000000000000000000" pitchFamily="2" charset="2"/>
              <a:buChar char="ü"/>
            </a:pPr>
            <a:r>
              <a:rPr lang="fi-FI" sz="3800" dirty="0">
                <a:solidFill>
                  <a:schemeClr val="tx1"/>
                </a:solidFill>
                <a:ea typeface="+mn-ea"/>
                <a:cs typeface="+mn-cs"/>
              </a:rPr>
              <a:t>Kierrättää vaatteita ja tavaroita (kirpputorit ym.)</a:t>
            </a:r>
          </a:p>
          <a:p>
            <a:pPr>
              <a:lnSpc>
                <a:spcPct val="90000"/>
              </a:lnSpc>
            </a:pPr>
            <a:endParaRPr lang="fi-FI" sz="2400" dirty="0">
              <a:solidFill>
                <a:schemeClr val="tx1"/>
              </a:solidFill>
              <a:ea typeface="+mn-ea"/>
              <a:cs typeface="+mn-cs"/>
            </a:endParaRPr>
          </a:p>
        </p:txBody>
      </p:sp>
      <p:pic>
        <p:nvPicPr>
          <p:cNvPr id="4" name="Kuva 3">
            <a:extLst>
              <a:ext uri="{FF2B5EF4-FFF2-40B4-BE49-F238E27FC236}">
                <a16:creationId xmlns:a16="http://schemas.microsoft.com/office/drawing/2014/main" id="{21FA4321-139B-4DEC-9EF8-492CAD2B5215}"/>
              </a:ext>
            </a:extLst>
          </p:cNvPr>
          <p:cNvPicPr>
            <a:picLocks noChangeAspect="1"/>
          </p:cNvPicPr>
          <p:nvPr/>
        </p:nvPicPr>
        <p:blipFill rotWithShape="1">
          <a:blip r:embed="rId2"/>
          <a:srcRect r="1555" b="2"/>
          <a:stretch/>
        </p:blipFill>
        <p:spPr>
          <a:xfrm>
            <a:off x="640081" y="506896"/>
            <a:ext cx="3670209" cy="5407962"/>
          </a:xfrm>
          <a:prstGeom prst="rect">
            <a:avLst/>
          </a:prstGeom>
        </p:spPr>
      </p:pic>
    </p:spTree>
    <p:extLst>
      <p:ext uri="{BB962C8B-B14F-4D97-AF65-F5344CB8AC3E}">
        <p14:creationId xmlns:p14="http://schemas.microsoft.com/office/powerpoint/2010/main" val="2666430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C2C8D-29DD-4E72-9D44-6AB488EA7CE3}"/>
              </a:ext>
            </a:extLst>
          </p:cNvPr>
          <p:cNvSpPr>
            <a:spLocks noGrp="1"/>
          </p:cNvSpPr>
          <p:nvPr>
            <p:ph type="title"/>
          </p:nvPr>
        </p:nvSpPr>
        <p:spPr/>
        <p:txBody>
          <a:bodyPr/>
          <a:lstStyle/>
          <a:p>
            <a:r>
              <a:rPr lang="fi-FI" dirty="0"/>
              <a:t>Laskureita</a:t>
            </a:r>
          </a:p>
        </p:txBody>
      </p:sp>
      <p:sp>
        <p:nvSpPr>
          <p:cNvPr id="3" name="Text Placeholder 2">
            <a:extLst>
              <a:ext uri="{FF2B5EF4-FFF2-40B4-BE49-F238E27FC236}">
                <a16:creationId xmlns:a16="http://schemas.microsoft.com/office/drawing/2014/main" id="{584DEDC2-9211-4604-B2C4-BEB3B6174557}"/>
              </a:ext>
            </a:extLst>
          </p:cNvPr>
          <p:cNvSpPr>
            <a:spLocks noGrp="1"/>
          </p:cNvSpPr>
          <p:nvPr>
            <p:ph type="body" sz="quarter" idx="10"/>
          </p:nvPr>
        </p:nvSpPr>
        <p:spPr>
          <a:xfrm>
            <a:off x="651387" y="1631234"/>
            <a:ext cx="11186652" cy="4376738"/>
          </a:xfrm>
        </p:spPr>
        <p:txBody>
          <a:bodyPr>
            <a:normAutofit/>
          </a:bodyPr>
          <a:lstStyle/>
          <a:p>
            <a:pPr>
              <a:spcBef>
                <a:spcPts val="600"/>
              </a:spcBef>
            </a:pPr>
            <a:endParaRPr lang="fi-FI" dirty="0"/>
          </a:p>
          <a:p>
            <a:pPr>
              <a:spcBef>
                <a:spcPts val="600"/>
              </a:spcBef>
            </a:pPr>
            <a:r>
              <a:rPr lang="fi-FI" dirty="0">
                <a:hlinkClick r:id="rId2"/>
              </a:rPr>
              <a:t>https://www.vesi.fi/vesijalanjalkilaskuri/</a:t>
            </a:r>
            <a:endParaRPr lang="fi-FI" dirty="0"/>
          </a:p>
          <a:p>
            <a:pPr>
              <a:spcBef>
                <a:spcPts val="600"/>
              </a:spcBef>
            </a:pPr>
            <a:endParaRPr lang="fi-FI" dirty="0"/>
          </a:p>
          <a:p>
            <a:pPr>
              <a:spcBef>
                <a:spcPts val="600"/>
              </a:spcBef>
            </a:pPr>
            <a:r>
              <a:rPr lang="fi-FI" dirty="0">
                <a:hlinkClick r:id="rId3"/>
              </a:rPr>
              <a:t>https://www.syke.fi/itamerilaskuri</a:t>
            </a:r>
            <a:endParaRPr lang="fi-FI" dirty="0"/>
          </a:p>
          <a:p>
            <a:pPr>
              <a:spcBef>
                <a:spcPts val="600"/>
              </a:spcBef>
            </a:pPr>
            <a:r>
              <a:rPr lang="fi-FI" sz="2400" dirty="0"/>
              <a:t>	* Itämeri-laskurilla kuluttaja ja voi selvittää kulutustottumustensa vaikutuksia 	Itämeren ravinnekuormitukseen eli oman Itämeri-jalanjälkensä</a:t>
            </a:r>
          </a:p>
        </p:txBody>
      </p:sp>
      <p:pic>
        <p:nvPicPr>
          <p:cNvPr id="5" name="Kuva 4">
            <a:extLst>
              <a:ext uri="{FF2B5EF4-FFF2-40B4-BE49-F238E27FC236}">
                <a16:creationId xmlns:a16="http://schemas.microsoft.com/office/drawing/2014/main" id="{6A9CA02A-239D-BB3F-88BF-6AE066D01B0F}"/>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8214522" y="1631234"/>
            <a:ext cx="3810330" cy="1623201"/>
          </a:xfrm>
          <a:prstGeom prst="rect">
            <a:avLst/>
          </a:prstGeom>
        </p:spPr>
      </p:pic>
    </p:spTree>
    <p:extLst>
      <p:ext uri="{BB962C8B-B14F-4D97-AF65-F5344CB8AC3E}">
        <p14:creationId xmlns:p14="http://schemas.microsoft.com/office/powerpoint/2010/main" val="2499292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3F5532A-CA13-90A0-7B5D-FCB7DF831F24}"/>
              </a:ext>
            </a:extLst>
          </p:cNvPr>
          <p:cNvSpPr>
            <a:spLocks noGrp="1"/>
          </p:cNvSpPr>
          <p:nvPr>
            <p:ph type="ctrTitle"/>
          </p:nvPr>
        </p:nvSpPr>
        <p:spPr/>
        <p:txBody>
          <a:bodyPr>
            <a:normAutofit/>
          </a:bodyPr>
          <a:lstStyle/>
          <a:p>
            <a:r>
              <a:rPr lang="fi-FI" sz="4400"/>
              <a:t>Mitä energiamuotoja Suomi käyttää? Entä mikä on tilanne maailmanlaajuisesti?</a:t>
            </a:r>
          </a:p>
        </p:txBody>
      </p:sp>
      <p:sp>
        <p:nvSpPr>
          <p:cNvPr id="3" name="Alaotsikko 2">
            <a:extLst>
              <a:ext uri="{FF2B5EF4-FFF2-40B4-BE49-F238E27FC236}">
                <a16:creationId xmlns:a16="http://schemas.microsoft.com/office/drawing/2014/main" id="{0FB35B6C-B8E1-5063-84FA-C0BE9077645D}"/>
              </a:ext>
            </a:extLst>
          </p:cNvPr>
          <p:cNvSpPr>
            <a:spLocks noGrp="1"/>
          </p:cNvSpPr>
          <p:nvPr>
            <p:ph type="subTitle" idx="1"/>
          </p:nvPr>
        </p:nvSpPr>
        <p:spPr/>
        <p:txBody>
          <a:bodyPr/>
          <a:lstStyle/>
          <a:p>
            <a:r>
              <a:rPr lang="fi-FI"/>
              <a:t>Kolme suurinta energian lähdettä Suomessa/maailmanlaajuisesti?</a:t>
            </a:r>
          </a:p>
        </p:txBody>
      </p:sp>
    </p:spTree>
    <p:extLst>
      <p:ext uri="{BB962C8B-B14F-4D97-AF65-F5344CB8AC3E}">
        <p14:creationId xmlns:p14="http://schemas.microsoft.com/office/powerpoint/2010/main" val="216979294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563BD-B635-4E45-B104-DC17EF165F4F}"/>
              </a:ext>
            </a:extLst>
          </p:cNvPr>
          <p:cNvSpPr>
            <a:spLocks noGrp="1"/>
          </p:cNvSpPr>
          <p:nvPr>
            <p:ph type="title"/>
          </p:nvPr>
        </p:nvSpPr>
        <p:spPr/>
        <p:txBody>
          <a:bodyPr/>
          <a:lstStyle/>
          <a:p>
            <a:r>
              <a:rPr lang="fi-FI"/>
              <a:t>Lähteitä</a:t>
            </a:r>
          </a:p>
        </p:txBody>
      </p:sp>
      <p:sp>
        <p:nvSpPr>
          <p:cNvPr id="3" name="Text Placeholder 2">
            <a:extLst>
              <a:ext uri="{FF2B5EF4-FFF2-40B4-BE49-F238E27FC236}">
                <a16:creationId xmlns:a16="http://schemas.microsoft.com/office/drawing/2014/main" id="{DCA1550B-7BE4-4A6B-A8A2-A51C065AC508}"/>
              </a:ext>
            </a:extLst>
          </p:cNvPr>
          <p:cNvSpPr>
            <a:spLocks noGrp="1"/>
          </p:cNvSpPr>
          <p:nvPr>
            <p:ph type="body" sz="quarter" idx="10"/>
          </p:nvPr>
        </p:nvSpPr>
        <p:spPr/>
        <p:txBody>
          <a:bodyPr>
            <a:normAutofit fontScale="92500" lnSpcReduction="20000"/>
          </a:bodyPr>
          <a:lstStyle/>
          <a:p>
            <a:r>
              <a:rPr lang="fi-FI" sz="2000" dirty="0">
                <a:hlinkClick r:id="rId2"/>
              </a:rPr>
              <a:t>https://www.vesi.fi/</a:t>
            </a:r>
            <a:endParaRPr lang="fi-FI" sz="2000" dirty="0"/>
          </a:p>
          <a:p>
            <a:r>
              <a:rPr lang="fi-FI" sz="2000" dirty="0"/>
              <a:t>Jalava &amp; </a:t>
            </a:r>
            <a:r>
              <a:rPr lang="fi-FI" sz="2000" dirty="0" err="1"/>
              <a:t>Kummu</a:t>
            </a:r>
            <a:r>
              <a:rPr lang="fi-FI" sz="2000" dirty="0"/>
              <a:t>. 2018. Nyhtökauran vesijalanjälki. Aalto-yliopisto. </a:t>
            </a:r>
            <a:r>
              <a:rPr lang="fi-FI" sz="2000" dirty="0">
                <a:hlinkClick r:id="rId3"/>
              </a:rPr>
              <a:t>https://aaltodoc.aalto.fi/bitstream/handle/123456789/30621/isbn9789526078830.pdf?sequence=1&amp;isAllowed=y</a:t>
            </a:r>
            <a:endParaRPr lang="fi-FI" sz="2000" dirty="0"/>
          </a:p>
          <a:p>
            <a:r>
              <a:rPr lang="fi-FI" sz="2000" dirty="0"/>
              <a:t>Käyhkö, J. 2010. Maailmanlaajuiset ympäristöongelmat – Luonnonvarat </a:t>
            </a:r>
            <a:r>
              <a:rPr lang="fi-FI" sz="2000" dirty="0">
                <a:hlinkClick r:id="rId4"/>
              </a:rPr>
              <a:t>https://www.academia.edu/23645808/Luonnonvarat_Natural_resources_</a:t>
            </a:r>
            <a:endParaRPr lang="fi-FI" sz="2000" dirty="0"/>
          </a:p>
          <a:p>
            <a:r>
              <a:rPr lang="fi-FI" sz="2000" dirty="0" err="1"/>
              <a:t>Mauranen</a:t>
            </a:r>
            <a:r>
              <a:rPr lang="fi-FI" sz="2000" dirty="0"/>
              <a:t>, A. 2015. Kenen vettä syömme. </a:t>
            </a:r>
            <a:r>
              <a:rPr lang="fi-FI" sz="2000" dirty="0">
                <a:hlinkClick r:id="rId5"/>
              </a:rPr>
              <a:t>https://www.maailma.net/nakokulmat/nakokulma-kenen-vetta-syomme</a:t>
            </a:r>
            <a:endParaRPr lang="fi-FI" sz="2000" dirty="0"/>
          </a:p>
          <a:p>
            <a:r>
              <a:rPr lang="fi-FI" sz="2000" dirty="0"/>
              <a:t>Nurmi, A. 2014. Jalanjälkilaskentatyökalut ja niiden soveltuvuus kuluttajaviestintään. Lappeenrannan teknillinen yliopisto. </a:t>
            </a:r>
          </a:p>
          <a:p>
            <a:r>
              <a:rPr lang="fi-FI" sz="2000" dirty="0"/>
              <a:t>SFS-EN ISO 14046 2014: Ympäristöasioiden hallinta. Vesijalanjälki. Periaatteet, vaatimukset ja ohjeet.</a:t>
            </a:r>
          </a:p>
          <a:p>
            <a:r>
              <a:rPr lang="fi-FI" sz="2000" dirty="0"/>
              <a:t>WWF 2012: Suomen vesijalanjälki -Globaali kuva suomalaisten vedenkulutuksesta </a:t>
            </a:r>
            <a:r>
              <a:rPr lang="fi-FI" sz="2000" dirty="0">
                <a:hlinkClick r:id="rId6"/>
              </a:rPr>
              <a:t>https://wwf.fi/mediabank/2306.pdf</a:t>
            </a:r>
            <a:endParaRPr lang="fi-FI" sz="2000" dirty="0"/>
          </a:p>
          <a:p>
            <a:r>
              <a:rPr lang="fi-FI" sz="2000" dirty="0">
                <a:hlinkClick r:id="rId7"/>
              </a:rPr>
              <a:t>https://waterfootprint.org/en/</a:t>
            </a:r>
            <a:endParaRPr lang="fi-FI" sz="2000" dirty="0"/>
          </a:p>
          <a:p>
            <a:endParaRPr lang="fi-FI" sz="2000" dirty="0"/>
          </a:p>
          <a:p>
            <a:endParaRPr lang="fi-FI" sz="2000" dirty="0"/>
          </a:p>
          <a:p>
            <a:endParaRPr lang="fi-FI" sz="2000" dirty="0"/>
          </a:p>
        </p:txBody>
      </p:sp>
    </p:spTree>
    <p:extLst>
      <p:ext uri="{BB962C8B-B14F-4D97-AF65-F5344CB8AC3E}">
        <p14:creationId xmlns:p14="http://schemas.microsoft.com/office/powerpoint/2010/main" val="280942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8DAC0C8-B80A-B2F9-419D-F4DD0C2FEEDE}"/>
              </a:ext>
            </a:extLst>
          </p:cNvPr>
          <p:cNvSpPr>
            <a:spLocks noGrp="1"/>
          </p:cNvSpPr>
          <p:nvPr>
            <p:ph type="title"/>
          </p:nvPr>
        </p:nvSpPr>
        <p:spPr>
          <a:xfrm>
            <a:off x="838200" y="24460"/>
            <a:ext cx="10515600" cy="1325563"/>
          </a:xfrm>
        </p:spPr>
        <p:txBody>
          <a:bodyPr/>
          <a:lstStyle/>
          <a:p>
            <a:r>
              <a:rPr lang="fi-FI"/>
              <a:t>Energiaa käytetään eri muodoissa</a:t>
            </a:r>
          </a:p>
        </p:txBody>
      </p:sp>
      <p:pic>
        <p:nvPicPr>
          <p:cNvPr id="5" name="Picture 4" descr="Energian kokonaiskulutus Suomessa energialähteittäin vuonna 2022 perustuen ennakkotietoon&#10;&#10;Piirakkakaavio, jossa seuraavat tiedot:&#10;&#10;Öljy (fossiilinen osuus) 20%&#10;Hiili 6%&#10;Sähkön nettotuonti 3%&#10;Vesivoima 4%&#10;Tuulivoima 3%&#10;Puupolttoaineet 29%&#10;Turve 3%&#10;Maakaasu 3%&#10;Ydinenergia 20% Muut 8%">
            <a:extLst>
              <a:ext uri="{FF2B5EF4-FFF2-40B4-BE49-F238E27FC236}">
                <a16:creationId xmlns:a16="http://schemas.microsoft.com/office/drawing/2014/main" id="{251C2989-A849-20DE-60BE-B8C4882BD2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9817" y="1702857"/>
            <a:ext cx="6012366" cy="3848825"/>
          </a:xfrm>
          <a:prstGeom prst="rect">
            <a:avLst/>
          </a:prstGeom>
        </p:spPr>
      </p:pic>
      <p:sp>
        <p:nvSpPr>
          <p:cNvPr id="6" name="TextBox 5">
            <a:extLst>
              <a:ext uri="{FF2B5EF4-FFF2-40B4-BE49-F238E27FC236}">
                <a16:creationId xmlns:a16="http://schemas.microsoft.com/office/drawing/2014/main" id="{08336284-C0A4-C756-CB02-307D866F17E8}"/>
              </a:ext>
            </a:extLst>
          </p:cNvPr>
          <p:cNvSpPr txBox="1"/>
          <p:nvPr/>
        </p:nvSpPr>
        <p:spPr>
          <a:xfrm>
            <a:off x="8318810" y="5910146"/>
            <a:ext cx="1527791" cy="369332"/>
          </a:xfrm>
          <a:prstGeom prst="rect">
            <a:avLst/>
          </a:prstGeom>
          <a:noFill/>
        </p:spPr>
        <p:txBody>
          <a:bodyPr wrap="none" rtlCol="0">
            <a:spAutoFit/>
          </a:bodyPr>
          <a:lstStyle/>
          <a:p>
            <a:r>
              <a:rPr lang="fi-FI" dirty="0"/>
              <a:t>Lähde: Motiva</a:t>
            </a:r>
          </a:p>
        </p:txBody>
      </p:sp>
    </p:spTree>
    <p:extLst>
      <p:ext uri="{BB962C8B-B14F-4D97-AF65-F5344CB8AC3E}">
        <p14:creationId xmlns:p14="http://schemas.microsoft.com/office/powerpoint/2010/main" val="32127543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D3053253-F70D-A731-8432-101932B33048}"/>
              </a:ext>
            </a:extLst>
          </p:cNvPr>
          <p:cNvSpPr>
            <a:spLocks noGrp="1"/>
          </p:cNvSpPr>
          <p:nvPr>
            <p:ph type="title"/>
          </p:nvPr>
        </p:nvSpPr>
        <p:spPr>
          <a:xfrm>
            <a:off x="838200" y="365125"/>
            <a:ext cx="10515600" cy="1325563"/>
          </a:xfrm>
        </p:spPr>
        <p:txBody>
          <a:bodyPr/>
          <a:lstStyle/>
          <a:p>
            <a:r>
              <a:rPr lang="fi-FI"/>
              <a:t>Maailmassa </a:t>
            </a:r>
            <a:r>
              <a:rPr lang="fi-FI" dirty="0"/>
              <a:t>käytetty </a:t>
            </a:r>
            <a:r>
              <a:rPr lang="fi-FI"/>
              <a:t>energia</a:t>
            </a:r>
            <a:r>
              <a:rPr lang="fi-FI" dirty="0"/>
              <a:t> 2022</a:t>
            </a:r>
            <a:endParaRPr lang="fi-FI"/>
          </a:p>
        </p:txBody>
      </p:sp>
      <p:pic>
        <p:nvPicPr>
          <p:cNvPr id="8" name="Picture 7" descr="Kuvaaja maailmassa käytetystä energiasta lähteittäin 1800-2022.&#10;&#10;Perinteiset biomassat olivat lähes ainoa muoto 1850-luvulle saakka, sen jälkeen hiili ja öljy ovat tulleet mukaan. Maakaasu, ydinvoima, vesivoima, tuulienergia, aurinkoenergia, modernit biopolttoaineet ja muut uusiutuvat energiat ovat tulleet käyttöön vasta 1960-luvulla ja sen jälkeen. Erityisesti uusiutuvat energiamuodot esiintyvät vasta 2000-luvun paikkeilla ja sen jälkeen.">
            <a:extLst>
              <a:ext uri="{FF2B5EF4-FFF2-40B4-BE49-F238E27FC236}">
                <a16:creationId xmlns:a16="http://schemas.microsoft.com/office/drawing/2014/main" id="{DB9D7F75-76D8-86C8-1FE7-C22F39CEF426}"/>
              </a:ext>
            </a:extLst>
          </p:cNvPr>
          <p:cNvPicPr>
            <a:picLocks noChangeAspect="1"/>
          </p:cNvPicPr>
          <p:nvPr/>
        </p:nvPicPr>
        <p:blipFill rotWithShape="1">
          <a:blip r:embed="rId3">
            <a:extLst>
              <a:ext uri="{28A0092B-C50C-407E-A947-70E740481C1C}">
                <a14:useLocalDpi xmlns:a14="http://schemas.microsoft.com/office/drawing/2010/main" val="0"/>
              </a:ext>
            </a:extLst>
          </a:blip>
          <a:srcRect t="16650"/>
          <a:stretch/>
        </p:blipFill>
        <p:spPr>
          <a:xfrm>
            <a:off x="511419" y="1457030"/>
            <a:ext cx="8163657" cy="4803092"/>
          </a:xfrm>
          <a:prstGeom prst="rect">
            <a:avLst/>
          </a:prstGeom>
        </p:spPr>
      </p:pic>
      <p:sp>
        <p:nvSpPr>
          <p:cNvPr id="10" name="TextBox 9">
            <a:extLst>
              <a:ext uri="{FF2B5EF4-FFF2-40B4-BE49-F238E27FC236}">
                <a16:creationId xmlns:a16="http://schemas.microsoft.com/office/drawing/2014/main" id="{FACB6EEB-F91D-CD50-9F95-4740FC861C3C}"/>
              </a:ext>
            </a:extLst>
          </p:cNvPr>
          <p:cNvSpPr txBox="1"/>
          <p:nvPr/>
        </p:nvSpPr>
        <p:spPr>
          <a:xfrm>
            <a:off x="7585079" y="1479332"/>
            <a:ext cx="1528290" cy="3939540"/>
          </a:xfrm>
          <a:prstGeom prst="rect">
            <a:avLst/>
          </a:prstGeom>
          <a:solidFill>
            <a:schemeClr val="bg1"/>
          </a:solidFill>
        </p:spPr>
        <p:txBody>
          <a:bodyPr wrap="square" rtlCol="0">
            <a:spAutoFit/>
          </a:bodyPr>
          <a:lstStyle/>
          <a:p>
            <a:r>
              <a:rPr lang="fi-FI" sz="1000" dirty="0">
                <a:solidFill>
                  <a:srgbClr val="92D050"/>
                </a:solidFill>
              </a:rPr>
              <a:t>Muut uusiutuvat energiamuodot</a:t>
            </a:r>
          </a:p>
          <a:p>
            <a:r>
              <a:rPr lang="fi-FI" sz="1000" dirty="0">
                <a:solidFill>
                  <a:schemeClr val="accent2">
                    <a:lumMod val="50000"/>
                  </a:schemeClr>
                </a:solidFill>
              </a:rPr>
              <a:t>Modernit biopolttoaineet</a:t>
            </a:r>
          </a:p>
          <a:p>
            <a:r>
              <a:rPr lang="fi-FI" sz="1000" dirty="0">
                <a:solidFill>
                  <a:schemeClr val="accent4">
                    <a:lumMod val="60000"/>
                    <a:lumOff val="40000"/>
                  </a:schemeClr>
                </a:solidFill>
              </a:rPr>
              <a:t>Aurinko</a:t>
            </a:r>
          </a:p>
          <a:p>
            <a:r>
              <a:rPr lang="fi-FI" sz="1000" dirty="0">
                <a:solidFill>
                  <a:schemeClr val="accent3">
                    <a:lumMod val="75000"/>
                  </a:schemeClr>
                </a:solidFill>
              </a:rPr>
              <a:t>Tuuli</a:t>
            </a:r>
          </a:p>
          <a:p>
            <a:r>
              <a:rPr lang="fi-FI" sz="1000" dirty="0">
                <a:solidFill>
                  <a:schemeClr val="tx2">
                    <a:lumMod val="40000"/>
                    <a:lumOff val="60000"/>
                  </a:schemeClr>
                </a:solidFill>
              </a:rPr>
              <a:t>Vesivoima</a:t>
            </a:r>
          </a:p>
          <a:p>
            <a:r>
              <a:rPr lang="fi-FI" sz="1000" dirty="0">
                <a:solidFill>
                  <a:srgbClr val="00B0F0"/>
                </a:solidFill>
              </a:rPr>
              <a:t>Ydinvoima</a:t>
            </a:r>
          </a:p>
          <a:p>
            <a:r>
              <a:rPr lang="fi-FI" sz="1000" dirty="0">
                <a:solidFill>
                  <a:schemeClr val="accent1">
                    <a:lumMod val="50000"/>
                  </a:schemeClr>
                </a:solidFill>
              </a:rPr>
              <a:t>Maakaasu</a:t>
            </a:r>
          </a:p>
          <a:p>
            <a:endParaRPr lang="fi-FI" sz="1000" dirty="0">
              <a:solidFill>
                <a:schemeClr val="accent4">
                  <a:lumMod val="60000"/>
                  <a:lumOff val="40000"/>
                </a:schemeClr>
              </a:solidFill>
            </a:endParaRPr>
          </a:p>
          <a:p>
            <a:endParaRPr lang="fi-FI" sz="1000" dirty="0">
              <a:solidFill>
                <a:schemeClr val="accent4">
                  <a:lumMod val="60000"/>
                  <a:lumOff val="40000"/>
                </a:schemeClr>
              </a:solidFill>
            </a:endParaRPr>
          </a:p>
          <a:p>
            <a:endParaRPr lang="fi-FI" sz="1000" dirty="0">
              <a:solidFill>
                <a:schemeClr val="accent4">
                  <a:lumMod val="60000"/>
                  <a:lumOff val="40000"/>
                </a:schemeClr>
              </a:solidFill>
            </a:endParaRPr>
          </a:p>
          <a:p>
            <a:endParaRPr lang="fi-FI" sz="1000" dirty="0">
              <a:solidFill>
                <a:schemeClr val="accent4">
                  <a:lumMod val="60000"/>
                  <a:lumOff val="40000"/>
                </a:schemeClr>
              </a:solidFill>
            </a:endParaRPr>
          </a:p>
          <a:p>
            <a:endParaRPr lang="fi-FI" sz="1000" dirty="0">
              <a:solidFill>
                <a:schemeClr val="accent4">
                  <a:lumMod val="60000"/>
                  <a:lumOff val="40000"/>
                </a:schemeClr>
              </a:solidFill>
            </a:endParaRPr>
          </a:p>
          <a:p>
            <a:r>
              <a:rPr lang="fi-FI" sz="1000" dirty="0">
                <a:solidFill>
                  <a:schemeClr val="accent4">
                    <a:lumMod val="60000"/>
                    <a:lumOff val="40000"/>
                  </a:schemeClr>
                </a:solidFill>
              </a:rPr>
              <a:t>Öljy</a:t>
            </a:r>
          </a:p>
          <a:p>
            <a:endParaRPr lang="fi-FI" sz="1000" dirty="0">
              <a:solidFill>
                <a:schemeClr val="accent4">
                  <a:lumMod val="75000"/>
                </a:schemeClr>
              </a:solidFill>
            </a:endParaRPr>
          </a:p>
          <a:p>
            <a:endParaRPr lang="fi-FI" sz="1000" dirty="0">
              <a:solidFill>
                <a:schemeClr val="accent4">
                  <a:lumMod val="75000"/>
                </a:schemeClr>
              </a:solidFill>
            </a:endParaRPr>
          </a:p>
          <a:p>
            <a:endParaRPr lang="fi-FI" sz="1000" dirty="0">
              <a:solidFill>
                <a:schemeClr val="accent4">
                  <a:lumMod val="75000"/>
                </a:schemeClr>
              </a:solidFill>
            </a:endParaRPr>
          </a:p>
          <a:p>
            <a:endParaRPr lang="fi-FI" sz="1000" dirty="0">
              <a:solidFill>
                <a:schemeClr val="accent4">
                  <a:lumMod val="75000"/>
                </a:schemeClr>
              </a:solidFill>
            </a:endParaRPr>
          </a:p>
          <a:p>
            <a:endParaRPr lang="fi-FI" sz="1000" dirty="0">
              <a:solidFill>
                <a:schemeClr val="accent4">
                  <a:lumMod val="75000"/>
                </a:schemeClr>
              </a:solidFill>
            </a:endParaRPr>
          </a:p>
          <a:p>
            <a:endParaRPr lang="fi-FI" sz="1000" dirty="0">
              <a:solidFill>
                <a:schemeClr val="accent4">
                  <a:lumMod val="75000"/>
                </a:schemeClr>
              </a:solidFill>
            </a:endParaRPr>
          </a:p>
          <a:p>
            <a:r>
              <a:rPr lang="fi-FI" sz="1000" dirty="0">
                <a:solidFill>
                  <a:schemeClr val="accent4">
                    <a:lumMod val="75000"/>
                  </a:schemeClr>
                </a:solidFill>
              </a:rPr>
              <a:t>Hiili</a:t>
            </a:r>
          </a:p>
          <a:p>
            <a:endParaRPr lang="fi-FI" sz="1000" dirty="0">
              <a:solidFill>
                <a:schemeClr val="accent2">
                  <a:lumMod val="50000"/>
                </a:schemeClr>
              </a:solidFill>
            </a:endParaRPr>
          </a:p>
          <a:p>
            <a:endParaRPr lang="fi-FI" sz="1000" dirty="0">
              <a:solidFill>
                <a:schemeClr val="accent2">
                  <a:lumMod val="50000"/>
                </a:schemeClr>
              </a:solidFill>
            </a:endParaRPr>
          </a:p>
          <a:p>
            <a:endParaRPr lang="fi-FI" sz="1000" dirty="0">
              <a:solidFill>
                <a:schemeClr val="accent2">
                  <a:lumMod val="50000"/>
                </a:schemeClr>
              </a:solidFill>
            </a:endParaRPr>
          </a:p>
          <a:p>
            <a:r>
              <a:rPr lang="fi-FI" sz="1000" dirty="0">
                <a:solidFill>
                  <a:schemeClr val="accent2">
                    <a:lumMod val="50000"/>
                  </a:schemeClr>
                </a:solidFill>
              </a:rPr>
              <a:t>Perinteiset biomassat</a:t>
            </a:r>
          </a:p>
        </p:txBody>
      </p:sp>
      <p:sp>
        <p:nvSpPr>
          <p:cNvPr id="11" name="TextBox 10">
            <a:extLst>
              <a:ext uri="{FF2B5EF4-FFF2-40B4-BE49-F238E27FC236}">
                <a16:creationId xmlns:a16="http://schemas.microsoft.com/office/drawing/2014/main" id="{FD36DB90-4B7D-704B-256F-D9E9068A18A0}"/>
              </a:ext>
            </a:extLst>
          </p:cNvPr>
          <p:cNvSpPr txBox="1"/>
          <p:nvPr/>
        </p:nvSpPr>
        <p:spPr>
          <a:xfrm>
            <a:off x="9202780" y="1168294"/>
            <a:ext cx="2581550" cy="4801314"/>
          </a:xfrm>
          <a:prstGeom prst="rect">
            <a:avLst/>
          </a:prstGeom>
          <a:noFill/>
          <a:ln>
            <a:solidFill>
              <a:srgbClr val="FF007B"/>
            </a:solidFill>
          </a:ln>
        </p:spPr>
        <p:txBody>
          <a:bodyPr wrap="square" rtlCol="0">
            <a:spAutoFit/>
          </a:bodyPr>
          <a:lstStyle/>
          <a:p>
            <a:r>
              <a:rPr lang="fi-FI" dirty="0"/>
              <a:t>Vuonna 2019 energiasta</a:t>
            </a:r>
          </a:p>
          <a:p>
            <a:pPr marL="285750" indent="-285750">
              <a:buFont typeface="Arial" panose="020B0604020202020204" pitchFamily="34" charset="0"/>
              <a:buChar char="•"/>
            </a:pPr>
            <a:r>
              <a:rPr lang="fi-FI" dirty="0"/>
              <a:t>84,3 % oli peräisin fossiilisista lähteistä</a:t>
            </a:r>
          </a:p>
          <a:p>
            <a:pPr marL="285750" indent="-285750">
              <a:buFont typeface="Arial" panose="020B0604020202020204" pitchFamily="34" charset="0"/>
              <a:buChar char="•"/>
            </a:pPr>
            <a:r>
              <a:rPr lang="fi-FI" dirty="0"/>
              <a:t>15,7% oli peräisin matalahiilisistä lähteistä (= uusiutuvat + ydinenergia)</a:t>
            </a:r>
          </a:p>
          <a:p>
            <a:pPr marL="285750" indent="-285750">
              <a:buFont typeface="Arial" panose="020B0604020202020204" pitchFamily="34" charset="0"/>
              <a:buChar char="•"/>
            </a:pPr>
            <a:r>
              <a:rPr lang="fi-FI" dirty="0"/>
              <a:t>11,4% oli peräisin uusiutuvista muodoista</a:t>
            </a:r>
          </a:p>
          <a:p>
            <a:pPr marL="285750" indent="-285750">
              <a:buFont typeface="Arial" panose="020B0604020202020204" pitchFamily="34" charset="0"/>
              <a:buChar char="•"/>
            </a:pPr>
            <a:endParaRPr lang="fi-FI" dirty="0"/>
          </a:p>
          <a:p>
            <a:r>
              <a:rPr lang="fi-FI" dirty="0"/>
              <a:t>Uusiutuviin lukeutuvat tässä vesi, tuuli, aurinko, biopolttoaineet, ja muut uusiutuvat muodot, ei kuitenkaan perinteinen biomassa.</a:t>
            </a:r>
          </a:p>
        </p:txBody>
      </p:sp>
    </p:spTree>
    <p:extLst>
      <p:ext uri="{BB962C8B-B14F-4D97-AF65-F5344CB8AC3E}">
        <p14:creationId xmlns:p14="http://schemas.microsoft.com/office/powerpoint/2010/main" val="2557267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C61D8402-6B80-0CA5-5480-3BF85DED7D4C}"/>
              </a:ext>
            </a:extLst>
          </p:cNvPr>
          <p:cNvSpPr>
            <a:spLocks noGrp="1"/>
          </p:cNvSpPr>
          <p:nvPr>
            <p:ph type="ctrTitle"/>
          </p:nvPr>
        </p:nvSpPr>
        <p:spPr/>
        <p:txBody>
          <a:bodyPr/>
          <a:lstStyle/>
          <a:p>
            <a:r>
              <a:rPr lang="fi-FI"/>
              <a:t>Muutama sana sähköstä ja liikkumisesta</a:t>
            </a:r>
          </a:p>
        </p:txBody>
      </p:sp>
      <p:sp>
        <p:nvSpPr>
          <p:cNvPr id="3" name="Alaotsikko 2">
            <a:extLst>
              <a:ext uri="{FF2B5EF4-FFF2-40B4-BE49-F238E27FC236}">
                <a16:creationId xmlns:a16="http://schemas.microsoft.com/office/drawing/2014/main" id="{7B81C132-8F23-32AB-4C3E-29F066714594}"/>
              </a:ext>
            </a:extLst>
          </p:cNvPr>
          <p:cNvSpPr>
            <a:spLocks noGrp="1"/>
          </p:cNvSpPr>
          <p:nvPr>
            <p:ph type="subTitle" idx="1"/>
          </p:nvPr>
        </p:nvSpPr>
        <p:spPr/>
        <p:txBody>
          <a:bodyPr/>
          <a:lstStyle/>
          <a:p>
            <a:endParaRPr lang="fi-FI"/>
          </a:p>
        </p:txBody>
      </p:sp>
    </p:spTree>
    <p:extLst>
      <p:ext uri="{BB962C8B-B14F-4D97-AF65-F5344CB8AC3E}">
        <p14:creationId xmlns:p14="http://schemas.microsoft.com/office/powerpoint/2010/main" val="3438220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8331C8C0-80B2-06BF-0072-DA43F7E760A2}"/>
              </a:ext>
            </a:extLst>
          </p:cNvPr>
          <p:cNvSpPr>
            <a:spLocks noGrp="1"/>
          </p:cNvSpPr>
          <p:nvPr>
            <p:ph type="title"/>
          </p:nvPr>
        </p:nvSpPr>
        <p:spPr/>
        <p:txBody>
          <a:bodyPr/>
          <a:lstStyle/>
          <a:p>
            <a:r>
              <a:rPr lang="fi-FI"/>
              <a:t>Sähkön tasapaino</a:t>
            </a:r>
          </a:p>
        </p:txBody>
      </p:sp>
      <p:sp>
        <p:nvSpPr>
          <p:cNvPr id="3" name="Sisällön paikkamerkki 2">
            <a:extLst>
              <a:ext uri="{FF2B5EF4-FFF2-40B4-BE49-F238E27FC236}">
                <a16:creationId xmlns:a16="http://schemas.microsoft.com/office/drawing/2014/main" id="{14411B55-B43D-E05B-D5B1-2B6D9C65B49C}"/>
              </a:ext>
            </a:extLst>
          </p:cNvPr>
          <p:cNvSpPr>
            <a:spLocks noGrp="1"/>
          </p:cNvSpPr>
          <p:nvPr>
            <p:ph idx="1"/>
          </p:nvPr>
        </p:nvSpPr>
        <p:spPr/>
        <p:txBody>
          <a:bodyPr>
            <a:normAutofit/>
          </a:bodyPr>
          <a:lstStyle/>
          <a:p>
            <a:r>
              <a:rPr lang="fi-FI"/>
              <a:t>Sähkön kulutuksen ja tuotannon on jatkuvasti oltava tasapainossa. Miksi?</a:t>
            </a:r>
          </a:p>
          <a:p>
            <a:r>
              <a:rPr lang="fi-FI"/>
              <a:t> Tasapainon ylläpidosta vastaa kantaverkkoyhtiö </a:t>
            </a:r>
            <a:r>
              <a:rPr lang="fi-FI" err="1"/>
              <a:t>Fingrid</a:t>
            </a:r>
            <a:r>
              <a:rPr lang="fi-FI"/>
              <a:t>. </a:t>
            </a:r>
            <a:r>
              <a:rPr lang="fi-FI">
                <a:sym typeface="Wingdings" panose="05000000000000000000" pitchFamily="2" charset="2"/>
              </a:rPr>
              <a:t> </a:t>
            </a:r>
            <a:endParaRPr lang="fi-FI"/>
          </a:p>
          <a:p>
            <a:pPr marL="0" indent="0">
              <a:buNone/>
            </a:pPr>
            <a:r>
              <a:rPr lang="fi-FI">
                <a:hlinkClick r:id="rId2"/>
              </a:rPr>
              <a:t>https://www.fingrid/sahkomarkkinat/sahkojarjestelman-tila/</a:t>
            </a:r>
            <a:r>
              <a:rPr lang="fi-FI"/>
              <a:t> </a:t>
            </a:r>
          </a:p>
          <a:p>
            <a:r>
              <a:rPr lang="fi-FI"/>
              <a:t>Tasapainoa voidaan säädellä kulutusjoustolla- Miten?</a:t>
            </a:r>
          </a:p>
          <a:p>
            <a:pPr marL="0" indent="0">
              <a:buNone/>
            </a:pPr>
            <a:r>
              <a:rPr lang="fi-FI"/>
              <a:t>-&gt; Milloin sähköä kannattaa käyttää ja milloin säästää? </a:t>
            </a:r>
          </a:p>
          <a:p>
            <a:pPr marL="0" indent="0">
              <a:buNone/>
            </a:pPr>
            <a:r>
              <a:rPr lang="fi-FI"/>
              <a:t>-&gt; Miten saat sähkön kulutusta pienemmäksi?</a:t>
            </a:r>
          </a:p>
          <a:p>
            <a:pPr marL="0" indent="0">
              <a:buNone/>
            </a:pPr>
            <a:endParaRPr lang="fi-FI"/>
          </a:p>
        </p:txBody>
      </p:sp>
    </p:spTree>
    <p:extLst>
      <p:ext uri="{BB962C8B-B14F-4D97-AF65-F5344CB8AC3E}">
        <p14:creationId xmlns:p14="http://schemas.microsoft.com/office/powerpoint/2010/main" val="1594363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88BF5A63-5643-3E17-A2C2-C3879255AAAA}"/>
              </a:ext>
              <a:ext uri="{C183D7F6-B498-43B3-948B-1728B52AA6E4}">
                <adec:decorative xmlns:adec="http://schemas.microsoft.com/office/drawing/2017/decorative" val="1"/>
              </a:ext>
            </a:extLst>
          </p:cNvPr>
          <p:cNvSpPr/>
          <p:nvPr/>
        </p:nvSpPr>
        <p:spPr>
          <a:xfrm>
            <a:off x="1792941" y="2459691"/>
            <a:ext cx="8639735" cy="16024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22A4FB5-1869-ED3D-6F13-928B5FCC0265}"/>
              </a:ext>
            </a:extLst>
          </p:cNvPr>
          <p:cNvSpPr>
            <a:spLocks noGrp="1"/>
          </p:cNvSpPr>
          <p:nvPr>
            <p:ph type="title"/>
          </p:nvPr>
        </p:nvSpPr>
        <p:spPr/>
        <p:txBody>
          <a:bodyPr/>
          <a:lstStyle/>
          <a:p>
            <a:r>
              <a:rPr lang="en-US" err="1">
                <a:cs typeface="Calibri"/>
              </a:rPr>
              <a:t>Lisenssiehdot</a:t>
            </a:r>
          </a:p>
        </p:txBody>
      </p:sp>
      <p:pic>
        <p:nvPicPr>
          <p:cNvPr id="3" name="Picture 2" descr="Creative Commons -lisenssi">
            <a:extLst>
              <a:ext uri="{FF2B5EF4-FFF2-40B4-BE49-F238E27FC236}">
                <a16:creationId xmlns:a16="http://schemas.microsoft.com/office/drawing/2014/main" id="{51AC839C-0D2E-DF0E-A27E-AF087D91B8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5507" y="2993775"/>
            <a:ext cx="1556106" cy="54817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EDB45A-BC8B-0F7C-5D37-3EB3E9D38C60}"/>
              </a:ext>
            </a:extLst>
          </p:cNvPr>
          <p:cNvSpPr txBox="1"/>
          <p:nvPr/>
        </p:nvSpPr>
        <p:spPr>
          <a:xfrm>
            <a:off x="3766770" y="2937746"/>
            <a:ext cx="642280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rPr>
              <a:t>Tämä teos on lisensoitu </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Creative </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Commons</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 Nimeä-</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EiKaupallinen</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a:t>
            </a:r>
            <a:r>
              <a:rPr kumimoji="0" lang="fi-FI" sz="1800" b="1" i="0" u="none" strike="noStrike" kern="1200" cap="none" spc="0" normalizeH="0" baseline="0" noProof="0" err="1">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JaaSamoin</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hlinkClick r:id="rId3">
                  <a:extLst>
                    <a:ext uri="{A12FA001-AC4F-418D-AE19-62706E023703}">
                      <ahyp:hlinkClr xmlns:ahyp="http://schemas.microsoft.com/office/drawing/2018/hyperlinkcolor" val="tx"/>
                    </a:ext>
                  </a:extLst>
                </a:hlinkClick>
              </a:rPr>
              <a:t> 4.0 Kansainvälinen -lisenssillä</a:t>
            </a:r>
            <a:r>
              <a:rPr kumimoji="0" lang="fi-FI" sz="1800" b="1" i="0" u="none" strike="noStrike" kern="1200" cap="none" spc="0" normalizeH="0" baseline="0" noProof="0">
                <a:ln>
                  <a:noFill/>
                </a:ln>
                <a:solidFill>
                  <a:srgbClr val="FFFFFF"/>
                </a:solidFill>
                <a:effectLst/>
                <a:uLnTx/>
                <a:uFillTx/>
                <a:latin typeface="source sans pro" panose="020B0503030403020204" pitchFamily="34" charset="0"/>
                <a:ea typeface="+mn-ea"/>
                <a:cs typeface="+mn-cs"/>
              </a:rPr>
              <a:t>.</a:t>
            </a:r>
            <a:endParaRPr kumimoji="0" lang="fi-FI" sz="1800" b="1"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67547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327BFB1-1F0C-D366-8E7A-9D7A71A2FA7B}"/>
              </a:ext>
            </a:extLst>
          </p:cNvPr>
          <p:cNvSpPr>
            <a:spLocks noGrp="1"/>
          </p:cNvSpPr>
          <p:nvPr>
            <p:ph type="title"/>
          </p:nvPr>
        </p:nvSpPr>
        <p:spPr>
          <a:xfrm>
            <a:off x="500743" y="561620"/>
            <a:ext cx="10515600" cy="777875"/>
          </a:xfrm>
        </p:spPr>
        <p:txBody>
          <a:bodyPr>
            <a:noAutofit/>
          </a:bodyPr>
          <a:lstStyle/>
          <a:p>
            <a:r>
              <a:rPr lang="fi-FI" sz="3200" dirty="0"/>
              <a:t>Tieliikenteen energiankulutus</a:t>
            </a:r>
            <a:endParaRPr lang="fi-FI" sz="3200"/>
          </a:p>
        </p:txBody>
      </p:sp>
      <p:pic>
        <p:nvPicPr>
          <p:cNvPr id="5" name="Kuva 4" descr="Pylväskaavio Tieliikenteen energiankulutuksesta Terajouleina / vuosi välillä 1995-2021.&#10;Aikajaksolla moottoribensiinin osuus on vähentynyt, dieselöljyn ensin kasvanut ja sitten pysynyt suhteellisen samana. Vuoden 2010 tienoilla biodieselin kulutus on alkanut kasvaa, samoin biobensiinin. Sähkön, biokaasun sekä maakaasun ja LNG:n käyttö on melko vähäistä verrattuna muihin.">
            <a:extLst>
              <a:ext uri="{FF2B5EF4-FFF2-40B4-BE49-F238E27FC236}">
                <a16:creationId xmlns:a16="http://schemas.microsoft.com/office/drawing/2014/main" id="{01498437-2314-0E7E-5696-E34B5B953E7F}"/>
              </a:ext>
            </a:extLst>
          </p:cNvPr>
          <p:cNvPicPr>
            <a:picLocks noChangeAspect="1"/>
          </p:cNvPicPr>
          <p:nvPr/>
        </p:nvPicPr>
        <p:blipFill>
          <a:blip r:embed="rId3"/>
          <a:stretch>
            <a:fillRect/>
          </a:stretch>
        </p:blipFill>
        <p:spPr>
          <a:xfrm>
            <a:off x="1785257" y="1972898"/>
            <a:ext cx="8710537" cy="4204193"/>
          </a:xfrm>
          <a:prstGeom prst="rect">
            <a:avLst/>
          </a:prstGeom>
        </p:spPr>
      </p:pic>
      <p:sp>
        <p:nvSpPr>
          <p:cNvPr id="4" name="TextBox 3">
            <a:extLst>
              <a:ext uri="{FF2B5EF4-FFF2-40B4-BE49-F238E27FC236}">
                <a16:creationId xmlns:a16="http://schemas.microsoft.com/office/drawing/2014/main" id="{11CD85C5-86F6-3A47-ABF2-64903CEA7A32}"/>
              </a:ext>
            </a:extLst>
          </p:cNvPr>
          <p:cNvSpPr txBox="1"/>
          <p:nvPr/>
        </p:nvSpPr>
        <p:spPr>
          <a:xfrm>
            <a:off x="4775510" y="5900092"/>
            <a:ext cx="6094140" cy="276999"/>
          </a:xfrm>
          <a:prstGeom prst="rect">
            <a:avLst/>
          </a:prstGeom>
          <a:noFill/>
        </p:spPr>
        <p:txBody>
          <a:bodyPr wrap="square">
            <a:spAutoFit/>
          </a:bodyPr>
          <a:lstStyle/>
          <a:p>
            <a:r>
              <a:rPr lang="fi-FI" sz="1200" dirty="0"/>
              <a:t>https://www.aut.fi/tilastot/liikenteen_energiankulutus/tieliikenteen_energiankulutus</a:t>
            </a:r>
          </a:p>
        </p:txBody>
      </p:sp>
    </p:spTree>
    <p:extLst>
      <p:ext uri="{BB962C8B-B14F-4D97-AF65-F5344CB8AC3E}">
        <p14:creationId xmlns:p14="http://schemas.microsoft.com/office/powerpoint/2010/main" val="24902968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8A38D41-E789-89A3-2BE3-9A4B39F20529}"/>
              </a:ext>
            </a:extLst>
          </p:cNvPr>
          <p:cNvSpPr>
            <a:spLocks noGrp="1"/>
          </p:cNvSpPr>
          <p:nvPr>
            <p:ph type="title"/>
          </p:nvPr>
        </p:nvSpPr>
        <p:spPr/>
        <p:txBody>
          <a:bodyPr/>
          <a:lstStyle/>
          <a:p>
            <a:r>
              <a:rPr lang="fi-FI" err="1"/>
              <a:t>TikTok</a:t>
            </a:r>
            <a:r>
              <a:rPr lang="fi-FI"/>
              <a:t> – energiankäyttö</a:t>
            </a:r>
          </a:p>
        </p:txBody>
      </p:sp>
      <p:sp>
        <p:nvSpPr>
          <p:cNvPr id="5" name="Tekstin paikkamerkki 4">
            <a:extLst>
              <a:ext uri="{FF2B5EF4-FFF2-40B4-BE49-F238E27FC236}">
                <a16:creationId xmlns:a16="http://schemas.microsoft.com/office/drawing/2014/main" id="{E98FCB38-CE61-093C-7266-F6BA103981DF}"/>
              </a:ext>
            </a:extLst>
          </p:cNvPr>
          <p:cNvSpPr>
            <a:spLocks noGrp="1"/>
          </p:cNvSpPr>
          <p:nvPr>
            <p:ph type="body" sz="quarter" idx="10"/>
          </p:nvPr>
        </p:nvSpPr>
        <p:spPr/>
        <p:txBody>
          <a:bodyPr>
            <a:normAutofit lnSpcReduction="10000"/>
          </a:bodyPr>
          <a:lstStyle/>
          <a:p>
            <a:r>
              <a:rPr lang="fi-FI" sz="2200" b="1"/>
              <a:t>Tee 3-5 hengen ryhmissä lyhyt</a:t>
            </a:r>
          </a:p>
          <a:p>
            <a:r>
              <a:rPr lang="fi-FI" sz="2200" b="1"/>
              <a:t> </a:t>
            </a:r>
            <a:r>
              <a:rPr lang="fi-FI" sz="2200" b="1" err="1"/>
              <a:t>tiktok</a:t>
            </a:r>
            <a:r>
              <a:rPr lang="fi-FI" sz="2200" b="1"/>
              <a:t>-video jostakin seuraavasta aiheesta:</a:t>
            </a:r>
          </a:p>
          <a:p>
            <a:pPr marL="457200" indent="-457200">
              <a:buFontTx/>
              <a:buChar char="-"/>
            </a:pPr>
            <a:r>
              <a:rPr lang="fi-FI" sz="2200"/>
              <a:t>Tässä on </a:t>
            </a:r>
            <a:r>
              <a:rPr lang="fi-FI" sz="2200" err="1"/>
              <a:t>poweria</a:t>
            </a:r>
            <a:endParaRPr lang="fi-FI" sz="2200"/>
          </a:p>
          <a:p>
            <a:pPr marL="457200" indent="-457200">
              <a:buFontTx/>
              <a:buChar char="-"/>
            </a:pPr>
            <a:r>
              <a:rPr lang="fi-FI" sz="2200"/>
              <a:t>Energiansäästövinkki</a:t>
            </a:r>
          </a:p>
          <a:p>
            <a:pPr marL="457200" indent="-457200">
              <a:buFontTx/>
              <a:buChar char="-"/>
            </a:pPr>
            <a:r>
              <a:rPr lang="fi-FI" sz="2200"/>
              <a:t>Energiatuhlari</a:t>
            </a:r>
          </a:p>
          <a:p>
            <a:pPr marL="457200" indent="-457200">
              <a:buFontTx/>
              <a:buChar char="-"/>
            </a:pPr>
            <a:r>
              <a:rPr lang="fi-FI" sz="2200"/>
              <a:t>Joku muu energiaan/liikkumiseen liittyvä: otsikoi itse</a:t>
            </a:r>
          </a:p>
          <a:p>
            <a:pPr marL="457200" indent="-457200">
              <a:buFontTx/>
              <a:buChar char="-"/>
            </a:pPr>
            <a:endParaRPr lang="fi-FI" sz="2200"/>
          </a:p>
          <a:p>
            <a:r>
              <a:rPr lang="fi-FI">
                <a:sym typeface="Wingdings" panose="05000000000000000000" pitchFamily="2" charset="2"/>
              </a:rPr>
              <a:t> Lähetä tuotos </a:t>
            </a:r>
            <a:r>
              <a:rPr lang="fi-FI" err="1">
                <a:sym typeface="Wingdings" panose="05000000000000000000" pitchFamily="2" charset="2"/>
              </a:rPr>
              <a:t>Padlettiin</a:t>
            </a:r>
            <a:r>
              <a:rPr lang="fi-FI">
                <a:sym typeface="Wingdings" panose="05000000000000000000" pitchFamily="2" charset="2"/>
              </a:rPr>
              <a:t> QR-koodilla tai osoitteella:</a:t>
            </a:r>
            <a:r>
              <a:rPr lang="fi-FI" dirty="0">
                <a:sym typeface="Wingdings" panose="05000000000000000000" pitchFamily="2" charset="2"/>
              </a:rPr>
              <a:t> xxx</a:t>
            </a:r>
            <a:endParaRPr lang="fi-FI"/>
          </a:p>
          <a:p>
            <a:pPr marL="457200" indent="-457200">
              <a:buFont typeface="Wingdings" panose="05000000000000000000" pitchFamily="2" charset="2"/>
              <a:buChar char="à"/>
            </a:pPr>
            <a:r>
              <a:rPr lang="fi-FI"/>
              <a:t>Katsotaan lopuksi yhdessä läpi!</a:t>
            </a:r>
          </a:p>
          <a:p>
            <a:pPr marL="457200" indent="-457200">
              <a:buFontTx/>
              <a:buChar char="-"/>
            </a:pPr>
            <a:endParaRPr lang="fi-FI"/>
          </a:p>
          <a:p>
            <a:pPr marL="457200" indent="-457200">
              <a:buFontTx/>
              <a:buChar char="-"/>
            </a:pPr>
            <a:endParaRPr lang="fi-FI"/>
          </a:p>
        </p:txBody>
      </p:sp>
      <p:sp>
        <p:nvSpPr>
          <p:cNvPr id="3" name="AutoShape 2" descr="Voit ladata automaattisesti päivittyvän kuvion tiedot Excel-taulukkona valikosta tai kuunnella taulukkoa ruudunlukuohjelmalla tämän kuvion jälkeen.">
            <a:extLst>
              <a:ext uri="{FF2B5EF4-FFF2-40B4-BE49-F238E27FC236}">
                <a16:creationId xmlns:a16="http://schemas.microsoft.com/office/drawing/2014/main" id="{1A5DD22E-1042-CFE5-6621-DFA68D1833C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spTree>
    <p:extLst>
      <p:ext uri="{BB962C8B-B14F-4D97-AF65-F5344CB8AC3E}">
        <p14:creationId xmlns:p14="http://schemas.microsoft.com/office/powerpoint/2010/main" val="4208048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9C4DE7E-EE12-CBE5-DD9A-5ABFA6BC07F6}"/>
              </a:ext>
            </a:extLst>
          </p:cNvPr>
          <p:cNvSpPr>
            <a:spLocks noGrp="1"/>
          </p:cNvSpPr>
          <p:nvPr>
            <p:ph type="title"/>
          </p:nvPr>
        </p:nvSpPr>
        <p:spPr/>
        <p:txBody>
          <a:bodyPr/>
          <a:lstStyle/>
          <a:p>
            <a:r>
              <a:rPr lang="fi-FI"/>
              <a:t>Tai vaihtoehtoisesti…</a:t>
            </a:r>
          </a:p>
        </p:txBody>
      </p:sp>
      <p:sp>
        <p:nvSpPr>
          <p:cNvPr id="3" name="Tekstin paikkamerkki 2">
            <a:extLst>
              <a:ext uri="{FF2B5EF4-FFF2-40B4-BE49-F238E27FC236}">
                <a16:creationId xmlns:a16="http://schemas.microsoft.com/office/drawing/2014/main" id="{F72CF32C-5FAD-0C99-02F8-D3E9BE6A33E2}"/>
              </a:ext>
            </a:extLst>
          </p:cNvPr>
          <p:cNvSpPr>
            <a:spLocks noGrp="1"/>
          </p:cNvSpPr>
          <p:nvPr>
            <p:ph type="body" sz="quarter" idx="10"/>
          </p:nvPr>
        </p:nvSpPr>
        <p:spPr/>
        <p:txBody>
          <a:bodyPr/>
          <a:lstStyle/>
          <a:p>
            <a:endParaRPr lang="fi-FI"/>
          </a:p>
        </p:txBody>
      </p:sp>
    </p:spTree>
    <p:extLst>
      <p:ext uri="{BB962C8B-B14F-4D97-AF65-F5344CB8AC3E}">
        <p14:creationId xmlns:p14="http://schemas.microsoft.com/office/powerpoint/2010/main" val="22975694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tsikko 4">
            <a:extLst>
              <a:ext uri="{FF2B5EF4-FFF2-40B4-BE49-F238E27FC236}">
                <a16:creationId xmlns:a16="http://schemas.microsoft.com/office/drawing/2014/main" id="{7C18945E-F123-07CD-1592-A303D31A1D43}"/>
              </a:ext>
            </a:extLst>
          </p:cNvPr>
          <p:cNvSpPr>
            <a:spLocks noGrp="1"/>
          </p:cNvSpPr>
          <p:nvPr>
            <p:ph type="title"/>
          </p:nvPr>
        </p:nvSpPr>
        <p:spPr>
          <a:xfrm>
            <a:off x="838199" y="365125"/>
            <a:ext cx="11060151" cy="1325563"/>
          </a:xfrm>
        </p:spPr>
        <p:txBody>
          <a:bodyPr>
            <a:normAutofit/>
          </a:bodyPr>
          <a:lstStyle/>
          <a:p>
            <a:r>
              <a:rPr lang="fi-FI" sz="4000" dirty="0"/>
              <a:t>AUTOKALKULAATTORI: </a:t>
            </a:r>
            <a:r>
              <a:rPr lang="fi-FI" sz="4000" dirty="0">
                <a:hlinkClick r:id="rId2"/>
              </a:rPr>
              <a:t>https://autokalkulaattori.fi/</a:t>
            </a:r>
            <a:endParaRPr lang="fi-FI" sz="4000" dirty="0"/>
          </a:p>
        </p:txBody>
      </p:sp>
      <p:sp>
        <p:nvSpPr>
          <p:cNvPr id="3" name="Text Placeholder 2">
            <a:extLst>
              <a:ext uri="{FF2B5EF4-FFF2-40B4-BE49-F238E27FC236}">
                <a16:creationId xmlns:a16="http://schemas.microsoft.com/office/drawing/2014/main" id="{76EC3953-1257-0731-A4E9-6A844AD8467E}"/>
              </a:ext>
            </a:extLst>
          </p:cNvPr>
          <p:cNvSpPr>
            <a:spLocks noGrp="1"/>
          </p:cNvSpPr>
          <p:nvPr>
            <p:ph type="body" sz="quarter" idx="10"/>
          </p:nvPr>
        </p:nvSpPr>
        <p:spPr>
          <a:xfrm>
            <a:off x="838200" y="1771650"/>
            <a:ext cx="10515600" cy="4376738"/>
          </a:xfrm>
        </p:spPr>
        <p:txBody>
          <a:bodyPr>
            <a:normAutofit fontScale="55000" lnSpcReduction="20000"/>
          </a:bodyPr>
          <a:lstStyle/>
          <a:p>
            <a:r>
              <a:rPr lang="fi-FI" b="1" dirty="0"/>
              <a:t>Vertaillaan bensiini-, kaasu- ja sähköautoa</a:t>
            </a:r>
          </a:p>
          <a:p>
            <a:pPr marL="457200" lvl="0" indent="-457200">
              <a:buFont typeface="Arial" panose="020B0604020202020204" pitchFamily="34" charset="0"/>
              <a:buChar char="•"/>
            </a:pPr>
            <a:r>
              <a:rPr lang="fi-FI" dirty="0"/>
              <a:t>valitse kilometrimäärä 18 000 km/v</a:t>
            </a:r>
          </a:p>
          <a:p>
            <a:pPr marL="457200" lvl="0" indent="-457200">
              <a:buFont typeface="Arial" panose="020B0604020202020204" pitchFamily="34" charset="0"/>
              <a:buChar char="•"/>
            </a:pPr>
            <a:r>
              <a:rPr lang="fi-FI" dirty="0"/>
              <a:t>auton koko: keksikokoinen</a:t>
            </a:r>
          </a:p>
          <a:p>
            <a:pPr marL="457200" lvl="0" indent="-457200">
              <a:buFont typeface="Arial" panose="020B0604020202020204" pitchFamily="34" charset="0"/>
              <a:buChar char="•"/>
            </a:pPr>
            <a:r>
              <a:rPr lang="fi-FI" dirty="0"/>
              <a:t>käyttövoima; bensiini, kaasu ja sähkö (+ painikkeella saat lisättyä ajoneuvon)</a:t>
            </a:r>
          </a:p>
          <a:p>
            <a:pPr marL="457200" lvl="0" indent="-457200">
              <a:buFont typeface="Arial" panose="020B0604020202020204" pitchFamily="34" charset="0"/>
              <a:buChar char="•"/>
            </a:pPr>
            <a:r>
              <a:rPr lang="fi-FI" dirty="0"/>
              <a:t>Polttoaineen hinta-asetuksia ei tarvitse säätää</a:t>
            </a:r>
          </a:p>
          <a:p>
            <a:pPr marL="457200" lvl="0" indent="-457200">
              <a:buFont typeface="Arial" panose="020B0604020202020204" pitchFamily="34" charset="0"/>
              <a:buChar char="•"/>
            </a:pPr>
            <a:r>
              <a:rPr lang="fi-FI" dirty="0"/>
              <a:t>säädä taulukosta käyttöajaksi 15 vuotta</a:t>
            </a:r>
          </a:p>
          <a:p>
            <a:pPr marL="457200" lvl="0" indent="-457200">
              <a:buFont typeface="Arial" panose="020B0604020202020204" pitchFamily="34" charset="0"/>
              <a:buChar char="•"/>
            </a:pPr>
            <a:r>
              <a:rPr lang="fi-FI" dirty="0"/>
              <a:t>Muita asetuksia ei tarvitse säätää</a:t>
            </a:r>
          </a:p>
          <a:p>
            <a:pPr marL="457200" indent="-457200">
              <a:buFont typeface="Arial" panose="020B0604020202020204" pitchFamily="34" charset="0"/>
              <a:buChar char="•"/>
            </a:pPr>
            <a:r>
              <a:rPr lang="fi-FI" dirty="0"/>
              <a:t>Katso taulukosta vastaukset seuraaviin kysymyksiin</a:t>
            </a:r>
          </a:p>
          <a:p>
            <a:r>
              <a:rPr lang="fi-FI" b="1" dirty="0"/>
              <a:t>1. Miten päästöt muuttuvat 15 vuoden kuluessa kunkin käyttövoiman kohdalla?</a:t>
            </a:r>
            <a:endParaRPr lang="fi-FI" dirty="0"/>
          </a:p>
          <a:p>
            <a:pPr lvl="0"/>
            <a:r>
              <a:rPr lang="fi-FI" b="1" dirty="0"/>
              <a:t>2. Kuinka monen käyttövuoden kuluttua sähköauton elinkaarikustannukset muuttuvat bensiiniautoa halvemmiksi? Entä kaasuauton?</a:t>
            </a:r>
          </a:p>
          <a:p>
            <a:pPr lvl="0"/>
            <a:r>
              <a:rPr lang="fi-FI" b="1" dirty="0"/>
              <a:t>3. Vaihtamalla esim. bensiinin hintaa korkeammaksi voit tarkastella mitä tapahtuu, jos bensiinin hinta muuttuisi radikaalisti. Kokeile muuttaa myös polttoainetta tai vuosittain ajettavaa kilometrimäärää.</a:t>
            </a:r>
          </a:p>
          <a:p>
            <a:endParaRPr lang="fi-FI" dirty="0"/>
          </a:p>
        </p:txBody>
      </p:sp>
    </p:spTree>
    <p:extLst>
      <p:ext uri="{BB962C8B-B14F-4D97-AF65-F5344CB8AC3E}">
        <p14:creationId xmlns:p14="http://schemas.microsoft.com/office/powerpoint/2010/main" val="21652890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048D34-F646-AF97-9560-ABE9D74F789C}"/>
              </a:ext>
            </a:extLst>
          </p:cNvPr>
          <p:cNvSpPr>
            <a:spLocks noGrp="1"/>
          </p:cNvSpPr>
          <p:nvPr>
            <p:ph type="ctrTitle"/>
          </p:nvPr>
        </p:nvSpPr>
        <p:spPr/>
        <p:txBody>
          <a:bodyPr>
            <a:normAutofit/>
          </a:bodyPr>
          <a:lstStyle/>
          <a:p>
            <a:r>
              <a:rPr lang="fi-FI">
                <a:solidFill>
                  <a:schemeClr val="accent1"/>
                </a:solidFill>
                <a:latin typeface="Open Sans Semibold"/>
                <a:ea typeface="Open Sans Semibold"/>
                <a:cs typeface="Open Sans Semibold"/>
              </a:rPr>
              <a:t>Hiilijalanjälki </a:t>
            </a:r>
            <a:br>
              <a:rPr lang="fi-FI">
                <a:solidFill>
                  <a:schemeClr val="accent1"/>
                </a:solidFill>
                <a:latin typeface="Open Sans Semibold"/>
                <a:ea typeface="Open Sans Semibold"/>
                <a:cs typeface="Open Sans Semibold"/>
              </a:rPr>
            </a:br>
            <a:r>
              <a:rPr lang="fi-FI">
                <a:solidFill>
                  <a:schemeClr val="accent1"/>
                </a:solidFill>
                <a:latin typeface="Open Sans Semibold"/>
                <a:ea typeface="Open Sans Semibold"/>
                <a:cs typeface="Open Sans Semibold"/>
              </a:rPr>
              <a:t>omalla alalla</a:t>
            </a:r>
          </a:p>
        </p:txBody>
      </p:sp>
      <p:sp>
        <p:nvSpPr>
          <p:cNvPr id="5" name="Subtitle 4">
            <a:extLst>
              <a:ext uri="{FF2B5EF4-FFF2-40B4-BE49-F238E27FC236}">
                <a16:creationId xmlns:a16="http://schemas.microsoft.com/office/drawing/2014/main" id="{D8C96DBE-3DA3-9F2B-743B-B8576BD9EDFF}"/>
              </a:ext>
            </a:extLst>
          </p:cNvPr>
          <p:cNvSpPr>
            <a:spLocks noGrp="1"/>
          </p:cNvSpPr>
          <p:nvPr>
            <p:ph type="subTitle" idx="1"/>
          </p:nvPr>
        </p:nvSpPr>
        <p:spPr/>
        <p:txBody>
          <a:bodyPr/>
          <a:lstStyle/>
          <a:p>
            <a:r>
              <a:rPr lang="fi-FI"/>
              <a:t>Veera Vainio, Birgitta Mannila ja Elisa Vallius</a:t>
            </a:r>
          </a:p>
        </p:txBody>
      </p:sp>
    </p:spTree>
    <p:extLst>
      <p:ext uri="{BB962C8B-B14F-4D97-AF65-F5344CB8AC3E}">
        <p14:creationId xmlns:p14="http://schemas.microsoft.com/office/powerpoint/2010/main" val="23332567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D652128-5629-9434-7659-60DF39FF406C}"/>
              </a:ext>
            </a:extLst>
          </p:cNvPr>
          <p:cNvSpPr>
            <a:spLocks noGrp="1"/>
          </p:cNvSpPr>
          <p:nvPr>
            <p:ph type="title"/>
          </p:nvPr>
        </p:nvSpPr>
        <p:spPr/>
        <p:txBody>
          <a:bodyPr>
            <a:normAutofit/>
          </a:bodyPr>
          <a:lstStyle/>
          <a:p>
            <a:r>
              <a:rPr lang="fi-FI"/>
              <a:t>Hiilijalanjälki omalla alalla | Kuvaus ja ohje </a:t>
            </a:r>
          </a:p>
        </p:txBody>
      </p:sp>
      <p:sp>
        <p:nvSpPr>
          <p:cNvPr id="3" name="Sisällön paikkamerkki 2">
            <a:extLst>
              <a:ext uri="{FF2B5EF4-FFF2-40B4-BE49-F238E27FC236}">
                <a16:creationId xmlns:a16="http://schemas.microsoft.com/office/drawing/2014/main" id="{007710F2-30AA-5DEC-A059-4AA8ADF94EE8}"/>
              </a:ext>
            </a:extLst>
          </p:cNvPr>
          <p:cNvSpPr>
            <a:spLocks noGrp="1"/>
          </p:cNvSpPr>
          <p:nvPr>
            <p:ph idx="1"/>
          </p:nvPr>
        </p:nvSpPr>
        <p:spPr/>
        <p:txBody>
          <a:bodyPr vert="horz" lIns="91440" tIns="45720" rIns="91440" bIns="45720" rtlCol="0" anchor="t">
            <a:normAutofit fontScale="92500" lnSpcReduction="20000"/>
          </a:bodyPr>
          <a:lstStyle/>
          <a:p>
            <a:r>
              <a:rPr lang="fi-FI" sz="3000">
                <a:solidFill>
                  <a:srgbClr val="FF007B"/>
                </a:solidFill>
                <a:ea typeface="Open Sans Light"/>
                <a:cs typeface="Open Sans Light"/>
              </a:rPr>
              <a:t>Tavoite: </a:t>
            </a:r>
            <a:r>
              <a:rPr lang="fi-FI" sz="3000">
                <a:ea typeface="Open Sans Light"/>
                <a:cs typeface="Open Sans Light"/>
              </a:rPr>
              <a:t>Opiskelija tietää yleisesti, mitä </a:t>
            </a:r>
            <a:r>
              <a:rPr lang="fi-FI" sz="3000">
                <a:ea typeface="Open Sans Light"/>
                <a:cs typeface="Calibri"/>
              </a:rPr>
              <a:t>hiilijalanjälki</a:t>
            </a:r>
            <a:r>
              <a:rPr lang="fi-FI" sz="3000">
                <a:ea typeface="Open Sans Light"/>
                <a:cs typeface="Open Sans Light"/>
              </a:rPr>
              <a:t> tarkoittaa. Hän tunnistaa tärkeimpiä päästölähteitä ja osaa luokitella niitä GHG-protokollan mukaan. </a:t>
            </a:r>
          </a:p>
          <a:p>
            <a:r>
              <a:rPr lang="fi-FI" sz="3000">
                <a:solidFill>
                  <a:srgbClr val="FF007B"/>
                </a:solidFill>
                <a:ea typeface="Open Sans Light"/>
                <a:cs typeface="Open Sans Light"/>
              </a:rPr>
              <a:t>Kohderyhmä: </a:t>
            </a:r>
            <a:r>
              <a:rPr lang="fi-FI" sz="3000">
                <a:ea typeface="Open Sans Light"/>
                <a:cs typeface="Open Sans Light"/>
              </a:rPr>
              <a:t>Toinen aste</a:t>
            </a:r>
            <a:endParaRPr lang="fi-FI" sz="3000"/>
          </a:p>
          <a:p>
            <a:r>
              <a:rPr lang="fi-FI" sz="3000">
                <a:solidFill>
                  <a:srgbClr val="FF007B"/>
                </a:solidFill>
                <a:ea typeface="Open Sans Light"/>
                <a:cs typeface="Open Sans Light"/>
              </a:rPr>
              <a:t>Kuvaus: </a:t>
            </a:r>
            <a:r>
              <a:rPr lang="fi-FI" sz="3000">
                <a:ea typeface="Open Sans Light"/>
                <a:cs typeface="Open Sans Light"/>
              </a:rPr>
              <a:t>Tiiviit teoriadiat hiilijalanjäljestä, päästölähteistä ja päästöjen luokittelusta, ohjeet harjoitustehtäviin sekä esimerkkejä. Diojen lopussa </a:t>
            </a:r>
            <a:r>
              <a:rPr lang="fi-FI" sz="3000" err="1">
                <a:ea typeface="Open Sans Light"/>
                <a:cs typeface="Open Sans Light"/>
              </a:rPr>
              <a:t>canvas</a:t>
            </a:r>
            <a:r>
              <a:rPr lang="fi-FI" sz="3000">
                <a:ea typeface="Open Sans Light"/>
                <a:cs typeface="Open Sans Light"/>
              </a:rPr>
              <a:t>-pohja.</a:t>
            </a:r>
            <a:endParaRPr lang="fi-FI" sz="3000"/>
          </a:p>
          <a:p>
            <a:r>
              <a:rPr lang="fi-FI" sz="3000">
                <a:solidFill>
                  <a:srgbClr val="FF007B"/>
                </a:solidFill>
              </a:rPr>
              <a:t>Ohjeistus opettajalle: </a:t>
            </a:r>
            <a:r>
              <a:rPr lang="fi-FI" sz="3000"/>
              <a:t>Rastia on tarkoitus käyttää osana kestävän kehityksen </a:t>
            </a:r>
            <a:r>
              <a:rPr lang="fi-FI" sz="3000" err="1"/>
              <a:t>teemapäivää</a:t>
            </a:r>
            <a:r>
              <a:rPr lang="fi-FI" sz="3000"/>
              <a:t>. Harjoitustehtävässä tarvitaan </a:t>
            </a:r>
            <a:r>
              <a:rPr lang="fi-FI" sz="3000" err="1"/>
              <a:t>canvas</a:t>
            </a:r>
            <a:r>
              <a:rPr lang="fi-FI" sz="3000"/>
              <a:t>-pohjia, </a:t>
            </a:r>
            <a:r>
              <a:rPr lang="fi-FI" sz="3000" err="1"/>
              <a:t>post</a:t>
            </a:r>
            <a:r>
              <a:rPr lang="fi-FI" sz="3000"/>
              <a:t> it-lappuja ja kyniä.</a:t>
            </a:r>
          </a:p>
          <a:p>
            <a:r>
              <a:rPr lang="fi-FI" sz="3000">
                <a:solidFill>
                  <a:srgbClr val="FF007B"/>
                </a:solidFill>
              </a:rPr>
              <a:t>Arvio opetusmateriaalin läpikäymiseen kuluvasta ajasta: </a:t>
            </a:r>
            <a:r>
              <a:rPr lang="fi-FI" sz="3000"/>
              <a:t>50 minuuttia + esivalmistelut</a:t>
            </a:r>
          </a:p>
        </p:txBody>
      </p:sp>
    </p:spTree>
    <p:extLst>
      <p:ext uri="{BB962C8B-B14F-4D97-AF65-F5344CB8AC3E}">
        <p14:creationId xmlns:p14="http://schemas.microsoft.com/office/powerpoint/2010/main" val="11129042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D96E9-2821-0ADE-11EF-DE3833A27AC2}"/>
              </a:ext>
            </a:extLst>
          </p:cNvPr>
          <p:cNvSpPr>
            <a:spLocks noGrp="1"/>
          </p:cNvSpPr>
          <p:nvPr>
            <p:ph type="title"/>
          </p:nvPr>
        </p:nvSpPr>
        <p:spPr/>
        <p:txBody>
          <a:bodyPr/>
          <a:lstStyle/>
          <a:p>
            <a:r>
              <a:rPr lang="en-US" err="1"/>
              <a:t>Rastin</a:t>
            </a:r>
            <a:r>
              <a:rPr lang="en-US"/>
              <a:t> </a:t>
            </a:r>
            <a:r>
              <a:rPr lang="en-US" err="1"/>
              <a:t>kulku</a:t>
            </a:r>
            <a:endParaRPr lang="en-US"/>
          </a:p>
        </p:txBody>
      </p:sp>
      <p:sp>
        <p:nvSpPr>
          <p:cNvPr id="3" name="Text Placeholder 2">
            <a:extLst>
              <a:ext uri="{FF2B5EF4-FFF2-40B4-BE49-F238E27FC236}">
                <a16:creationId xmlns:a16="http://schemas.microsoft.com/office/drawing/2014/main" id="{152A669B-C97E-845F-8C72-C2C7E2928523}"/>
              </a:ext>
            </a:extLst>
          </p:cNvPr>
          <p:cNvSpPr>
            <a:spLocks noGrp="1"/>
          </p:cNvSpPr>
          <p:nvPr>
            <p:ph type="body" sz="quarter" idx="10"/>
          </p:nvPr>
        </p:nvSpPr>
        <p:spPr/>
        <p:txBody>
          <a:bodyPr/>
          <a:lstStyle/>
          <a:p>
            <a:r>
              <a:rPr lang="fi-FI"/>
              <a:t>Johdatus hiilijalanjälkeen</a:t>
            </a:r>
          </a:p>
          <a:p>
            <a:r>
              <a:rPr lang="fi-FI"/>
              <a:t>Tehtävä 1:  Hiilijalanjälki</a:t>
            </a:r>
          </a:p>
          <a:p>
            <a:r>
              <a:rPr lang="fi-FI"/>
              <a:t>Tehtävä 2: Päästölähteiden luokittelu</a:t>
            </a:r>
          </a:p>
          <a:p>
            <a:r>
              <a:rPr lang="fi-FI">
                <a:solidFill>
                  <a:schemeClr val="tx1"/>
                </a:solidFill>
              </a:rPr>
              <a:t>Tehtävä 3: Hiilijalanjäljen pienentäminen | Kehittämissuunnitelma</a:t>
            </a:r>
          </a:p>
          <a:p>
            <a:endParaRPr lang="en-US"/>
          </a:p>
        </p:txBody>
      </p:sp>
    </p:spTree>
    <p:extLst>
      <p:ext uri="{BB962C8B-B14F-4D97-AF65-F5344CB8AC3E}">
        <p14:creationId xmlns:p14="http://schemas.microsoft.com/office/powerpoint/2010/main" val="987157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B4FB11C-9F70-19D1-175E-57F13EABEDD0}"/>
              </a:ext>
            </a:extLst>
          </p:cNvPr>
          <p:cNvSpPr>
            <a:spLocks noGrp="1"/>
          </p:cNvSpPr>
          <p:nvPr>
            <p:ph type="title"/>
          </p:nvPr>
        </p:nvSpPr>
        <p:spPr/>
        <p:txBody>
          <a:bodyPr/>
          <a:lstStyle/>
          <a:p>
            <a:r>
              <a:rPr lang="fi-FI">
                <a:solidFill>
                  <a:srgbClr val="262728"/>
                </a:solidFill>
              </a:rPr>
              <a:t>Mikä on hiilijalanjälki?</a:t>
            </a:r>
          </a:p>
        </p:txBody>
      </p:sp>
      <p:sp>
        <p:nvSpPr>
          <p:cNvPr id="3" name="Tekstin paikkamerkki 2">
            <a:extLst>
              <a:ext uri="{FF2B5EF4-FFF2-40B4-BE49-F238E27FC236}">
                <a16:creationId xmlns:a16="http://schemas.microsoft.com/office/drawing/2014/main" id="{B653FC75-E1C2-5813-3837-C100FB5760FB}"/>
              </a:ext>
            </a:extLst>
          </p:cNvPr>
          <p:cNvSpPr>
            <a:spLocks noGrp="1"/>
          </p:cNvSpPr>
          <p:nvPr>
            <p:ph type="body" sz="quarter" idx="10"/>
          </p:nvPr>
        </p:nvSpPr>
        <p:spPr/>
        <p:txBody>
          <a:bodyPr/>
          <a:lstStyle/>
          <a:p>
            <a:r>
              <a:rPr lang="fi-FI">
                <a:solidFill>
                  <a:schemeClr val="tx1"/>
                </a:solidFill>
              </a:rPr>
              <a:t>Hiilijalanjälki</a:t>
            </a:r>
            <a:r>
              <a:rPr lang="fi-FI"/>
              <a:t> = ihmisen toiminnan aiheuttama ilmastokuorma eli kasvihuonekaasupäästöt</a:t>
            </a:r>
          </a:p>
          <a:p>
            <a:pPr lvl="1"/>
            <a:r>
              <a:rPr lang="fi-FI"/>
              <a:t>Lasketaan jollekin kokonaisuudelle, kuten yritykselle, </a:t>
            </a:r>
            <a:br>
              <a:rPr lang="fi-FI"/>
            </a:br>
            <a:r>
              <a:rPr lang="fi-FI"/>
              <a:t>tuotteelle tai henkilölle</a:t>
            </a:r>
          </a:p>
          <a:p>
            <a:r>
              <a:rPr lang="fi-FI"/>
              <a:t>Työkalu ilmastovaikutusten tunnistamiseen ja </a:t>
            </a:r>
            <a:br>
              <a:rPr lang="fi-FI"/>
            </a:br>
            <a:r>
              <a:rPr lang="fi-FI"/>
              <a:t>hallintaan</a:t>
            </a:r>
          </a:p>
          <a:p>
            <a:pPr lvl="1"/>
            <a:r>
              <a:rPr lang="fi-FI"/>
              <a:t>Taustalla ilmastonmuutoksen hillitseminen ja omien </a:t>
            </a:r>
            <a:br>
              <a:rPr lang="fi-FI"/>
            </a:br>
            <a:r>
              <a:rPr lang="fi-FI"/>
              <a:t>vaikutusten vähentäminen</a:t>
            </a:r>
          </a:p>
          <a:p>
            <a:endParaRPr lang="fi-FI"/>
          </a:p>
        </p:txBody>
      </p:sp>
      <p:pic>
        <p:nvPicPr>
          <p:cNvPr id="4" name="Kuva 3">
            <a:extLst>
              <a:ext uri="{FF2B5EF4-FFF2-40B4-BE49-F238E27FC236}">
                <a16:creationId xmlns:a16="http://schemas.microsoft.com/office/drawing/2014/main" id="{E26C16D3-DFE9-42CC-CFE8-8951AD3CF48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376995" y="2386830"/>
            <a:ext cx="2109399" cy="3761558"/>
          </a:xfrm>
          <a:prstGeom prst="rect">
            <a:avLst/>
          </a:prstGeom>
        </p:spPr>
      </p:pic>
    </p:spTree>
    <p:extLst>
      <p:ext uri="{BB962C8B-B14F-4D97-AF65-F5344CB8AC3E}">
        <p14:creationId xmlns:p14="http://schemas.microsoft.com/office/powerpoint/2010/main" val="878817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DDFD6-DCE1-42EC-A7A6-D23550E0F257}"/>
              </a:ext>
            </a:extLst>
          </p:cNvPr>
          <p:cNvSpPr>
            <a:spLocks noGrp="1"/>
          </p:cNvSpPr>
          <p:nvPr>
            <p:ph type="title"/>
          </p:nvPr>
        </p:nvSpPr>
        <p:spPr>
          <a:xfrm>
            <a:off x="838200" y="254000"/>
            <a:ext cx="10515600" cy="1325563"/>
          </a:xfrm>
        </p:spPr>
        <p:txBody>
          <a:bodyPr/>
          <a:lstStyle/>
          <a:p>
            <a:r>
              <a:rPr lang="fi-FI">
                <a:solidFill>
                  <a:schemeClr val="tx1"/>
                </a:solidFill>
              </a:rPr>
              <a:t>Mistä päästöjä syntyy?</a:t>
            </a:r>
          </a:p>
        </p:txBody>
      </p:sp>
      <p:grpSp>
        <p:nvGrpSpPr>
          <p:cNvPr id="5" name="Group 4" descr="Pilven muotoisessa kuviossa erilaisia päästöjen lähteitä, kuten ajoneuvoja ja liikennevälineitä, energiantuotantoa, kulutustavaraa, ruokaa ja asumiseen liittyviä asioita viivapiirroksina.">
            <a:extLst>
              <a:ext uri="{FF2B5EF4-FFF2-40B4-BE49-F238E27FC236}">
                <a16:creationId xmlns:a16="http://schemas.microsoft.com/office/drawing/2014/main" id="{2EA73D85-94CE-DD52-7D21-BDE4715EE278}"/>
              </a:ext>
            </a:extLst>
          </p:cNvPr>
          <p:cNvGrpSpPr/>
          <p:nvPr/>
        </p:nvGrpSpPr>
        <p:grpSpPr>
          <a:xfrm>
            <a:off x="957721" y="952472"/>
            <a:ext cx="9841182" cy="5576472"/>
            <a:chOff x="957721" y="952472"/>
            <a:chExt cx="9841182" cy="5576472"/>
          </a:xfrm>
        </p:grpSpPr>
        <p:pic>
          <p:nvPicPr>
            <p:cNvPr id="27" name="Graphic 26" descr="Pilven muotoisessa kuviossa erilaisia päästöjen lähteitä, kuten ajoneuvoja ja liikennevälineitä, energiantuotantoa, kulutustavaraa, ruokaa ja asumiseen liittyviä asioita viivapiirroksina.">
              <a:extLst>
                <a:ext uri="{FF2B5EF4-FFF2-40B4-BE49-F238E27FC236}">
                  <a16:creationId xmlns:a16="http://schemas.microsoft.com/office/drawing/2014/main" id="{50152912-966A-B0BF-40DA-F62AA26FB67E}"/>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992" t="22254" r="992" b="21081"/>
            <a:stretch/>
          </p:blipFill>
          <p:spPr>
            <a:xfrm>
              <a:off x="957721" y="952472"/>
              <a:ext cx="9841182" cy="5576472"/>
            </a:xfrm>
            <a:prstGeom prst="rect">
              <a:avLst/>
            </a:prstGeom>
          </p:spPr>
        </p:pic>
        <p:grpSp>
          <p:nvGrpSpPr>
            <p:cNvPr id="189" name="Group 188">
              <a:extLst>
                <a:ext uri="{FF2B5EF4-FFF2-40B4-BE49-F238E27FC236}">
                  <a16:creationId xmlns:a16="http://schemas.microsoft.com/office/drawing/2014/main" id="{E6B90894-E38A-0203-C274-323D61A1EF23}"/>
                </a:ext>
              </a:extLst>
            </p:cNvPr>
            <p:cNvGrpSpPr/>
            <p:nvPr/>
          </p:nvGrpSpPr>
          <p:grpSpPr>
            <a:xfrm>
              <a:off x="2012996" y="1643516"/>
              <a:ext cx="7795568" cy="4175534"/>
              <a:chOff x="2012996" y="1643516"/>
              <a:chExt cx="7795568" cy="4175534"/>
            </a:xfrm>
          </p:grpSpPr>
          <p:grpSp>
            <p:nvGrpSpPr>
              <p:cNvPr id="3" name="Content Placeholder 4" descr="Garbage outline">
                <a:extLst>
                  <a:ext uri="{FF2B5EF4-FFF2-40B4-BE49-F238E27FC236}">
                    <a16:creationId xmlns:a16="http://schemas.microsoft.com/office/drawing/2014/main" id="{38546AA0-2501-1CCB-70CB-E7B69556341D}"/>
                  </a:ext>
                </a:extLst>
              </p:cNvPr>
              <p:cNvGrpSpPr/>
              <p:nvPr/>
            </p:nvGrpSpPr>
            <p:grpSpPr>
              <a:xfrm>
                <a:off x="7351450" y="2590198"/>
                <a:ext cx="475980" cy="555310"/>
                <a:chOff x="7351450" y="2590198"/>
                <a:chExt cx="475980" cy="555310"/>
              </a:xfrm>
              <a:solidFill>
                <a:schemeClr val="accent3"/>
              </a:solidFill>
            </p:grpSpPr>
            <p:sp>
              <p:nvSpPr>
                <p:cNvPr id="4" name="Freeform: Shape 3">
                  <a:extLst>
                    <a:ext uri="{FF2B5EF4-FFF2-40B4-BE49-F238E27FC236}">
                      <a16:creationId xmlns:a16="http://schemas.microsoft.com/office/drawing/2014/main" id="{E5F3DD0C-6884-E2F8-A444-3263559AB691}"/>
                    </a:ext>
                  </a:extLst>
                </p:cNvPr>
                <p:cNvSpPr/>
                <p:nvPr/>
              </p:nvSpPr>
              <p:spPr>
                <a:xfrm>
                  <a:off x="7351450" y="2590198"/>
                  <a:ext cx="475980" cy="555310"/>
                </a:xfrm>
                <a:custGeom>
                  <a:avLst/>
                  <a:gdLst>
                    <a:gd name="connsiteX0" fmla="*/ 475980 w 475980"/>
                    <a:gd name="connsiteY0" fmla="*/ 86542 h 555310"/>
                    <a:gd name="connsiteX1" fmla="*/ 447133 w 475980"/>
                    <a:gd name="connsiteY1" fmla="*/ 57695 h 555310"/>
                    <a:gd name="connsiteX2" fmla="*/ 317320 w 475980"/>
                    <a:gd name="connsiteY2" fmla="*/ 57695 h 555310"/>
                    <a:gd name="connsiteX3" fmla="*/ 317320 w 475980"/>
                    <a:gd name="connsiteY3" fmla="*/ 36059 h 555310"/>
                    <a:gd name="connsiteX4" fmla="*/ 281261 w 475980"/>
                    <a:gd name="connsiteY4" fmla="*/ 0 h 555310"/>
                    <a:gd name="connsiteX5" fmla="*/ 194719 w 475980"/>
                    <a:gd name="connsiteY5" fmla="*/ 0 h 555310"/>
                    <a:gd name="connsiteX6" fmla="*/ 158660 w 475980"/>
                    <a:gd name="connsiteY6" fmla="*/ 36059 h 555310"/>
                    <a:gd name="connsiteX7" fmla="*/ 158660 w 475980"/>
                    <a:gd name="connsiteY7" fmla="*/ 57695 h 555310"/>
                    <a:gd name="connsiteX8" fmla="*/ 28847 w 475980"/>
                    <a:gd name="connsiteY8" fmla="*/ 57695 h 555310"/>
                    <a:gd name="connsiteX9" fmla="*/ 0 w 475980"/>
                    <a:gd name="connsiteY9" fmla="*/ 86542 h 555310"/>
                    <a:gd name="connsiteX10" fmla="*/ 0 w 475980"/>
                    <a:gd name="connsiteY10" fmla="*/ 129813 h 555310"/>
                    <a:gd name="connsiteX11" fmla="*/ 29201 w 475980"/>
                    <a:gd name="connsiteY11" fmla="*/ 129813 h 555310"/>
                    <a:gd name="connsiteX12" fmla="*/ 49105 w 475980"/>
                    <a:gd name="connsiteY12" fmla="*/ 521083 h 555310"/>
                    <a:gd name="connsiteX13" fmla="*/ 85100 w 475980"/>
                    <a:gd name="connsiteY13" fmla="*/ 555310 h 555310"/>
                    <a:gd name="connsiteX14" fmla="*/ 390881 w 475980"/>
                    <a:gd name="connsiteY14" fmla="*/ 555310 h 555310"/>
                    <a:gd name="connsiteX15" fmla="*/ 426889 w 475980"/>
                    <a:gd name="connsiteY15" fmla="*/ 521083 h 555310"/>
                    <a:gd name="connsiteX16" fmla="*/ 446780 w 475980"/>
                    <a:gd name="connsiteY16" fmla="*/ 129813 h 555310"/>
                    <a:gd name="connsiteX17" fmla="*/ 475980 w 475980"/>
                    <a:gd name="connsiteY17" fmla="*/ 129813 h 555310"/>
                    <a:gd name="connsiteX18" fmla="*/ 173084 w 475980"/>
                    <a:gd name="connsiteY18" fmla="*/ 36059 h 555310"/>
                    <a:gd name="connsiteX19" fmla="*/ 194719 w 475980"/>
                    <a:gd name="connsiteY19" fmla="*/ 14424 h 555310"/>
                    <a:gd name="connsiteX20" fmla="*/ 281261 w 475980"/>
                    <a:gd name="connsiteY20" fmla="*/ 14424 h 555310"/>
                    <a:gd name="connsiteX21" fmla="*/ 302897 w 475980"/>
                    <a:gd name="connsiteY21" fmla="*/ 36059 h 555310"/>
                    <a:gd name="connsiteX22" fmla="*/ 302897 w 475980"/>
                    <a:gd name="connsiteY22" fmla="*/ 57695 h 555310"/>
                    <a:gd name="connsiteX23" fmla="*/ 173084 w 475980"/>
                    <a:gd name="connsiteY23" fmla="*/ 57695 h 555310"/>
                    <a:gd name="connsiteX24" fmla="*/ 412473 w 475980"/>
                    <a:gd name="connsiteY24" fmla="*/ 520347 h 555310"/>
                    <a:gd name="connsiteX25" fmla="*/ 390881 w 475980"/>
                    <a:gd name="connsiteY25" fmla="*/ 540887 h 555310"/>
                    <a:gd name="connsiteX26" fmla="*/ 85100 w 475980"/>
                    <a:gd name="connsiteY26" fmla="*/ 540887 h 555310"/>
                    <a:gd name="connsiteX27" fmla="*/ 63464 w 475980"/>
                    <a:gd name="connsiteY27" fmla="*/ 520347 h 555310"/>
                    <a:gd name="connsiteX28" fmla="*/ 43646 w 475980"/>
                    <a:gd name="connsiteY28" fmla="*/ 129813 h 555310"/>
                    <a:gd name="connsiteX29" fmla="*/ 432363 w 475980"/>
                    <a:gd name="connsiteY29" fmla="*/ 129813 h 555310"/>
                    <a:gd name="connsiteX30" fmla="*/ 461557 w 475980"/>
                    <a:gd name="connsiteY30" fmla="*/ 115389 h 555310"/>
                    <a:gd name="connsiteX31" fmla="*/ 14424 w 475980"/>
                    <a:gd name="connsiteY31" fmla="*/ 115389 h 555310"/>
                    <a:gd name="connsiteX32" fmla="*/ 14424 w 475980"/>
                    <a:gd name="connsiteY32" fmla="*/ 86542 h 555310"/>
                    <a:gd name="connsiteX33" fmla="*/ 28847 w 475980"/>
                    <a:gd name="connsiteY33" fmla="*/ 72118 h 555310"/>
                    <a:gd name="connsiteX34" fmla="*/ 447133 w 475980"/>
                    <a:gd name="connsiteY34" fmla="*/ 72118 h 555310"/>
                    <a:gd name="connsiteX35" fmla="*/ 461557 w 475980"/>
                    <a:gd name="connsiteY35" fmla="*/ 86542 h 555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5980" h="555310">
                      <a:moveTo>
                        <a:pt x="475980" y="86542"/>
                      </a:moveTo>
                      <a:cubicBezTo>
                        <a:pt x="475933" y="70630"/>
                        <a:pt x="463045" y="57742"/>
                        <a:pt x="447133" y="57695"/>
                      </a:cubicBezTo>
                      <a:lnTo>
                        <a:pt x="317320" y="57695"/>
                      </a:lnTo>
                      <a:lnTo>
                        <a:pt x="317320" y="36059"/>
                      </a:lnTo>
                      <a:cubicBezTo>
                        <a:pt x="317296" y="16154"/>
                        <a:pt x="301166" y="24"/>
                        <a:pt x="281261" y="0"/>
                      </a:cubicBezTo>
                      <a:lnTo>
                        <a:pt x="194719" y="0"/>
                      </a:lnTo>
                      <a:cubicBezTo>
                        <a:pt x="174814" y="24"/>
                        <a:pt x="158684" y="16154"/>
                        <a:pt x="158660" y="36059"/>
                      </a:cubicBezTo>
                      <a:lnTo>
                        <a:pt x="158660" y="57695"/>
                      </a:lnTo>
                      <a:lnTo>
                        <a:pt x="28847" y="57695"/>
                      </a:lnTo>
                      <a:cubicBezTo>
                        <a:pt x="12935" y="57742"/>
                        <a:pt x="48" y="70630"/>
                        <a:pt x="0" y="86542"/>
                      </a:cubicBezTo>
                      <a:lnTo>
                        <a:pt x="0" y="129813"/>
                      </a:lnTo>
                      <a:lnTo>
                        <a:pt x="29201" y="129813"/>
                      </a:lnTo>
                      <a:lnTo>
                        <a:pt x="49105" y="521083"/>
                      </a:lnTo>
                      <a:cubicBezTo>
                        <a:pt x="50080" y="540254"/>
                        <a:pt x="65904" y="555300"/>
                        <a:pt x="85100" y="555310"/>
                      </a:cubicBezTo>
                      <a:lnTo>
                        <a:pt x="390881" y="555310"/>
                      </a:lnTo>
                      <a:cubicBezTo>
                        <a:pt x="410082" y="555308"/>
                        <a:pt x="425914" y="540260"/>
                        <a:pt x="426889" y="521083"/>
                      </a:cubicBezTo>
                      <a:lnTo>
                        <a:pt x="446780" y="129813"/>
                      </a:lnTo>
                      <a:lnTo>
                        <a:pt x="475980" y="129813"/>
                      </a:lnTo>
                      <a:close/>
                      <a:moveTo>
                        <a:pt x="173084" y="36059"/>
                      </a:moveTo>
                      <a:cubicBezTo>
                        <a:pt x="173084" y="24110"/>
                        <a:pt x="182770" y="14424"/>
                        <a:pt x="194719" y="14424"/>
                      </a:cubicBezTo>
                      <a:lnTo>
                        <a:pt x="281261" y="14424"/>
                      </a:lnTo>
                      <a:cubicBezTo>
                        <a:pt x="293210" y="14424"/>
                        <a:pt x="302897" y="24110"/>
                        <a:pt x="302897" y="36059"/>
                      </a:cubicBezTo>
                      <a:lnTo>
                        <a:pt x="302897" y="57695"/>
                      </a:lnTo>
                      <a:lnTo>
                        <a:pt x="173084" y="57695"/>
                      </a:lnTo>
                      <a:close/>
                      <a:moveTo>
                        <a:pt x="412473" y="520347"/>
                      </a:moveTo>
                      <a:cubicBezTo>
                        <a:pt x="411890" y="531850"/>
                        <a:pt x="402397" y="540879"/>
                        <a:pt x="390881" y="540887"/>
                      </a:cubicBezTo>
                      <a:lnTo>
                        <a:pt x="85100" y="540887"/>
                      </a:lnTo>
                      <a:cubicBezTo>
                        <a:pt x="73566" y="540902"/>
                        <a:pt x="64048" y="531866"/>
                        <a:pt x="63464" y="520347"/>
                      </a:cubicBezTo>
                      <a:lnTo>
                        <a:pt x="43646" y="129813"/>
                      </a:lnTo>
                      <a:lnTo>
                        <a:pt x="432363" y="129813"/>
                      </a:lnTo>
                      <a:close/>
                      <a:moveTo>
                        <a:pt x="461557" y="115389"/>
                      </a:moveTo>
                      <a:lnTo>
                        <a:pt x="14424" y="115389"/>
                      </a:lnTo>
                      <a:lnTo>
                        <a:pt x="14424" y="86542"/>
                      </a:lnTo>
                      <a:cubicBezTo>
                        <a:pt x="14424" y="78576"/>
                        <a:pt x="20881" y="72118"/>
                        <a:pt x="28847" y="72118"/>
                      </a:cubicBezTo>
                      <a:lnTo>
                        <a:pt x="447133" y="72118"/>
                      </a:lnTo>
                      <a:cubicBezTo>
                        <a:pt x="455099" y="72118"/>
                        <a:pt x="461557" y="78576"/>
                        <a:pt x="461557" y="86542"/>
                      </a:cubicBezTo>
                      <a:close/>
                    </a:path>
                  </a:pathLst>
                </a:custGeom>
                <a:solidFill>
                  <a:schemeClr val="accent3"/>
                </a:solidFill>
                <a:ln w="7144" cap="flat">
                  <a:noFill/>
                  <a:prstDash val="solid"/>
                  <a:miter/>
                </a:ln>
              </p:spPr>
              <p:txBody>
                <a:bodyPr rtlCol="0" anchor="ctr"/>
                <a:lstStyle/>
                <a:p>
                  <a:endParaRPr lang="fi-FI"/>
                </a:p>
              </p:txBody>
            </p:sp>
            <p:sp>
              <p:nvSpPr>
                <p:cNvPr id="6" name="Freeform: Shape 5">
                  <a:extLst>
                    <a:ext uri="{FF2B5EF4-FFF2-40B4-BE49-F238E27FC236}">
                      <a16:creationId xmlns:a16="http://schemas.microsoft.com/office/drawing/2014/main" id="{1AA49DCA-4B7D-BFA3-9B12-9B79B51C68EA}"/>
                    </a:ext>
                  </a:extLst>
                </p:cNvPr>
                <p:cNvSpPr/>
                <p:nvPr/>
              </p:nvSpPr>
              <p:spPr>
                <a:xfrm>
                  <a:off x="7481253" y="2770491"/>
                  <a:ext cx="28865" cy="310110"/>
                </a:xfrm>
                <a:custGeom>
                  <a:avLst/>
                  <a:gdLst>
                    <a:gd name="connsiteX0" fmla="*/ 21645 w 28865"/>
                    <a:gd name="connsiteY0" fmla="*/ 310110 h 310110"/>
                    <a:gd name="connsiteX1" fmla="*/ 22005 w 28865"/>
                    <a:gd name="connsiteY1" fmla="*/ 310110 h 310110"/>
                    <a:gd name="connsiteX2" fmla="*/ 28857 w 28865"/>
                    <a:gd name="connsiteY2" fmla="*/ 302555 h 310110"/>
                    <a:gd name="connsiteX3" fmla="*/ 28856 w 28865"/>
                    <a:gd name="connsiteY3" fmla="*/ 302545 h 310110"/>
                    <a:gd name="connsiteX4" fmla="*/ 14433 w 28865"/>
                    <a:gd name="connsiteY4" fmla="*/ 6860 h 310110"/>
                    <a:gd name="connsiteX5" fmla="*/ 6860 w 28865"/>
                    <a:gd name="connsiteY5" fmla="*/ 9 h 310110"/>
                    <a:gd name="connsiteX6" fmla="*/ 9 w 28865"/>
                    <a:gd name="connsiteY6" fmla="*/ 7582 h 310110"/>
                    <a:gd name="connsiteX7" fmla="*/ 14433 w 28865"/>
                    <a:gd name="connsiteY7" fmla="*/ 303266 h 310110"/>
                    <a:gd name="connsiteX8" fmla="*/ 21645 w 28865"/>
                    <a:gd name="connsiteY8" fmla="*/ 310110 h 310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65" h="310110">
                      <a:moveTo>
                        <a:pt x="21645" y="310110"/>
                      </a:moveTo>
                      <a:lnTo>
                        <a:pt x="22005" y="310110"/>
                      </a:lnTo>
                      <a:cubicBezTo>
                        <a:pt x="25983" y="309916"/>
                        <a:pt x="29051" y="306534"/>
                        <a:pt x="28857" y="302555"/>
                      </a:cubicBezTo>
                      <a:cubicBezTo>
                        <a:pt x="28856" y="302552"/>
                        <a:pt x="28856" y="302549"/>
                        <a:pt x="28856" y="302545"/>
                      </a:cubicBezTo>
                      <a:lnTo>
                        <a:pt x="14433" y="6860"/>
                      </a:lnTo>
                      <a:cubicBezTo>
                        <a:pt x="14234" y="2877"/>
                        <a:pt x="10843" y="-190"/>
                        <a:pt x="6860" y="9"/>
                      </a:cubicBezTo>
                      <a:cubicBezTo>
                        <a:pt x="2877" y="208"/>
                        <a:pt x="-190" y="3598"/>
                        <a:pt x="9" y="7582"/>
                      </a:cubicBezTo>
                      <a:lnTo>
                        <a:pt x="14433" y="303266"/>
                      </a:lnTo>
                      <a:cubicBezTo>
                        <a:pt x="14629" y="307105"/>
                        <a:pt x="17801" y="310115"/>
                        <a:pt x="21645" y="310110"/>
                      </a:cubicBezTo>
                      <a:close/>
                    </a:path>
                  </a:pathLst>
                </a:custGeom>
                <a:solidFill>
                  <a:schemeClr val="accent3"/>
                </a:solidFill>
                <a:ln w="7144" cap="flat">
                  <a:noFill/>
                  <a:prstDash val="solid"/>
                  <a:miter/>
                </a:ln>
              </p:spPr>
              <p:txBody>
                <a:bodyPr rtlCol="0" anchor="ctr"/>
                <a:lstStyle/>
                <a:p>
                  <a:endParaRPr lang="fi-FI"/>
                </a:p>
              </p:txBody>
            </p:sp>
            <p:sp>
              <p:nvSpPr>
                <p:cNvPr id="8" name="Freeform: Shape 7">
                  <a:extLst>
                    <a:ext uri="{FF2B5EF4-FFF2-40B4-BE49-F238E27FC236}">
                      <a16:creationId xmlns:a16="http://schemas.microsoft.com/office/drawing/2014/main" id="{82F92385-B134-E6C2-6FAA-9B6B5C88D10B}"/>
                    </a:ext>
                  </a:extLst>
                </p:cNvPr>
                <p:cNvSpPr/>
                <p:nvPr/>
              </p:nvSpPr>
              <p:spPr>
                <a:xfrm>
                  <a:off x="7582228" y="2770493"/>
                  <a:ext cx="14423" cy="310108"/>
                </a:xfrm>
                <a:custGeom>
                  <a:avLst/>
                  <a:gdLst>
                    <a:gd name="connsiteX0" fmla="*/ 7212 w 14423"/>
                    <a:gd name="connsiteY0" fmla="*/ 310108 h 310108"/>
                    <a:gd name="connsiteX1" fmla="*/ 14424 w 14423"/>
                    <a:gd name="connsiteY1" fmla="*/ 302897 h 310108"/>
                    <a:gd name="connsiteX2" fmla="*/ 14424 w 14423"/>
                    <a:gd name="connsiteY2" fmla="*/ 7212 h 310108"/>
                    <a:gd name="connsiteX3" fmla="*/ 7212 w 14423"/>
                    <a:gd name="connsiteY3" fmla="*/ 0 h 310108"/>
                    <a:gd name="connsiteX4" fmla="*/ 0 w 14423"/>
                    <a:gd name="connsiteY4" fmla="*/ 7212 h 310108"/>
                    <a:gd name="connsiteX5" fmla="*/ 0 w 14423"/>
                    <a:gd name="connsiteY5" fmla="*/ 302897 h 310108"/>
                    <a:gd name="connsiteX6" fmla="*/ 7212 w 14423"/>
                    <a:gd name="connsiteY6" fmla="*/ 310108 h 31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3" h="310108">
                      <a:moveTo>
                        <a:pt x="7212" y="310108"/>
                      </a:moveTo>
                      <a:cubicBezTo>
                        <a:pt x="11195" y="310108"/>
                        <a:pt x="14424" y="306880"/>
                        <a:pt x="14424" y="302897"/>
                      </a:cubicBezTo>
                      <a:lnTo>
                        <a:pt x="14424" y="7212"/>
                      </a:lnTo>
                      <a:cubicBezTo>
                        <a:pt x="14424" y="3229"/>
                        <a:pt x="11195" y="0"/>
                        <a:pt x="7212" y="0"/>
                      </a:cubicBezTo>
                      <a:cubicBezTo>
                        <a:pt x="3229" y="0"/>
                        <a:pt x="0" y="3229"/>
                        <a:pt x="0" y="7212"/>
                      </a:cubicBezTo>
                      <a:lnTo>
                        <a:pt x="0" y="302897"/>
                      </a:lnTo>
                      <a:cubicBezTo>
                        <a:pt x="0" y="306880"/>
                        <a:pt x="3229" y="310108"/>
                        <a:pt x="7212" y="310108"/>
                      </a:cubicBezTo>
                      <a:close/>
                    </a:path>
                  </a:pathLst>
                </a:custGeom>
                <a:solidFill>
                  <a:schemeClr val="accent3"/>
                </a:solidFill>
                <a:ln w="7144" cap="flat">
                  <a:noFill/>
                  <a:prstDash val="solid"/>
                  <a:miter/>
                </a:ln>
              </p:spPr>
              <p:txBody>
                <a:bodyPr rtlCol="0" anchor="ctr"/>
                <a:lstStyle/>
                <a:p>
                  <a:endParaRPr lang="fi-FI"/>
                </a:p>
              </p:txBody>
            </p:sp>
            <p:sp>
              <p:nvSpPr>
                <p:cNvPr id="10" name="Freeform: Shape 9">
                  <a:extLst>
                    <a:ext uri="{FF2B5EF4-FFF2-40B4-BE49-F238E27FC236}">
                      <a16:creationId xmlns:a16="http://schemas.microsoft.com/office/drawing/2014/main" id="{9668614B-C001-D437-4470-074B93C46F42}"/>
                    </a:ext>
                  </a:extLst>
                </p:cNvPr>
                <p:cNvSpPr/>
                <p:nvPr/>
              </p:nvSpPr>
              <p:spPr>
                <a:xfrm>
                  <a:off x="7668760" y="2770477"/>
                  <a:ext cx="28866" cy="310124"/>
                </a:xfrm>
                <a:custGeom>
                  <a:avLst/>
                  <a:gdLst>
                    <a:gd name="connsiteX0" fmla="*/ 6868 w 28866"/>
                    <a:gd name="connsiteY0" fmla="*/ 310125 h 310124"/>
                    <a:gd name="connsiteX1" fmla="*/ 7222 w 28866"/>
                    <a:gd name="connsiteY1" fmla="*/ 310125 h 310124"/>
                    <a:gd name="connsiteX2" fmla="*/ 14434 w 28866"/>
                    <a:gd name="connsiteY2" fmla="*/ 303266 h 310124"/>
                    <a:gd name="connsiteX3" fmla="*/ 28857 w 28866"/>
                    <a:gd name="connsiteY3" fmla="*/ 7582 h 310124"/>
                    <a:gd name="connsiteX4" fmla="*/ 22006 w 28866"/>
                    <a:gd name="connsiteY4" fmla="*/ 9 h 310124"/>
                    <a:gd name="connsiteX5" fmla="*/ 14434 w 28866"/>
                    <a:gd name="connsiteY5" fmla="*/ 6860 h 310124"/>
                    <a:gd name="connsiteX6" fmla="*/ 10 w 28866"/>
                    <a:gd name="connsiteY6" fmla="*/ 302545 h 310124"/>
                    <a:gd name="connsiteX7" fmla="*/ 6836 w 28866"/>
                    <a:gd name="connsiteY7" fmla="*/ 310123 h 310124"/>
                    <a:gd name="connsiteX8" fmla="*/ 6868 w 28866"/>
                    <a:gd name="connsiteY8" fmla="*/ 310125 h 310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66" h="310124">
                      <a:moveTo>
                        <a:pt x="6868" y="310125"/>
                      </a:moveTo>
                      <a:lnTo>
                        <a:pt x="7222" y="310125"/>
                      </a:lnTo>
                      <a:cubicBezTo>
                        <a:pt x="11071" y="310129"/>
                        <a:pt x="14245" y="307111"/>
                        <a:pt x="14434" y="303266"/>
                      </a:cubicBezTo>
                      <a:lnTo>
                        <a:pt x="28857" y="7582"/>
                      </a:lnTo>
                      <a:cubicBezTo>
                        <a:pt x="29056" y="3598"/>
                        <a:pt x="25989" y="208"/>
                        <a:pt x="22006" y="9"/>
                      </a:cubicBezTo>
                      <a:cubicBezTo>
                        <a:pt x="18023" y="-190"/>
                        <a:pt x="14633" y="2877"/>
                        <a:pt x="14434" y="6860"/>
                      </a:cubicBezTo>
                      <a:lnTo>
                        <a:pt x="10" y="302545"/>
                      </a:lnTo>
                      <a:cubicBezTo>
                        <a:pt x="-198" y="306522"/>
                        <a:pt x="2859" y="309916"/>
                        <a:pt x="6836" y="310123"/>
                      </a:cubicBezTo>
                      <a:cubicBezTo>
                        <a:pt x="6847" y="310123"/>
                        <a:pt x="6858" y="310124"/>
                        <a:pt x="6868" y="310125"/>
                      </a:cubicBezTo>
                      <a:close/>
                    </a:path>
                  </a:pathLst>
                </a:custGeom>
                <a:solidFill>
                  <a:schemeClr val="accent3"/>
                </a:solidFill>
                <a:ln w="7144" cap="flat">
                  <a:noFill/>
                  <a:prstDash val="solid"/>
                  <a:miter/>
                </a:ln>
              </p:spPr>
              <p:txBody>
                <a:bodyPr rtlCol="0" anchor="ctr"/>
                <a:lstStyle/>
                <a:p>
                  <a:endParaRPr lang="fi-FI"/>
                </a:p>
              </p:txBody>
            </p:sp>
          </p:grpSp>
          <p:grpSp>
            <p:nvGrpSpPr>
              <p:cNvPr id="12" name="Graphic 6" descr="Recycle outline">
                <a:extLst>
                  <a:ext uri="{FF2B5EF4-FFF2-40B4-BE49-F238E27FC236}">
                    <a16:creationId xmlns:a16="http://schemas.microsoft.com/office/drawing/2014/main" id="{E75067F4-40A5-822A-EA9C-D24B51234036}"/>
                  </a:ext>
                </a:extLst>
              </p:cNvPr>
              <p:cNvGrpSpPr/>
              <p:nvPr/>
            </p:nvGrpSpPr>
            <p:grpSpPr>
              <a:xfrm>
                <a:off x="7837855" y="2985921"/>
                <a:ext cx="608122" cy="580562"/>
                <a:chOff x="7837855" y="2985921"/>
                <a:chExt cx="608122" cy="580562"/>
              </a:xfrm>
              <a:solidFill>
                <a:schemeClr val="accent3"/>
              </a:solidFill>
            </p:grpSpPr>
            <p:sp>
              <p:nvSpPr>
                <p:cNvPr id="14" name="Freeform: Shape 13">
                  <a:extLst>
                    <a:ext uri="{FF2B5EF4-FFF2-40B4-BE49-F238E27FC236}">
                      <a16:creationId xmlns:a16="http://schemas.microsoft.com/office/drawing/2014/main" id="{A3F1B13D-9991-779F-E2F5-4CCD05C55FE0}"/>
                    </a:ext>
                  </a:extLst>
                </p:cNvPr>
                <p:cNvSpPr/>
                <p:nvPr/>
              </p:nvSpPr>
              <p:spPr>
                <a:xfrm>
                  <a:off x="8095856" y="3281040"/>
                  <a:ext cx="350121" cy="285443"/>
                </a:xfrm>
                <a:custGeom>
                  <a:avLst/>
                  <a:gdLst>
                    <a:gd name="connsiteX0" fmla="*/ 343701 w 350121"/>
                    <a:gd name="connsiteY0" fmla="*/ 197344 h 285443"/>
                    <a:gd name="connsiteX1" fmla="*/ 342035 w 350121"/>
                    <a:gd name="connsiteY1" fmla="*/ 144236 h 285443"/>
                    <a:gd name="connsiteX2" fmla="*/ 254253 w 350121"/>
                    <a:gd name="connsiteY2" fmla="*/ 0 h 285443"/>
                    <a:gd name="connsiteX3" fmla="*/ 241928 w 350121"/>
                    <a:gd name="connsiteY3" fmla="*/ 7500 h 285443"/>
                    <a:gd name="connsiteX4" fmla="*/ 330741 w 350121"/>
                    <a:gd name="connsiteY4" fmla="*/ 153417 h 285443"/>
                    <a:gd name="connsiteX5" fmla="*/ 330648 w 350121"/>
                    <a:gd name="connsiteY5" fmla="*/ 191084 h 285443"/>
                    <a:gd name="connsiteX6" fmla="*/ 298411 w 350121"/>
                    <a:gd name="connsiteY6" fmla="*/ 208227 h 285443"/>
                    <a:gd name="connsiteX7" fmla="*/ 27780 w 350121"/>
                    <a:gd name="connsiteY7" fmla="*/ 208227 h 285443"/>
                    <a:gd name="connsiteX8" fmla="*/ 27709 w 350121"/>
                    <a:gd name="connsiteY8" fmla="*/ 208154 h 285443"/>
                    <a:gd name="connsiteX9" fmla="*/ 27729 w 350121"/>
                    <a:gd name="connsiteY9" fmla="*/ 208104 h 285443"/>
                    <a:gd name="connsiteX10" fmla="*/ 80203 w 350121"/>
                    <a:gd name="connsiteY10" fmla="*/ 155631 h 285443"/>
                    <a:gd name="connsiteX11" fmla="*/ 70005 w 350121"/>
                    <a:gd name="connsiteY11" fmla="*/ 145434 h 285443"/>
                    <a:gd name="connsiteX12" fmla="*/ 0 w 350121"/>
                    <a:gd name="connsiteY12" fmla="*/ 215439 h 285443"/>
                    <a:gd name="connsiteX13" fmla="*/ 70005 w 350121"/>
                    <a:gd name="connsiteY13" fmla="*/ 285444 h 285443"/>
                    <a:gd name="connsiteX14" fmla="*/ 80203 w 350121"/>
                    <a:gd name="connsiteY14" fmla="*/ 275246 h 285443"/>
                    <a:gd name="connsiteX15" fmla="*/ 27729 w 350121"/>
                    <a:gd name="connsiteY15" fmla="*/ 222773 h 285443"/>
                    <a:gd name="connsiteX16" fmla="*/ 27730 w 350121"/>
                    <a:gd name="connsiteY16" fmla="*/ 222672 h 285443"/>
                    <a:gd name="connsiteX17" fmla="*/ 27780 w 350121"/>
                    <a:gd name="connsiteY17" fmla="*/ 222651 h 285443"/>
                    <a:gd name="connsiteX18" fmla="*/ 299940 w 350121"/>
                    <a:gd name="connsiteY18" fmla="*/ 222651 h 285443"/>
                    <a:gd name="connsiteX19" fmla="*/ 343701 w 350121"/>
                    <a:gd name="connsiteY19" fmla="*/ 197344 h 28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0121" h="285443">
                      <a:moveTo>
                        <a:pt x="343701" y="197344"/>
                      </a:moveTo>
                      <a:cubicBezTo>
                        <a:pt x="352824" y="180651"/>
                        <a:pt x="352186" y="160325"/>
                        <a:pt x="342035" y="144236"/>
                      </a:cubicBezTo>
                      <a:lnTo>
                        <a:pt x="254253" y="0"/>
                      </a:lnTo>
                      <a:lnTo>
                        <a:pt x="241928" y="7500"/>
                      </a:lnTo>
                      <a:lnTo>
                        <a:pt x="330741" y="153417"/>
                      </a:lnTo>
                      <a:cubicBezTo>
                        <a:pt x="337878" y="164968"/>
                        <a:pt x="337841" y="179569"/>
                        <a:pt x="330648" y="191084"/>
                      </a:cubicBezTo>
                      <a:cubicBezTo>
                        <a:pt x="323587" y="201985"/>
                        <a:pt x="311396" y="208467"/>
                        <a:pt x="298411" y="208227"/>
                      </a:cubicBezTo>
                      <a:lnTo>
                        <a:pt x="27780" y="208227"/>
                      </a:lnTo>
                      <a:cubicBezTo>
                        <a:pt x="27740" y="208226"/>
                        <a:pt x="27709" y="208194"/>
                        <a:pt x="27709" y="208154"/>
                      </a:cubicBezTo>
                      <a:cubicBezTo>
                        <a:pt x="27709" y="208135"/>
                        <a:pt x="27716" y="208117"/>
                        <a:pt x="27729" y="208104"/>
                      </a:cubicBezTo>
                      <a:lnTo>
                        <a:pt x="80203" y="155631"/>
                      </a:lnTo>
                      <a:lnTo>
                        <a:pt x="70005" y="145434"/>
                      </a:lnTo>
                      <a:lnTo>
                        <a:pt x="0" y="215439"/>
                      </a:lnTo>
                      <a:lnTo>
                        <a:pt x="70005" y="285444"/>
                      </a:lnTo>
                      <a:lnTo>
                        <a:pt x="80203" y="275246"/>
                      </a:lnTo>
                      <a:lnTo>
                        <a:pt x="27729" y="222773"/>
                      </a:lnTo>
                      <a:cubicBezTo>
                        <a:pt x="27701" y="222745"/>
                        <a:pt x="27702" y="222699"/>
                        <a:pt x="27730" y="222672"/>
                      </a:cubicBezTo>
                      <a:cubicBezTo>
                        <a:pt x="27744" y="222659"/>
                        <a:pt x="27761" y="222651"/>
                        <a:pt x="27780" y="222651"/>
                      </a:cubicBezTo>
                      <a:lnTo>
                        <a:pt x="299940" y="222651"/>
                      </a:lnTo>
                      <a:cubicBezTo>
                        <a:pt x="318038" y="222780"/>
                        <a:pt x="334786" y="213095"/>
                        <a:pt x="343701" y="197344"/>
                      </a:cubicBezTo>
                      <a:close/>
                    </a:path>
                  </a:pathLst>
                </a:custGeom>
                <a:solidFill>
                  <a:schemeClr val="accent3"/>
                </a:solidFill>
                <a:ln w="7144" cap="flat">
                  <a:noFill/>
                  <a:prstDash val="solid"/>
                  <a:miter/>
                </a:ln>
              </p:spPr>
              <p:txBody>
                <a:bodyPr rtlCol="0" anchor="ctr"/>
                <a:lstStyle/>
                <a:p>
                  <a:endParaRPr lang="fi-FI"/>
                </a:p>
              </p:txBody>
            </p:sp>
            <p:sp>
              <p:nvSpPr>
                <p:cNvPr id="16" name="Freeform: Shape 15">
                  <a:extLst>
                    <a:ext uri="{FF2B5EF4-FFF2-40B4-BE49-F238E27FC236}">
                      <a16:creationId xmlns:a16="http://schemas.microsoft.com/office/drawing/2014/main" id="{DF976713-4478-9102-064C-DB44D8A5DBDB}"/>
                    </a:ext>
                  </a:extLst>
                </p:cNvPr>
                <p:cNvSpPr/>
                <p:nvPr/>
              </p:nvSpPr>
              <p:spPr>
                <a:xfrm>
                  <a:off x="7837855" y="3183313"/>
                  <a:ext cx="220103" cy="320384"/>
                </a:xfrm>
                <a:custGeom>
                  <a:avLst/>
                  <a:gdLst>
                    <a:gd name="connsiteX0" fmla="*/ 6309 w 220103"/>
                    <a:gd name="connsiteY0" fmla="*/ 294156 h 320384"/>
                    <a:gd name="connsiteX1" fmla="*/ 52558 w 220103"/>
                    <a:gd name="connsiteY1" fmla="*/ 320378 h 320384"/>
                    <a:gd name="connsiteX2" fmla="*/ 220103 w 220103"/>
                    <a:gd name="connsiteY2" fmla="*/ 320378 h 320384"/>
                    <a:gd name="connsiteX3" fmla="*/ 220103 w 220103"/>
                    <a:gd name="connsiteY3" fmla="*/ 305954 h 320384"/>
                    <a:gd name="connsiteX4" fmla="*/ 52104 w 220103"/>
                    <a:gd name="connsiteY4" fmla="*/ 305954 h 320384"/>
                    <a:gd name="connsiteX5" fmla="*/ 19874 w 220103"/>
                    <a:gd name="connsiteY5" fmla="*/ 288812 h 320384"/>
                    <a:gd name="connsiteX6" fmla="*/ 19780 w 220103"/>
                    <a:gd name="connsiteY6" fmla="*/ 251145 h 320384"/>
                    <a:gd name="connsiteX7" fmla="*/ 154966 w 220103"/>
                    <a:gd name="connsiteY7" fmla="*/ 29071 h 320384"/>
                    <a:gd name="connsiteX8" fmla="*/ 155063 w 220103"/>
                    <a:gd name="connsiteY8" fmla="*/ 29038 h 320384"/>
                    <a:gd name="connsiteX9" fmla="*/ 155096 w 220103"/>
                    <a:gd name="connsiteY9" fmla="*/ 29071 h 320384"/>
                    <a:gd name="connsiteX10" fmla="*/ 173630 w 220103"/>
                    <a:gd name="connsiteY10" fmla="*/ 99588 h 320384"/>
                    <a:gd name="connsiteX11" fmla="*/ 187578 w 220103"/>
                    <a:gd name="connsiteY11" fmla="*/ 95917 h 320384"/>
                    <a:gd name="connsiteX12" fmla="*/ 162336 w 220103"/>
                    <a:gd name="connsiteY12" fmla="*/ 0 h 320384"/>
                    <a:gd name="connsiteX13" fmla="*/ 66376 w 220103"/>
                    <a:gd name="connsiteY13" fmla="*/ 25241 h 320384"/>
                    <a:gd name="connsiteX14" fmla="*/ 70039 w 220103"/>
                    <a:gd name="connsiteY14" fmla="*/ 39189 h 320384"/>
                    <a:gd name="connsiteX15" fmla="*/ 143528 w 220103"/>
                    <a:gd name="connsiteY15" fmla="*/ 19876 h 320384"/>
                    <a:gd name="connsiteX16" fmla="*/ 143616 w 220103"/>
                    <a:gd name="connsiteY16" fmla="*/ 19927 h 320384"/>
                    <a:gd name="connsiteX17" fmla="*/ 143607 w 220103"/>
                    <a:gd name="connsiteY17" fmla="*/ 19984 h 320384"/>
                    <a:gd name="connsiteX18" fmla="*/ 7455 w 220103"/>
                    <a:gd name="connsiteY18" fmla="*/ 243644 h 320384"/>
                    <a:gd name="connsiteX19" fmla="*/ 6309 w 220103"/>
                    <a:gd name="connsiteY19" fmla="*/ 294156 h 320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0103" h="320384">
                      <a:moveTo>
                        <a:pt x="6309" y="294156"/>
                      </a:moveTo>
                      <a:cubicBezTo>
                        <a:pt x="15818" y="310648"/>
                        <a:pt x="33523" y="320686"/>
                        <a:pt x="52558" y="320378"/>
                      </a:cubicBezTo>
                      <a:lnTo>
                        <a:pt x="220103" y="320378"/>
                      </a:lnTo>
                      <a:lnTo>
                        <a:pt x="220103" y="305954"/>
                      </a:lnTo>
                      <a:lnTo>
                        <a:pt x="52104" y="305954"/>
                      </a:lnTo>
                      <a:cubicBezTo>
                        <a:pt x="39119" y="306197"/>
                        <a:pt x="26931" y="299714"/>
                        <a:pt x="19874" y="288812"/>
                      </a:cubicBezTo>
                      <a:cubicBezTo>
                        <a:pt x="12674" y="277298"/>
                        <a:pt x="12637" y="262694"/>
                        <a:pt x="19780" y="251145"/>
                      </a:cubicBezTo>
                      <a:lnTo>
                        <a:pt x="154966" y="29071"/>
                      </a:lnTo>
                      <a:cubicBezTo>
                        <a:pt x="154983" y="29035"/>
                        <a:pt x="155026" y="29020"/>
                        <a:pt x="155063" y="29038"/>
                      </a:cubicBezTo>
                      <a:cubicBezTo>
                        <a:pt x="155077" y="29044"/>
                        <a:pt x="155088" y="29056"/>
                        <a:pt x="155096" y="29071"/>
                      </a:cubicBezTo>
                      <a:lnTo>
                        <a:pt x="173630" y="99588"/>
                      </a:lnTo>
                      <a:lnTo>
                        <a:pt x="187578" y="95917"/>
                      </a:lnTo>
                      <a:lnTo>
                        <a:pt x="162336" y="0"/>
                      </a:lnTo>
                      <a:lnTo>
                        <a:pt x="66376" y="25241"/>
                      </a:lnTo>
                      <a:lnTo>
                        <a:pt x="70039" y="39189"/>
                      </a:lnTo>
                      <a:lnTo>
                        <a:pt x="143528" y="19876"/>
                      </a:lnTo>
                      <a:cubicBezTo>
                        <a:pt x="143566" y="19866"/>
                        <a:pt x="143606" y="19889"/>
                        <a:pt x="143616" y="19927"/>
                      </a:cubicBezTo>
                      <a:cubicBezTo>
                        <a:pt x="143621" y="19946"/>
                        <a:pt x="143618" y="19967"/>
                        <a:pt x="143607" y="19984"/>
                      </a:cubicBezTo>
                      <a:lnTo>
                        <a:pt x="7455" y="243644"/>
                      </a:lnTo>
                      <a:cubicBezTo>
                        <a:pt x="-2057" y="259028"/>
                        <a:pt x="-2496" y="278356"/>
                        <a:pt x="6309" y="294156"/>
                      </a:cubicBezTo>
                      <a:close/>
                    </a:path>
                  </a:pathLst>
                </a:custGeom>
                <a:solidFill>
                  <a:schemeClr val="accent3"/>
                </a:solidFill>
                <a:ln w="7144" cap="flat">
                  <a:noFill/>
                  <a:prstDash val="solid"/>
                  <a:miter/>
                </a:ln>
              </p:spPr>
              <p:txBody>
                <a:bodyPr rtlCol="0" anchor="ctr"/>
                <a:lstStyle/>
                <a:p>
                  <a:endParaRPr lang="fi-FI"/>
                </a:p>
              </p:txBody>
            </p:sp>
            <p:sp>
              <p:nvSpPr>
                <p:cNvPr id="18" name="Freeform: Shape 17">
                  <a:extLst>
                    <a:ext uri="{FF2B5EF4-FFF2-40B4-BE49-F238E27FC236}">
                      <a16:creationId xmlns:a16="http://schemas.microsoft.com/office/drawing/2014/main" id="{60819342-D634-F823-BC7C-606700D98059}"/>
                    </a:ext>
                  </a:extLst>
                </p:cNvPr>
                <p:cNvSpPr/>
                <p:nvPr/>
              </p:nvSpPr>
              <p:spPr>
                <a:xfrm>
                  <a:off x="8018999" y="2985921"/>
                  <a:ext cx="325822" cy="258670"/>
                </a:xfrm>
                <a:custGeom>
                  <a:avLst/>
                  <a:gdLst>
                    <a:gd name="connsiteX0" fmla="*/ 203489 w 325822"/>
                    <a:gd name="connsiteY0" fmla="*/ 233703 h 258670"/>
                    <a:gd name="connsiteX1" fmla="*/ 300848 w 325822"/>
                    <a:gd name="connsiteY1" fmla="*/ 258671 h 258670"/>
                    <a:gd name="connsiteX2" fmla="*/ 325823 w 325822"/>
                    <a:gd name="connsiteY2" fmla="*/ 161311 h 258670"/>
                    <a:gd name="connsiteX3" fmla="*/ 311846 w 325822"/>
                    <a:gd name="connsiteY3" fmla="*/ 157705 h 258670"/>
                    <a:gd name="connsiteX4" fmla="*/ 292793 w 325822"/>
                    <a:gd name="connsiteY4" fmla="*/ 231944 h 258670"/>
                    <a:gd name="connsiteX5" fmla="*/ 292702 w 325822"/>
                    <a:gd name="connsiteY5" fmla="*/ 231990 h 258670"/>
                    <a:gd name="connsiteX6" fmla="*/ 292656 w 325822"/>
                    <a:gd name="connsiteY6" fmla="*/ 231944 h 258670"/>
                    <a:gd name="connsiteX7" fmla="*/ 166240 w 325822"/>
                    <a:gd name="connsiteY7" fmla="*/ 24243 h 258670"/>
                    <a:gd name="connsiteX8" fmla="*/ 96870 w 325822"/>
                    <a:gd name="connsiteY8" fmla="*/ 7367 h 258670"/>
                    <a:gd name="connsiteX9" fmla="*/ 79994 w 325822"/>
                    <a:gd name="connsiteY9" fmla="*/ 24243 h 258670"/>
                    <a:gd name="connsiteX10" fmla="*/ 0 w 325822"/>
                    <a:gd name="connsiteY10" fmla="*/ 155693 h 258670"/>
                    <a:gd name="connsiteX11" fmla="*/ 12325 w 325822"/>
                    <a:gd name="connsiteY11" fmla="*/ 163193 h 258670"/>
                    <a:gd name="connsiteX12" fmla="*/ 91475 w 325822"/>
                    <a:gd name="connsiteY12" fmla="*/ 33164 h 258670"/>
                    <a:gd name="connsiteX13" fmla="*/ 121166 w 325822"/>
                    <a:gd name="connsiteY13" fmla="*/ 14514 h 258670"/>
                    <a:gd name="connsiteX14" fmla="*/ 153915 w 325822"/>
                    <a:gd name="connsiteY14" fmla="*/ 31772 h 258670"/>
                    <a:gd name="connsiteX15" fmla="*/ 279559 w 325822"/>
                    <a:gd name="connsiteY15" fmla="*/ 238196 h 258670"/>
                    <a:gd name="connsiteX16" fmla="*/ 279537 w 325822"/>
                    <a:gd name="connsiteY16" fmla="*/ 238296 h 258670"/>
                    <a:gd name="connsiteX17" fmla="*/ 279480 w 325822"/>
                    <a:gd name="connsiteY17" fmla="*/ 238304 h 258670"/>
                    <a:gd name="connsiteX18" fmla="*/ 207066 w 325822"/>
                    <a:gd name="connsiteY18" fmla="*/ 219727 h 25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5822" h="258670">
                      <a:moveTo>
                        <a:pt x="203489" y="233703"/>
                      </a:moveTo>
                      <a:lnTo>
                        <a:pt x="300848" y="258671"/>
                      </a:lnTo>
                      <a:lnTo>
                        <a:pt x="325823" y="161311"/>
                      </a:lnTo>
                      <a:lnTo>
                        <a:pt x="311846" y="157705"/>
                      </a:lnTo>
                      <a:lnTo>
                        <a:pt x="292793" y="231944"/>
                      </a:lnTo>
                      <a:cubicBezTo>
                        <a:pt x="292781" y="231981"/>
                        <a:pt x="292739" y="232002"/>
                        <a:pt x="292702" y="231990"/>
                      </a:cubicBezTo>
                      <a:cubicBezTo>
                        <a:pt x="292680" y="231982"/>
                        <a:pt x="292663" y="231965"/>
                        <a:pt x="292656" y="231944"/>
                      </a:cubicBezTo>
                      <a:lnTo>
                        <a:pt x="166240" y="24243"/>
                      </a:lnTo>
                      <a:cubicBezTo>
                        <a:pt x="151744" y="427"/>
                        <a:pt x="120686" y="-7129"/>
                        <a:pt x="96870" y="7367"/>
                      </a:cubicBezTo>
                      <a:cubicBezTo>
                        <a:pt x="89976" y="11563"/>
                        <a:pt x="84189" y="17350"/>
                        <a:pt x="79994" y="24243"/>
                      </a:cubicBezTo>
                      <a:lnTo>
                        <a:pt x="0" y="155693"/>
                      </a:lnTo>
                      <a:lnTo>
                        <a:pt x="12325" y="163193"/>
                      </a:lnTo>
                      <a:lnTo>
                        <a:pt x="91475" y="33164"/>
                      </a:lnTo>
                      <a:cubicBezTo>
                        <a:pt x="97707" y="22447"/>
                        <a:pt x="108806" y="15476"/>
                        <a:pt x="121166" y="14514"/>
                      </a:cubicBezTo>
                      <a:cubicBezTo>
                        <a:pt x="134438" y="13747"/>
                        <a:pt x="147045" y="20390"/>
                        <a:pt x="153915" y="31772"/>
                      </a:cubicBezTo>
                      <a:lnTo>
                        <a:pt x="279559" y="238196"/>
                      </a:lnTo>
                      <a:cubicBezTo>
                        <a:pt x="279580" y="238230"/>
                        <a:pt x="279570" y="238274"/>
                        <a:pt x="279537" y="238296"/>
                      </a:cubicBezTo>
                      <a:cubicBezTo>
                        <a:pt x="279519" y="238307"/>
                        <a:pt x="279499" y="238309"/>
                        <a:pt x="279480" y="238304"/>
                      </a:cubicBezTo>
                      <a:lnTo>
                        <a:pt x="207066" y="219727"/>
                      </a:lnTo>
                      <a:close/>
                    </a:path>
                  </a:pathLst>
                </a:custGeom>
                <a:solidFill>
                  <a:schemeClr val="accent3"/>
                </a:solidFill>
                <a:ln w="7144" cap="flat">
                  <a:noFill/>
                  <a:prstDash val="solid"/>
                  <a:miter/>
                </a:ln>
              </p:spPr>
              <p:txBody>
                <a:bodyPr rtlCol="0" anchor="ctr"/>
                <a:lstStyle/>
                <a:p>
                  <a:endParaRPr lang="fi-FI"/>
                </a:p>
              </p:txBody>
            </p:sp>
          </p:grpSp>
          <p:grpSp>
            <p:nvGrpSpPr>
              <p:cNvPr id="24" name="Graphic 12" descr="Box outline">
                <a:extLst>
                  <a:ext uri="{FF2B5EF4-FFF2-40B4-BE49-F238E27FC236}">
                    <a16:creationId xmlns:a16="http://schemas.microsoft.com/office/drawing/2014/main" id="{8095EF03-9487-E7B1-D3E3-4C36DF8BF48A}"/>
                  </a:ext>
                </a:extLst>
              </p:cNvPr>
              <p:cNvGrpSpPr/>
              <p:nvPr/>
            </p:nvGrpSpPr>
            <p:grpSpPr>
              <a:xfrm>
                <a:off x="8500151" y="5174025"/>
                <a:ext cx="552839" cy="645025"/>
                <a:chOff x="8500151" y="5174025"/>
                <a:chExt cx="552839" cy="645025"/>
              </a:xfrm>
              <a:solidFill>
                <a:schemeClr val="accent3"/>
              </a:solidFill>
            </p:grpSpPr>
            <p:sp>
              <p:nvSpPr>
                <p:cNvPr id="26" name="Freeform: Shape 25">
                  <a:extLst>
                    <a:ext uri="{FF2B5EF4-FFF2-40B4-BE49-F238E27FC236}">
                      <a16:creationId xmlns:a16="http://schemas.microsoft.com/office/drawing/2014/main" id="{D11BB9FC-2275-40C3-4A76-A4903DA7B065}"/>
                    </a:ext>
                  </a:extLst>
                </p:cNvPr>
                <p:cNvSpPr/>
                <p:nvPr/>
              </p:nvSpPr>
              <p:spPr>
                <a:xfrm>
                  <a:off x="8500151" y="5174025"/>
                  <a:ext cx="552839" cy="645025"/>
                </a:xfrm>
                <a:custGeom>
                  <a:avLst/>
                  <a:gdLst>
                    <a:gd name="connsiteX0" fmla="*/ 276420 w 552839"/>
                    <a:gd name="connsiteY0" fmla="*/ 0 h 645025"/>
                    <a:gd name="connsiteX1" fmla="*/ 0 w 552839"/>
                    <a:gd name="connsiteY1" fmla="*/ 167527 h 645025"/>
                    <a:gd name="connsiteX2" fmla="*/ 0 w 552839"/>
                    <a:gd name="connsiteY2" fmla="*/ 477499 h 645025"/>
                    <a:gd name="connsiteX3" fmla="*/ 276420 w 552839"/>
                    <a:gd name="connsiteY3" fmla="*/ 645025 h 645025"/>
                    <a:gd name="connsiteX4" fmla="*/ 552839 w 552839"/>
                    <a:gd name="connsiteY4" fmla="*/ 477499 h 645025"/>
                    <a:gd name="connsiteX5" fmla="*/ 552839 w 552839"/>
                    <a:gd name="connsiteY5" fmla="*/ 167527 h 645025"/>
                    <a:gd name="connsiteX6" fmla="*/ 529027 w 552839"/>
                    <a:gd name="connsiteY6" fmla="*/ 172112 h 645025"/>
                    <a:gd name="connsiteX7" fmla="*/ 412597 w 552839"/>
                    <a:gd name="connsiteY7" fmla="*/ 242672 h 645025"/>
                    <a:gd name="connsiteX8" fmla="*/ 159990 w 552839"/>
                    <a:gd name="connsiteY8" fmla="*/ 89576 h 645025"/>
                    <a:gd name="connsiteX9" fmla="*/ 276420 w 552839"/>
                    <a:gd name="connsiteY9" fmla="*/ 19016 h 645025"/>
                    <a:gd name="connsiteX10" fmla="*/ 276420 w 552839"/>
                    <a:gd name="connsiteY10" fmla="*/ 325200 h 645025"/>
                    <a:gd name="connsiteX11" fmla="*/ 23813 w 552839"/>
                    <a:gd name="connsiteY11" fmla="*/ 172112 h 645025"/>
                    <a:gd name="connsiteX12" fmla="*/ 144307 w 552839"/>
                    <a:gd name="connsiteY12" fmla="*/ 99080 h 645025"/>
                    <a:gd name="connsiteX13" fmla="*/ 396914 w 552839"/>
                    <a:gd name="connsiteY13" fmla="*/ 252176 h 645025"/>
                    <a:gd name="connsiteX14" fmla="*/ 16260 w 552839"/>
                    <a:gd name="connsiteY14" fmla="*/ 186534 h 645025"/>
                    <a:gd name="connsiteX15" fmla="*/ 268290 w 552839"/>
                    <a:gd name="connsiteY15" fmla="*/ 339289 h 645025"/>
                    <a:gd name="connsiteX16" fmla="*/ 268290 w 552839"/>
                    <a:gd name="connsiteY16" fmla="*/ 621082 h 645025"/>
                    <a:gd name="connsiteX17" fmla="*/ 16260 w 552839"/>
                    <a:gd name="connsiteY17" fmla="*/ 468336 h 645025"/>
                    <a:gd name="connsiteX18" fmla="*/ 284550 w 552839"/>
                    <a:gd name="connsiteY18" fmla="*/ 621082 h 645025"/>
                    <a:gd name="connsiteX19" fmla="*/ 284550 w 552839"/>
                    <a:gd name="connsiteY19" fmla="*/ 339289 h 645025"/>
                    <a:gd name="connsiteX20" fmla="*/ 536579 w 552839"/>
                    <a:gd name="connsiteY20" fmla="*/ 186534 h 645025"/>
                    <a:gd name="connsiteX21" fmla="*/ 536579 w 552839"/>
                    <a:gd name="connsiteY21" fmla="*/ 468336 h 64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52839" h="645025">
                      <a:moveTo>
                        <a:pt x="276420" y="0"/>
                      </a:moveTo>
                      <a:lnTo>
                        <a:pt x="0" y="167527"/>
                      </a:lnTo>
                      <a:lnTo>
                        <a:pt x="0" y="477499"/>
                      </a:lnTo>
                      <a:lnTo>
                        <a:pt x="276420" y="645025"/>
                      </a:lnTo>
                      <a:lnTo>
                        <a:pt x="552839" y="477499"/>
                      </a:lnTo>
                      <a:lnTo>
                        <a:pt x="552839" y="167527"/>
                      </a:lnTo>
                      <a:close/>
                      <a:moveTo>
                        <a:pt x="529027" y="172112"/>
                      </a:moveTo>
                      <a:lnTo>
                        <a:pt x="412597" y="242672"/>
                      </a:lnTo>
                      <a:lnTo>
                        <a:pt x="159990" y="89576"/>
                      </a:lnTo>
                      <a:lnTo>
                        <a:pt x="276420" y="19016"/>
                      </a:lnTo>
                      <a:close/>
                      <a:moveTo>
                        <a:pt x="276420" y="325200"/>
                      </a:moveTo>
                      <a:lnTo>
                        <a:pt x="23813" y="172112"/>
                      </a:lnTo>
                      <a:lnTo>
                        <a:pt x="144307" y="99080"/>
                      </a:lnTo>
                      <a:lnTo>
                        <a:pt x="396914" y="252176"/>
                      </a:lnTo>
                      <a:close/>
                      <a:moveTo>
                        <a:pt x="16260" y="186534"/>
                      </a:moveTo>
                      <a:lnTo>
                        <a:pt x="268290" y="339289"/>
                      </a:lnTo>
                      <a:lnTo>
                        <a:pt x="268290" y="621082"/>
                      </a:lnTo>
                      <a:lnTo>
                        <a:pt x="16260" y="468336"/>
                      </a:lnTo>
                      <a:close/>
                      <a:moveTo>
                        <a:pt x="284550" y="621082"/>
                      </a:moveTo>
                      <a:lnTo>
                        <a:pt x="284550" y="339289"/>
                      </a:lnTo>
                      <a:lnTo>
                        <a:pt x="536579" y="186534"/>
                      </a:lnTo>
                      <a:lnTo>
                        <a:pt x="536579" y="468336"/>
                      </a:lnTo>
                      <a:close/>
                    </a:path>
                  </a:pathLst>
                </a:custGeom>
                <a:solidFill>
                  <a:schemeClr val="accent3"/>
                </a:solidFill>
                <a:ln w="8037" cap="flat">
                  <a:noFill/>
                  <a:prstDash val="solid"/>
                  <a:miter/>
                </a:ln>
              </p:spPr>
              <p:txBody>
                <a:bodyPr rtlCol="0" anchor="ctr"/>
                <a:lstStyle/>
                <a:p>
                  <a:endParaRPr lang="fi-FI"/>
                </a:p>
              </p:txBody>
            </p:sp>
            <p:sp>
              <p:nvSpPr>
                <p:cNvPr id="28" name="Freeform: Shape 27">
                  <a:extLst>
                    <a:ext uri="{FF2B5EF4-FFF2-40B4-BE49-F238E27FC236}">
                      <a16:creationId xmlns:a16="http://schemas.microsoft.com/office/drawing/2014/main" id="{0A50E780-5B57-48C1-12FC-A127C8C30421}"/>
                    </a:ext>
                  </a:extLst>
                </p:cNvPr>
                <p:cNvSpPr/>
                <p:nvPr/>
              </p:nvSpPr>
              <p:spPr>
                <a:xfrm>
                  <a:off x="8817221" y="5488160"/>
                  <a:ext cx="73169" cy="114348"/>
                </a:xfrm>
                <a:custGeom>
                  <a:avLst/>
                  <a:gdLst>
                    <a:gd name="connsiteX0" fmla="*/ 7894 w 73169"/>
                    <a:gd name="connsiteY0" fmla="*/ 39146 h 114348"/>
                    <a:gd name="connsiteX1" fmla="*/ 0 w 73169"/>
                    <a:gd name="connsiteY1" fmla="*/ 43902 h 114348"/>
                    <a:gd name="connsiteX2" fmla="*/ 0 w 73169"/>
                    <a:gd name="connsiteY2" fmla="*/ 114348 h 114348"/>
                    <a:gd name="connsiteX3" fmla="*/ 24626 w 73169"/>
                    <a:gd name="connsiteY3" fmla="*/ 99576 h 114348"/>
                    <a:gd name="connsiteX4" fmla="*/ 65276 w 73169"/>
                    <a:gd name="connsiteY4" fmla="*/ 75186 h 114348"/>
                    <a:gd name="connsiteX5" fmla="*/ 73170 w 73169"/>
                    <a:gd name="connsiteY5" fmla="*/ 70430 h 114348"/>
                    <a:gd name="connsiteX6" fmla="*/ 73170 w 73169"/>
                    <a:gd name="connsiteY6" fmla="*/ 0 h 114348"/>
                    <a:gd name="connsiteX7" fmla="*/ 48544 w 73169"/>
                    <a:gd name="connsiteY7" fmla="*/ 14772 h 114348"/>
                    <a:gd name="connsiteX8" fmla="*/ 56910 w 73169"/>
                    <a:gd name="connsiteY8" fmla="*/ 61227 h 114348"/>
                    <a:gd name="connsiteX9" fmla="*/ 16260 w 73169"/>
                    <a:gd name="connsiteY9" fmla="*/ 85617 h 114348"/>
                    <a:gd name="connsiteX10" fmla="*/ 16260 w 73169"/>
                    <a:gd name="connsiteY10" fmla="*/ 53097 h 114348"/>
                    <a:gd name="connsiteX11" fmla="*/ 56910 w 73169"/>
                    <a:gd name="connsiteY11" fmla="*/ 28707 h 114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69" h="114348">
                      <a:moveTo>
                        <a:pt x="7894" y="39146"/>
                      </a:moveTo>
                      <a:lnTo>
                        <a:pt x="0" y="43902"/>
                      </a:lnTo>
                      <a:lnTo>
                        <a:pt x="0" y="114348"/>
                      </a:lnTo>
                      <a:lnTo>
                        <a:pt x="24626" y="99576"/>
                      </a:lnTo>
                      <a:lnTo>
                        <a:pt x="65276" y="75186"/>
                      </a:lnTo>
                      <a:lnTo>
                        <a:pt x="73170" y="70430"/>
                      </a:lnTo>
                      <a:lnTo>
                        <a:pt x="73170" y="0"/>
                      </a:lnTo>
                      <a:lnTo>
                        <a:pt x="48544" y="14772"/>
                      </a:lnTo>
                      <a:close/>
                      <a:moveTo>
                        <a:pt x="56910" y="61227"/>
                      </a:moveTo>
                      <a:lnTo>
                        <a:pt x="16260" y="85617"/>
                      </a:lnTo>
                      <a:lnTo>
                        <a:pt x="16260" y="53097"/>
                      </a:lnTo>
                      <a:lnTo>
                        <a:pt x="56910" y="28707"/>
                      </a:lnTo>
                      <a:close/>
                    </a:path>
                  </a:pathLst>
                </a:custGeom>
                <a:solidFill>
                  <a:schemeClr val="accent3"/>
                </a:solidFill>
                <a:ln w="8037" cap="flat">
                  <a:noFill/>
                  <a:prstDash val="solid"/>
                  <a:miter/>
                </a:ln>
              </p:spPr>
              <p:txBody>
                <a:bodyPr rtlCol="0" anchor="ctr"/>
                <a:lstStyle/>
                <a:p>
                  <a:endParaRPr lang="fi-FI"/>
                </a:p>
              </p:txBody>
            </p:sp>
          </p:grpSp>
          <p:grpSp>
            <p:nvGrpSpPr>
              <p:cNvPr id="30" name="Graphic 14" descr="Bus outline">
                <a:extLst>
                  <a:ext uri="{FF2B5EF4-FFF2-40B4-BE49-F238E27FC236}">
                    <a16:creationId xmlns:a16="http://schemas.microsoft.com/office/drawing/2014/main" id="{09428B2A-5929-111F-91B5-479B74464B04}"/>
                  </a:ext>
                </a:extLst>
              </p:cNvPr>
              <p:cNvGrpSpPr/>
              <p:nvPr/>
            </p:nvGrpSpPr>
            <p:grpSpPr>
              <a:xfrm>
                <a:off x="4927894" y="1643516"/>
                <a:ext cx="594901" cy="331679"/>
                <a:chOff x="4927894" y="1643516"/>
                <a:chExt cx="594901" cy="331679"/>
              </a:xfrm>
              <a:solidFill>
                <a:schemeClr val="accent3"/>
              </a:solidFill>
            </p:grpSpPr>
            <p:sp>
              <p:nvSpPr>
                <p:cNvPr id="32" name="Freeform: Shape 31">
                  <a:extLst>
                    <a:ext uri="{FF2B5EF4-FFF2-40B4-BE49-F238E27FC236}">
                      <a16:creationId xmlns:a16="http://schemas.microsoft.com/office/drawing/2014/main" id="{692754B6-BF81-6A05-7964-D548FE0C2084}"/>
                    </a:ext>
                  </a:extLst>
                </p:cNvPr>
                <p:cNvSpPr/>
                <p:nvPr/>
              </p:nvSpPr>
              <p:spPr>
                <a:xfrm>
                  <a:off x="4995463" y="1867031"/>
                  <a:ext cx="108164" cy="108164"/>
                </a:xfrm>
                <a:custGeom>
                  <a:avLst/>
                  <a:gdLst>
                    <a:gd name="connsiteX0" fmla="*/ 54082 w 108164"/>
                    <a:gd name="connsiteY0" fmla="*/ 0 h 108164"/>
                    <a:gd name="connsiteX1" fmla="*/ 0 w 108164"/>
                    <a:gd name="connsiteY1" fmla="*/ 54082 h 108164"/>
                    <a:gd name="connsiteX2" fmla="*/ 54082 w 108164"/>
                    <a:gd name="connsiteY2" fmla="*/ 108164 h 108164"/>
                    <a:gd name="connsiteX3" fmla="*/ 108164 w 108164"/>
                    <a:gd name="connsiteY3" fmla="*/ 54082 h 108164"/>
                    <a:gd name="connsiteX4" fmla="*/ 54082 w 108164"/>
                    <a:gd name="connsiteY4" fmla="*/ 0 h 108164"/>
                    <a:gd name="connsiteX5" fmla="*/ 54082 w 108164"/>
                    <a:gd name="connsiteY5" fmla="*/ 94644 h 108164"/>
                    <a:gd name="connsiteX6" fmla="*/ 13521 w 108164"/>
                    <a:gd name="connsiteY6" fmla="*/ 54082 h 108164"/>
                    <a:gd name="connsiteX7" fmla="*/ 54082 w 108164"/>
                    <a:gd name="connsiteY7" fmla="*/ 13521 h 108164"/>
                    <a:gd name="connsiteX8" fmla="*/ 94644 w 108164"/>
                    <a:gd name="connsiteY8" fmla="*/ 54082 h 108164"/>
                    <a:gd name="connsiteX9" fmla="*/ 54082 w 108164"/>
                    <a:gd name="connsiteY9" fmla="*/ 94671 h 10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164" h="108164">
                      <a:moveTo>
                        <a:pt x="54082" y="0"/>
                      </a:moveTo>
                      <a:cubicBezTo>
                        <a:pt x="24213" y="0"/>
                        <a:pt x="0" y="24213"/>
                        <a:pt x="0" y="54082"/>
                      </a:cubicBezTo>
                      <a:cubicBezTo>
                        <a:pt x="0" y="83951"/>
                        <a:pt x="24213" y="108164"/>
                        <a:pt x="54082" y="108164"/>
                      </a:cubicBezTo>
                      <a:cubicBezTo>
                        <a:pt x="83951" y="108164"/>
                        <a:pt x="108164" y="83951"/>
                        <a:pt x="108164" y="54082"/>
                      </a:cubicBezTo>
                      <a:cubicBezTo>
                        <a:pt x="108127" y="24229"/>
                        <a:pt x="83935" y="37"/>
                        <a:pt x="54082" y="0"/>
                      </a:cubicBezTo>
                      <a:close/>
                      <a:moveTo>
                        <a:pt x="54082" y="94644"/>
                      </a:moveTo>
                      <a:cubicBezTo>
                        <a:pt x="31681" y="94644"/>
                        <a:pt x="13521" y="76483"/>
                        <a:pt x="13521" y="54082"/>
                      </a:cubicBezTo>
                      <a:cubicBezTo>
                        <a:pt x="13521" y="31681"/>
                        <a:pt x="31681" y="13521"/>
                        <a:pt x="54082" y="13521"/>
                      </a:cubicBezTo>
                      <a:cubicBezTo>
                        <a:pt x="76483" y="13521"/>
                        <a:pt x="94644" y="31681"/>
                        <a:pt x="94644" y="54082"/>
                      </a:cubicBezTo>
                      <a:cubicBezTo>
                        <a:pt x="94632" y="76483"/>
                        <a:pt x="76483" y="94644"/>
                        <a:pt x="54082" y="94671"/>
                      </a:cubicBezTo>
                      <a:close/>
                    </a:path>
                  </a:pathLst>
                </a:custGeom>
                <a:solidFill>
                  <a:schemeClr val="accent3"/>
                </a:solidFill>
                <a:ln w="6747" cap="flat">
                  <a:noFill/>
                  <a:prstDash val="solid"/>
                  <a:miter/>
                </a:ln>
              </p:spPr>
              <p:txBody>
                <a:bodyPr rtlCol="0" anchor="ctr"/>
                <a:lstStyle/>
                <a:p>
                  <a:endParaRPr lang="fi-FI"/>
                </a:p>
              </p:txBody>
            </p:sp>
            <p:sp>
              <p:nvSpPr>
                <p:cNvPr id="34" name="Freeform: Shape 33">
                  <a:extLst>
                    <a:ext uri="{FF2B5EF4-FFF2-40B4-BE49-F238E27FC236}">
                      <a16:creationId xmlns:a16="http://schemas.microsoft.com/office/drawing/2014/main" id="{0DB68295-B700-6CFD-7FDD-76F78E79E311}"/>
                    </a:ext>
                  </a:extLst>
                </p:cNvPr>
                <p:cNvSpPr/>
                <p:nvPr/>
              </p:nvSpPr>
              <p:spPr>
                <a:xfrm>
                  <a:off x="5114200" y="1927447"/>
                  <a:ext cx="229050" cy="13520"/>
                </a:xfrm>
                <a:custGeom>
                  <a:avLst/>
                  <a:gdLst>
                    <a:gd name="connsiteX0" fmla="*/ 2657 w 229050"/>
                    <a:gd name="connsiteY0" fmla="*/ 0 h 13520"/>
                    <a:gd name="connsiteX1" fmla="*/ 0 w 229050"/>
                    <a:gd name="connsiteY1" fmla="*/ 13521 h 13520"/>
                    <a:gd name="connsiteX2" fmla="*/ 229051 w 229050"/>
                    <a:gd name="connsiteY2" fmla="*/ 13521 h 13520"/>
                    <a:gd name="connsiteX3" fmla="*/ 226387 w 229050"/>
                    <a:gd name="connsiteY3" fmla="*/ 0 h 13520"/>
                  </a:gdLst>
                  <a:ahLst/>
                  <a:cxnLst>
                    <a:cxn ang="0">
                      <a:pos x="connsiteX0" y="connsiteY0"/>
                    </a:cxn>
                    <a:cxn ang="0">
                      <a:pos x="connsiteX1" y="connsiteY1"/>
                    </a:cxn>
                    <a:cxn ang="0">
                      <a:pos x="connsiteX2" y="connsiteY2"/>
                    </a:cxn>
                    <a:cxn ang="0">
                      <a:pos x="connsiteX3" y="connsiteY3"/>
                    </a:cxn>
                  </a:cxnLst>
                  <a:rect l="l" t="t" r="r" b="b"/>
                  <a:pathLst>
                    <a:path w="229050" h="13520">
                      <a:moveTo>
                        <a:pt x="2657" y="0"/>
                      </a:moveTo>
                      <a:cubicBezTo>
                        <a:pt x="2236" y="4586"/>
                        <a:pt x="1346" y="9116"/>
                        <a:pt x="0" y="13521"/>
                      </a:cubicBezTo>
                      <a:lnTo>
                        <a:pt x="229051" y="13521"/>
                      </a:lnTo>
                      <a:cubicBezTo>
                        <a:pt x="227699" y="9118"/>
                        <a:pt x="226806" y="4587"/>
                        <a:pt x="226387" y="0"/>
                      </a:cubicBezTo>
                      <a:close/>
                    </a:path>
                  </a:pathLst>
                </a:custGeom>
                <a:solidFill>
                  <a:schemeClr val="accent3"/>
                </a:solidFill>
                <a:ln w="6747" cap="flat">
                  <a:noFill/>
                  <a:prstDash val="solid"/>
                  <a:miter/>
                </a:ln>
              </p:spPr>
              <p:txBody>
                <a:bodyPr rtlCol="0" anchor="ctr"/>
                <a:lstStyle/>
                <a:p>
                  <a:endParaRPr lang="fi-FI"/>
                </a:p>
              </p:txBody>
            </p:sp>
            <p:sp>
              <p:nvSpPr>
                <p:cNvPr id="36" name="Freeform: Shape 35">
                  <a:extLst>
                    <a:ext uri="{FF2B5EF4-FFF2-40B4-BE49-F238E27FC236}">
                      <a16:creationId xmlns:a16="http://schemas.microsoft.com/office/drawing/2014/main" id="{998721A3-26A6-6E6F-2483-AF49DD35E48A}"/>
                    </a:ext>
                  </a:extLst>
                </p:cNvPr>
                <p:cNvSpPr/>
                <p:nvPr/>
              </p:nvSpPr>
              <p:spPr>
                <a:xfrm>
                  <a:off x="4927894" y="1643516"/>
                  <a:ext cx="594901" cy="297451"/>
                </a:xfrm>
                <a:custGeom>
                  <a:avLst/>
                  <a:gdLst>
                    <a:gd name="connsiteX0" fmla="*/ 594138 w 594901"/>
                    <a:gd name="connsiteY0" fmla="*/ 170453 h 297451"/>
                    <a:gd name="connsiteX1" fmla="*/ 575061 w 594901"/>
                    <a:gd name="connsiteY1" fmla="*/ 51230 h 297451"/>
                    <a:gd name="connsiteX2" fmla="*/ 514989 w 594901"/>
                    <a:gd name="connsiteY2" fmla="*/ 0 h 297451"/>
                    <a:gd name="connsiteX3" fmla="*/ 33801 w 594901"/>
                    <a:gd name="connsiteY3" fmla="*/ 0 h 297451"/>
                    <a:gd name="connsiteX4" fmla="*/ 0 w 594901"/>
                    <a:gd name="connsiteY4" fmla="*/ 33802 h 297451"/>
                    <a:gd name="connsiteX5" fmla="*/ 0 w 594901"/>
                    <a:gd name="connsiteY5" fmla="*/ 263650 h 297451"/>
                    <a:gd name="connsiteX6" fmla="*/ 33801 w 594901"/>
                    <a:gd name="connsiteY6" fmla="*/ 297451 h 297451"/>
                    <a:gd name="connsiteX7" fmla="*/ 57057 w 594901"/>
                    <a:gd name="connsiteY7" fmla="*/ 297451 h 297451"/>
                    <a:gd name="connsiteX8" fmla="*/ 54393 w 594901"/>
                    <a:gd name="connsiteY8" fmla="*/ 283931 h 297451"/>
                    <a:gd name="connsiteX9" fmla="*/ 33801 w 594901"/>
                    <a:gd name="connsiteY9" fmla="*/ 283931 h 297451"/>
                    <a:gd name="connsiteX10" fmla="*/ 13521 w 594901"/>
                    <a:gd name="connsiteY10" fmla="*/ 263650 h 297451"/>
                    <a:gd name="connsiteX11" fmla="*/ 13521 w 594901"/>
                    <a:gd name="connsiteY11" fmla="*/ 148726 h 297451"/>
                    <a:gd name="connsiteX12" fmla="*/ 429857 w 594901"/>
                    <a:gd name="connsiteY12" fmla="*/ 148726 h 297451"/>
                    <a:gd name="connsiteX13" fmla="*/ 470419 w 594901"/>
                    <a:gd name="connsiteY13" fmla="*/ 189287 h 297451"/>
                    <a:gd name="connsiteX14" fmla="*/ 581382 w 594901"/>
                    <a:gd name="connsiteY14" fmla="*/ 189287 h 297451"/>
                    <a:gd name="connsiteX15" fmla="*/ 581382 w 594901"/>
                    <a:gd name="connsiteY15" fmla="*/ 263650 h 297451"/>
                    <a:gd name="connsiteX16" fmla="*/ 561101 w 594901"/>
                    <a:gd name="connsiteY16" fmla="*/ 283931 h 297451"/>
                    <a:gd name="connsiteX17" fmla="*/ 547263 w 594901"/>
                    <a:gd name="connsiteY17" fmla="*/ 283931 h 297451"/>
                    <a:gd name="connsiteX18" fmla="*/ 544599 w 594901"/>
                    <a:gd name="connsiteY18" fmla="*/ 297451 h 297451"/>
                    <a:gd name="connsiteX19" fmla="*/ 561101 w 594901"/>
                    <a:gd name="connsiteY19" fmla="*/ 297451 h 297451"/>
                    <a:gd name="connsiteX20" fmla="*/ 594902 w 594901"/>
                    <a:gd name="connsiteY20" fmla="*/ 263650 h 297451"/>
                    <a:gd name="connsiteX21" fmla="*/ 594902 w 594901"/>
                    <a:gd name="connsiteY21" fmla="*/ 180066 h 297451"/>
                    <a:gd name="connsiteX22" fmla="*/ 594138 w 594901"/>
                    <a:gd name="connsiteY22" fmla="*/ 170453 h 297451"/>
                    <a:gd name="connsiteX23" fmla="*/ 425896 w 594901"/>
                    <a:gd name="connsiteY23" fmla="*/ 13521 h 297451"/>
                    <a:gd name="connsiteX24" fmla="*/ 425896 w 594901"/>
                    <a:gd name="connsiteY24" fmla="*/ 135205 h 297451"/>
                    <a:gd name="connsiteX25" fmla="*/ 297451 w 594901"/>
                    <a:gd name="connsiteY25" fmla="*/ 135205 h 297451"/>
                    <a:gd name="connsiteX26" fmla="*/ 297451 w 594901"/>
                    <a:gd name="connsiteY26" fmla="*/ 13521 h 297451"/>
                    <a:gd name="connsiteX27" fmla="*/ 283931 w 594901"/>
                    <a:gd name="connsiteY27" fmla="*/ 13521 h 297451"/>
                    <a:gd name="connsiteX28" fmla="*/ 283931 w 594901"/>
                    <a:gd name="connsiteY28" fmla="*/ 135205 h 297451"/>
                    <a:gd name="connsiteX29" fmla="*/ 155486 w 594901"/>
                    <a:gd name="connsiteY29" fmla="*/ 135205 h 297451"/>
                    <a:gd name="connsiteX30" fmla="*/ 155486 w 594901"/>
                    <a:gd name="connsiteY30" fmla="*/ 13521 h 297451"/>
                    <a:gd name="connsiteX31" fmla="*/ 13521 w 594901"/>
                    <a:gd name="connsiteY31" fmla="*/ 33802 h 297451"/>
                    <a:gd name="connsiteX32" fmla="*/ 33801 w 594901"/>
                    <a:gd name="connsiteY32" fmla="*/ 13521 h 297451"/>
                    <a:gd name="connsiteX33" fmla="*/ 141965 w 594901"/>
                    <a:gd name="connsiteY33" fmla="*/ 13521 h 297451"/>
                    <a:gd name="connsiteX34" fmla="*/ 141965 w 594901"/>
                    <a:gd name="connsiteY34" fmla="*/ 135205 h 297451"/>
                    <a:gd name="connsiteX35" fmla="*/ 13521 w 594901"/>
                    <a:gd name="connsiteY35" fmla="*/ 135205 h 297451"/>
                    <a:gd name="connsiteX36" fmla="*/ 439416 w 594901"/>
                    <a:gd name="connsiteY36" fmla="*/ 139167 h 297451"/>
                    <a:gd name="connsiteX37" fmla="*/ 439416 w 594901"/>
                    <a:gd name="connsiteY37" fmla="*/ 13521 h 297451"/>
                    <a:gd name="connsiteX38" fmla="*/ 514989 w 594901"/>
                    <a:gd name="connsiteY38" fmla="*/ 13521 h 297451"/>
                    <a:gd name="connsiteX39" fmla="*/ 561743 w 594901"/>
                    <a:gd name="connsiteY39" fmla="*/ 53366 h 297451"/>
                    <a:gd name="connsiteX40" fmla="*/ 580814 w 594901"/>
                    <a:gd name="connsiteY40" fmla="*/ 172596 h 297451"/>
                    <a:gd name="connsiteX41" fmla="*/ 581064 w 594901"/>
                    <a:gd name="connsiteY41" fmla="*/ 175767 h 297451"/>
                    <a:gd name="connsiteX42" fmla="*/ 476016 w 594901"/>
                    <a:gd name="connsiteY42" fmla="*/ 175767 h 297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94901" h="297451">
                      <a:moveTo>
                        <a:pt x="594138" y="170453"/>
                      </a:moveTo>
                      <a:lnTo>
                        <a:pt x="575061" y="51230"/>
                      </a:lnTo>
                      <a:cubicBezTo>
                        <a:pt x="570444" y="21657"/>
                        <a:pt x="544920" y="-110"/>
                        <a:pt x="514989" y="0"/>
                      </a:cubicBezTo>
                      <a:lnTo>
                        <a:pt x="33801" y="0"/>
                      </a:lnTo>
                      <a:cubicBezTo>
                        <a:pt x="15143" y="23"/>
                        <a:pt x="22" y="15143"/>
                        <a:pt x="0" y="33802"/>
                      </a:cubicBezTo>
                      <a:lnTo>
                        <a:pt x="0" y="263650"/>
                      </a:lnTo>
                      <a:cubicBezTo>
                        <a:pt x="22" y="282309"/>
                        <a:pt x="15143" y="297429"/>
                        <a:pt x="33801" y="297451"/>
                      </a:cubicBezTo>
                      <a:lnTo>
                        <a:pt x="57057" y="297451"/>
                      </a:lnTo>
                      <a:cubicBezTo>
                        <a:pt x="55705" y="293048"/>
                        <a:pt x="54812" y="288518"/>
                        <a:pt x="54393" y="283931"/>
                      </a:cubicBezTo>
                      <a:lnTo>
                        <a:pt x="33801" y="283931"/>
                      </a:lnTo>
                      <a:cubicBezTo>
                        <a:pt x="22601" y="283931"/>
                        <a:pt x="13521" y="274851"/>
                        <a:pt x="13521" y="263650"/>
                      </a:cubicBezTo>
                      <a:lnTo>
                        <a:pt x="13521" y="148726"/>
                      </a:lnTo>
                      <a:lnTo>
                        <a:pt x="429857" y="148726"/>
                      </a:lnTo>
                      <a:lnTo>
                        <a:pt x="470419" y="189287"/>
                      </a:lnTo>
                      <a:lnTo>
                        <a:pt x="581382" y="189287"/>
                      </a:lnTo>
                      <a:lnTo>
                        <a:pt x="581382" y="263650"/>
                      </a:lnTo>
                      <a:cubicBezTo>
                        <a:pt x="581382" y="274851"/>
                        <a:pt x="572301" y="283931"/>
                        <a:pt x="561101" y="283931"/>
                      </a:cubicBezTo>
                      <a:lnTo>
                        <a:pt x="547263" y="283931"/>
                      </a:lnTo>
                      <a:cubicBezTo>
                        <a:pt x="546843" y="288518"/>
                        <a:pt x="545950" y="293048"/>
                        <a:pt x="544599" y="297451"/>
                      </a:cubicBezTo>
                      <a:lnTo>
                        <a:pt x="561101" y="297451"/>
                      </a:lnTo>
                      <a:cubicBezTo>
                        <a:pt x="579760" y="297429"/>
                        <a:pt x="594880" y="282309"/>
                        <a:pt x="594902" y="263650"/>
                      </a:cubicBezTo>
                      <a:lnTo>
                        <a:pt x="594902" y="180066"/>
                      </a:lnTo>
                      <a:cubicBezTo>
                        <a:pt x="594903" y="176847"/>
                        <a:pt x="594648" y="173632"/>
                        <a:pt x="594138" y="170453"/>
                      </a:cubicBezTo>
                      <a:close/>
                      <a:moveTo>
                        <a:pt x="425896" y="13521"/>
                      </a:moveTo>
                      <a:lnTo>
                        <a:pt x="425896" y="135205"/>
                      </a:lnTo>
                      <a:lnTo>
                        <a:pt x="297451" y="135205"/>
                      </a:lnTo>
                      <a:lnTo>
                        <a:pt x="297451" y="13521"/>
                      </a:lnTo>
                      <a:close/>
                      <a:moveTo>
                        <a:pt x="283931" y="13521"/>
                      </a:moveTo>
                      <a:lnTo>
                        <a:pt x="283931" y="135205"/>
                      </a:lnTo>
                      <a:lnTo>
                        <a:pt x="155486" y="135205"/>
                      </a:lnTo>
                      <a:lnTo>
                        <a:pt x="155486" y="13521"/>
                      </a:lnTo>
                      <a:close/>
                      <a:moveTo>
                        <a:pt x="13521" y="33802"/>
                      </a:moveTo>
                      <a:cubicBezTo>
                        <a:pt x="13521" y="22601"/>
                        <a:pt x="22601" y="13521"/>
                        <a:pt x="33801" y="13521"/>
                      </a:cubicBezTo>
                      <a:lnTo>
                        <a:pt x="141965" y="13521"/>
                      </a:lnTo>
                      <a:lnTo>
                        <a:pt x="141965" y="135205"/>
                      </a:lnTo>
                      <a:lnTo>
                        <a:pt x="13521" y="135205"/>
                      </a:lnTo>
                      <a:close/>
                      <a:moveTo>
                        <a:pt x="439416" y="139167"/>
                      </a:moveTo>
                      <a:lnTo>
                        <a:pt x="439416" y="13521"/>
                      </a:lnTo>
                      <a:lnTo>
                        <a:pt x="514989" y="13521"/>
                      </a:lnTo>
                      <a:cubicBezTo>
                        <a:pt x="538278" y="13425"/>
                        <a:pt x="558145" y="30356"/>
                        <a:pt x="561743" y="53366"/>
                      </a:cubicBezTo>
                      <a:lnTo>
                        <a:pt x="580814" y="172596"/>
                      </a:lnTo>
                      <a:cubicBezTo>
                        <a:pt x="580983" y="173637"/>
                        <a:pt x="580969" y="174712"/>
                        <a:pt x="581064" y="175767"/>
                      </a:cubicBezTo>
                      <a:lnTo>
                        <a:pt x="476016" y="175767"/>
                      </a:lnTo>
                      <a:close/>
                    </a:path>
                  </a:pathLst>
                </a:custGeom>
                <a:solidFill>
                  <a:schemeClr val="accent3"/>
                </a:solidFill>
                <a:ln w="6747" cap="flat">
                  <a:noFill/>
                  <a:prstDash val="solid"/>
                  <a:miter/>
                </a:ln>
              </p:spPr>
              <p:txBody>
                <a:bodyPr rtlCol="0" anchor="ctr"/>
                <a:lstStyle/>
                <a:p>
                  <a:endParaRPr lang="fi-FI"/>
                </a:p>
              </p:txBody>
            </p:sp>
            <p:sp>
              <p:nvSpPr>
                <p:cNvPr id="38" name="Freeform: Shape 37">
                  <a:extLst>
                    <a:ext uri="{FF2B5EF4-FFF2-40B4-BE49-F238E27FC236}">
                      <a16:creationId xmlns:a16="http://schemas.microsoft.com/office/drawing/2014/main" id="{3203DF0E-0ACB-62A0-91E1-471F80090F05}"/>
                    </a:ext>
                  </a:extLst>
                </p:cNvPr>
                <p:cNvSpPr/>
                <p:nvPr/>
              </p:nvSpPr>
              <p:spPr>
                <a:xfrm>
                  <a:off x="5353790" y="1867031"/>
                  <a:ext cx="108164" cy="108164"/>
                </a:xfrm>
                <a:custGeom>
                  <a:avLst/>
                  <a:gdLst>
                    <a:gd name="connsiteX0" fmla="*/ 54082 w 108164"/>
                    <a:gd name="connsiteY0" fmla="*/ 0 h 108164"/>
                    <a:gd name="connsiteX1" fmla="*/ 0 w 108164"/>
                    <a:gd name="connsiteY1" fmla="*/ 54082 h 108164"/>
                    <a:gd name="connsiteX2" fmla="*/ 54082 w 108164"/>
                    <a:gd name="connsiteY2" fmla="*/ 108164 h 108164"/>
                    <a:gd name="connsiteX3" fmla="*/ 108164 w 108164"/>
                    <a:gd name="connsiteY3" fmla="*/ 54082 h 108164"/>
                    <a:gd name="connsiteX4" fmla="*/ 54082 w 108164"/>
                    <a:gd name="connsiteY4" fmla="*/ 0 h 108164"/>
                    <a:gd name="connsiteX5" fmla="*/ 54082 w 108164"/>
                    <a:gd name="connsiteY5" fmla="*/ 94644 h 108164"/>
                    <a:gd name="connsiteX6" fmla="*/ 13521 w 108164"/>
                    <a:gd name="connsiteY6" fmla="*/ 54082 h 108164"/>
                    <a:gd name="connsiteX7" fmla="*/ 54082 w 108164"/>
                    <a:gd name="connsiteY7" fmla="*/ 13521 h 108164"/>
                    <a:gd name="connsiteX8" fmla="*/ 94644 w 108164"/>
                    <a:gd name="connsiteY8" fmla="*/ 54082 h 108164"/>
                    <a:gd name="connsiteX9" fmla="*/ 54082 w 108164"/>
                    <a:gd name="connsiteY9" fmla="*/ 94671 h 10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164" h="108164">
                      <a:moveTo>
                        <a:pt x="54082" y="0"/>
                      </a:moveTo>
                      <a:cubicBezTo>
                        <a:pt x="24213" y="0"/>
                        <a:pt x="0" y="24213"/>
                        <a:pt x="0" y="54082"/>
                      </a:cubicBezTo>
                      <a:cubicBezTo>
                        <a:pt x="0" y="83951"/>
                        <a:pt x="24213" y="108164"/>
                        <a:pt x="54082" y="108164"/>
                      </a:cubicBezTo>
                      <a:cubicBezTo>
                        <a:pt x="83951" y="108164"/>
                        <a:pt x="108164" y="83951"/>
                        <a:pt x="108164" y="54082"/>
                      </a:cubicBezTo>
                      <a:cubicBezTo>
                        <a:pt x="108127" y="24229"/>
                        <a:pt x="83935" y="37"/>
                        <a:pt x="54082" y="0"/>
                      </a:cubicBezTo>
                      <a:close/>
                      <a:moveTo>
                        <a:pt x="54082" y="94644"/>
                      </a:moveTo>
                      <a:cubicBezTo>
                        <a:pt x="31681" y="94644"/>
                        <a:pt x="13521" y="76483"/>
                        <a:pt x="13521" y="54082"/>
                      </a:cubicBezTo>
                      <a:cubicBezTo>
                        <a:pt x="13521" y="31681"/>
                        <a:pt x="31681" y="13521"/>
                        <a:pt x="54082" y="13521"/>
                      </a:cubicBezTo>
                      <a:cubicBezTo>
                        <a:pt x="76483" y="13521"/>
                        <a:pt x="94644" y="31681"/>
                        <a:pt x="94644" y="54082"/>
                      </a:cubicBezTo>
                      <a:cubicBezTo>
                        <a:pt x="94632" y="76483"/>
                        <a:pt x="76483" y="94644"/>
                        <a:pt x="54082" y="94671"/>
                      </a:cubicBezTo>
                      <a:close/>
                    </a:path>
                  </a:pathLst>
                </a:custGeom>
                <a:solidFill>
                  <a:schemeClr val="accent3"/>
                </a:solidFill>
                <a:ln w="6747" cap="flat">
                  <a:noFill/>
                  <a:prstDash val="solid"/>
                  <a:miter/>
                </a:ln>
              </p:spPr>
              <p:txBody>
                <a:bodyPr rtlCol="0" anchor="ctr"/>
                <a:lstStyle/>
                <a:p>
                  <a:endParaRPr lang="fi-FI"/>
                </a:p>
              </p:txBody>
            </p:sp>
          </p:grpSp>
          <p:grpSp>
            <p:nvGrpSpPr>
              <p:cNvPr id="40" name="Graphic 16" descr="Car outline">
                <a:extLst>
                  <a:ext uri="{FF2B5EF4-FFF2-40B4-BE49-F238E27FC236}">
                    <a16:creationId xmlns:a16="http://schemas.microsoft.com/office/drawing/2014/main" id="{040369B4-02AC-AC05-86F8-2CCD82A1EC95}"/>
                  </a:ext>
                </a:extLst>
              </p:cNvPr>
              <p:cNvGrpSpPr/>
              <p:nvPr/>
            </p:nvGrpSpPr>
            <p:grpSpPr>
              <a:xfrm>
                <a:off x="4289701" y="2156624"/>
                <a:ext cx="715439" cy="365816"/>
                <a:chOff x="4289701" y="2156624"/>
                <a:chExt cx="715439" cy="365816"/>
              </a:xfrm>
              <a:solidFill>
                <a:schemeClr val="accent3"/>
              </a:solidFill>
            </p:grpSpPr>
            <p:sp>
              <p:nvSpPr>
                <p:cNvPr id="42" name="Freeform: Shape 41">
                  <a:extLst>
                    <a:ext uri="{FF2B5EF4-FFF2-40B4-BE49-F238E27FC236}">
                      <a16:creationId xmlns:a16="http://schemas.microsoft.com/office/drawing/2014/main" id="{0B836F5C-BD1F-BE31-4515-01C54A86FDED}"/>
                    </a:ext>
                  </a:extLst>
                </p:cNvPr>
                <p:cNvSpPr/>
                <p:nvPr/>
              </p:nvSpPr>
              <p:spPr>
                <a:xfrm>
                  <a:off x="4769371" y="2376101"/>
                  <a:ext cx="146339" cy="146339"/>
                </a:xfrm>
                <a:custGeom>
                  <a:avLst/>
                  <a:gdLst>
                    <a:gd name="connsiteX0" fmla="*/ 73170 w 146339"/>
                    <a:gd name="connsiteY0" fmla="*/ 0 h 146339"/>
                    <a:gd name="connsiteX1" fmla="*/ 0 w 146339"/>
                    <a:gd name="connsiteY1" fmla="*/ 73170 h 146339"/>
                    <a:gd name="connsiteX2" fmla="*/ 73170 w 146339"/>
                    <a:gd name="connsiteY2" fmla="*/ 146340 h 146339"/>
                    <a:gd name="connsiteX3" fmla="*/ 146340 w 146339"/>
                    <a:gd name="connsiteY3" fmla="*/ 73170 h 146339"/>
                    <a:gd name="connsiteX4" fmla="*/ 73170 w 146339"/>
                    <a:gd name="connsiteY4" fmla="*/ 0 h 146339"/>
                    <a:gd name="connsiteX5" fmla="*/ 73170 w 146339"/>
                    <a:gd name="connsiteY5" fmla="*/ 130080 h 146339"/>
                    <a:gd name="connsiteX6" fmla="*/ 16260 w 146339"/>
                    <a:gd name="connsiteY6" fmla="*/ 73170 h 146339"/>
                    <a:gd name="connsiteX7" fmla="*/ 73170 w 146339"/>
                    <a:gd name="connsiteY7" fmla="*/ 16260 h 146339"/>
                    <a:gd name="connsiteX8" fmla="*/ 130080 w 146339"/>
                    <a:gd name="connsiteY8" fmla="*/ 73170 h 146339"/>
                    <a:gd name="connsiteX9" fmla="*/ 73170 w 146339"/>
                    <a:gd name="connsiteY9" fmla="*/ 130080 h 146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339" h="146339">
                      <a:moveTo>
                        <a:pt x="73170" y="0"/>
                      </a:moveTo>
                      <a:cubicBezTo>
                        <a:pt x="32759" y="0"/>
                        <a:pt x="0" y="32759"/>
                        <a:pt x="0" y="73170"/>
                      </a:cubicBezTo>
                      <a:cubicBezTo>
                        <a:pt x="0" y="113581"/>
                        <a:pt x="32759" y="146340"/>
                        <a:pt x="73170" y="146340"/>
                      </a:cubicBezTo>
                      <a:cubicBezTo>
                        <a:pt x="113581" y="146340"/>
                        <a:pt x="146340" y="113581"/>
                        <a:pt x="146340" y="73170"/>
                      </a:cubicBezTo>
                      <a:cubicBezTo>
                        <a:pt x="146299" y="32776"/>
                        <a:pt x="113564" y="41"/>
                        <a:pt x="73170" y="0"/>
                      </a:cubicBezTo>
                      <a:close/>
                      <a:moveTo>
                        <a:pt x="73170" y="130080"/>
                      </a:moveTo>
                      <a:cubicBezTo>
                        <a:pt x="41739" y="130080"/>
                        <a:pt x="16260" y="104600"/>
                        <a:pt x="16260" y="73170"/>
                      </a:cubicBezTo>
                      <a:cubicBezTo>
                        <a:pt x="16260" y="41739"/>
                        <a:pt x="41739" y="16260"/>
                        <a:pt x="73170" y="16260"/>
                      </a:cubicBezTo>
                      <a:cubicBezTo>
                        <a:pt x="104600" y="16260"/>
                        <a:pt x="130080" y="41739"/>
                        <a:pt x="130080" y="73170"/>
                      </a:cubicBezTo>
                      <a:cubicBezTo>
                        <a:pt x="130080" y="104600"/>
                        <a:pt x="104600" y="130080"/>
                        <a:pt x="73170" y="130080"/>
                      </a:cubicBezTo>
                      <a:close/>
                    </a:path>
                  </a:pathLst>
                </a:custGeom>
                <a:solidFill>
                  <a:schemeClr val="accent3"/>
                </a:solidFill>
                <a:ln w="8037" cap="flat">
                  <a:noFill/>
                  <a:prstDash val="solid"/>
                  <a:miter/>
                </a:ln>
              </p:spPr>
              <p:txBody>
                <a:bodyPr rtlCol="0" anchor="ctr"/>
                <a:lstStyle/>
                <a:p>
                  <a:endParaRPr lang="fi-FI"/>
                </a:p>
              </p:txBody>
            </p:sp>
            <p:sp>
              <p:nvSpPr>
                <p:cNvPr id="44" name="Freeform: Shape 43">
                  <a:extLst>
                    <a:ext uri="{FF2B5EF4-FFF2-40B4-BE49-F238E27FC236}">
                      <a16:creationId xmlns:a16="http://schemas.microsoft.com/office/drawing/2014/main" id="{7471722A-0347-3FBC-240E-940552178AC4}"/>
                    </a:ext>
                  </a:extLst>
                </p:cNvPr>
                <p:cNvSpPr/>
                <p:nvPr/>
              </p:nvSpPr>
              <p:spPr>
                <a:xfrm>
                  <a:off x="4540195" y="2433149"/>
                  <a:ext cx="214501" cy="16259"/>
                </a:xfrm>
                <a:custGeom>
                  <a:avLst/>
                  <a:gdLst>
                    <a:gd name="connsiteX0" fmla="*/ 0 w 214501"/>
                    <a:gd name="connsiteY0" fmla="*/ 0 h 16259"/>
                    <a:gd name="connsiteX1" fmla="*/ 1537 w 214501"/>
                    <a:gd name="connsiteY1" fmla="*/ 16122 h 16259"/>
                    <a:gd name="connsiteX2" fmla="*/ 1537 w 214501"/>
                    <a:gd name="connsiteY2" fmla="*/ 16260 h 16259"/>
                    <a:gd name="connsiteX3" fmla="*/ 212965 w 214501"/>
                    <a:gd name="connsiteY3" fmla="*/ 16260 h 16259"/>
                    <a:gd name="connsiteX4" fmla="*/ 212965 w 214501"/>
                    <a:gd name="connsiteY4" fmla="*/ 16122 h 16259"/>
                    <a:gd name="connsiteX5" fmla="*/ 214501 w 214501"/>
                    <a:gd name="connsiteY5" fmla="*/ 0 h 16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501" h="16259">
                      <a:moveTo>
                        <a:pt x="0" y="0"/>
                      </a:moveTo>
                      <a:cubicBezTo>
                        <a:pt x="999" y="5316"/>
                        <a:pt x="1514" y="10712"/>
                        <a:pt x="1537" y="16122"/>
                      </a:cubicBezTo>
                      <a:lnTo>
                        <a:pt x="1537" y="16260"/>
                      </a:lnTo>
                      <a:lnTo>
                        <a:pt x="212965" y="16260"/>
                      </a:lnTo>
                      <a:lnTo>
                        <a:pt x="212965" y="16122"/>
                      </a:lnTo>
                      <a:cubicBezTo>
                        <a:pt x="212988" y="10712"/>
                        <a:pt x="213502" y="5316"/>
                        <a:pt x="214501" y="0"/>
                      </a:cubicBezTo>
                      <a:close/>
                    </a:path>
                  </a:pathLst>
                </a:custGeom>
                <a:solidFill>
                  <a:schemeClr val="accent3"/>
                </a:solidFill>
                <a:ln w="8037" cap="flat">
                  <a:noFill/>
                  <a:prstDash val="solid"/>
                  <a:miter/>
                </a:ln>
              </p:spPr>
              <p:txBody>
                <a:bodyPr rtlCol="0" anchor="ctr"/>
                <a:lstStyle/>
                <a:p>
                  <a:endParaRPr lang="fi-FI"/>
                </a:p>
              </p:txBody>
            </p:sp>
            <p:sp>
              <p:nvSpPr>
                <p:cNvPr id="46" name="Freeform: Shape 45">
                  <a:extLst>
                    <a:ext uri="{FF2B5EF4-FFF2-40B4-BE49-F238E27FC236}">
                      <a16:creationId xmlns:a16="http://schemas.microsoft.com/office/drawing/2014/main" id="{347348DF-F527-B4BA-6FCE-06F465B12C59}"/>
                    </a:ext>
                  </a:extLst>
                </p:cNvPr>
                <p:cNvSpPr/>
                <p:nvPr/>
              </p:nvSpPr>
              <p:spPr>
                <a:xfrm>
                  <a:off x="4289701" y="2156624"/>
                  <a:ext cx="715439" cy="292784"/>
                </a:xfrm>
                <a:custGeom>
                  <a:avLst/>
                  <a:gdLst>
                    <a:gd name="connsiteX0" fmla="*/ 634140 w 715439"/>
                    <a:gd name="connsiteY0" fmla="*/ 146307 h 292784"/>
                    <a:gd name="connsiteX1" fmla="*/ 699180 w 715439"/>
                    <a:gd name="connsiteY1" fmla="*/ 211347 h 292784"/>
                    <a:gd name="connsiteX2" fmla="*/ 699180 w 715439"/>
                    <a:gd name="connsiteY2" fmla="*/ 260257 h 292784"/>
                    <a:gd name="connsiteX3" fmla="*/ 682920 w 715439"/>
                    <a:gd name="connsiteY3" fmla="*/ 276517 h 292784"/>
                    <a:gd name="connsiteX4" fmla="*/ 640750 w 715439"/>
                    <a:gd name="connsiteY4" fmla="*/ 276517 h 292784"/>
                    <a:gd name="connsiteX5" fmla="*/ 642270 w 715439"/>
                    <a:gd name="connsiteY5" fmla="*/ 292647 h 292784"/>
                    <a:gd name="connsiteX6" fmla="*/ 642270 w 715439"/>
                    <a:gd name="connsiteY6" fmla="*/ 292785 h 292784"/>
                    <a:gd name="connsiteX7" fmla="*/ 682920 w 715439"/>
                    <a:gd name="connsiteY7" fmla="*/ 292785 h 292784"/>
                    <a:gd name="connsiteX8" fmla="*/ 715440 w 715439"/>
                    <a:gd name="connsiteY8" fmla="*/ 260265 h 292784"/>
                    <a:gd name="connsiteX9" fmla="*/ 715440 w 715439"/>
                    <a:gd name="connsiteY9" fmla="*/ 211485 h 292784"/>
                    <a:gd name="connsiteX10" fmla="*/ 634059 w 715439"/>
                    <a:gd name="connsiteY10" fmla="*/ 130047 h 292784"/>
                    <a:gd name="connsiteX11" fmla="*/ 566661 w 715439"/>
                    <a:gd name="connsiteY11" fmla="*/ 130047 h 292784"/>
                    <a:gd name="connsiteX12" fmla="*/ 543897 w 715439"/>
                    <a:gd name="connsiteY12" fmla="*/ 120381 h 292784"/>
                    <a:gd name="connsiteX13" fmla="*/ 441459 w 715439"/>
                    <a:gd name="connsiteY13" fmla="*/ 18756 h 292784"/>
                    <a:gd name="connsiteX14" fmla="*/ 395119 w 715439"/>
                    <a:gd name="connsiteY14" fmla="*/ 57 h 292784"/>
                    <a:gd name="connsiteX15" fmla="*/ 260462 w 715439"/>
                    <a:gd name="connsiteY15" fmla="*/ 57 h 292784"/>
                    <a:gd name="connsiteX16" fmla="*/ 260161 w 715439"/>
                    <a:gd name="connsiteY16" fmla="*/ 0 h 292784"/>
                    <a:gd name="connsiteX17" fmla="*/ 259868 w 715439"/>
                    <a:gd name="connsiteY17" fmla="*/ 57 h 292784"/>
                    <a:gd name="connsiteX18" fmla="*/ 156910 w 715439"/>
                    <a:gd name="connsiteY18" fmla="*/ 57 h 292784"/>
                    <a:gd name="connsiteX19" fmla="*/ 110569 w 715439"/>
                    <a:gd name="connsiteY19" fmla="*/ 18756 h 292784"/>
                    <a:gd name="connsiteX20" fmla="*/ 9758 w 715439"/>
                    <a:gd name="connsiteY20" fmla="*/ 120381 h 292784"/>
                    <a:gd name="connsiteX21" fmla="*/ 2 w 715439"/>
                    <a:gd name="connsiteY21" fmla="*/ 143958 h 292784"/>
                    <a:gd name="connsiteX22" fmla="*/ 2 w 715439"/>
                    <a:gd name="connsiteY22" fmla="*/ 227696 h 292784"/>
                    <a:gd name="connsiteX23" fmla="*/ 65041 w 715439"/>
                    <a:gd name="connsiteY23" fmla="*/ 292736 h 292784"/>
                    <a:gd name="connsiteX24" fmla="*/ 73171 w 715439"/>
                    <a:gd name="connsiteY24" fmla="*/ 292736 h 292784"/>
                    <a:gd name="connsiteX25" fmla="*/ 73171 w 715439"/>
                    <a:gd name="connsiteY25" fmla="*/ 292647 h 292784"/>
                    <a:gd name="connsiteX26" fmla="*/ 74700 w 715439"/>
                    <a:gd name="connsiteY26" fmla="*/ 276525 h 292784"/>
                    <a:gd name="connsiteX27" fmla="*/ 65041 w 715439"/>
                    <a:gd name="connsiteY27" fmla="*/ 276525 h 292784"/>
                    <a:gd name="connsiteX28" fmla="*/ 16262 w 715439"/>
                    <a:gd name="connsiteY28" fmla="*/ 227745 h 292784"/>
                    <a:gd name="connsiteX29" fmla="*/ 16262 w 715439"/>
                    <a:gd name="connsiteY29" fmla="*/ 146307 h 292784"/>
                    <a:gd name="connsiteX30" fmla="*/ 430029 w 715439"/>
                    <a:gd name="connsiteY30" fmla="*/ 30276 h 292784"/>
                    <a:gd name="connsiteX31" fmla="*/ 530580 w 715439"/>
                    <a:gd name="connsiteY31" fmla="*/ 130047 h 292784"/>
                    <a:gd name="connsiteX32" fmla="*/ 268291 w 715439"/>
                    <a:gd name="connsiteY32" fmla="*/ 130047 h 292784"/>
                    <a:gd name="connsiteX33" fmla="*/ 268291 w 715439"/>
                    <a:gd name="connsiteY33" fmla="*/ 16284 h 292784"/>
                    <a:gd name="connsiteX34" fmla="*/ 395119 w 715439"/>
                    <a:gd name="connsiteY34" fmla="*/ 16284 h 292784"/>
                    <a:gd name="connsiteX35" fmla="*/ 430029 w 715439"/>
                    <a:gd name="connsiteY35" fmla="*/ 30276 h 292784"/>
                    <a:gd name="connsiteX36" fmla="*/ 122081 w 715439"/>
                    <a:gd name="connsiteY36" fmla="*/ 30227 h 292784"/>
                    <a:gd name="connsiteX37" fmla="*/ 156910 w 715439"/>
                    <a:gd name="connsiteY37" fmla="*/ 16284 h 292784"/>
                    <a:gd name="connsiteX38" fmla="*/ 252031 w 715439"/>
                    <a:gd name="connsiteY38" fmla="*/ 16284 h 292784"/>
                    <a:gd name="connsiteX39" fmla="*/ 252031 w 715439"/>
                    <a:gd name="connsiteY39" fmla="*/ 130047 h 292784"/>
                    <a:gd name="connsiteX40" fmla="*/ 23278 w 715439"/>
                    <a:gd name="connsiteY40" fmla="*/ 130047 h 292784"/>
                    <a:gd name="connsiteX41" fmla="*/ 23213 w 715439"/>
                    <a:gd name="connsiteY41" fmla="*/ 129909 h 292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5439" h="292784">
                      <a:moveTo>
                        <a:pt x="634140" y="146307"/>
                      </a:moveTo>
                      <a:cubicBezTo>
                        <a:pt x="670061" y="146307"/>
                        <a:pt x="699180" y="175426"/>
                        <a:pt x="699180" y="211347"/>
                      </a:cubicBezTo>
                      <a:lnTo>
                        <a:pt x="699180" y="260257"/>
                      </a:lnTo>
                      <a:cubicBezTo>
                        <a:pt x="699180" y="269237"/>
                        <a:pt x="691900" y="276517"/>
                        <a:pt x="682920" y="276517"/>
                      </a:cubicBezTo>
                      <a:lnTo>
                        <a:pt x="640750" y="276517"/>
                      </a:lnTo>
                      <a:cubicBezTo>
                        <a:pt x="641744" y="281836"/>
                        <a:pt x="642253" y="287235"/>
                        <a:pt x="642270" y="292647"/>
                      </a:cubicBezTo>
                      <a:lnTo>
                        <a:pt x="642270" y="292785"/>
                      </a:lnTo>
                      <a:lnTo>
                        <a:pt x="682920" y="292785"/>
                      </a:lnTo>
                      <a:cubicBezTo>
                        <a:pt x="700856" y="292727"/>
                        <a:pt x="715382" y="278201"/>
                        <a:pt x="715440" y="260265"/>
                      </a:cubicBezTo>
                      <a:lnTo>
                        <a:pt x="715440" y="211485"/>
                      </a:lnTo>
                      <a:cubicBezTo>
                        <a:pt x="715315" y="166582"/>
                        <a:pt x="678961" y="130203"/>
                        <a:pt x="634059" y="130047"/>
                      </a:cubicBezTo>
                      <a:lnTo>
                        <a:pt x="566661" y="130047"/>
                      </a:lnTo>
                      <a:cubicBezTo>
                        <a:pt x="558021" y="130325"/>
                        <a:pt x="549697" y="126790"/>
                        <a:pt x="543897" y="120381"/>
                      </a:cubicBezTo>
                      <a:lnTo>
                        <a:pt x="441459" y="18756"/>
                      </a:lnTo>
                      <a:cubicBezTo>
                        <a:pt x="429157" y="6542"/>
                        <a:pt x="412452" y="-198"/>
                        <a:pt x="395119" y="57"/>
                      </a:cubicBezTo>
                      <a:lnTo>
                        <a:pt x="260462" y="57"/>
                      </a:lnTo>
                      <a:cubicBezTo>
                        <a:pt x="260356" y="57"/>
                        <a:pt x="260267" y="0"/>
                        <a:pt x="260161" y="0"/>
                      </a:cubicBezTo>
                      <a:cubicBezTo>
                        <a:pt x="260055" y="0"/>
                        <a:pt x="259974" y="57"/>
                        <a:pt x="259868" y="57"/>
                      </a:cubicBezTo>
                      <a:lnTo>
                        <a:pt x="156910" y="57"/>
                      </a:lnTo>
                      <a:cubicBezTo>
                        <a:pt x="139606" y="-41"/>
                        <a:pt x="122959" y="6676"/>
                        <a:pt x="110569" y="18756"/>
                      </a:cubicBezTo>
                      <a:lnTo>
                        <a:pt x="9758" y="120381"/>
                      </a:lnTo>
                      <a:cubicBezTo>
                        <a:pt x="3437" y="126587"/>
                        <a:pt x="-86" y="135099"/>
                        <a:pt x="2" y="143958"/>
                      </a:cubicBezTo>
                      <a:lnTo>
                        <a:pt x="2" y="227696"/>
                      </a:lnTo>
                      <a:cubicBezTo>
                        <a:pt x="118" y="263569"/>
                        <a:pt x="29169" y="292620"/>
                        <a:pt x="65041" y="292736"/>
                      </a:cubicBezTo>
                      <a:lnTo>
                        <a:pt x="73171" y="292736"/>
                      </a:lnTo>
                      <a:lnTo>
                        <a:pt x="73171" y="292647"/>
                      </a:lnTo>
                      <a:cubicBezTo>
                        <a:pt x="73192" y="287238"/>
                        <a:pt x="73703" y="281841"/>
                        <a:pt x="74700" y="276525"/>
                      </a:cubicBezTo>
                      <a:lnTo>
                        <a:pt x="65041" y="276525"/>
                      </a:lnTo>
                      <a:cubicBezTo>
                        <a:pt x="38101" y="276525"/>
                        <a:pt x="16262" y="254685"/>
                        <a:pt x="16262" y="227745"/>
                      </a:cubicBezTo>
                      <a:lnTo>
                        <a:pt x="16262" y="146307"/>
                      </a:lnTo>
                      <a:close/>
                      <a:moveTo>
                        <a:pt x="430029" y="30276"/>
                      </a:moveTo>
                      <a:lnTo>
                        <a:pt x="530580" y="130047"/>
                      </a:lnTo>
                      <a:lnTo>
                        <a:pt x="268291" y="130047"/>
                      </a:lnTo>
                      <a:lnTo>
                        <a:pt x="268291" y="16284"/>
                      </a:lnTo>
                      <a:lnTo>
                        <a:pt x="395119" y="16284"/>
                      </a:lnTo>
                      <a:cubicBezTo>
                        <a:pt x="408171" y="16019"/>
                        <a:pt x="420773" y="21069"/>
                        <a:pt x="430029" y="30276"/>
                      </a:cubicBezTo>
                      <a:close/>
                      <a:moveTo>
                        <a:pt x="122081" y="30227"/>
                      </a:moveTo>
                      <a:cubicBezTo>
                        <a:pt x="131404" y="21178"/>
                        <a:pt x="143918" y="16168"/>
                        <a:pt x="156910" y="16284"/>
                      </a:cubicBezTo>
                      <a:lnTo>
                        <a:pt x="252031" y="16284"/>
                      </a:lnTo>
                      <a:lnTo>
                        <a:pt x="252031" y="130047"/>
                      </a:lnTo>
                      <a:lnTo>
                        <a:pt x="23278" y="130047"/>
                      </a:lnTo>
                      <a:cubicBezTo>
                        <a:pt x="23164" y="130047"/>
                        <a:pt x="23140" y="129982"/>
                        <a:pt x="23213" y="129909"/>
                      </a:cubicBezTo>
                      <a:close/>
                    </a:path>
                  </a:pathLst>
                </a:custGeom>
                <a:solidFill>
                  <a:schemeClr val="accent3"/>
                </a:solidFill>
                <a:ln w="8037" cap="flat">
                  <a:noFill/>
                  <a:prstDash val="solid"/>
                  <a:miter/>
                </a:ln>
              </p:spPr>
              <p:txBody>
                <a:bodyPr rtlCol="0" anchor="ctr"/>
                <a:lstStyle/>
                <a:p>
                  <a:endParaRPr lang="fi-FI"/>
                </a:p>
              </p:txBody>
            </p:sp>
            <p:sp>
              <p:nvSpPr>
                <p:cNvPr id="48" name="Freeform: Shape 47">
                  <a:extLst>
                    <a:ext uri="{FF2B5EF4-FFF2-40B4-BE49-F238E27FC236}">
                      <a16:creationId xmlns:a16="http://schemas.microsoft.com/office/drawing/2014/main" id="{DD8F982E-E5B8-6E9E-8D57-7005AF504F30}"/>
                    </a:ext>
                  </a:extLst>
                </p:cNvPr>
                <p:cNvSpPr/>
                <p:nvPr/>
              </p:nvSpPr>
              <p:spPr>
                <a:xfrm>
                  <a:off x="4379132" y="2376101"/>
                  <a:ext cx="146339" cy="146339"/>
                </a:xfrm>
                <a:custGeom>
                  <a:avLst/>
                  <a:gdLst>
                    <a:gd name="connsiteX0" fmla="*/ 73170 w 146339"/>
                    <a:gd name="connsiteY0" fmla="*/ 0 h 146339"/>
                    <a:gd name="connsiteX1" fmla="*/ 0 w 146339"/>
                    <a:gd name="connsiteY1" fmla="*/ 73170 h 146339"/>
                    <a:gd name="connsiteX2" fmla="*/ 73170 w 146339"/>
                    <a:gd name="connsiteY2" fmla="*/ 146340 h 146339"/>
                    <a:gd name="connsiteX3" fmla="*/ 146340 w 146339"/>
                    <a:gd name="connsiteY3" fmla="*/ 73170 h 146339"/>
                    <a:gd name="connsiteX4" fmla="*/ 73170 w 146339"/>
                    <a:gd name="connsiteY4" fmla="*/ 0 h 146339"/>
                    <a:gd name="connsiteX5" fmla="*/ 73170 w 146339"/>
                    <a:gd name="connsiteY5" fmla="*/ 130080 h 146339"/>
                    <a:gd name="connsiteX6" fmla="*/ 16260 w 146339"/>
                    <a:gd name="connsiteY6" fmla="*/ 73170 h 146339"/>
                    <a:gd name="connsiteX7" fmla="*/ 73170 w 146339"/>
                    <a:gd name="connsiteY7" fmla="*/ 16260 h 146339"/>
                    <a:gd name="connsiteX8" fmla="*/ 130080 w 146339"/>
                    <a:gd name="connsiteY8" fmla="*/ 73170 h 146339"/>
                    <a:gd name="connsiteX9" fmla="*/ 73170 w 146339"/>
                    <a:gd name="connsiteY9" fmla="*/ 130080 h 146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339" h="146339">
                      <a:moveTo>
                        <a:pt x="73170" y="0"/>
                      </a:moveTo>
                      <a:cubicBezTo>
                        <a:pt x="32759" y="0"/>
                        <a:pt x="0" y="32759"/>
                        <a:pt x="0" y="73170"/>
                      </a:cubicBezTo>
                      <a:cubicBezTo>
                        <a:pt x="0" y="113581"/>
                        <a:pt x="32759" y="146340"/>
                        <a:pt x="73170" y="146340"/>
                      </a:cubicBezTo>
                      <a:cubicBezTo>
                        <a:pt x="113581" y="146340"/>
                        <a:pt x="146340" y="113581"/>
                        <a:pt x="146340" y="73170"/>
                      </a:cubicBezTo>
                      <a:cubicBezTo>
                        <a:pt x="146299" y="32776"/>
                        <a:pt x="113564" y="41"/>
                        <a:pt x="73170" y="0"/>
                      </a:cubicBezTo>
                      <a:close/>
                      <a:moveTo>
                        <a:pt x="73170" y="130080"/>
                      </a:moveTo>
                      <a:cubicBezTo>
                        <a:pt x="41739" y="130080"/>
                        <a:pt x="16260" y="104600"/>
                        <a:pt x="16260" y="73170"/>
                      </a:cubicBezTo>
                      <a:cubicBezTo>
                        <a:pt x="16260" y="41739"/>
                        <a:pt x="41739" y="16260"/>
                        <a:pt x="73170" y="16260"/>
                      </a:cubicBezTo>
                      <a:cubicBezTo>
                        <a:pt x="104600" y="16260"/>
                        <a:pt x="130080" y="41739"/>
                        <a:pt x="130080" y="73170"/>
                      </a:cubicBezTo>
                      <a:cubicBezTo>
                        <a:pt x="130080" y="104600"/>
                        <a:pt x="104600" y="130080"/>
                        <a:pt x="73170" y="130080"/>
                      </a:cubicBezTo>
                      <a:close/>
                    </a:path>
                  </a:pathLst>
                </a:custGeom>
                <a:solidFill>
                  <a:schemeClr val="accent3"/>
                </a:solidFill>
                <a:ln w="8037" cap="flat">
                  <a:noFill/>
                  <a:prstDash val="solid"/>
                  <a:miter/>
                </a:ln>
              </p:spPr>
              <p:txBody>
                <a:bodyPr rtlCol="0" anchor="ctr"/>
                <a:lstStyle/>
                <a:p>
                  <a:endParaRPr lang="fi-FI"/>
                </a:p>
              </p:txBody>
            </p:sp>
          </p:grpSp>
          <p:grpSp>
            <p:nvGrpSpPr>
              <p:cNvPr id="49" name="Graphic 18" descr="Cell Tower outline">
                <a:extLst>
                  <a:ext uri="{FF2B5EF4-FFF2-40B4-BE49-F238E27FC236}">
                    <a16:creationId xmlns:a16="http://schemas.microsoft.com/office/drawing/2014/main" id="{C6F6A6D4-E2F9-A781-D235-F45073E3F197}"/>
                  </a:ext>
                </a:extLst>
              </p:cNvPr>
              <p:cNvGrpSpPr/>
              <p:nvPr/>
            </p:nvGrpSpPr>
            <p:grpSpPr>
              <a:xfrm>
                <a:off x="2579008" y="3523964"/>
                <a:ext cx="479517" cy="630748"/>
                <a:chOff x="2579008" y="3523964"/>
                <a:chExt cx="479517" cy="630748"/>
              </a:xfrm>
              <a:solidFill>
                <a:schemeClr val="accent3"/>
              </a:solidFill>
            </p:grpSpPr>
            <p:sp>
              <p:nvSpPr>
                <p:cNvPr id="50" name="Freeform: Shape 49">
                  <a:extLst>
                    <a:ext uri="{FF2B5EF4-FFF2-40B4-BE49-F238E27FC236}">
                      <a16:creationId xmlns:a16="http://schemas.microsoft.com/office/drawing/2014/main" id="{4CE0408D-3290-7A78-E250-5B5245ABBAAC}"/>
                    </a:ext>
                  </a:extLst>
                </p:cNvPr>
                <p:cNvSpPr/>
                <p:nvPr/>
              </p:nvSpPr>
              <p:spPr>
                <a:xfrm>
                  <a:off x="2729331" y="3615898"/>
                  <a:ext cx="37715" cy="126413"/>
                </a:xfrm>
                <a:custGeom>
                  <a:avLst/>
                  <a:gdLst>
                    <a:gd name="connsiteX0" fmla="*/ 37715 w 37715"/>
                    <a:gd name="connsiteY0" fmla="*/ 114917 h 126413"/>
                    <a:gd name="connsiteX1" fmla="*/ 37599 w 37715"/>
                    <a:gd name="connsiteY1" fmla="*/ 11612 h 126413"/>
                    <a:gd name="connsiteX2" fmla="*/ 37715 w 37715"/>
                    <a:gd name="connsiteY2" fmla="*/ 11496 h 126413"/>
                    <a:gd name="connsiteX3" fmla="*/ 26228 w 37715"/>
                    <a:gd name="connsiteY3" fmla="*/ 0 h 126413"/>
                    <a:gd name="connsiteX4" fmla="*/ 26069 w 37715"/>
                    <a:gd name="connsiteY4" fmla="*/ 126255 h 126413"/>
                    <a:gd name="connsiteX5" fmla="*/ 26228 w 37715"/>
                    <a:gd name="connsiteY5" fmla="*/ 126413 h 12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15" h="126413">
                      <a:moveTo>
                        <a:pt x="37715" y="114917"/>
                      </a:moveTo>
                      <a:cubicBezTo>
                        <a:pt x="9156" y="86423"/>
                        <a:pt x="9104" y="40171"/>
                        <a:pt x="37599" y="11612"/>
                      </a:cubicBezTo>
                      <a:cubicBezTo>
                        <a:pt x="37638" y="11573"/>
                        <a:pt x="37676" y="11535"/>
                        <a:pt x="37715" y="11496"/>
                      </a:cubicBezTo>
                      <a:lnTo>
                        <a:pt x="26228" y="0"/>
                      </a:lnTo>
                      <a:cubicBezTo>
                        <a:pt x="-8680" y="34820"/>
                        <a:pt x="-8752" y="91346"/>
                        <a:pt x="26069" y="126255"/>
                      </a:cubicBezTo>
                      <a:cubicBezTo>
                        <a:pt x="26122" y="126308"/>
                        <a:pt x="26175" y="126360"/>
                        <a:pt x="26228" y="126413"/>
                      </a:cubicBezTo>
                      <a:close/>
                    </a:path>
                  </a:pathLst>
                </a:custGeom>
                <a:solidFill>
                  <a:schemeClr val="accent3"/>
                </a:solidFill>
                <a:ln w="8037" cap="flat">
                  <a:noFill/>
                  <a:prstDash val="solid"/>
                  <a:miter/>
                </a:ln>
              </p:spPr>
              <p:txBody>
                <a:bodyPr rtlCol="0" anchor="ctr"/>
                <a:lstStyle/>
                <a:p>
                  <a:endParaRPr lang="fi-FI"/>
                </a:p>
              </p:txBody>
            </p:sp>
            <p:sp>
              <p:nvSpPr>
                <p:cNvPr id="51" name="Freeform: Shape 50">
                  <a:extLst>
                    <a:ext uri="{FF2B5EF4-FFF2-40B4-BE49-F238E27FC236}">
                      <a16:creationId xmlns:a16="http://schemas.microsoft.com/office/drawing/2014/main" id="{BFE32568-36F2-92DC-A8F0-9E2ECFE8FBE1}"/>
                    </a:ext>
                  </a:extLst>
                </p:cNvPr>
                <p:cNvSpPr/>
                <p:nvPr/>
              </p:nvSpPr>
              <p:spPr>
                <a:xfrm>
                  <a:off x="2870475" y="3615898"/>
                  <a:ext cx="37716" cy="126413"/>
                </a:xfrm>
                <a:custGeom>
                  <a:avLst/>
                  <a:gdLst>
                    <a:gd name="connsiteX0" fmla="*/ 11496 w 37716"/>
                    <a:gd name="connsiteY0" fmla="*/ 126413 h 126413"/>
                    <a:gd name="connsiteX1" fmla="*/ 11632 w 37716"/>
                    <a:gd name="connsiteY1" fmla="*/ 136 h 126413"/>
                    <a:gd name="connsiteX2" fmla="*/ 11496 w 37716"/>
                    <a:gd name="connsiteY2" fmla="*/ 0 h 126413"/>
                    <a:gd name="connsiteX3" fmla="*/ 0 w 37716"/>
                    <a:gd name="connsiteY3" fmla="*/ 11496 h 126413"/>
                    <a:gd name="connsiteX4" fmla="*/ 116 w 37716"/>
                    <a:gd name="connsiteY4" fmla="*/ 114801 h 126413"/>
                    <a:gd name="connsiteX5" fmla="*/ 0 w 37716"/>
                    <a:gd name="connsiteY5" fmla="*/ 114917 h 12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16" h="126413">
                      <a:moveTo>
                        <a:pt x="11496" y="126413"/>
                      </a:moveTo>
                      <a:cubicBezTo>
                        <a:pt x="46404" y="91580"/>
                        <a:pt x="46465" y="35044"/>
                        <a:pt x="11632" y="136"/>
                      </a:cubicBezTo>
                      <a:cubicBezTo>
                        <a:pt x="11586" y="90"/>
                        <a:pt x="11541" y="46"/>
                        <a:pt x="11496" y="0"/>
                      </a:cubicBezTo>
                      <a:lnTo>
                        <a:pt x="0" y="11496"/>
                      </a:lnTo>
                      <a:cubicBezTo>
                        <a:pt x="28559" y="39991"/>
                        <a:pt x="28611" y="86242"/>
                        <a:pt x="116" y="114801"/>
                      </a:cubicBezTo>
                      <a:cubicBezTo>
                        <a:pt x="77" y="114840"/>
                        <a:pt x="39" y="114878"/>
                        <a:pt x="0" y="114917"/>
                      </a:cubicBezTo>
                      <a:close/>
                    </a:path>
                  </a:pathLst>
                </a:custGeom>
                <a:solidFill>
                  <a:schemeClr val="accent3"/>
                </a:solidFill>
                <a:ln w="8037" cap="flat">
                  <a:noFill/>
                  <a:prstDash val="solid"/>
                  <a:miter/>
                </a:ln>
              </p:spPr>
              <p:txBody>
                <a:bodyPr rtlCol="0" anchor="ctr"/>
                <a:lstStyle/>
                <a:p>
                  <a:endParaRPr lang="fi-FI"/>
                </a:p>
              </p:txBody>
            </p:sp>
            <p:sp>
              <p:nvSpPr>
                <p:cNvPr id="52" name="Freeform: Shape 51">
                  <a:extLst>
                    <a:ext uri="{FF2B5EF4-FFF2-40B4-BE49-F238E27FC236}">
                      <a16:creationId xmlns:a16="http://schemas.microsoft.com/office/drawing/2014/main" id="{7EA44CBE-3F10-37B5-470D-9761BEA42A55}"/>
                    </a:ext>
                  </a:extLst>
                </p:cNvPr>
                <p:cNvSpPr/>
                <p:nvPr/>
              </p:nvSpPr>
              <p:spPr>
                <a:xfrm>
                  <a:off x="2664292" y="3569931"/>
                  <a:ext cx="56787" cy="218347"/>
                </a:xfrm>
                <a:custGeom>
                  <a:avLst/>
                  <a:gdLst>
                    <a:gd name="connsiteX0" fmla="*/ 45291 w 56787"/>
                    <a:gd name="connsiteY0" fmla="*/ 218347 h 218347"/>
                    <a:gd name="connsiteX1" fmla="*/ 56787 w 56787"/>
                    <a:gd name="connsiteY1" fmla="*/ 206859 h 218347"/>
                    <a:gd name="connsiteX2" fmla="*/ 56563 w 56787"/>
                    <a:gd name="connsiteY2" fmla="*/ 11712 h 218347"/>
                    <a:gd name="connsiteX3" fmla="*/ 56787 w 56787"/>
                    <a:gd name="connsiteY3" fmla="*/ 11488 h 218347"/>
                    <a:gd name="connsiteX4" fmla="*/ 45291 w 56787"/>
                    <a:gd name="connsiteY4" fmla="*/ 0 h 218347"/>
                    <a:gd name="connsiteX5" fmla="*/ 45052 w 56787"/>
                    <a:gd name="connsiteY5" fmla="*/ 218108 h 218347"/>
                    <a:gd name="connsiteX6" fmla="*/ 45291 w 56787"/>
                    <a:gd name="connsiteY6" fmla="*/ 218347 h 218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787" h="218347">
                      <a:moveTo>
                        <a:pt x="45291" y="218347"/>
                      </a:moveTo>
                      <a:lnTo>
                        <a:pt x="56787" y="206859"/>
                      </a:lnTo>
                      <a:cubicBezTo>
                        <a:pt x="2837" y="153032"/>
                        <a:pt x="2737" y="65662"/>
                        <a:pt x="56563" y="11712"/>
                      </a:cubicBezTo>
                      <a:cubicBezTo>
                        <a:pt x="56638" y="11637"/>
                        <a:pt x="56712" y="11562"/>
                        <a:pt x="56787" y="11488"/>
                      </a:cubicBezTo>
                      <a:lnTo>
                        <a:pt x="45291" y="0"/>
                      </a:lnTo>
                      <a:cubicBezTo>
                        <a:pt x="-15004" y="60163"/>
                        <a:pt x="-15110" y="157814"/>
                        <a:pt x="45052" y="218108"/>
                      </a:cubicBezTo>
                      <a:cubicBezTo>
                        <a:pt x="45132" y="218188"/>
                        <a:pt x="45212" y="218267"/>
                        <a:pt x="45291" y="218347"/>
                      </a:cubicBezTo>
                      <a:close/>
                    </a:path>
                  </a:pathLst>
                </a:custGeom>
                <a:solidFill>
                  <a:schemeClr val="accent3"/>
                </a:solidFill>
                <a:ln w="8037" cap="flat">
                  <a:noFill/>
                  <a:prstDash val="solid"/>
                  <a:miter/>
                </a:ln>
              </p:spPr>
              <p:txBody>
                <a:bodyPr rtlCol="0" anchor="ctr"/>
                <a:lstStyle/>
                <a:p>
                  <a:endParaRPr lang="fi-FI"/>
                </a:p>
              </p:txBody>
            </p:sp>
            <p:sp>
              <p:nvSpPr>
                <p:cNvPr id="53" name="Freeform: Shape 52">
                  <a:extLst>
                    <a:ext uri="{FF2B5EF4-FFF2-40B4-BE49-F238E27FC236}">
                      <a16:creationId xmlns:a16="http://schemas.microsoft.com/office/drawing/2014/main" id="{50F2DA8F-0DB4-1C0D-495F-A0AE1E5BECCE}"/>
                    </a:ext>
                  </a:extLst>
                </p:cNvPr>
                <p:cNvSpPr/>
                <p:nvPr/>
              </p:nvSpPr>
              <p:spPr>
                <a:xfrm>
                  <a:off x="2962409" y="3523964"/>
                  <a:ext cx="75860" cy="310281"/>
                </a:xfrm>
                <a:custGeom>
                  <a:avLst/>
                  <a:gdLst>
                    <a:gd name="connsiteX0" fmla="*/ 0 w 75860"/>
                    <a:gd name="connsiteY0" fmla="*/ 298793 h 310281"/>
                    <a:gd name="connsiteX1" fmla="*/ 11496 w 75860"/>
                    <a:gd name="connsiteY1" fmla="*/ 310281 h 310281"/>
                    <a:gd name="connsiteX2" fmla="*/ 11849 w 75860"/>
                    <a:gd name="connsiteY2" fmla="*/ 353 h 310281"/>
                    <a:gd name="connsiteX3" fmla="*/ 11496 w 75860"/>
                    <a:gd name="connsiteY3" fmla="*/ 0 h 310281"/>
                    <a:gd name="connsiteX4" fmla="*/ 0 w 75860"/>
                    <a:gd name="connsiteY4" fmla="*/ 11488 h 310281"/>
                    <a:gd name="connsiteX5" fmla="*/ 339 w 75860"/>
                    <a:gd name="connsiteY5" fmla="*/ 298454 h 310281"/>
                    <a:gd name="connsiteX6" fmla="*/ 0 w 75860"/>
                    <a:gd name="connsiteY6" fmla="*/ 298793 h 31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60" h="310281">
                      <a:moveTo>
                        <a:pt x="0" y="298793"/>
                      </a:moveTo>
                      <a:lnTo>
                        <a:pt x="11496" y="310281"/>
                      </a:lnTo>
                      <a:cubicBezTo>
                        <a:pt x="97178" y="224794"/>
                        <a:pt x="97336" y="86036"/>
                        <a:pt x="11849" y="353"/>
                      </a:cubicBezTo>
                      <a:cubicBezTo>
                        <a:pt x="11732" y="236"/>
                        <a:pt x="11614" y="118"/>
                        <a:pt x="11496" y="0"/>
                      </a:cubicBezTo>
                      <a:lnTo>
                        <a:pt x="0" y="11488"/>
                      </a:lnTo>
                      <a:cubicBezTo>
                        <a:pt x="79337" y="90638"/>
                        <a:pt x="79489" y="219117"/>
                        <a:pt x="339" y="298454"/>
                      </a:cubicBezTo>
                      <a:cubicBezTo>
                        <a:pt x="226" y="298567"/>
                        <a:pt x="113" y="298680"/>
                        <a:pt x="0" y="298793"/>
                      </a:cubicBezTo>
                      <a:close/>
                    </a:path>
                  </a:pathLst>
                </a:custGeom>
                <a:solidFill>
                  <a:schemeClr val="accent3"/>
                </a:solidFill>
                <a:ln w="8037" cap="flat">
                  <a:noFill/>
                  <a:prstDash val="solid"/>
                  <a:miter/>
                </a:ln>
              </p:spPr>
              <p:txBody>
                <a:bodyPr rtlCol="0" anchor="ctr"/>
                <a:lstStyle/>
                <a:p>
                  <a:endParaRPr lang="fi-FI"/>
                </a:p>
              </p:txBody>
            </p:sp>
            <p:sp>
              <p:nvSpPr>
                <p:cNvPr id="54" name="Freeform: Shape 53">
                  <a:extLst>
                    <a:ext uri="{FF2B5EF4-FFF2-40B4-BE49-F238E27FC236}">
                      <a16:creationId xmlns:a16="http://schemas.microsoft.com/office/drawing/2014/main" id="{2BABE1B1-43BC-9F45-842B-AA886ADBD0B9}"/>
                    </a:ext>
                  </a:extLst>
                </p:cNvPr>
                <p:cNvSpPr/>
                <p:nvPr/>
              </p:nvSpPr>
              <p:spPr>
                <a:xfrm>
                  <a:off x="2599251" y="3523964"/>
                  <a:ext cx="75860" cy="310281"/>
                </a:xfrm>
                <a:custGeom>
                  <a:avLst/>
                  <a:gdLst>
                    <a:gd name="connsiteX0" fmla="*/ 75861 w 75860"/>
                    <a:gd name="connsiteY0" fmla="*/ 298793 h 310281"/>
                    <a:gd name="connsiteX1" fmla="*/ 75522 w 75860"/>
                    <a:gd name="connsiteY1" fmla="*/ 11826 h 310281"/>
                    <a:gd name="connsiteX2" fmla="*/ 75861 w 75860"/>
                    <a:gd name="connsiteY2" fmla="*/ 11488 h 310281"/>
                    <a:gd name="connsiteX3" fmla="*/ 64365 w 75860"/>
                    <a:gd name="connsiteY3" fmla="*/ 0 h 310281"/>
                    <a:gd name="connsiteX4" fmla="*/ 64011 w 75860"/>
                    <a:gd name="connsiteY4" fmla="*/ 309927 h 310281"/>
                    <a:gd name="connsiteX5" fmla="*/ 64365 w 75860"/>
                    <a:gd name="connsiteY5" fmla="*/ 310281 h 31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860" h="310281">
                      <a:moveTo>
                        <a:pt x="75861" y="298793"/>
                      </a:moveTo>
                      <a:cubicBezTo>
                        <a:pt x="-3477" y="219643"/>
                        <a:pt x="-3628" y="91164"/>
                        <a:pt x="75522" y="11826"/>
                      </a:cubicBezTo>
                      <a:cubicBezTo>
                        <a:pt x="75635" y="11713"/>
                        <a:pt x="75748" y="11600"/>
                        <a:pt x="75861" y="11488"/>
                      </a:cubicBezTo>
                      <a:lnTo>
                        <a:pt x="64365" y="0"/>
                      </a:lnTo>
                      <a:cubicBezTo>
                        <a:pt x="-21317" y="85487"/>
                        <a:pt x="-21475" y="224245"/>
                        <a:pt x="64011" y="309927"/>
                      </a:cubicBezTo>
                      <a:cubicBezTo>
                        <a:pt x="64129" y="310045"/>
                        <a:pt x="64247" y="310163"/>
                        <a:pt x="64365" y="310281"/>
                      </a:cubicBezTo>
                      <a:close/>
                    </a:path>
                  </a:pathLst>
                </a:custGeom>
                <a:solidFill>
                  <a:schemeClr val="accent3"/>
                </a:solidFill>
                <a:ln w="8037" cap="flat">
                  <a:noFill/>
                  <a:prstDash val="solid"/>
                  <a:miter/>
                </a:ln>
              </p:spPr>
              <p:txBody>
                <a:bodyPr rtlCol="0" anchor="ctr"/>
                <a:lstStyle/>
                <a:p>
                  <a:endParaRPr lang="fi-FI"/>
                </a:p>
              </p:txBody>
            </p:sp>
            <p:sp>
              <p:nvSpPr>
                <p:cNvPr id="55" name="Freeform: Shape 54">
                  <a:extLst>
                    <a:ext uri="{FF2B5EF4-FFF2-40B4-BE49-F238E27FC236}">
                      <a16:creationId xmlns:a16="http://schemas.microsoft.com/office/drawing/2014/main" id="{37487F4E-190E-0488-BADC-13BAD5CA49E9}"/>
                    </a:ext>
                  </a:extLst>
                </p:cNvPr>
                <p:cNvSpPr/>
                <p:nvPr/>
              </p:nvSpPr>
              <p:spPr>
                <a:xfrm>
                  <a:off x="2916418" y="3569931"/>
                  <a:ext cx="56787" cy="218347"/>
                </a:xfrm>
                <a:custGeom>
                  <a:avLst/>
                  <a:gdLst>
                    <a:gd name="connsiteX0" fmla="*/ 11496 w 56787"/>
                    <a:gd name="connsiteY0" fmla="*/ 218347 h 218347"/>
                    <a:gd name="connsiteX1" fmla="*/ 11735 w 56787"/>
                    <a:gd name="connsiteY1" fmla="*/ 239 h 218347"/>
                    <a:gd name="connsiteX2" fmla="*/ 11496 w 56787"/>
                    <a:gd name="connsiteY2" fmla="*/ 0 h 218347"/>
                    <a:gd name="connsiteX3" fmla="*/ 0 w 56787"/>
                    <a:gd name="connsiteY3" fmla="*/ 11488 h 218347"/>
                    <a:gd name="connsiteX4" fmla="*/ 224 w 56787"/>
                    <a:gd name="connsiteY4" fmla="*/ 206635 h 218347"/>
                    <a:gd name="connsiteX5" fmla="*/ 0 w 56787"/>
                    <a:gd name="connsiteY5" fmla="*/ 206859 h 218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787" h="218347">
                      <a:moveTo>
                        <a:pt x="11496" y="218347"/>
                      </a:moveTo>
                      <a:cubicBezTo>
                        <a:pt x="71791" y="158184"/>
                        <a:pt x="71898" y="60533"/>
                        <a:pt x="11735" y="239"/>
                      </a:cubicBezTo>
                      <a:cubicBezTo>
                        <a:pt x="11655" y="159"/>
                        <a:pt x="11575" y="80"/>
                        <a:pt x="11496" y="0"/>
                      </a:cubicBezTo>
                      <a:lnTo>
                        <a:pt x="0" y="11488"/>
                      </a:lnTo>
                      <a:cubicBezTo>
                        <a:pt x="53951" y="65315"/>
                        <a:pt x="54051" y="152685"/>
                        <a:pt x="224" y="206635"/>
                      </a:cubicBezTo>
                      <a:cubicBezTo>
                        <a:pt x="150" y="206710"/>
                        <a:pt x="75" y="206785"/>
                        <a:pt x="0" y="206859"/>
                      </a:cubicBezTo>
                      <a:close/>
                    </a:path>
                  </a:pathLst>
                </a:custGeom>
                <a:solidFill>
                  <a:schemeClr val="accent3"/>
                </a:solidFill>
                <a:ln w="8037" cap="flat">
                  <a:noFill/>
                  <a:prstDash val="solid"/>
                  <a:miter/>
                </a:ln>
              </p:spPr>
              <p:txBody>
                <a:bodyPr rtlCol="0" anchor="ctr"/>
                <a:lstStyle/>
                <a:p>
                  <a:endParaRPr lang="fi-FI"/>
                </a:p>
              </p:txBody>
            </p:sp>
            <p:sp>
              <p:nvSpPr>
                <p:cNvPr id="56" name="Freeform: Shape 55">
                  <a:extLst>
                    <a:ext uri="{FF2B5EF4-FFF2-40B4-BE49-F238E27FC236}">
                      <a16:creationId xmlns:a16="http://schemas.microsoft.com/office/drawing/2014/main" id="{9909C79E-0C6A-D086-148F-E53300EF699B}"/>
                    </a:ext>
                  </a:extLst>
                </p:cNvPr>
                <p:cNvSpPr/>
                <p:nvPr/>
              </p:nvSpPr>
              <p:spPr>
                <a:xfrm>
                  <a:off x="2579008" y="3654769"/>
                  <a:ext cx="479517" cy="499943"/>
                </a:xfrm>
                <a:custGeom>
                  <a:avLst/>
                  <a:gdLst>
                    <a:gd name="connsiteX0" fmla="*/ 479506 w 479517"/>
                    <a:gd name="connsiteY0" fmla="*/ 492317 h 499943"/>
                    <a:gd name="connsiteX1" fmla="*/ 479506 w 479517"/>
                    <a:gd name="connsiteY1" fmla="*/ 491390 h 499943"/>
                    <a:gd name="connsiteX2" fmla="*/ 479156 w 479517"/>
                    <a:gd name="connsiteY2" fmla="*/ 489464 h 499943"/>
                    <a:gd name="connsiteX3" fmla="*/ 478864 w 479517"/>
                    <a:gd name="connsiteY3" fmla="*/ 488553 h 499943"/>
                    <a:gd name="connsiteX4" fmla="*/ 478709 w 479517"/>
                    <a:gd name="connsiteY4" fmla="*/ 488090 h 499943"/>
                    <a:gd name="connsiteX5" fmla="*/ 251460 w 479517"/>
                    <a:gd name="connsiteY5" fmla="*/ 45599 h 499943"/>
                    <a:gd name="connsiteX6" fmla="*/ 262947 w 479517"/>
                    <a:gd name="connsiteY6" fmla="*/ 16640 h 499943"/>
                    <a:gd name="connsiteX7" fmla="*/ 247549 w 479517"/>
                    <a:gd name="connsiteY7" fmla="*/ 1193 h 499943"/>
                    <a:gd name="connsiteX8" fmla="*/ 216832 w 479517"/>
                    <a:gd name="connsiteY8" fmla="*/ 16883 h 499943"/>
                    <a:gd name="connsiteX9" fmla="*/ 228037 w 479517"/>
                    <a:gd name="connsiteY9" fmla="*/ 45631 h 499943"/>
                    <a:gd name="connsiteX10" fmla="*/ 812 w 479517"/>
                    <a:gd name="connsiteY10" fmla="*/ 488090 h 499943"/>
                    <a:gd name="connsiteX11" fmla="*/ 666 w 479517"/>
                    <a:gd name="connsiteY11" fmla="*/ 488553 h 499943"/>
                    <a:gd name="connsiteX12" fmla="*/ 365 w 479517"/>
                    <a:gd name="connsiteY12" fmla="*/ 489456 h 499943"/>
                    <a:gd name="connsiteX13" fmla="*/ 15 w 479517"/>
                    <a:gd name="connsiteY13" fmla="*/ 491374 h 499943"/>
                    <a:gd name="connsiteX14" fmla="*/ 15 w 479517"/>
                    <a:gd name="connsiteY14" fmla="*/ 492325 h 499943"/>
                    <a:gd name="connsiteX15" fmla="*/ 519 w 479517"/>
                    <a:gd name="connsiteY15" fmla="*/ 494642 h 499943"/>
                    <a:gd name="connsiteX16" fmla="*/ 609 w 479517"/>
                    <a:gd name="connsiteY16" fmla="*/ 495073 h 499943"/>
                    <a:gd name="connsiteX17" fmla="*/ 682 w 479517"/>
                    <a:gd name="connsiteY17" fmla="*/ 495187 h 499943"/>
                    <a:gd name="connsiteX18" fmla="*/ 1202 w 479517"/>
                    <a:gd name="connsiteY18" fmla="*/ 496000 h 499943"/>
                    <a:gd name="connsiteX19" fmla="*/ 2015 w 479517"/>
                    <a:gd name="connsiteY19" fmla="*/ 497236 h 499943"/>
                    <a:gd name="connsiteX20" fmla="*/ 2105 w 479517"/>
                    <a:gd name="connsiteY20" fmla="*/ 497366 h 499943"/>
                    <a:gd name="connsiteX21" fmla="*/ 2414 w 479517"/>
                    <a:gd name="connsiteY21" fmla="*/ 497577 h 499943"/>
                    <a:gd name="connsiteX22" fmla="*/ 4479 w 479517"/>
                    <a:gd name="connsiteY22" fmla="*/ 499025 h 499943"/>
                    <a:gd name="connsiteX23" fmla="*/ 5170 w 479517"/>
                    <a:gd name="connsiteY23" fmla="*/ 499342 h 499943"/>
                    <a:gd name="connsiteX24" fmla="*/ 8031 w 479517"/>
                    <a:gd name="connsiteY24" fmla="*/ 499927 h 499943"/>
                    <a:gd name="connsiteX25" fmla="*/ 11283 w 479517"/>
                    <a:gd name="connsiteY25" fmla="*/ 499236 h 499943"/>
                    <a:gd name="connsiteX26" fmla="*/ 239882 w 479517"/>
                    <a:gd name="connsiteY26" fmla="*/ 398936 h 499943"/>
                    <a:gd name="connsiteX27" fmla="*/ 468189 w 479517"/>
                    <a:gd name="connsiteY27" fmla="*/ 499252 h 499943"/>
                    <a:gd name="connsiteX28" fmla="*/ 471116 w 479517"/>
                    <a:gd name="connsiteY28" fmla="*/ 499870 h 499943"/>
                    <a:gd name="connsiteX29" fmla="*/ 471449 w 479517"/>
                    <a:gd name="connsiteY29" fmla="*/ 499943 h 499943"/>
                    <a:gd name="connsiteX30" fmla="*/ 472368 w 479517"/>
                    <a:gd name="connsiteY30" fmla="*/ 499813 h 499943"/>
                    <a:gd name="connsiteX31" fmla="*/ 473384 w 479517"/>
                    <a:gd name="connsiteY31" fmla="*/ 499667 h 499943"/>
                    <a:gd name="connsiteX32" fmla="*/ 474652 w 479517"/>
                    <a:gd name="connsiteY32" fmla="*/ 499195 h 499943"/>
                    <a:gd name="connsiteX33" fmla="*/ 475595 w 479517"/>
                    <a:gd name="connsiteY33" fmla="*/ 498764 h 499943"/>
                    <a:gd name="connsiteX34" fmla="*/ 476733 w 479517"/>
                    <a:gd name="connsiteY34" fmla="*/ 497886 h 499943"/>
                    <a:gd name="connsiteX35" fmla="*/ 477384 w 479517"/>
                    <a:gd name="connsiteY35" fmla="*/ 497382 h 499943"/>
                    <a:gd name="connsiteX36" fmla="*/ 477481 w 479517"/>
                    <a:gd name="connsiteY36" fmla="*/ 497236 h 499943"/>
                    <a:gd name="connsiteX37" fmla="*/ 478229 w 479517"/>
                    <a:gd name="connsiteY37" fmla="*/ 496147 h 499943"/>
                    <a:gd name="connsiteX38" fmla="*/ 478847 w 479517"/>
                    <a:gd name="connsiteY38" fmla="*/ 495163 h 499943"/>
                    <a:gd name="connsiteX39" fmla="*/ 478896 w 479517"/>
                    <a:gd name="connsiteY39" fmla="*/ 495082 h 499943"/>
                    <a:gd name="connsiteX40" fmla="*/ 478969 w 479517"/>
                    <a:gd name="connsiteY40" fmla="*/ 494732 h 499943"/>
                    <a:gd name="connsiteX41" fmla="*/ 479506 w 479517"/>
                    <a:gd name="connsiteY41" fmla="*/ 492317 h 499943"/>
                    <a:gd name="connsiteX42" fmla="*/ 260102 w 479517"/>
                    <a:gd name="connsiteY42" fmla="*/ 390058 h 499943"/>
                    <a:gd name="connsiteX43" fmla="*/ 382482 w 479517"/>
                    <a:gd name="connsiteY43" fmla="*/ 336343 h 499943"/>
                    <a:gd name="connsiteX44" fmla="*/ 453661 w 479517"/>
                    <a:gd name="connsiteY44" fmla="*/ 474952 h 499943"/>
                    <a:gd name="connsiteX45" fmla="*/ 453630 w 479517"/>
                    <a:gd name="connsiteY45" fmla="*/ 475063 h 499943"/>
                    <a:gd name="connsiteX46" fmla="*/ 453555 w 479517"/>
                    <a:gd name="connsiteY46" fmla="*/ 475065 h 499943"/>
                    <a:gd name="connsiteX47" fmla="*/ 168615 w 479517"/>
                    <a:gd name="connsiteY47" fmla="*/ 196922 h 499943"/>
                    <a:gd name="connsiteX48" fmla="*/ 224167 w 479517"/>
                    <a:gd name="connsiteY48" fmla="*/ 234515 h 499943"/>
                    <a:gd name="connsiteX49" fmla="*/ 108364 w 479517"/>
                    <a:gd name="connsiteY49" fmla="*/ 314254 h 499943"/>
                    <a:gd name="connsiteX50" fmla="*/ 371214 w 479517"/>
                    <a:gd name="connsiteY50" fmla="*/ 314401 h 499943"/>
                    <a:gd name="connsiteX51" fmla="*/ 253012 w 479517"/>
                    <a:gd name="connsiteY51" fmla="*/ 234402 h 499943"/>
                    <a:gd name="connsiteX52" fmla="*/ 309987 w 479517"/>
                    <a:gd name="connsiteY52" fmla="*/ 195166 h 499943"/>
                    <a:gd name="connsiteX53" fmla="*/ 238549 w 479517"/>
                    <a:gd name="connsiteY53" fmla="*/ 224613 h 499943"/>
                    <a:gd name="connsiteX54" fmla="*/ 176095 w 479517"/>
                    <a:gd name="connsiteY54" fmla="*/ 182337 h 499943"/>
                    <a:gd name="connsiteX55" fmla="*/ 239679 w 479517"/>
                    <a:gd name="connsiteY55" fmla="*/ 58517 h 499943"/>
                    <a:gd name="connsiteX56" fmla="*/ 239788 w 479517"/>
                    <a:gd name="connsiteY56" fmla="*/ 58480 h 499943"/>
                    <a:gd name="connsiteX57" fmla="*/ 239826 w 479517"/>
                    <a:gd name="connsiteY57" fmla="*/ 58517 h 499943"/>
                    <a:gd name="connsiteX58" fmla="*/ 302500 w 479517"/>
                    <a:gd name="connsiteY58" fmla="*/ 180565 h 499943"/>
                    <a:gd name="connsiteX59" fmla="*/ 238630 w 479517"/>
                    <a:gd name="connsiteY59" fmla="*/ 244304 h 499943"/>
                    <a:gd name="connsiteX60" fmla="*/ 361808 w 479517"/>
                    <a:gd name="connsiteY60" fmla="*/ 327661 h 499943"/>
                    <a:gd name="connsiteX61" fmla="*/ 239858 w 479517"/>
                    <a:gd name="connsiteY61" fmla="*/ 381172 h 499943"/>
                    <a:gd name="connsiteX62" fmla="*/ 117770 w 479517"/>
                    <a:gd name="connsiteY62" fmla="*/ 327522 h 499943"/>
                    <a:gd name="connsiteX63" fmla="*/ 97095 w 479517"/>
                    <a:gd name="connsiteY63" fmla="*/ 336173 h 499943"/>
                    <a:gd name="connsiteX64" fmla="*/ 219639 w 479517"/>
                    <a:gd name="connsiteY64" fmla="*/ 390050 h 499943"/>
                    <a:gd name="connsiteX65" fmla="*/ 25942 w 479517"/>
                    <a:gd name="connsiteY65" fmla="*/ 475074 h 499943"/>
                    <a:gd name="connsiteX66" fmla="*/ 25836 w 479517"/>
                    <a:gd name="connsiteY66" fmla="*/ 475028 h 499943"/>
                    <a:gd name="connsiteX67" fmla="*/ 25836 w 479517"/>
                    <a:gd name="connsiteY67" fmla="*/ 474968 h 49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79517" h="499943">
                      <a:moveTo>
                        <a:pt x="479506" y="492317"/>
                      </a:moveTo>
                      <a:cubicBezTo>
                        <a:pt x="479522" y="492008"/>
                        <a:pt x="479522" y="491699"/>
                        <a:pt x="479506" y="491390"/>
                      </a:cubicBezTo>
                      <a:cubicBezTo>
                        <a:pt x="479469" y="490736"/>
                        <a:pt x="479351" y="490089"/>
                        <a:pt x="479156" y="489464"/>
                      </a:cubicBezTo>
                      <a:cubicBezTo>
                        <a:pt x="479078" y="489154"/>
                        <a:pt x="478981" y="488850"/>
                        <a:pt x="478864" y="488553"/>
                      </a:cubicBezTo>
                      <a:cubicBezTo>
                        <a:pt x="478790" y="488407"/>
                        <a:pt x="478782" y="488244"/>
                        <a:pt x="478709" y="488090"/>
                      </a:cubicBezTo>
                      <a:lnTo>
                        <a:pt x="251460" y="45599"/>
                      </a:lnTo>
                      <a:cubicBezTo>
                        <a:pt x="261781" y="39988"/>
                        <a:pt x="266616" y="27801"/>
                        <a:pt x="262947" y="16640"/>
                      </a:cubicBezTo>
                      <a:cubicBezTo>
                        <a:pt x="260616" y="9303"/>
                        <a:pt x="254878" y="3548"/>
                        <a:pt x="247549" y="1193"/>
                      </a:cubicBezTo>
                      <a:cubicBezTo>
                        <a:pt x="234734" y="-2957"/>
                        <a:pt x="220981" y="4068"/>
                        <a:pt x="216832" y="16883"/>
                      </a:cubicBezTo>
                      <a:cubicBezTo>
                        <a:pt x="213260" y="27910"/>
                        <a:pt x="217945" y="39929"/>
                        <a:pt x="228037" y="45631"/>
                      </a:cubicBezTo>
                      <a:lnTo>
                        <a:pt x="812" y="488090"/>
                      </a:lnTo>
                      <a:cubicBezTo>
                        <a:pt x="739" y="488244"/>
                        <a:pt x="731" y="488407"/>
                        <a:pt x="666" y="488553"/>
                      </a:cubicBezTo>
                      <a:cubicBezTo>
                        <a:pt x="546" y="488847"/>
                        <a:pt x="445" y="489148"/>
                        <a:pt x="365" y="489456"/>
                      </a:cubicBezTo>
                      <a:cubicBezTo>
                        <a:pt x="170" y="490078"/>
                        <a:pt x="52" y="490723"/>
                        <a:pt x="15" y="491374"/>
                      </a:cubicBezTo>
                      <a:cubicBezTo>
                        <a:pt x="-5" y="491691"/>
                        <a:pt x="-5" y="492008"/>
                        <a:pt x="15" y="492325"/>
                      </a:cubicBezTo>
                      <a:cubicBezTo>
                        <a:pt x="65" y="493119"/>
                        <a:pt x="235" y="493900"/>
                        <a:pt x="519" y="494642"/>
                      </a:cubicBezTo>
                      <a:cubicBezTo>
                        <a:pt x="540" y="494788"/>
                        <a:pt x="571" y="494932"/>
                        <a:pt x="609" y="495073"/>
                      </a:cubicBezTo>
                      <a:lnTo>
                        <a:pt x="682" y="495187"/>
                      </a:lnTo>
                      <a:cubicBezTo>
                        <a:pt x="837" y="495469"/>
                        <a:pt x="1011" y="495741"/>
                        <a:pt x="1202" y="496000"/>
                      </a:cubicBezTo>
                      <a:cubicBezTo>
                        <a:pt x="1436" y="496435"/>
                        <a:pt x="1708" y="496849"/>
                        <a:pt x="2015" y="497236"/>
                      </a:cubicBezTo>
                      <a:lnTo>
                        <a:pt x="2105" y="497366"/>
                      </a:lnTo>
                      <a:cubicBezTo>
                        <a:pt x="2194" y="497455"/>
                        <a:pt x="2324" y="497488"/>
                        <a:pt x="2414" y="497577"/>
                      </a:cubicBezTo>
                      <a:cubicBezTo>
                        <a:pt x="3022" y="498166"/>
                        <a:pt x="3718" y="498654"/>
                        <a:pt x="4479" y="499025"/>
                      </a:cubicBezTo>
                      <a:cubicBezTo>
                        <a:pt x="4706" y="499138"/>
                        <a:pt x="4926" y="499244"/>
                        <a:pt x="5170" y="499342"/>
                      </a:cubicBezTo>
                      <a:cubicBezTo>
                        <a:pt x="6081" y="499706"/>
                        <a:pt x="7050" y="499904"/>
                        <a:pt x="8031" y="499927"/>
                      </a:cubicBezTo>
                      <a:cubicBezTo>
                        <a:pt x="9152" y="499927"/>
                        <a:pt x="10260" y="499692"/>
                        <a:pt x="11283" y="499236"/>
                      </a:cubicBezTo>
                      <a:lnTo>
                        <a:pt x="239882" y="398936"/>
                      </a:lnTo>
                      <a:lnTo>
                        <a:pt x="468189" y="499252"/>
                      </a:lnTo>
                      <a:cubicBezTo>
                        <a:pt x="469116" y="499640"/>
                        <a:pt x="470110" y="499850"/>
                        <a:pt x="471116" y="499870"/>
                      </a:cubicBezTo>
                      <a:cubicBezTo>
                        <a:pt x="471229" y="499870"/>
                        <a:pt x="471335" y="499943"/>
                        <a:pt x="471449" y="499943"/>
                      </a:cubicBezTo>
                      <a:cubicBezTo>
                        <a:pt x="471757" y="499916"/>
                        <a:pt x="472064" y="499873"/>
                        <a:pt x="472368" y="499813"/>
                      </a:cubicBezTo>
                      <a:cubicBezTo>
                        <a:pt x="472709" y="499786"/>
                        <a:pt x="473048" y="499737"/>
                        <a:pt x="473384" y="499667"/>
                      </a:cubicBezTo>
                      <a:cubicBezTo>
                        <a:pt x="473819" y="499544"/>
                        <a:pt x="474242" y="499386"/>
                        <a:pt x="474652" y="499195"/>
                      </a:cubicBezTo>
                      <a:cubicBezTo>
                        <a:pt x="474976" y="499073"/>
                        <a:pt x="475291" y="498929"/>
                        <a:pt x="475595" y="498764"/>
                      </a:cubicBezTo>
                      <a:cubicBezTo>
                        <a:pt x="476001" y="498507"/>
                        <a:pt x="476381" y="498213"/>
                        <a:pt x="476733" y="497886"/>
                      </a:cubicBezTo>
                      <a:cubicBezTo>
                        <a:pt x="476937" y="497707"/>
                        <a:pt x="477189" y="497586"/>
                        <a:pt x="477384" y="497382"/>
                      </a:cubicBezTo>
                      <a:cubicBezTo>
                        <a:pt x="477424" y="497382"/>
                        <a:pt x="477441" y="497285"/>
                        <a:pt x="477481" y="497236"/>
                      </a:cubicBezTo>
                      <a:cubicBezTo>
                        <a:pt x="477759" y="496893"/>
                        <a:pt x="478008" y="496529"/>
                        <a:pt x="478229" y="496147"/>
                      </a:cubicBezTo>
                      <a:cubicBezTo>
                        <a:pt x="478454" y="495830"/>
                        <a:pt x="478659" y="495502"/>
                        <a:pt x="478847" y="495163"/>
                      </a:cubicBezTo>
                      <a:lnTo>
                        <a:pt x="478896" y="495082"/>
                      </a:lnTo>
                      <a:cubicBezTo>
                        <a:pt x="478945" y="494968"/>
                        <a:pt x="478896" y="494846"/>
                        <a:pt x="478969" y="494732"/>
                      </a:cubicBezTo>
                      <a:cubicBezTo>
                        <a:pt x="479272" y="493960"/>
                        <a:pt x="479453" y="493145"/>
                        <a:pt x="479506" y="492317"/>
                      </a:cubicBezTo>
                      <a:close/>
                      <a:moveTo>
                        <a:pt x="260102" y="390058"/>
                      </a:moveTo>
                      <a:lnTo>
                        <a:pt x="382482" y="336343"/>
                      </a:lnTo>
                      <a:lnTo>
                        <a:pt x="453661" y="474952"/>
                      </a:lnTo>
                      <a:cubicBezTo>
                        <a:pt x="453683" y="474991"/>
                        <a:pt x="453669" y="475040"/>
                        <a:pt x="453630" y="475063"/>
                      </a:cubicBezTo>
                      <a:cubicBezTo>
                        <a:pt x="453608" y="475076"/>
                        <a:pt x="453579" y="475077"/>
                        <a:pt x="453555" y="475065"/>
                      </a:cubicBezTo>
                      <a:close/>
                      <a:moveTo>
                        <a:pt x="168615" y="196922"/>
                      </a:moveTo>
                      <a:lnTo>
                        <a:pt x="224167" y="234515"/>
                      </a:lnTo>
                      <a:lnTo>
                        <a:pt x="108364" y="314254"/>
                      </a:lnTo>
                      <a:close/>
                      <a:moveTo>
                        <a:pt x="371214" y="314401"/>
                      </a:moveTo>
                      <a:lnTo>
                        <a:pt x="253012" y="234402"/>
                      </a:lnTo>
                      <a:lnTo>
                        <a:pt x="309987" y="195166"/>
                      </a:lnTo>
                      <a:close/>
                      <a:moveTo>
                        <a:pt x="238549" y="224613"/>
                      </a:moveTo>
                      <a:lnTo>
                        <a:pt x="176095" y="182337"/>
                      </a:lnTo>
                      <a:lnTo>
                        <a:pt x="239679" y="58517"/>
                      </a:lnTo>
                      <a:cubicBezTo>
                        <a:pt x="239699" y="58477"/>
                        <a:pt x="239747" y="58460"/>
                        <a:pt x="239788" y="58480"/>
                      </a:cubicBezTo>
                      <a:cubicBezTo>
                        <a:pt x="239804" y="58487"/>
                        <a:pt x="239817" y="58501"/>
                        <a:pt x="239826" y="58517"/>
                      </a:cubicBezTo>
                      <a:lnTo>
                        <a:pt x="302500" y="180565"/>
                      </a:lnTo>
                      <a:close/>
                      <a:moveTo>
                        <a:pt x="238630" y="244304"/>
                      </a:moveTo>
                      <a:lnTo>
                        <a:pt x="361808" y="327661"/>
                      </a:lnTo>
                      <a:lnTo>
                        <a:pt x="239858" y="381172"/>
                      </a:lnTo>
                      <a:lnTo>
                        <a:pt x="117770" y="327522"/>
                      </a:lnTo>
                      <a:close/>
                      <a:moveTo>
                        <a:pt x="97095" y="336173"/>
                      </a:moveTo>
                      <a:lnTo>
                        <a:pt x="219639" y="390050"/>
                      </a:lnTo>
                      <a:lnTo>
                        <a:pt x="25942" y="475074"/>
                      </a:lnTo>
                      <a:cubicBezTo>
                        <a:pt x="25900" y="475090"/>
                        <a:pt x="25853" y="475070"/>
                        <a:pt x="25836" y="475028"/>
                      </a:cubicBezTo>
                      <a:cubicBezTo>
                        <a:pt x="25828" y="475009"/>
                        <a:pt x="25828" y="474987"/>
                        <a:pt x="25836" y="474968"/>
                      </a:cubicBezTo>
                      <a:close/>
                    </a:path>
                  </a:pathLst>
                </a:custGeom>
                <a:solidFill>
                  <a:schemeClr val="accent3"/>
                </a:solidFill>
                <a:ln w="8037" cap="flat">
                  <a:noFill/>
                  <a:prstDash val="solid"/>
                  <a:miter/>
                </a:ln>
              </p:spPr>
              <p:txBody>
                <a:bodyPr rtlCol="0" anchor="ctr"/>
                <a:lstStyle/>
                <a:p>
                  <a:endParaRPr lang="fi-FI"/>
                </a:p>
              </p:txBody>
            </p:sp>
          </p:grpSp>
          <p:grpSp>
            <p:nvGrpSpPr>
              <p:cNvPr id="57" name="Graphic 20" descr="Cheese outline">
                <a:extLst>
                  <a:ext uri="{FF2B5EF4-FFF2-40B4-BE49-F238E27FC236}">
                    <a16:creationId xmlns:a16="http://schemas.microsoft.com/office/drawing/2014/main" id="{B7E3774F-6BB3-5315-1892-B52F326E1811}"/>
                  </a:ext>
                </a:extLst>
              </p:cNvPr>
              <p:cNvGrpSpPr/>
              <p:nvPr/>
            </p:nvGrpSpPr>
            <p:grpSpPr>
              <a:xfrm>
                <a:off x="5703922" y="5074385"/>
                <a:ext cx="487798" cy="617716"/>
                <a:chOff x="5703922" y="5074385"/>
                <a:chExt cx="487798" cy="617716"/>
              </a:xfrm>
              <a:solidFill>
                <a:schemeClr val="accent3"/>
              </a:solidFill>
            </p:grpSpPr>
            <p:sp>
              <p:nvSpPr>
                <p:cNvPr id="58" name="Freeform: Shape 57">
                  <a:extLst>
                    <a:ext uri="{FF2B5EF4-FFF2-40B4-BE49-F238E27FC236}">
                      <a16:creationId xmlns:a16="http://schemas.microsoft.com/office/drawing/2014/main" id="{9DC19A2B-7C36-F3B2-FEEB-5C1F0FDDEB69}"/>
                    </a:ext>
                  </a:extLst>
                </p:cNvPr>
                <p:cNvSpPr/>
                <p:nvPr/>
              </p:nvSpPr>
              <p:spPr>
                <a:xfrm>
                  <a:off x="5972211" y="5372139"/>
                  <a:ext cx="81299" cy="65560"/>
                </a:xfrm>
                <a:custGeom>
                  <a:avLst/>
                  <a:gdLst>
                    <a:gd name="connsiteX0" fmla="*/ 40650 w 81299"/>
                    <a:gd name="connsiteY0" fmla="*/ 4325 h 65560"/>
                    <a:gd name="connsiteX1" fmla="*/ 20512 w 81299"/>
                    <a:gd name="connsiteY1" fmla="*/ 0 h 65560"/>
                    <a:gd name="connsiteX2" fmla="*/ 0 w 81299"/>
                    <a:gd name="connsiteY2" fmla="*/ 16520 h 65560"/>
                    <a:gd name="connsiteX3" fmla="*/ 40650 w 81299"/>
                    <a:gd name="connsiteY3" fmla="*/ 61235 h 65560"/>
                    <a:gd name="connsiteX4" fmla="*/ 60788 w 81299"/>
                    <a:gd name="connsiteY4" fmla="*/ 65560 h 65560"/>
                    <a:gd name="connsiteX5" fmla="*/ 81300 w 81299"/>
                    <a:gd name="connsiteY5" fmla="*/ 49040 h 65560"/>
                    <a:gd name="connsiteX6" fmla="*/ 40650 w 81299"/>
                    <a:gd name="connsiteY6" fmla="*/ 4325 h 65560"/>
                    <a:gd name="connsiteX7" fmla="*/ 60788 w 81299"/>
                    <a:gd name="connsiteY7" fmla="*/ 49300 h 65560"/>
                    <a:gd name="connsiteX8" fmla="*/ 46690 w 81299"/>
                    <a:gd name="connsiteY8" fmla="*/ 46138 h 65560"/>
                    <a:gd name="connsiteX9" fmla="*/ 16317 w 81299"/>
                    <a:gd name="connsiteY9" fmla="*/ 16870 h 65560"/>
                    <a:gd name="connsiteX10" fmla="*/ 20512 w 81299"/>
                    <a:gd name="connsiteY10" fmla="*/ 16301 h 65560"/>
                    <a:gd name="connsiteX11" fmla="*/ 34609 w 81299"/>
                    <a:gd name="connsiteY11" fmla="*/ 19463 h 65560"/>
                    <a:gd name="connsiteX12" fmla="*/ 64991 w 81299"/>
                    <a:gd name="connsiteY12" fmla="*/ 48780 h 65560"/>
                    <a:gd name="connsiteX13" fmla="*/ 60780 w 81299"/>
                    <a:gd name="connsiteY13" fmla="*/ 49300 h 65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299" h="65560">
                      <a:moveTo>
                        <a:pt x="40650" y="4325"/>
                      </a:moveTo>
                      <a:cubicBezTo>
                        <a:pt x="34268" y="1633"/>
                        <a:pt x="27436" y="167"/>
                        <a:pt x="20512" y="0"/>
                      </a:cubicBezTo>
                      <a:cubicBezTo>
                        <a:pt x="8260" y="0"/>
                        <a:pt x="0" y="5935"/>
                        <a:pt x="0" y="16520"/>
                      </a:cubicBezTo>
                      <a:cubicBezTo>
                        <a:pt x="0" y="32235"/>
                        <a:pt x="18203" y="52292"/>
                        <a:pt x="40650" y="61235"/>
                      </a:cubicBezTo>
                      <a:cubicBezTo>
                        <a:pt x="47031" y="63929"/>
                        <a:pt x="53863" y="65397"/>
                        <a:pt x="60788" y="65560"/>
                      </a:cubicBezTo>
                      <a:cubicBezTo>
                        <a:pt x="73040" y="65560"/>
                        <a:pt x="81300" y="59625"/>
                        <a:pt x="81300" y="49040"/>
                      </a:cubicBezTo>
                      <a:cubicBezTo>
                        <a:pt x="81300" y="33325"/>
                        <a:pt x="63097" y="13309"/>
                        <a:pt x="40650" y="4325"/>
                      </a:cubicBezTo>
                      <a:close/>
                      <a:moveTo>
                        <a:pt x="60788" y="49300"/>
                      </a:moveTo>
                      <a:cubicBezTo>
                        <a:pt x="55931" y="49148"/>
                        <a:pt x="51147" y="48075"/>
                        <a:pt x="46690" y="46138"/>
                      </a:cubicBezTo>
                      <a:cubicBezTo>
                        <a:pt x="28943" y="39040"/>
                        <a:pt x="16992" y="24374"/>
                        <a:pt x="16317" y="16870"/>
                      </a:cubicBezTo>
                      <a:cubicBezTo>
                        <a:pt x="17674" y="16446"/>
                        <a:pt x="19092" y="16253"/>
                        <a:pt x="20512" y="16301"/>
                      </a:cubicBezTo>
                      <a:cubicBezTo>
                        <a:pt x="25369" y="16457"/>
                        <a:pt x="30152" y="17530"/>
                        <a:pt x="34609" y="19463"/>
                      </a:cubicBezTo>
                      <a:cubicBezTo>
                        <a:pt x="52357" y="26561"/>
                        <a:pt x="64316" y="41235"/>
                        <a:pt x="64991" y="48780"/>
                      </a:cubicBezTo>
                      <a:cubicBezTo>
                        <a:pt x="63625" y="49182"/>
                        <a:pt x="62202" y="49359"/>
                        <a:pt x="60780" y="49300"/>
                      </a:cubicBezTo>
                      <a:close/>
                    </a:path>
                  </a:pathLst>
                </a:custGeom>
                <a:solidFill>
                  <a:schemeClr val="accent3"/>
                </a:solidFill>
                <a:ln w="8037" cap="flat">
                  <a:noFill/>
                  <a:prstDash val="solid"/>
                  <a:miter/>
                </a:ln>
              </p:spPr>
              <p:txBody>
                <a:bodyPr rtlCol="0" anchor="ctr"/>
                <a:lstStyle/>
                <a:p>
                  <a:endParaRPr lang="fi-FI"/>
                </a:p>
              </p:txBody>
            </p:sp>
            <p:sp>
              <p:nvSpPr>
                <p:cNvPr id="59" name="Freeform: Shape 58">
                  <a:extLst>
                    <a:ext uri="{FF2B5EF4-FFF2-40B4-BE49-F238E27FC236}">
                      <a16:creationId xmlns:a16="http://schemas.microsoft.com/office/drawing/2014/main" id="{2C34AC8B-6F2C-1BA9-3201-6013359A3915}"/>
                    </a:ext>
                  </a:extLst>
                </p:cNvPr>
                <p:cNvSpPr/>
                <p:nvPr/>
              </p:nvSpPr>
              <p:spPr>
                <a:xfrm>
                  <a:off x="5785222" y="5291384"/>
                  <a:ext cx="97559" cy="75860"/>
                </a:xfrm>
                <a:custGeom>
                  <a:avLst/>
                  <a:gdLst>
                    <a:gd name="connsiteX0" fmla="*/ 97560 w 97559"/>
                    <a:gd name="connsiteY0" fmla="*/ 57438 h 75860"/>
                    <a:gd name="connsiteX1" fmla="*/ 48780 w 97559"/>
                    <a:gd name="connsiteY1" fmla="*/ 5406 h 75860"/>
                    <a:gd name="connsiteX2" fmla="*/ 23723 w 97559"/>
                    <a:gd name="connsiteY2" fmla="*/ 0 h 75860"/>
                    <a:gd name="connsiteX3" fmla="*/ 0 w 97559"/>
                    <a:gd name="connsiteY3" fmla="*/ 18414 h 75860"/>
                    <a:gd name="connsiteX4" fmla="*/ 48780 w 97559"/>
                    <a:gd name="connsiteY4" fmla="*/ 70446 h 75860"/>
                    <a:gd name="connsiteX5" fmla="*/ 73845 w 97559"/>
                    <a:gd name="connsiteY5" fmla="*/ 75861 h 75860"/>
                    <a:gd name="connsiteX6" fmla="*/ 97560 w 97559"/>
                    <a:gd name="connsiteY6" fmla="*/ 57438 h 75860"/>
                    <a:gd name="connsiteX7" fmla="*/ 16260 w 97559"/>
                    <a:gd name="connsiteY7" fmla="*/ 17772 h 75860"/>
                    <a:gd name="connsiteX8" fmla="*/ 23699 w 97559"/>
                    <a:gd name="connsiteY8" fmla="*/ 16260 h 75860"/>
                    <a:gd name="connsiteX9" fmla="*/ 42715 w 97559"/>
                    <a:gd name="connsiteY9" fmla="*/ 20504 h 75860"/>
                    <a:gd name="connsiteX10" fmla="*/ 81210 w 97559"/>
                    <a:gd name="connsiteY10" fmla="*/ 56365 h 75860"/>
                    <a:gd name="connsiteX11" fmla="*/ 81259 w 97559"/>
                    <a:gd name="connsiteY11" fmla="*/ 58081 h 75860"/>
                    <a:gd name="connsiteX12" fmla="*/ 73820 w 97559"/>
                    <a:gd name="connsiteY12" fmla="*/ 59601 h 75860"/>
                    <a:gd name="connsiteX13" fmla="*/ 54796 w 97559"/>
                    <a:gd name="connsiteY13" fmla="*/ 55349 h 75860"/>
                    <a:gd name="connsiteX14" fmla="*/ 16284 w 97559"/>
                    <a:gd name="connsiteY14" fmla="*/ 19276 h 75860"/>
                    <a:gd name="connsiteX15" fmla="*/ 16260 w 97559"/>
                    <a:gd name="connsiteY15" fmla="*/ 17772 h 75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7559" h="75860">
                      <a:moveTo>
                        <a:pt x="97560" y="57438"/>
                      </a:moveTo>
                      <a:cubicBezTo>
                        <a:pt x="97560" y="39479"/>
                        <a:pt x="75723" y="16187"/>
                        <a:pt x="48780" y="5406"/>
                      </a:cubicBezTo>
                      <a:cubicBezTo>
                        <a:pt x="40841" y="2050"/>
                        <a:pt x="32340" y="215"/>
                        <a:pt x="23723" y="0"/>
                      </a:cubicBezTo>
                      <a:cubicBezTo>
                        <a:pt x="9512" y="0"/>
                        <a:pt x="0" y="6569"/>
                        <a:pt x="0" y="18414"/>
                      </a:cubicBezTo>
                      <a:cubicBezTo>
                        <a:pt x="0" y="36374"/>
                        <a:pt x="21837" y="59674"/>
                        <a:pt x="48780" y="70446"/>
                      </a:cubicBezTo>
                      <a:cubicBezTo>
                        <a:pt x="56722" y="73806"/>
                        <a:pt x="65224" y="75643"/>
                        <a:pt x="73845" y="75861"/>
                      </a:cubicBezTo>
                      <a:cubicBezTo>
                        <a:pt x="88040" y="75861"/>
                        <a:pt x="97560" y="69292"/>
                        <a:pt x="97560" y="57438"/>
                      </a:cubicBezTo>
                      <a:close/>
                      <a:moveTo>
                        <a:pt x="16260" y="17772"/>
                      </a:moveTo>
                      <a:cubicBezTo>
                        <a:pt x="18528" y="16524"/>
                        <a:pt x="21123" y="15997"/>
                        <a:pt x="23699" y="16260"/>
                      </a:cubicBezTo>
                      <a:cubicBezTo>
                        <a:pt x="30249" y="16459"/>
                        <a:pt x="36702" y="17900"/>
                        <a:pt x="42715" y="20504"/>
                      </a:cubicBezTo>
                      <a:cubicBezTo>
                        <a:pt x="65333" y="29552"/>
                        <a:pt x="80113" y="47211"/>
                        <a:pt x="81210" y="56365"/>
                      </a:cubicBezTo>
                      <a:cubicBezTo>
                        <a:pt x="81310" y="56932"/>
                        <a:pt x="81327" y="57510"/>
                        <a:pt x="81259" y="58081"/>
                      </a:cubicBezTo>
                      <a:cubicBezTo>
                        <a:pt x="78983" y="59308"/>
                        <a:pt x="76396" y="59837"/>
                        <a:pt x="73820" y="59601"/>
                      </a:cubicBezTo>
                      <a:cubicBezTo>
                        <a:pt x="67267" y="59398"/>
                        <a:pt x="60811" y="57956"/>
                        <a:pt x="54796" y="55349"/>
                      </a:cubicBezTo>
                      <a:cubicBezTo>
                        <a:pt x="32032" y="46235"/>
                        <a:pt x="17195" y="28365"/>
                        <a:pt x="16284" y="19276"/>
                      </a:cubicBezTo>
                      <a:cubicBezTo>
                        <a:pt x="16207" y="18779"/>
                        <a:pt x="16199" y="18272"/>
                        <a:pt x="16260" y="17772"/>
                      </a:cubicBezTo>
                      <a:close/>
                    </a:path>
                  </a:pathLst>
                </a:custGeom>
                <a:solidFill>
                  <a:schemeClr val="accent3"/>
                </a:solidFill>
                <a:ln w="8037" cap="flat">
                  <a:noFill/>
                  <a:prstDash val="solid"/>
                  <a:miter/>
                </a:ln>
              </p:spPr>
              <p:txBody>
                <a:bodyPr rtlCol="0" anchor="ctr"/>
                <a:lstStyle/>
                <a:p>
                  <a:endParaRPr lang="fi-FI"/>
                </a:p>
              </p:txBody>
            </p:sp>
            <p:sp>
              <p:nvSpPr>
                <p:cNvPr id="60" name="Freeform: Shape 59">
                  <a:extLst>
                    <a:ext uri="{FF2B5EF4-FFF2-40B4-BE49-F238E27FC236}">
                      <a16:creationId xmlns:a16="http://schemas.microsoft.com/office/drawing/2014/main" id="{B379742E-37D1-1D78-866C-9FD31B5B1652}"/>
                    </a:ext>
                  </a:extLst>
                </p:cNvPr>
                <p:cNvSpPr/>
                <p:nvPr/>
              </p:nvSpPr>
              <p:spPr>
                <a:xfrm>
                  <a:off x="5858392" y="5413602"/>
                  <a:ext cx="121949" cy="94828"/>
                </a:xfrm>
                <a:custGeom>
                  <a:avLst/>
                  <a:gdLst>
                    <a:gd name="connsiteX0" fmla="*/ 60975 w 121949"/>
                    <a:gd name="connsiteY0" fmla="*/ 6764 h 94828"/>
                    <a:gd name="connsiteX1" fmla="*/ 29650 w 121949"/>
                    <a:gd name="connsiteY1" fmla="*/ 0 h 94828"/>
                    <a:gd name="connsiteX2" fmla="*/ 0 w 121949"/>
                    <a:gd name="connsiteY2" fmla="*/ 23024 h 94828"/>
                    <a:gd name="connsiteX3" fmla="*/ 60975 w 121949"/>
                    <a:gd name="connsiteY3" fmla="*/ 88064 h 94828"/>
                    <a:gd name="connsiteX4" fmla="*/ 92300 w 121949"/>
                    <a:gd name="connsiteY4" fmla="*/ 94828 h 94828"/>
                    <a:gd name="connsiteX5" fmla="*/ 121950 w 121949"/>
                    <a:gd name="connsiteY5" fmla="*/ 71804 h 94828"/>
                    <a:gd name="connsiteX6" fmla="*/ 60975 w 121949"/>
                    <a:gd name="connsiteY6" fmla="*/ 6764 h 94828"/>
                    <a:gd name="connsiteX7" fmla="*/ 92300 w 121949"/>
                    <a:gd name="connsiteY7" fmla="*/ 78568 h 94828"/>
                    <a:gd name="connsiteX8" fmla="*/ 67015 w 121949"/>
                    <a:gd name="connsiteY8" fmla="*/ 72967 h 94828"/>
                    <a:gd name="connsiteX9" fmla="*/ 16260 w 121949"/>
                    <a:gd name="connsiteY9" fmla="*/ 23024 h 94828"/>
                    <a:gd name="connsiteX10" fmla="*/ 29650 w 121949"/>
                    <a:gd name="connsiteY10" fmla="*/ 16260 h 94828"/>
                    <a:gd name="connsiteX11" fmla="*/ 54934 w 121949"/>
                    <a:gd name="connsiteY11" fmla="*/ 21862 h 94828"/>
                    <a:gd name="connsiteX12" fmla="*/ 105690 w 121949"/>
                    <a:gd name="connsiteY12" fmla="*/ 71804 h 94828"/>
                    <a:gd name="connsiteX13" fmla="*/ 92292 w 121949"/>
                    <a:gd name="connsiteY13" fmla="*/ 78568 h 94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49" h="94828">
                      <a:moveTo>
                        <a:pt x="60975" y="6764"/>
                      </a:moveTo>
                      <a:cubicBezTo>
                        <a:pt x="51048" y="2569"/>
                        <a:pt x="40423" y="275"/>
                        <a:pt x="29650" y="0"/>
                      </a:cubicBezTo>
                      <a:cubicBezTo>
                        <a:pt x="11886" y="0"/>
                        <a:pt x="0" y="8211"/>
                        <a:pt x="0" y="23024"/>
                      </a:cubicBezTo>
                      <a:cubicBezTo>
                        <a:pt x="0" y="45479"/>
                        <a:pt x="27300" y="74593"/>
                        <a:pt x="60975" y="88064"/>
                      </a:cubicBezTo>
                      <a:cubicBezTo>
                        <a:pt x="70900" y="92263"/>
                        <a:pt x="81527" y="94557"/>
                        <a:pt x="92300" y="94828"/>
                      </a:cubicBezTo>
                      <a:cubicBezTo>
                        <a:pt x="110064" y="94828"/>
                        <a:pt x="121950" y="86617"/>
                        <a:pt x="121950" y="71804"/>
                      </a:cubicBezTo>
                      <a:cubicBezTo>
                        <a:pt x="121950" y="49398"/>
                        <a:pt x="94641" y="20236"/>
                        <a:pt x="60975" y="6764"/>
                      </a:cubicBezTo>
                      <a:close/>
                      <a:moveTo>
                        <a:pt x="92300" y="78568"/>
                      </a:moveTo>
                      <a:cubicBezTo>
                        <a:pt x="83597" y="78286"/>
                        <a:pt x="75023" y="76386"/>
                        <a:pt x="67015" y="72967"/>
                      </a:cubicBezTo>
                      <a:cubicBezTo>
                        <a:pt x="37959" y="61349"/>
                        <a:pt x="16260" y="37016"/>
                        <a:pt x="16260" y="23024"/>
                      </a:cubicBezTo>
                      <a:cubicBezTo>
                        <a:pt x="16260" y="18536"/>
                        <a:pt x="20764" y="16260"/>
                        <a:pt x="29650" y="16260"/>
                      </a:cubicBezTo>
                      <a:cubicBezTo>
                        <a:pt x="38352" y="16546"/>
                        <a:pt x="46925" y="18445"/>
                        <a:pt x="54934" y="21862"/>
                      </a:cubicBezTo>
                      <a:cubicBezTo>
                        <a:pt x="83975" y="33479"/>
                        <a:pt x="105690" y="57812"/>
                        <a:pt x="105690" y="71804"/>
                      </a:cubicBezTo>
                      <a:cubicBezTo>
                        <a:pt x="105690" y="76292"/>
                        <a:pt x="101178" y="78568"/>
                        <a:pt x="92292" y="78568"/>
                      </a:cubicBezTo>
                      <a:close/>
                    </a:path>
                  </a:pathLst>
                </a:custGeom>
                <a:solidFill>
                  <a:schemeClr val="accent3"/>
                </a:solidFill>
                <a:ln w="8037" cap="flat">
                  <a:noFill/>
                  <a:prstDash val="solid"/>
                  <a:miter/>
                </a:ln>
              </p:spPr>
              <p:txBody>
                <a:bodyPr rtlCol="0" anchor="ctr"/>
                <a:lstStyle/>
                <a:p>
                  <a:endParaRPr lang="fi-FI"/>
                </a:p>
              </p:txBody>
            </p:sp>
            <p:sp>
              <p:nvSpPr>
                <p:cNvPr id="61" name="Freeform: Shape 60">
                  <a:extLst>
                    <a:ext uri="{FF2B5EF4-FFF2-40B4-BE49-F238E27FC236}">
                      <a16:creationId xmlns:a16="http://schemas.microsoft.com/office/drawing/2014/main" id="{595E6BAB-E73D-DB9E-93A0-D6727664B981}"/>
                    </a:ext>
                  </a:extLst>
                </p:cNvPr>
                <p:cNvSpPr/>
                <p:nvPr/>
              </p:nvSpPr>
              <p:spPr>
                <a:xfrm>
                  <a:off x="5703922" y="5074385"/>
                  <a:ext cx="487798" cy="617716"/>
                </a:xfrm>
                <a:custGeom>
                  <a:avLst/>
                  <a:gdLst>
                    <a:gd name="connsiteX0" fmla="*/ 469140 w 487798"/>
                    <a:gd name="connsiteY0" fmla="*/ 413695 h 617716"/>
                    <a:gd name="connsiteX1" fmla="*/ 475596 w 487798"/>
                    <a:gd name="connsiteY1" fmla="*/ 414272 h 617716"/>
                    <a:gd name="connsiteX2" fmla="*/ 487799 w 487798"/>
                    <a:gd name="connsiteY2" fmla="*/ 418695 h 617716"/>
                    <a:gd name="connsiteX3" fmla="*/ 487799 w 487798"/>
                    <a:gd name="connsiteY3" fmla="*/ 280233 h 617716"/>
                    <a:gd name="connsiteX4" fmla="*/ 430588 w 487798"/>
                    <a:gd name="connsiteY4" fmla="*/ 143893 h 617716"/>
                    <a:gd name="connsiteX5" fmla="*/ 417409 w 487798"/>
                    <a:gd name="connsiteY5" fmla="*/ 145983 h 617716"/>
                    <a:gd name="connsiteX6" fmla="*/ 382077 w 487798"/>
                    <a:gd name="connsiteY6" fmla="*/ 117528 h 617716"/>
                    <a:gd name="connsiteX7" fmla="*/ 408092 w 487798"/>
                    <a:gd name="connsiteY7" fmla="*/ 90211 h 617716"/>
                    <a:gd name="connsiteX8" fmla="*/ 373979 w 487798"/>
                    <a:gd name="connsiteY8" fmla="*/ 8611 h 617716"/>
                    <a:gd name="connsiteX9" fmla="*/ 279671 w 487798"/>
                    <a:gd name="connsiteY9" fmla="*/ 1 h 617716"/>
                    <a:gd name="connsiteX10" fmla="*/ 0 w 487798"/>
                    <a:gd name="connsiteY10" fmla="*/ 80992 h 617716"/>
                    <a:gd name="connsiteX11" fmla="*/ 0 w 487798"/>
                    <a:gd name="connsiteY11" fmla="*/ 418475 h 617716"/>
                    <a:gd name="connsiteX12" fmla="*/ 487799 w 487798"/>
                    <a:gd name="connsiteY12" fmla="*/ 617717 h 617716"/>
                    <a:gd name="connsiteX13" fmla="*/ 487799 w 487798"/>
                    <a:gd name="connsiteY13" fmla="*/ 487369 h 617716"/>
                    <a:gd name="connsiteX14" fmla="*/ 481384 w 487798"/>
                    <a:gd name="connsiteY14" fmla="*/ 487954 h 617716"/>
                    <a:gd name="connsiteX15" fmla="*/ 475571 w 487798"/>
                    <a:gd name="connsiteY15" fmla="*/ 487442 h 617716"/>
                    <a:gd name="connsiteX16" fmla="*/ 438986 w 487798"/>
                    <a:gd name="connsiteY16" fmla="*/ 444353 h 617716"/>
                    <a:gd name="connsiteX17" fmla="*/ 467204 w 487798"/>
                    <a:gd name="connsiteY17" fmla="*/ 413711 h 617716"/>
                    <a:gd name="connsiteX18" fmla="*/ 469140 w 487798"/>
                    <a:gd name="connsiteY18" fmla="*/ 413695 h 617716"/>
                    <a:gd name="connsiteX19" fmla="*/ 279671 w 487798"/>
                    <a:gd name="connsiteY19" fmla="*/ 16261 h 617716"/>
                    <a:gd name="connsiteX20" fmla="*/ 362361 w 487798"/>
                    <a:gd name="connsiteY20" fmla="*/ 23049 h 617716"/>
                    <a:gd name="connsiteX21" fmla="*/ 386849 w 487798"/>
                    <a:gd name="connsiteY21" fmla="*/ 81585 h 617716"/>
                    <a:gd name="connsiteX22" fmla="*/ 365849 w 487798"/>
                    <a:gd name="connsiteY22" fmla="*/ 117528 h 617716"/>
                    <a:gd name="connsiteX23" fmla="*/ 417442 w 487798"/>
                    <a:gd name="connsiteY23" fmla="*/ 162243 h 617716"/>
                    <a:gd name="connsiteX24" fmla="*/ 420645 w 487798"/>
                    <a:gd name="connsiteY24" fmla="*/ 162153 h 617716"/>
                    <a:gd name="connsiteX25" fmla="*/ 466173 w 487798"/>
                    <a:gd name="connsiteY25" fmla="*/ 270575 h 617716"/>
                    <a:gd name="connsiteX26" fmla="*/ 466067 w 487798"/>
                    <a:gd name="connsiteY26" fmla="*/ 270672 h 617716"/>
                    <a:gd name="connsiteX27" fmla="*/ 18918 w 487798"/>
                    <a:gd name="connsiteY27" fmla="*/ 88057 h 617716"/>
                    <a:gd name="connsiteX28" fmla="*/ 18881 w 487798"/>
                    <a:gd name="connsiteY28" fmla="*/ 87948 h 617716"/>
                    <a:gd name="connsiteX29" fmla="*/ 18918 w 487798"/>
                    <a:gd name="connsiteY29" fmla="*/ 87910 h 617716"/>
                    <a:gd name="connsiteX30" fmla="*/ 279671 w 487798"/>
                    <a:gd name="connsiteY30" fmla="*/ 16261 h 617716"/>
                    <a:gd name="connsiteX31" fmla="*/ 471539 w 487798"/>
                    <a:gd name="connsiteY31" fmla="*/ 503247 h 617716"/>
                    <a:gd name="connsiteX32" fmla="*/ 471539 w 487798"/>
                    <a:gd name="connsiteY32" fmla="*/ 593489 h 617716"/>
                    <a:gd name="connsiteX33" fmla="*/ 16260 w 487798"/>
                    <a:gd name="connsiteY33" fmla="*/ 407557 h 617716"/>
                    <a:gd name="connsiteX34" fmla="*/ 16260 w 487798"/>
                    <a:gd name="connsiteY34" fmla="*/ 104544 h 617716"/>
                    <a:gd name="connsiteX35" fmla="*/ 471539 w 487798"/>
                    <a:gd name="connsiteY35" fmla="*/ 290501 h 617716"/>
                    <a:gd name="connsiteX36" fmla="*/ 471539 w 487798"/>
                    <a:gd name="connsiteY36" fmla="*/ 397492 h 617716"/>
                    <a:gd name="connsiteX37" fmla="*/ 469100 w 487798"/>
                    <a:gd name="connsiteY37" fmla="*/ 397435 h 617716"/>
                    <a:gd name="connsiteX38" fmla="*/ 422747 w 487798"/>
                    <a:gd name="connsiteY38" fmla="*/ 442321 h 617716"/>
                    <a:gd name="connsiteX39" fmla="*/ 422759 w 487798"/>
                    <a:gd name="connsiteY39" fmla="*/ 444345 h 617716"/>
                    <a:gd name="connsiteX40" fmla="*/ 471539 w 487798"/>
                    <a:gd name="connsiteY40" fmla="*/ 503247 h 617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87798" h="617716">
                      <a:moveTo>
                        <a:pt x="469140" y="413695"/>
                      </a:moveTo>
                      <a:cubicBezTo>
                        <a:pt x="471305" y="413698"/>
                        <a:pt x="473465" y="413891"/>
                        <a:pt x="475596" y="414272"/>
                      </a:cubicBezTo>
                      <a:cubicBezTo>
                        <a:pt x="479870" y="415097"/>
                        <a:pt x="483988" y="416589"/>
                        <a:pt x="487799" y="418695"/>
                      </a:cubicBezTo>
                      <a:lnTo>
                        <a:pt x="487799" y="280233"/>
                      </a:lnTo>
                      <a:cubicBezTo>
                        <a:pt x="487799" y="280233"/>
                        <a:pt x="459141" y="211941"/>
                        <a:pt x="430588" y="143893"/>
                      </a:cubicBezTo>
                      <a:cubicBezTo>
                        <a:pt x="426332" y="145277"/>
                        <a:pt x="421885" y="145983"/>
                        <a:pt x="417409" y="145983"/>
                      </a:cubicBezTo>
                      <a:cubicBezTo>
                        <a:pt x="397897" y="145983"/>
                        <a:pt x="382077" y="133243"/>
                        <a:pt x="382077" y="117528"/>
                      </a:cubicBezTo>
                      <a:cubicBezTo>
                        <a:pt x="383291" y="103457"/>
                        <a:pt x="394098" y="92110"/>
                        <a:pt x="408092" y="90211"/>
                      </a:cubicBezTo>
                      <a:cubicBezTo>
                        <a:pt x="389190" y="45098"/>
                        <a:pt x="374288" y="9497"/>
                        <a:pt x="373979" y="8611"/>
                      </a:cubicBezTo>
                      <a:cubicBezTo>
                        <a:pt x="342878" y="2823"/>
                        <a:pt x="311306" y="-60"/>
                        <a:pt x="279671" y="1"/>
                      </a:cubicBezTo>
                      <a:cubicBezTo>
                        <a:pt x="177551" y="1"/>
                        <a:pt x="74373" y="28911"/>
                        <a:pt x="0" y="80992"/>
                      </a:cubicBezTo>
                      <a:lnTo>
                        <a:pt x="0" y="418475"/>
                      </a:lnTo>
                      <a:lnTo>
                        <a:pt x="487799" y="617717"/>
                      </a:lnTo>
                      <a:lnTo>
                        <a:pt x="487799" y="487369"/>
                      </a:lnTo>
                      <a:cubicBezTo>
                        <a:pt x="485683" y="487755"/>
                        <a:pt x="483535" y="487951"/>
                        <a:pt x="481384" y="487954"/>
                      </a:cubicBezTo>
                      <a:cubicBezTo>
                        <a:pt x="479435" y="487957"/>
                        <a:pt x="477490" y="487785"/>
                        <a:pt x="475571" y="487442"/>
                      </a:cubicBezTo>
                      <a:cubicBezTo>
                        <a:pt x="454880" y="483267"/>
                        <a:pt x="439750" y="465448"/>
                        <a:pt x="438986" y="444353"/>
                      </a:cubicBezTo>
                      <a:cubicBezTo>
                        <a:pt x="438317" y="428100"/>
                        <a:pt x="450950" y="414380"/>
                        <a:pt x="467204" y="413711"/>
                      </a:cubicBezTo>
                      <a:cubicBezTo>
                        <a:pt x="467849" y="413684"/>
                        <a:pt x="468495" y="413679"/>
                        <a:pt x="469140" y="413695"/>
                      </a:cubicBezTo>
                      <a:close/>
                      <a:moveTo>
                        <a:pt x="279671" y="16261"/>
                      </a:moveTo>
                      <a:cubicBezTo>
                        <a:pt x="307376" y="16219"/>
                        <a:pt x="335035" y="18489"/>
                        <a:pt x="362361" y="23049"/>
                      </a:cubicBezTo>
                      <a:cubicBezTo>
                        <a:pt x="365914" y="31586"/>
                        <a:pt x="372930" y="48326"/>
                        <a:pt x="386849" y="81585"/>
                      </a:cubicBezTo>
                      <a:cubicBezTo>
                        <a:pt x="374125" y="89149"/>
                        <a:pt x="366191" y="102730"/>
                        <a:pt x="365849" y="117528"/>
                      </a:cubicBezTo>
                      <a:cubicBezTo>
                        <a:pt x="365849" y="142186"/>
                        <a:pt x="388995" y="162243"/>
                        <a:pt x="417442" y="162243"/>
                      </a:cubicBezTo>
                      <a:cubicBezTo>
                        <a:pt x="418515" y="162243"/>
                        <a:pt x="419580" y="162243"/>
                        <a:pt x="420645" y="162153"/>
                      </a:cubicBezTo>
                      <a:cubicBezTo>
                        <a:pt x="439100" y="206153"/>
                        <a:pt x="456856" y="248453"/>
                        <a:pt x="466173" y="270575"/>
                      </a:cubicBezTo>
                      <a:cubicBezTo>
                        <a:pt x="466222" y="270680"/>
                        <a:pt x="466173" y="270713"/>
                        <a:pt x="466067" y="270672"/>
                      </a:cubicBezTo>
                      <a:lnTo>
                        <a:pt x="18918" y="88057"/>
                      </a:lnTo>
                      <a:cubicBezTo>
                        <a:pt x="18878" y="88037"/>
                        <a:pt x="18862" y="87988"/>
                        <a:pt x="18881" y="87948"/>
                      </a:cubicBezTo>
                      <a:cubicBezTo>
                        <a:pt x="18888" y="87932"/>
                        <a:pt x="18902" y="87919"/>
                        <a:pt x="18918" y="87910"/>
                      </a:cubicBezTo>
                      <a:cubicBezTo>
                        <a:pt x="88901" y="42277"/>
                        <a:pt x="183144" y="16261"/>
                        <a:pt x="279671" y="16261"/>
                      </a:cubicBezTo>
                      <a:close/>
                      <a:moveTo>
                        <a:pt x="471539" y="503247"/>
                      </a:moveTo>
                      <a:lnTo>
                        <a:pt x="471539" y="593489"/>
                      </a:lnTo>
                      <a:lnTo>
                        <a:pt x="16260" y="407557"/>
                      </a:lnTo>
                      <a:lnTo>
                        <a:pt x="16260" y="104544"/>
                      </a:lnTo>
                      <a:lnTo>
                        <a:pt x="471539" y="290501"/>
                      </a:lnTo>
                      <a:lnTo>
                        <a:pt x="471539" y="397492"/>
                      </a:lnTo>
                      <a:cubicBezTo>
                        <a:pt x="470726" y="397451"/>
                        <a:pt x="469913" y="397435"/>
                        <a:pt x="469100" y="397435"/>
                      </a:cubicBezTo>
                      <a:cubicBezTo>
                        <a:pt x="443905" y="397030"/>
                        <a:pt x="423152" y="417126"/>
                        <a:pt x="422747" y="442321"/>
                      </a:cubicBezTo>
                      <a:cubicBezTo>
                        <a:pt x="422735" y="442995"/>
                        <a:pt x="422739" y="443670"/>
                        <a:pt x="422759" y="444345"/>
                      </a:cubicBezTo>
                      <a:cubicBezTo>
                        <a:pt x="423455" y="472892"/>
                        <a:pt x="443621" y="497243"/>
                        <a:pt x="471539" y="503247"/>
                      </a:cubicBezTo>
                      <a:close/>
                    </a:path>
                  </a:pathLst>
                </a:custGeom>
                <a:solidFill>
                  <a:schemeClr val="accent3"/>
                </a:solidFill>
                <a:ln w="8037" cap="flat">
                  <a:noFill/>
                  <a:prstDash val="solid"/>
                  <a:miter/>
                </a:ln>
              </p:spPr>
              <p:txBody>
                <a:bodyPr rtlCol="0" anchor="ctr"/>
                <a:lstStyle/>
                <a:p>
                  <a:endParaRPr lang="fi-FI"/>
                </a:p>
              </p:txBody>
            </p:sp>
          </p:grpSp>
          <p:grpSp>
            <p:nvGrpSpPr>
              <p:cNvPr id="63" name="Graphic 24" descr="Chinese Teapot And Cup outline">
                <a:extLst>
                  <a:ext uri="{FF2B5EF4-FFF2-40B4-BE49-F238E27FC236}">
                    <a16:creationId xmlns:a16="http://schemas.microsoft.com/office/drawing/2014/main" id="{72538FD0-8921-AD75-A595-405AF973715F}"/>
                  </a:ext>
                </a:extLst>
              </p:cNvPr>
              <p:cNvGrpSpPr/>
              <p:nvPr/>
            </p:nvGrpSpPr>
            <p:grpSpPr>
              <a:xfrm>
                <a:off x="6443733" y="5165673"/>
                <a:ext cx="739161" cy="528448"/>
                <a:chOff x="6443733" y="5165673"/>
                <a:chExt cx="739161" cy="528448"/>
              </a:xfrm>
              <a:solidFill>
                <a:schemeClr val="accent3"/>
              </a:solidFill>
            </p:grpSpPr>
            <p:sp>
              <p:nvSpPr>
                <p:cNvPr id="128" name="Freeform: Shape 127">
                  <a:extLst>
                    <a:ext uri="{FF2B5EF4-FFF2-40B4-BE49-F238E27FC236}">
                      <a16:creationId xmlns:a16="http://schemas.microsoft.com/office/drawing/2014/main" id="{B858E84F-D77B-80E2-FA60-C777A807E06D}"/>
                    </a:ext>
                  </a:extLst>
                </p:cNvPr>
                <p:cNvSpPr/>
                <p:nvPr/>
              </p:nvSpPr>
              <p:spPr>
                <a:xfrm>
                  <a:off x="6443733" y="5165673"/>
                  <a:ext cx="739161" cy="487798"/>
                </a:xfrm>
                <a:custGeom>
                  <a:avLst/>
                  <a:gdLst>
                    <a:gd name="connsiteX0" fmla="*/ 731330 w 739161"/>
                    <a:gd name="connsiteY0" fmla="*/ 167811 h 487798"/>
                    <a:gd name="connsiteX1" fmla="*/ 716834 w 739161"/>
                    <a:gd name="connsiteY1" fmla="*/ 150567 h 487798"/>
                    <a:gd name="connsiteX2" fmla="*/ 597201 w 739161"/>
                    <a:gd name="connsiteY2" fmla="*/ 156722 h 487798"/>
                    <a:gd name="connsiteX3" fmla="*/ 565380 w 739161"/>
                    <a:gd name="connsiteY3" fmla="*/ 134397 h 487798"/>
                    <a:gd name="connsiteX4" fmla="*/ 568852 w 739161"/>
                    <a:gd name="connsiteY4" fmla="*/ 121950 h 487798"/>
                    <a:gd name="connsiteX5" fmla="*/ 434764 w 739161"/>
                    <a:gd name="connsiteY5" fmla="*/ 66276 h 487798"/>
                    <a:gd name="connsiteX6" fmla="*/ 446902 w 739161"/>
                    <a:gd name="connsiteY6" fmla="*/ 39837 h 487798"/>
                    <a:gd name="connsiteX7" fmla="*/ 399139 w 739161"/>
                    <a:gd name="connsiteY7" fmla="*/ 0 h 487798"/>
                    <a:gd name="connsiteX8" fmla="*/ 351416 w 739161"/>
                    <a:gd name="connsiteY8" fmla="*/ 39837 h 487798"/>
                    <a:gd name="connsiteX9" fmla="*/ 363415 w 739161"/>
                    <a:gd name="connsiteY9" fmla="*/ 66154 h 487798"/>
                    <a:gd name="connsiteX10" fmla="*/ 227393 w 739161"/>
                    <a:gd name="connsiteY10" fmla="*/ 121950 h 487798"/>
                    <a:gd name="connsiteX11" fmla="*/ 228376 w 739161"/>
                    <a:gd name="connsiteY11" fmla="*/ 128738 h 487798"/>
                    <a:gd name="connsiteX12" fmla="*/ 160524 w 739161"/>
                    <a:gd name="connsiteY12" fmla="*/ 185526 h 487798"/>
                    <a:gd name="connsiteX13" fmla="*/ 61866 w 739161"/>
                    <a:gd name="connsiteY13" fmla="*/ 121299 h 487798"/>
                    <a:gd name="connsiteX14" fmla="*/ 40980 w 739161"/>
                    <a:gd name="connsiteY14" fmla="*/ 113438 h 487798"/>
                    <a:gd name="connsiteX15" fmla="*/ 22 w 739161"/>
                    <a:gd name="connsiteY15" fmla="*/ 141031 h 487798"/>
                    <a:gd name="connsiteX16" fmla="*/ 58582 w 739161"/>
                    <a:gd name="connsiteY16" fmla="*/ 195120 h 487798"/>
                    <a:gd name="connsiteX17" fmla="*/ 122809 w 739161"/>
                    <a:gd name="connsiteY17" fmla="*/ 331134 h 487798"/>
                    <a:gd name="connsiteX18" fmla="*/ 149174 w 739161"/>
                    <a:gd name="connsiteY18" fmla="*/ 349589 h 487798"/>
                    <a:gd name="connsiteX19" fmla="*/ 179442 w 739161"/>
                    <a:gd name="connsiteY19" fmla="*/ 349589 h 487798"/>
                    <a:gd name="connsiteX20" fmla="*/ 154239 w 739161"/>
                    <a:gd name="connsiteY20" fmla="*/ 263948 h 487798"/>
                    <a:gd name="connsiteX21" fmla="*/ 237466 w 739161"/>
                    <a:gd name="connsiteY21" fmla="*/ 142592 h 487798"/>
                    <a:gd name="connsiteX22" fmla="*/ 398122 w 739161"/>
                    <a:gd name="connsiteY22" fmla="*/ 178860 h 487798"/>
                    <a:gd name="connsiteX23" fmla="*/ 553795 w 739161"/>
                    <a:gd name="connsiteY23" fmla="*/ 146819 h 487798"/>
                    <a:gd name="connsiteX24" fmla="*/ 628591 w 739161"/>
                    <a:gd name="connsiteY24" fmla="*/ 263948 h 487798"/>
                    <a:gd name="connsiteX25" fmla="*/ 555470 w 739161"/>
                    <a:gd name="connsiteY25" fmla="*/ 401979 h 487798"/>
                    <a:gd name="connsiteX26" fmla="*/ 552015 w 739161"/>
                    <a:gd name="connsiteY26" fmla="*/ 404662 h 487798"/>
                    <a:gd name="connsiteX27" fmla="*/ 552348 w 739161"/>
                    <a:gd name="connsiteY27" fmla="*/ 409035 h 487798"/>
                    <a:gd name="connsiteX28" fmla="*/ 552592 w 739161"/>
                    <a:gd name="connsiteY28" fmla="*/ 410564 h 487798"/>
                    <a:gd name="connsiteX29" fmla="*/ 394057 w 739161"/>
                    <a:gd name="connsiteY29" fmla="*/ 471539 h 487798"/>
                    <a:gd name="connsiteX30" fmla="*/ 255612 w 739161"/>
                    <a:gd name="connsiteY30" fmla="*/ 439116 h 487798"/>
                    <a:gd name="connsiteX31" fmla="*/ 251124 w 739161"/>
                    <a:gd name="connsiteY31" fmla="*/ 455718 h 487798"/>
                    <a:gd name="connsiteX32" fmla="*/ 394057 w 739161"/>
                    <a:gd name="connsiteY32" fmla="*/ 487799 h 487798"/>
                    <a:gd name="connsiteX33" fmla="*/ 568852 w 739161"/>
                    <a:gd name="connsiteY33" fmla="*/ 412190 h 487798"/>
                    <a:gd name="connsiteX34" fmla="*/ 606372 w 739161"/>
                    <a:gd name="connsiteY34" fmla="*/ 374093 h 487798"/>
                    <a:gd name="connsiteX35" fmla="*/ 719224 w 739161"/>
                    <a:gd name="connsiteY35" fmla="*/ 300159 h 487798"/>
                    <a:gd name="connsiteX36" fmla="*/ 731330 w 739161"/>
                    <a:gd name="connsiteY36" fmla="*/ 167811 h 487798"/>
                    <a:gd name="connsiteX37" fmla="*/ 134402 w 739161"/>
                    <a:gd name="connsiteY37" fmla="*/ 319744 h 487798"/>
                    <a:gd name="connsiteX38" fmla="*/ 93752 w 739161"/>
                    <a:gd name="connsiteY38" fmla="*/ 238111 h 487798"/>
                    <a:gd name="connsiteX39" fmla="*/ 73143 w 739161"/>
                    <a:gd name="connsiteY39" fmla="*/ 187851 h 487798"/>
                    <a:gd name="connsiteX40" fmla="*/ 22403 w 739161"/>
                    <a:gd name="connsiteY40" fmla="*/ 137608 h 487798"/>
                    <a:gd name="connsiteX41" fmla="*/ 22377 w 739161"/>
                    <a:gd name="connsiteY41" fmla="*/ 137496 h 487798"/>
                    <a:gd name="connsiteX42" fmla="*/ 22403 w 739161"/>
                    <a:gd name="connsiteY42" fmla="*/ 137470 h 487798"/>
                    <a:gd name="connsiteX43" fmla="*/ 41021 w 739161"/>
                    <a:gd name="connsiteY43" fmla="*/ 129706 h 487798"/>
                    <a:gd name="connsiteX44" fmla="*/ 51436 w 739161"/>
                    <a:gd name="connsiteY44" fmla="*/ 133771 h 487798"/>
                    <a:gd name="connsiteX45" fmla="*/ 152361 w 739161"/>
                    <a:gd name="connsiteY45" fmla="*/ 199624 h 487798"/>
                    <a:gd name="connsiteX46" fmla="*/ 138004 w 739161"/>
                    <a:gd name="connsiteY46" fmla="*/ 263932 h 487798"/>
                    <a:gd name="connsiteX47" fmla="*/ 152638 w 739161"/>
                    <a:gd name="connsiteY47" fmla="*/ 333223 h 487798"/>
                    <a:gd name="connsiteX48" fmla="*/ 134402 w 739161"/>
                    <a:gd name="connsiteY48" fmla="*/ 319744 h 487798"/>
                    <a:gd name="connsiteX49" fmla="*/ 399139 w 739161"/>
                    <a:gd name="connsiteY49" fmla="*/ 16260 h 487798"/>
                    <a:gd name="connsiteX50" fmla="*/ 430642 w 739161"/>
                    <a:gd name="connsiteY50" fmla="*/ 39837 h 487798"/>
                    <a:gd name="connsiteX51" fmla="*/ 399139 w 739161"/>
                    <a:gd name="connsiteY51" fmla="*/ 63414 h 487798"/>
                    <a:gd name="connsiteX52" fmla="*/ 367676 w 739161"/>
                    <a:gd name="connsiteY52" fmla="*/ 39837 h 487798"/>
                    <a:gd name="connsiteX53" fmla="*/ 399139 w 739161"/>
                    <a:gd name="connsiteY53" fmla="*/ 16260 h 487798"/>
                    <a:gd name="connsiteX54" fmla="*/ 398122 w 739161"/>
                    <a:gd name="connsiteY54" fmla="*/ 162600 h 487798"/>
                    <a:gd name="connsiteX55" fmla="*/ 243653 w 739161"/>
                    <a:gd name="connsiteY55" fmla="*/ 121950 h 487798"/>
                    <a:gd name="connsiteX56" fmla="*/ 398122 w 739161"/>
                    <a:gd name="connsiteY56" fmla="*/ 81300 h 487798"/>
                    <a:gd name="connsiteX57" fmla="*/ 552592 w 739161"/>
                    <a:gd name="connsiteY57" fmla="*/ 121950 h 487798"/>
                    <a:gd name="connsiteX58" fmla="*/ 398122 w 739161"/>
                    <a:gd name="connsiteY58" fmla="*/ 162600 h 487798"/>
                    <a:gd name="connsiteX59" fmla="*/ 705249 w 739161"/>
                    <a:gd name="connsiteY59" fmla="*/ 291761 h 487798"/>
                    <a:gd name="connsiteX60" fmla="*/ 620372 w 739161"/>
                    <a:gd name="connsiteY60" fmla="*/ 353296 h 487798"/>
                    <a:gd name="connsiteX61" fmla="*/ 644851 w 739161"/>
                    <a:gd name="connsiteY61" fmla="*/ 263948 h 487798"/>
                    <a:gd name="connsiteX62" fmla="*/ 609892 w 739161"/>
                    <a:gd name="connsiteY62" fmla="*/ 169242 h 487798"/>
                    <a:gd name="connsiteX63" fmla="*/ 711761 w 739161"/>
                    <a:gd name="connsiteY63" fmla="*/ 165990 h 487798"/>
                    <a:gd name="connsiteX64" fmla="*/ 705249 w 739161"/>
                    <a:gd name="connsiteY64" fmla="*/ 291761 h 487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39161" h="487798">
                      <a:moveTo>
                        <a:pt x="731330" y="167811"/>
                      </a:moveTo>
                      <a:cubicBezTo>
                        <a:pt x="727500" y="157966"/>
                        <a:pt x="722761" y="152323"/>
                        <a:pt x="716834" y="150567"/>
                      </a:cubicBezTo>
                      <a:cubicBezTo>
                        <a:pt x="677410" y="139015"/>
                        <a:pt x="635232" y="141185"/>
                        <a:pt x="597201" y="156722"/>
                      </a:cubicBezTo>
                      <a:cubicBezTo>
                        <a:pt x="587430" y="148154"/>
                        <a:pt x="576761" y="140670"/>
                        <a:pt x="565380" y="134397"/>
                      </a:cubicBezTo>
                      <a:cubicBezTo>
                        <a:pt x="567623" y="130629"/>
                        <a:pt x="568821" y="126333"/>
                        <a:pt x="568852" y="121950"/>
                      </a:cubicBezTo>
                      <a:cubicBezTo>
                        <a:pt x="568852" y="89999"/>
                        <a:pt x="506023" y="71089"/>
                        <a:pt x="434764" y="66276"/>
                      </a:cubicBezTo>
                      <a:cubicBezTo>
                        <a:pt x="442327" y="59546"/>
                        <a:pt x="446729" y="49959"/>
                        <a:pt x="446902" y="39837"/>
                      </a:cubicBezTo>
                      <a:cubicBezTo>
                        <a:pt x="446902" y="17886"/>
                        <a:pt x="425472" y="0"/>
                        <a:pt x="399139" y="0"/>
                      </a:cubicBezTo>
                      <a:cubicBezTo>
                        <a:pt x="372806" y="0"/>
                        <a:pt x="351416" y="17886"/>
                        <a:pt x="351416" y="39837"/>
                      </a:cubicBezTo>
                      <a:cubicBezTo>
                        <a:pt x="351583" y="49896"/>
                        <a:pt x="355931" y="59431"/>
                        <a:pt x="363415" y="66154"/>
                      </a:cubicBezTo>
                      <a:cubicBezTo>
                        <a:pt x="291335" y="70731"/>
                        <a:pt x="227393" y="89714"/>
                        <a:pt x="227393" y="121950"/>
                      </a:cubicBezTo>
                      <a:cubicBezTo>
                        <a:pt x="227390" y="124248"/>
                        <a:pt x="227722" y="126535"/>
                        <a:pt x="228376" y="128738"/>
                      </a:cubicBezTo>
                      <a:cubicBezTo>
                        <a:pt x="201020" y="141151"/>
                        <a:pt x="177562" y="160784"/>
                        <a:pt x="160524" y="185526"/>
                      </a:cubicBezTo>
                      <a:cubicBezTo>
                        <a:pt x="124726" y="168963"/>
                        <a:pt x="91499" y="147332"/>
                        <a:pt x="61866" y="121299"/>
                      </a:cubicBezTo>
                      <a:cubicBezTo>
                        <a:pt x="56085" y="116238"/>
                        <a:pt x="48664" y="113444"/>
                        <a:pt x="40980" y="113438"/>
                      </a:cubicBezTo>
                      <a:cubicBezTo>
                        <a:pt x="19282" y="113438"/>
                        <a:pt x="-751" y="134706"/>
                        <a:pt x="22" y="141031"/>
                      </a:cubicBezTo>
                      <a:cubicBezTo>
                        <a:pt x="1672" y="154470"/>
                        <a:pt x="34192" y="146340"/>
                        <a:pt x="58582" y="195120"/>
                      </a:cubicBezTo>
                      <a:cubicBezTo>
                        <a:pt x="78639" y="235241"/>
                        <a:pt x="93744" y="301541"/>
                        <a:pt x="122809" y="331134"/>
                      </a:cubicBezTo>
                      <a:cubicBezTo>
                        <a:pt x="130275" y="338986"/>
                        <a:pt x="139240" y="345262"/>
                        <a:pt x="149174" y="349589"/>
                      </a:cubicBezTo>
                      <a:lnTo>
                        <a:pt x="179442" y="349589"/>
                      </a:lnTo>
                      <a:cubicBezTo>
                        <a:pt x="163180" y="323968"/>
                        <a:pt x="154447" y="294293"/>
                        <a:pt x="154239" y="263948"/>
                      </a:cubicBezTo>
                      <a:cubicBezTo>
                        <a:pt x="154239" y="209672"/>
                        <a:pt x="183897" y="168095"/>
                        <a:pt x="237466" y="142592"/>
                      </a:cubicBezTo>
                      <a:cubicBezTo>
                        <a:pt x="262490" y="166469"/>
                        <a:pt x="330611" y="178860"/>
                        <a:pt x="398122" y="178860"/>
                      </a:cubicBezTo>
                      <a:cubicBezTo>
                        <a:pt x="461536" y="178860"/>
                        <a:pt x="525511" y="167933"/>
                        <a:pt x="553795" y="146819"/>
                      </a:cubicBezTo>
                      <a:cubicBezTo>
                        <a:pt x="602038" y="172591"/>
                        <a:pt x="628591" y="212591"/>
                        <a:pt x="628591" y="263948"/>
                      </a:cubicBezTo>
                      <a:cubicBezTo>
                        <a:pt x="628591" y="316476"/>
                        <a:pt x="602624" y="365499"/>
                        <a:pt x="555470" y="401979"/>
                      </a:cubicBezTo>
                      <a:lnTo>
                        <a:pt x="552015" y="404662"/>
                      </a:lnTo>
                      <a:lnTo>
                        <a:pt x="552348" y="409035"/>
                      </a:lnTo>
                      <a:cubicBezTo>
                        <a:pt x="552379" y="409552"/>
                        <a:pt x="552460" y="410064"/>
                        <a:pt x="552592" y="410564"/>
                      </a:cubicBezTo>
                      <a:cubicBezTo>
                        <a:pt x="552592" y="439401"/>
                        <a:pt x="487479" y="471539"/>
                        <a:pt x="394057" y="471539"/>
                      </a:cubicBezTo>
                      <a:cubicBezTo>
                        <a:pt x="331237" y="471539"/>
                        <a:pt x="281595" y="457287"/>
                        <a:pt x="255612" y="439116"/>
                      </a:cubicBezTo>
                      <a:cubicBezTo>
                        <a:pt x="254252" y="444759"/>
                        <a:pt x="252756" y="450293"/>
                        <a:pt x="251124" y="455718"/>
                      </a:cubicBezTo>
                      <a:cubicBezTo>
                        <a:pt x="282311" y="475344"/>
                        <a:pt x="333944" y="487799"/>
                        <a:pt x="394057" y="487799"/>
                      </a:cubicBezTo>
                      <a:cubicBezTo>
                        <a:pt x="490853" y="487799"/>
                        <a:pt x="566949" y="454710"/>
                        <a:pt x="568852" y="412190"/>
                      </a:cubicBezTo>
                      <a:cubicBezTo>
                        <a:pt x="582838" y="401037"/>
                        <a:pt x="595434" y="388247"/>
                        <a:pt x="606372" y="374093"/>
                      </a:cubicBezTo>
                      <a:cubicBezTo>
                        <a:pt x="658404" y="362296"/>
                        <a:pt x="701671" y="329378"/>
                        <a:pt x="719224" y="300159"/>
                      </a:cubicBezTo>
                      <a:cubicBezTo>
                        <a:pt x="744378" y="258159"/>
                        <a:pt x="742468" y="196315"/>
                        <a:pt x="731330" y="167811"/>
                      </a:cubicBezTo>
                      <a:close/>
                      <a:moveTo>
                        <a:pt x="134402" y="319744"/>
                      </a:moveTo>
                      <a:cubicBezTo>
                        <a:pt x="117866" y="302907"/>
                        <a:pt x="105598" y="269964"/>
                        <a:pt x="93752" y="238111"/>
                      </a:cubicBezTo>
                      <a:cubicBezTo>
                        <a:pt x="87750" y="221015"/>
                        <a:pt x="80871" y="204240"/>
                        <a:pt x="73143" y="187851"/>
                      </a:cubicBezTo>
                      <a:cubicBezTo>
                        <a:pt x="63101" y="165352"/>
                        <a:pt x="45000" y="147428"/>
                        <a:pt x="22403" y="137608"/>
                      </a:cubicBezTo>
                      <a:cubicBezTo>
                        <a:pt x="22365" y="137584"/>
                        <a:pt x="22354" y="137534"/>
                        <a:pt x="22377" y="137496"/>
                      </a:cubicBezTo>
                      <a:cubicBezTo>
                        <a:pt x="22384" y="137485"/>
                        <a:pt x="22393" y="137476"/>
                        <a:pt x="22403" y="137470"/>
                      </a:cubicBezTo>
                      <a:cubicBezTo>
                        <a:pt x="27619" y="132957"/>
                        <a:pt x="34144" y="130236"/>
                        <a:pt x="41021" y="129706"/>
                      </a:cubicBezTo>
                      <a:cubicBezTo>
                        <a:pt x="44877" y="129720"/>
                        <a:pt x="48589" y="131170"/>
                        <a:pt x="51436" y="133771"/>
                      </a:cubicBezTo>
                      <a:cubicBezTo>
                        <a:pt x="81830" y="160336"/>
                        <a:pt x="115803" y="182503"/>
                        <a:pt x="152361" y="199624"/>
                      </a:cubicBezTo>
                      <a:cubicBezTo>
                        <a:pt x="142650" y="219655"/>
                        <a:pt x="137734" y="241672"/>
                        <a:pt x="138004" y="263932"/>
                      </a:cubicBezTo>
                      <a:cubicBezTo>
                        <a:pt x="138083" y="287787"/>
                        <a:pt x="143064" y="311373"/>
                        <a:pt x="152638" y="333223"/>
                      </a:cubicBezTo>
                      <a:cubicBezTo>
                        <a:pt x="145833" y="329806"/>
                        <a:pt x="139665" y="325247"/>
                        <a:pt x="134402" y="319744"/>
                      </a:cubicBezTo>
                      <a:close/>
                      <a:moveTo>
                        <a:pt x="399139" y="16260"/>
                      </a:moveTo>
                      <a:cubicBezTo>
                        <a:pt x="416512" y="16260"/>
                        <a:pt x="430642" y="26829"/>
                        <a:pt x="430642" y="39837"/>
                      </a:cubicBezTo>
                      <a:cubicBezTo>
                        <a:pt x="430642" y="52845"/>
                        <a:pt x="416512" y="63414"/>
                        <a:pt x="399139" y="63414"/>
                      </a:cubicBezTo>
                      <a:cubicBezTo>
                        <a:pt x="381765" y="63414"/>
                        <a:pt x="367676" y="52845"/>
                        <a:pt x="367676" y="39837"/>
                      </a:cubicBezTo>
                      <a:cubicBezTo>
                        <a:pt x="367676" y="26829"/>
                        <a:pt x="381765" y="16260"/>
                        <a:pt x="399139" y="16260"/>
                      </a:cubicBezTo>
                      <a:close/>
                      <a:moveTo>
                        <a:pt x="398122" y="162600"/>
                      </a:moveTo>
                      <a:cubicBezTo>
                        <a:pt x="302416" y="162600"/>
                        <a:pt x="243653" y="138925"/>
                        <a:pt x="243653" y="121950"/>
                      </a:cubicBezTo>
                      <a:cubicBezTo>
                        <a:pt x="243653" y="104974"/>
                        <a:pt x="302416" y="81300"/>
                        <a:pt x="398122" y="81300"/>
                      </a:cubicBezTo>
                      <a:cubicBezTo>
                        <a:pt x="493828" y="81300"/>
                        <a:pt x="552592" y="104974"/>
                        <a:pt x="552592" y="121950"/>
                      </a:cubicBezTo>
                      <a:cubicBezTo>
                        <a:pt x="552592" y="138925"/>
                        <a:pt x="493820" y="162600"/>
                        <a:pt x="398122" y="162600"/>
                      </a:cubicBezTo>
                      <a:close/>
                      <a:moveTo>
                        <a:pt x="705249" y="291761"/>
                      </a:moveTo>
                      <a:cubicBezTo>
                        <a:pt x="694322" y="309972"/>
                        <a:pt x="663509" y="338711"/>
                        <a:pt x="620372" y="353296"/>
                      </a:cubicBezTo>
                      <a:cubicBezTo>
                        <a:pt x="636356" y="326231"/>
                        <a:pt x="644808" y="295381"/>
                        <a:pt x="644851" y="263948"/>
                      </a:cubicBezTo>
                      <a:cubicBezTo>
                        <a:pt x="645562" y="229100"/>
                        <a:pt x="633074" y="195271"/>
                        <a:pt x="609892" y="169242"/>
                      </a:cubicBezTo>
                      <a:cubicBezTo>
                        <a:pt x="642635" y="157335"/>
                        <a:pt x="678325" y="156195"/>
                        <a:pt x="711761" y="165990"/>
                      </a:cubicBezTo>
                      <a:cubicBezTo>
                        <a:pt x="720809" y="172022"/>
                        <a:pt x="734573" y="242883"/>
                        <a:pt x="705249" y="291761"/>
                      </a:cubicBezTo>
                      <a:close/>
                    </a:path>
                  </a:pathLst>
                </a:custGeom>
                <a:solidFill>
                  <a:schemeClr val="accent3"/>
                </a:solidFill>
                <a:ln w="8037" cap="flat">
                  <a:noFill/>
                  <a:prstDash val="solid"/>
                  <a:miter/>
                </a:ln>
              </p:spPr>
              <p:txBody>
                <a:bodyPr rtlCol="0" anchor="ctr"/>
                <a:lstStyle/>
                <a:p>
                  <a:endParaRPr lang="fi-FI"/>
                </a:p>
              </p:txBody>
            </p:sp>
            <p:sp>
              <p:nvSpPr>
                <p:cNvPr id="129" name="Freeform: Shape 128">
                  <a:extLst>
                    <a:ext uri="{FF2B5EF4-FFF2-40B4-BE49-F238E27FC236}">
                      <a16:creationId xmlns:a16="http://schemas.microsoft.com/office/drawing/2014/main" id="{1DCD4FBC-7F39-FBF0-5715-F70D87A41F1D}"/>
                    </a:ext>
                  </a:extLst>
                </p:cNvPr>
                <p:cNvSpPr/>
                <p:nvPr/>
              </p:nvSpPr>
              <p:spPr>
                <a:xfrm>
                  <a:off x="6459055" y="5531522"/>
                  <a:ext cx="233167" cy="162599"/>
                </a:xfrm>
                <a:custGeom>
                  <a:avLst/>
                  <a:gdLst>
                    <a:gd name="connsiteX0" fmla="*/ 325 w 233167"/>
                    <a:gd name="connsiteY0" fmla="*/ 8455 h 162599"/>
                    <a:gd name="connsiteX1" fmla="*/ 53755 w 233167"/>
                    <a:gd name="connsiteY1" fmla="*/ 160055 h 162599"/>
                    <a:gd name="connsiteX2" fmla="*/ 56194 w 233167"/>
                    <a:gd name="connsiteY2" fmla="*/ 162600 h 162599"/>
                    <a:gd name="connsiteX3" fmla="*/ 176925 w 233167"/>
                    <a:gd name="connsiteY3" fmla="*/ 162600 h 162599"/>
                    <a:gd name="connsiteX4" fmla="*/ 179323 w 233167"/>
                    <a:gd name="connsiteY4" fmla="*/ 160161 h 162599"/>
                    <a:gd name="connsiteX5" fmla="*/ 232834 w 233167"/>
                    <a:gd name="connsiteY5" fmla="*/ 8480 h 162599"/>
                    <a:gd name="connsiteX6" fmla="*/ 233168 w 233167"/>
                    <a:gd name="connsiteY6" fmla="*/ 0 h 162599"/>
                    <a:gd name="connsiteX7" fmla="*/ 0 w 233167"/>
                    <a:gd name="connsiteY7" fmla="*/ 0 h 162599"/>
                    <a:gd name="connsiteX8" fmla="*/ 216144 w 233167"/>
                    <a:gd name="connsiteY8" fmla="*/ 16260 h 162599"/>
                    <a:gd name="connsiteX9" fmla="*/ 169982 w 233167"/>
                    <a:gd name="connsiteY9" fmla="*/ 146340 h 162599"/>
                    <a:gd name="connsiteX10" fmla="*/ 63251 w 233167"/>
                    <a:gd name="connsiteY10" fmla="*/ 146340 h 162599"/>
                    <a:gd name="connsiteX11" fmla="*/ 17032 w 233167"/>
                    <a:gd name="connsiteY11" fmla="*/ 16260 h 16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3167" h="162599">
                      <a:moveTo>
                        <a:pt x="325" y="8455"/>
                      </a:moveTo>
                      <a:cubicBezTo>
                        <a:pt x="2764" y="70601"/>
                        <a:pt x="22756" y="127275"/>
                        <a:pt x="53755" y="160055"/>
                      </a:cubicBezTo>
                      <a:lnTo>
                        <a:pt x="56194" y="162600"/>
                      </a:lnTo>
                      <a:lnTo>
                        <a:pt x="176925" y="162600"/>
                      </a:lnTo>
                      <a:lnTo>
                        <a:pt x="179323" y="160161"/>
                      </a:lnTo>
                      <a:cubicBezTo>
                        <a:pt x="210339" y="128283"/>
                        <a:pt x="230347" y="71544"/>
                        <a:pt x="232834" y="8480"/>
                      </a:cubicBezTo>
                      <a:lnTo>
                        <a:pt x="233168" y="0"/>
                      </a:lnTo>
                      <a:lnTo>
                        <a:pt x="0" y="0"/>
                      </a:lnTo>
                      <a:close/>
                      <a:moveTo>
                        <a:pt x="216144" y="16260"/>
                      </a:moveTo>
                      <a:cubicBezTo>
                        <a:pt x="212583" y="70389"/>
                        <a:pt x="195632" y="118259"/>
                        <a:pt x="169982" y="146340"/>
                      </a:cubicBezTo>
                      <a:lnTo>
                        <a:pt x="63251" y="146340"/>
                      </a:lnTo>
                      <a:cubicBezTo>
                        <a:pt x="37926" y="117812"/>
                        <a:pt x="20601" y="68926"/>
                        <a:pt x="17032" y="16260"/>
                      </a:cubicBezTo>
                      <a:close/>
                    </a:path>
                  </a:pathLst>
                </a:custGeom>
                <a:solidFill>
                  <a:schemeClr val="accent3"/>
                </a:solidFill>
                <a:ln w="8037" cap="flat">
                  <a:noFill/>
                  <a:prstDash val="solid"/>
                  <a:miter/>
                </a:ln>
              </p:spPr>
              <p:txBody>
                <a:bodyPr rtlCol="0" anchor="ctr"/>
                <a:lstStyle/>
                <a:p>
                  <a:endParaRPr lang="fi-FI"/>
                </a:p>
              </p:txBody>
            </p:sp>
          </p:grpSp>
          <p:grpSp>
            <p:nvGrpSpPr>
              <p:cNvPr id="130" name="Graphic 28" descr="Continuous Improvement outline">
                <a:extLst>
                  <a:ext uri="{FF2B5EF4-FFF2-40B4-BE49-F238E27FC236}">
                    <a16:creationId xmlns:a16="http://schemas.microsoft.com/office/drawing/2014/main" id="{A69873D9-C6AA-982C-B732-C0F92894C8FB}"/>
                  </a:ext>
                </a:extLst>
              </p:cNvPr>
              <p:cNvGrpSpPr/>
              <p:nvPr/>
            </p:nvGrpSpPr>
            <p:grpSpPr>
              <a:xfrm>
                <a:off x="7921381" y="3728737"/>
                <a:ext cx="650821" cy="631226"/>
                <a:chOff x="7921381" y="3728737"/>
                <a:chExt cx="650821" cy="631226"/>
              </a:xfrm>
              <a:solidFill>
                <a:schemeClr val="accent3"/>
              </a:solidFill>
            </p:grpSpPr>
            <p:sp>
              <p:nvSpPr>
                <p:cNvPr id="131" name="Freeform: Shape 130">
                  <a:extLst>
                    <a:ext uri="{FF2B5EF4-FFF2-40B4-BE49-F238E27FC236}">
                      <a16:creationId xmlns:a16="http://schemas.microsoft.com/office/drawing/2014/main" id="{9B050A1B-6B68-A626-150D-348C9B47A7D4}"/>
                    </a:ext>
                  </a:extLst>
                </p:cNvPr>
                <p:cNvSpPr/>
                <p:nvPr/>
              </p:nvSpPr>
              <p:spPr>
                <a:xfrm>
                  <a:off x="7921381" y="3902958"/>
                  <a:ext cx="264396" cy="457005"/>
                </a:xfrm>
                <a:custGeom>
                  <a:avLst/>
                  <a:gdLst>
                    <a:gd name="connsiteX0" fmla="*/ 212173 w 264396"/>
                    <a:gd name="connsiteY0" fmla="*/ 301237 h 457005"/>
                    <a:gd name="connsiteX1" fmla="*/ 198489 w 264396"/>
                    <a:gd name="connsiteY1" fmla="*/ 297432 h 457005"/>
                    <a:gd name="connsiteX2" fmla="*/ 194684 w 264396"/>
                    <a:gd name="connsiteY2" fmla="*/ 311116 h 457005"/>
                    <a:gd name="connsiteX3" fmla="*/ 234721 w 264396"/>
                    <a:gd name="connsiteY3" fmla="*/ 381904 h 457005"/>
                    <a:gd name="connsiteX4" fmla="*/ 234601 w 264396"/>
                    <a:gd name="connsiteY4" fmla="*/ 382054 h 457005"/>
                    <a:gd name="connsiteX5" fmla="*/ 26176 w 264396"/>
                    <a:gd name="connsiteY5" fmla="*/ 60022 h 457005"/>
                    <a:gd name="connsiteX6" fmla="*/ 40460 w 264396"/>
                    <a:gd name="connsiteY6" fmla="*/ 13871 h 457005"/>
                    <a:gd name="connsiteX7" fmla="*/ 34998 w 264396"/>
                    <a:gd name="connsiteY7" fmla="*/ 759 h 457005"/>
                    <a:gd name="connsiteX8" fmla="*/ 21887 w 264396"/>
                    <a:gd name="connsiteY8" fmla="*/ 6221 h 457005"/>
                    <a:gd name="connsiteX9" fmla="*/ 180856 w 264396"/>
                    <a:gd name="connsiteY9" fmla="*/ 386415 h 457005"/>
                    <a:gd name="connsiteX10" fmla="*/ 225616 w 264396"/>
                    <a:gd name="connsiteY10" fmla="*/ 400687 h 457005"/>
                    <a:gd name="connsiteX11" fmla="*/ 225616 w 264396"/>
                    <a:gd name="connsiteY11" fmla="*/ 400858 h 457005"/>
                    <a:gd name="connsiteX12" fmla="*/ 159597 w 264396"/>
                    <a:gd name="connsiteY12" fmla="*/ 438214 h 457005"/>
                    <a:gd name="connsiteX13" fmla="*/ 155797 w 264396"/>
                    <a:gd name="connsiteY13" fmla="*/ 451903 h 457005"/>
                    <a:gd name="connsiteX14" fmla="*/ 169486 w 264396"/>
                    <a:gd name="connsiteY14" fmla="*/ 455703 h 457005"/>
                    <a:gd name="connsiteX15" fmla="*/ 259298 w 264396"/>
                    <a:gd name="connsiteY15" fmla="*/ 404904 h 457005"/>
                    <a:gd name="connsiteX16" fmla="*/ 263095 w 264396"/>
                    <a:gd name="connsiteY16" fmla="*/ 391223 h 457005"/>
                    <a:gd name="connsiteX17" fmla="*/ 263093 w 264396"/>
                    <a:gd name="connsiteY17" fmla="*/ 391220 h 457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4396" h="457005">
                      <a:moveTo>
                        <a:pt x="212173" y="301237"/>
                      </a:moveTo>
                      <a:cubicBezTo>
                        <a:pt x="209445" y="296409"/>
                        <a:pt x="203318" y="294705"/>
                        <a:pt x="198489" y="297432"/>
                      </a:cubicBezTo>
                      <a:cubicBezTo>
                        <a:pt x="193660" y="300160"/>
                        <a:pt x="191957" y="306287"/>
                        <a:pt x="194684" y="311116"/>
                      </a:cubicBezTo>
                      <a:lnTo>
                        <a:pt x="234721" y="381904"/>
                      </a:lnTo>
                      <a:cubicBezTo>
                        <a:pt x="234782" y="382014"/>
                        <a:pt x="234721" y="382074"/>
                        <a:pt x="234601" y="382054"/>
                      </a:cubicBezTo>
                      <a:cubicBezTo>
                        <a:pt x="88119" y="350682"/>
                        <a:pt x="-5196" y="206504"/>
                        <a:pt x="26176" y="60022"/>
                      </a:cubicBezTo>
                      <a:cubicBezTo>
                        <a:pt x="29555" y="44244"/>
                        <a:pt x="34335" y="28799"/>
                        <a:pt x="40460" y="13871"/>
                      </a:cubicBezTo>
                      <a:cubicBezTo>
                        <a:pt x="42572" y="8742"/>
                        <a:pt x="40128" y="2872"/>
                        <a:pt x="34998" y="759"/>
                      </a:cubicBezTo>
                      <a:cubicBezTo>
                        <a:pt x="29869" y="-1353"/>
                        <a:pt x="23999" y="1092"/>
                        <a:pt x="21887" y="6221"/>
                      </a:cubicBezTo>
                      <a:cubicBezTo>
                        <a:pt x="-39202" y="155107"/>
                        <a:pt x="31971" y="325326"/>
                        <a:pt x="180856" y="386415"/>
                      </a:cubicBezTo>
                      <a:cubicBezTo>
                        <a:pt x="195367" y="392370"/>
                        <a:pt x="210336" y="397142"/>
                        <a:pt x="225616" y="400687"/>
                      </a:cubicBezTo>
                      <a:cubicBezTo>
                        <a:pt x="225756" y="400687"/>
                        <a:pt x="225766" y="400798"/>
                        <a:pt x="225616" y="400858"/>
                      </a:cubicBezTo>
                      <a:lnTo>
                        <a:pt x="159597" y="438214"/>
                      </a:lnTo>
                      <a:cubicBezTo>
                        <a:pt x="154768" y="440945"/>
                        <a:pt x="153066" y="447074"/>
                        <a:pt x="155797" y="451903"/>
                      </a:cubicBezTo>
                      <a:cubicBezTo>
                        <a:pt x="158528" y="456732"/>
                        <a:pt x="164657" y="458434"/>
                        <a:pt x="169486" y="455703"/>
                      </a:cubicBezTo>
                      <a:lnTo>
                        <a:pt x="259298" y="404904"/>
                      </a:lnTo>
                      <a:cubicBezTo>
                        <a:pt x="264124" y="402174"/>
                        <a:pt x="265823" y="396049"/>
                        <a:pt x="263095" y="391223"/>
                      </a:cubicBezTo>
                      <a:cubicBezTo>
                        <a:pt x="263094" y="391222"/>
                        <a:pt x="263094" y="391221"/>
                        <a:pt x="263093" y="391220"/>
                      </a:cubicBezTo>
                      <a:close/>
                    </a:path>
                  </a:pathLst>
                </a:custGeom>
                <a:solidFill>
                  <a:schemeClr val="accent3"/>
                </a:solidFill>
                <a:ln w="10021" cap="flat">
                  <a:noFill/>
                  <a:prstDash val="solid"/>
                  <a:miter/>
                </a:ln>
              </p:spPr>
              <p:txBody>
                <a:bodyPr rtlCol="0" anchor="ctr"/>
                <a:lstStyle/>
                <a:p>
                  <a:endParaRPr lang="fi-FI"/>
                </a:p>
              </p:txBody>
            </p:sp>
            <p:sp>
              <p:nvSpPr>
                <p:cNvPr id="132" name="Freeform: Shape 131">
                  <a:extLst>
                    <a:ext uri="{FF2B5EF4-FFF2-40B4-BE49-F238E27FC236}">
                      <a16:creationId xmlns:a16="http://schemas.microsoft.com/office/drawing/2014/main" id="{38ED574D-7F92-18AD-2564-426FF19B32FA}"/>
                    </a:ext>
                  </a:extLst>
                </p:cNvPr>
                <p:cNvSpPr/>
                <p:nvPr/>
              </p:nvSpPr>
              <p:spPr>
                <a:xfrm>
                  <a:off x="8239938" y="3902347"/>
                  <a:ext cx="332264" cy="406227"/>
                </a:xfrm>
                <a:custGeom>
                  <a:avLst/>
                  <a:gdLst>
                    <a:gd name="connsiteX0" fmla="*/ 326945 w 332264"/>
                    <a:gd name="connsiteY0" fmla="*/ 53585 h 406227"/>
                    <a:gd name="connsiteX1" fmla="*/ 237956 w 332264"/>
                    <a:gd name="connsiteY1" fmla="*/ 1381 h 406227"/>
                    <a:gd name="connsiteX2" fmla="*/ 224222 w 332264"/>
                    <a:gd name="connsiteY2" fmla="*/ 4955 h 406227"/>
                    <a:gd name="connsiteX3" fmla="*/ 171927 w 332264"/>
                    <a:gd name="connsiteY3" fmla="*/ 94094 h 406227"/>
                    <a:gd name="connsiteX4" fmla="*/ 175501 w 332264"/>
                    <a:gd name="connsiteY4" fmla="*/ 107828 h 406227"/>
                    <a:gd name="connsiteX5" fmla="*/ 180571 w 332264"/>
                    <a:gd name="connsiteY5" fmla="*/ 109213 h 406227"/>
                    <a:gd name="connsiteX6" fmla="*/ 189235 w 332264"/>
                    <a:gd name="connsiteY6" fmla="*/ 104254 h 406227"/>
                    <a:gd name="connsiteX7" fmla="*/ 230346 w 332264"/>
                    <a:gd name="connsiteY7" fmla="*/ 34229 h 406227"/>
                    <a:gd name="connsiteX8" fmla="*/ 230537 w 332264"/>
                    <a:gd name="connsiteY8" fmla="*/ 34229 h 406227"/>
                    <a:gd name="connsiteX9" fmla="*/ 108087 w 332264"/>
                    <a:gd name="connsiteY9" fmla="*/ 352276 h 406227"/>
                    <a:gd name="connsiteX10" fmla="*/ 8697 w 332264"/>
                    <a:gd name="connsiteY10" fmla="*/ 386239 h 406227"/>
                    <a:gd name="connsiteX11" fmla="*/ 91 w 332264"/>
                    <a:gd name="connsiteY11" fmla="*/ 397532 h 406227"/>
                    <a:gd name="connsiteX12" fmla="*/ 10012 w 332264"/>
                    <a:gd name="connsiteY12" fmla="*/ 406228 h 406227"/>
                    <a:gd name="connsiteX13" fmla="*/ 11368 w 332264"/>
                    <a:gd name="connsiteY13" fmla="*/ 406147 h 406227"/>
                    <a:gd name="connsiteX14" fmla="*/ 261088 w 332264"/>
                    <a:gd name="connsiteY14" fmla="*/ 78355 h 406227"/>
                    <a:gd name="connsiteX15" fmla="*/ 251077 w 332264"/>
                    <a:gd name="connsiteY15" fmla="*/ 32513 h 406227"/>
                    <a:gd name="connsiteX16" fmla="*/ 251218 w 332264"/>
                    <a:gd name="connsiteY16" fmla="*/ 32402 h 406227"/>
                    <a:gd name="connsiteX17" fmla="*/ 316815 w 332264"/>
                    <a:gd name="connsiteY17" fmla="*/ 70903 h 406227"/>
                    <a:gd name="connsiteX18" fmla="*/ 330681 w 332264"/>
                    <a:gd name="connsiteY18" fmla="*/ 67854 h 406227"/>
                    <a:gd name="connsiteX19" fmla="*/ 327632 w 332264"/>
                    <a:gd name="connsiteY19" fmla="*/ 53988 h 406227"/>
                    <a:gd name="connsiteX20" fmla="*/ 326945 w 332264"/>
                    <a:gd name="connsiteY20" fmla="*/ 53585 h 406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2264" h="406227">
                      <a:moveTo>
                        <a:pt x="326945" y="53585"/>
                      </a:moveTo>
                      <a:lnTo>
                        <a:pt x="237956" y="1381"/>
                      </a:lnTo>
                      <a:cubicBezTo>
                        <a:pt x="233176" y="-1422"/>
                        <a:pt x="227029" y="178"/>
                        <a:pt x="224222" y="4955"/>
                      </a:cubicBezTo>
                      <a:lnTo>
                        <a:pt x="171927" y="94094"/>
                      </a:lnTo>
                      <a:cubicBezTo>
                        <a:pt x="169124" y="98874"/>
                        <a:pt x="170724" y="105021"/>
                        <a:pt x="175501" y="107828"/>
                      </a:cubicBezTo>
                      <a:cubicBezTo>
                        <a:pt x="177036" y="108738"/>
                        <a:pt x="178787" y="109215"/>
                        <a:pt x="180571" y="109213"/>
                      </a:cubicBezTo>
                      <a:cubicBezTo>
                        <a:pt x="184135" y="109215"/>
                        <a:pt x="187432" y="107328"/>
                        <a:pt x="189235" y="104254"/>
                      </a:cubicBezTo>
                      <a:lnTo>
                        <a:pt x="230346" y="34229"/>
                      </a:lnTo>
                      <a:cubicBezTo>
                        <a:pt x="230406" y="34119"/>
                        <a:pt x="230497" y="34129"/>
                        <a:pt x="230537" y="34229"/>
                      </a:cubicBezTo>
                      <a:cubicBezTo>
                        <a:pt x="269382" y="155843"/>
                        <a:pt x="218457" y="288112"/>
                        <a:pt x="108087" y="352276"/>
                      </a:cubicBezTo>
                      <a:cubicBezTo>
                        <a:pt x="77507" y="370010"/>
                        <a:pt x="43735" y="381550"/>
                        <a:pt x="8697" y="386239"/>
                      </a:cubicBezTo>
                      <a:cubicBezTo>
                        <a:pt x="3203" y="386981"/>
                        <a:pt x="-650" y="392037"/>
                        <a:pt x="91" y="397532"/>
                      </a:cubicBezTo>
                      <a:cubicBezTo>
                        <a:pt x="763" y="402501"/>
                        <a:pt x="4998" y="406214"/>
                        <a:pt x="10012" y="406228"/>
                      </a:cubicBezTo>
                      <a:cubicBezTo>
                        <a:pt x="10465" y="406226"/>
                        <a:pt x="10918" y="406200"/>
                        <a:pt x="11368" y="406147"/>
                      </a:cubicBezTo>
                      <a:cubicBezTo>
                        <a:pt x="170843" y="384589"/>
                        <a:pt x="282646" y="237832"/>
                        <a:pt x="261088" y="78355"/>
                      </a:cubicBezTo>
                      <a:cubicBezTo>
                        <a:pt x="258988" y="62831"/>
                        <a:pt x="255641" y="47499"/>
                        <a:pt x="251077" y="32513"/>
                      </a:cubicBezTo>
                      <a:cubicBezTo>
                        <a:pt x="251077" y="32382"/>
                        <a:pt x="251077" y="32332"/>
                        <a:pt x="251218" y="32402"/>
                      </a:cubicBezTo>
                      <a:lnTo>
                        <a:pt x="316815" y="70903"/>
                      </a:lnTo>
                      <a:cubicBezTo>
                        <a:pt x="321486" y="73890"/>
                        <a:pt x="327695" y="72526"/>
                        <a:pt x="330681" y="67854"/>
                      </a:cubicBezTo>
                      <a:cubicBezTo>
                        <a:pt x="333669" y="63183"/>
                        <a:pt x="332304" y="56975"/>
                        <a:pt x="327632" y="53988"/>
                      </a:cubicBezTo>
                      <a:cubicBezTo>
                        <a:pt x="327409" y="53844"/>
                        <a:pt x="327179" y="53710"/>
                        <a:pt x="326945" y="53585"/>
                      </a:cubicBezTo>
                      <a:close/>
                    </a:path>
                  </a:pathLst>
                </a:custGeom>
                <a:solidFill>
                  <a:schemeClr val="accent3"/>
                </a:solidFill>
                <a:ln w="10021" cap="flat">
                  <a:noFill/>
                  <a:prstDash val="solid"/>
                  <a:miter/>
                </a:ln>
              </p:spPr>
              <p:txBody>
                <a:bodyPr rtlCol="0" anchor="ctr"/>
                <a:lstStyle/>
                <a:p>
                  <a:endParaRPr lang="fi-FI"/>
                </a:p>
              </p:txBody>
            </p:sp>
            <p:sp>
              <p:nvSpPr>
                <p:cNvPr id="133" name="Freeform: Shape 132">
                  <a:extLst>
                    <a:ext uri="{FF2B5EF4-FFF2-40B4-BE49-F238E27FC236}">
                      <a16:creationId xmlns:a16="http://schemas.microsoft.com/office/drawing/2014/main" id="{5D60F982-83F7-244C-059F-897B6C9D20B2}"/>
                    </a:ext>
                  </a:extLst>
                </p:cNvPr>
                <p:cNvSpPr/>
                <p:nvPr/>
              </p:nvSpPr>
              <p:spPr>
                <a:xfrm>
                  <a:off x="7979099" y="3728737"/>
                  <a:ext cx="466158" cy="129873"/>
                </a:xfrm>
                <a:custGeom>
                  <a:avLst/>
                  <a:gdLst>
                    <a:gd name="connsiteX0" fmla="*/ 9989 w 466158"/>
                    <a:gd name="connsiteY0" fmla="*/ 129351 h 129873"/>
                    <a:gd name="connsiteX1" fmla="*/ 113394 w 466158"/>
                    <a:gd name="connsiteY1" fmla="*/ 129873 h 129873"/>
                    <a:gd name="connsiteX2" fmla="*/ 113394 w 466158"/>
                    <a:gd name="connsiteY2" fmla="*/ 129873 h 129873"/>
                    <a:gd name="connsiteX3" fmla="*/ 123459 w 466158"/>
                    <a:gd name="connsiteY3" fmla="*/ 119859 h 129873"/>
                    <a:gd name="connsiteX4" fmla="*/ 113445 w 466158"/>
                    <a:gd name="connsiteY4" fmla="*/ 109795 h 129873"/>
                    <a:gd name="connsiteX5" fmla="*/ 32728 w 466158"/>
                    <a:gd name="connsiteY5" fmla="*/ 109383 h 129873"/>
                    <a:gd name="connsiteX6" fmla="*/ 32648 w 466158"/>
                    <a:gd name="connsiteY6" fmla="*/ 109212 h 129873"/>
                    <a:gd name="connsiteX7" fmla="*/ 415637 w 466158"/>
                    <a:gd name="connsiteY7" fmla="*/ 90345 h 129873"/>
                    <a:gd name="connsiteX8" fmla="*/ 448137 w 466158"/>
                    <a:gd name="connsiteY8" fmla="*/ 125496 h 129873"/>
                    <a:gd name="connsiteX9" fmla="*/ 462208 w 466158"/>
                    <a:gd name="connsiteY9" fmla="*/ 127390 h 129873"/>
                    <a:gd name="connsiteX10" fmla="*/ 464101 w 466158"/>
                    <a:gd name="connsiteY10" fmla="*/ 113318 h 129873"/>
                    <a:gd name="connsiteX11" fmla="*/ 464039 w 466158"/>
                    <a:gd name="connsiteY11" fmla="*/ 113238 h 129873"/>
                    <a:gd name="connsiteX12" fmla="*/ 55324 w 466158"/>
                    <a:gd name="connsiteY12" fmla="*/ 60820 h 129873"/>
                    <a:gd name="connsiteX13" fmla="*/ 20380 w 466158"/>
                    <a:gd name="connsiteY13" fmla="*/ 92667 h 129873"/>
                    <a:gd name="connsiteX14" fmla="*/ 20209 w 466158"/>
                    <a:gd name="connsiteY14" fmla="*/ 92607 h 129873"/>
                    <a:gd name="connsiteX15" fmla="*/ 20591 w 466158"/>
                    <a:gd name="connsiteY15" fmla="*/ 16188 h 129873"/>
                    <a:gd name="connsiteX16" fmla="*/ 10551 w 466158"/>
                    <a:gd name="connsiteY16" fmla="*/ 6148 h 129873"/>
                    <a:gd name="connsiteX17" fmla="*/ 10551 w 466158"/>
                    <a:gd name="connsiteY17" fmla="*/ 6148 h 129873"/>
                    <a:gd name="connsiteX18" fmla="*/ 512 w 466158"/>
                    <a:gd name="connsiteY18" fmla="*/ 16137 h 129873"/>
                    <a:gd name="connsiteX19" fmla="*/ 0 w 466158"/>
                    <a:gd name="connsiteY19" fmla="*/ 119312 h 129873"/>
                    <a:gd name="connsiteX20" fmla="*/ 9989 w 466158"/>
                    <a:gd name="connsiteY20" fmla="*/ 129351 h 12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6158" h="129873">
                      <a:moveTo>
                        <a:pt x="9989" y="129351"/>
                      </a:moveTo>
                      <a:lnTo>
                        <a:pt x="113394" y="129873"/>
                      </a:lnTo>
                      <a:lnTo>
                        <a:pt x="113394" y="129873"/>
                      </a:lnTo>
                      <a:cubicBezTo>
                        <a:pt x="118939" y="129887"/>
                        <a:pt x="123445" y="125404"/>
                        <a:pt x="123459" y="119859"/>
                      </a:cubicBezTo>
                      <a:cubicBezTo>
                        <a:pt x="123473" y="114314"/>
                        <a:pt x="118989" y="109809"/>
                        <a:pt x="113445" y="109795"/>
                      </a:cubicBezTo>
                      <a:lnTo>
                        <a:pt x="32728" y="109383"/>
                      </a:lnTo>
                      <a:cubicBezTo>
                        <a:pt x="32598" y="109383"/>
                        <a:pt x="32568" y="109313"/>
                        <a:pt x="32648" y="109212"/>
                      </a:cubicBezTo>
                      <a:cubicBezTo>
                        <a:pt x="133198" y="-1758"/>
                        <a:pt x="304668" y="-10204"/>
                        <a:pt x="415637" y="90345"/>
                      </a:cubicBezTo>
                      <a:cubicBezTo>
                        <a:pt x="427486" y="101081"/>
                        <a:pt x="438361" y="112844"/>
                        <a:pt x="448137" y="125496"/>
                      </a:cubicBezTo>
                      <a:cubicBezTo>
                        <a:pt x="451500" y="129904"/>
                        <a:pt x="457800" y="130753"/>
                        <a:pt x="462208" y="127390"/>
                      </a:cubicBezTo>
                      <a:cubicBezTo>
                        <a:pt x="466616" y="124027"/>
                        <a:pt x="467463" y="117728"/>
                        <a:pt x="464101" y="113318"/>
                      </a:cubicBezTo>
                      <a:cubicBezTo>
                        <a:pt x="464080" y="113291"/>
                        <a:pt x="464060" y="113265"/>
                        <a:pt x="464039" y="113238"/>
                      </a:cubicBezTo>
                      <a:cubicBezTo>
                        <a:pt x="365650" y="-14100"/>
                        <a:pt x="182662" y="-37569"/>
                        <a:pt x="55324" y="60820"/>
                      </a:cubicBezTo>
                      <a:cubicBezTo>
                        <a:pt x="42833" y="70471"/>
                        <a:pt x="31146" y="81122"/>
                        <a:pt x="20380" y="92667"/>
                      </a:cubicBezTo>
                      <a:cubicBezTo>
                        <a:pt x="20290" y="92768"/>
                        <a:pt x="20209" y="92738"/>
                        <a:pt x="20209" y="92607"/>
                      </a:cubicBezTo>
                      <a:lnTo>
                        <a:pt x="20591" y="16188"/>
                      </a:lnTo>
                      <a:cubicBezTo>
                        <a:pt x="20591" y="10643"/>
                        <a:pt x="16096" y="6148"/>
                        <a:pt x="10551" y="6148"/>
                      </a:cubicBezTo>
                      <a:lnTo>
                        <a:pt x="10551" y="6148"/>
                      </a:lnTo>
                      <a:cubicBezTo>
                        <a:pt x="5027" y="6148"/>
                        <a:pt x="540" y="10613"/>
                        <a:pt x="512" y="16137"/>
                      </a:cubicBezTo>
                      <a:lnTo>
                        <a:pt x="0" y="119312"/>
                      </a:lnTo>
                      <a:cubicBezTo>
                        <a:pt x="0" y="124837"/>
                        <a:pt x="4465" y="129323"/>
                        <a:pt x="9989" y="129351"/>
                      </a:cubicBezTo>
                      <a:close/>
                    </a:path>
                  </a:pathLst>
                </a:custGeom>
                <a:solidFill>
                  <a:schemeClr val="accent3"/>
                </a:solidFill>
                <a:ln w="10021" cap="flat">
                  <a:noFill/>
                  <a:prstDash val="solid"/>
                  <a:miter/>
                </a:ln>
              </p:spPr>
              <p:txBody>
                <a:bodyPr rtlCol="0" anchor="ctr"/>
                <a:lstStyle/>
                <a:p>
                  <a:endParaRPr lang="fi-FI"/>
                </a:p>
              </p:txBody>
            </p:sp>
            <p:sp>
              <p:nvSpPr>
                <p:cNvPr id="134" name="Freeform: Shape 133">
                  <a:extLst>
                    <a:ext uri="{FF2B5EF4-FFF2-40B4-BE49-F238E27FC236}">
                      <a16:creationId xmlns:a16="http://schemas.microsoft.com/office/drawing/2014/main" id="{90F01EA2-416A-FBB1-3861-B6003B02ED8B}"/>
                    </a:ext>
                  </a:extLst>
                </p:cNvPr>
                <p:cNvSpPr/>
                <p:nvPr/>
              </p:nvSpPr>
              <p:spPr>
                <a:xfrm>
                  <a:off x="8262038" y="4028838"/>
                  <a:ext cx="30499" cy="47927"/>
                </a:xfrm>
                <a:custGeom>
                  <a:avLst/>
                  <a:gdLst>
                    <a:gd name="connsiteX0" fmla="*/ 0 w 30499"/>
                    <a:gd name="connsiteY0" fmla="*/ 47928 h 47927"/>
                    <a:gd name="connsiteX1" fmla="*/ 30500 w 30499"/>
                    <a:gd name="connsiteY1" fmla="*/ 30500 h 47927"/>
                    <a:gd name="connsiteX2" fmla="*/ 30500 w 30499"/>
                    <a:gd name="connsiteY2" fmla="*/ 0 h 47927"/>
                    <a:gd name="connsiteX3" fmla="*/ 0 w 30499"/>
                    <a:gd name="connsiteY3" fmla="*/ 17428 h 47927"/>
                    <a:gd name="connsiteX4" fmla="*/ 0 w 30499"/>
                    <a:gd name="connsiteY4" fmla="*/ 47928 h 47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99" h="47927">
                      <a:moveTo>
                        <a:pt x="0" y="47928"/>
                      </a:moveTo>
                      <a:lnTo>
                        <a:pt x="30500" y="30500"/>
                      </a:lnTo>
                      <a:lnTo>
                        <a:pt x="30500" y="0"/>
                      </a:lnTo>
                      <a:lnTo>
                        <a:pt x="0" y="17428"/>
                      </a:lnTo>
                      <a:lnTo>
                        <a:pt x="0" y="47928"/>
                      </a:lnTo>
                      <a:close/>
                    </a:path>
                  </a:pathLst>
                </a:custGeom>
                <a:solidFill>
                  <a:schemeClr val="accent3"/>
                </a:solidFill>
                <a:ln w="10021" cap="flat">
                  <a:noFill/>
                  <a:prstDash val="solid"/>
                  <a:miter/>
                </a:ln>
              </p:spPr>
              <p:txBody>
                <a:bodyPr rtlCol="0" anchor="ctr"/>
                <a:lstStyle/>
                <a:p>
                  <a:endParaRPr lang="fi-FI"/>
                </a:p>
              </p:txBody>
            </p:sp>
            <p:sp>
              <p:nvSpPr>
                <p:cNvPr id="136" name="Freeform: Shape 135">
                  <a:extLst>
                    <a:ext uri="{FF2B5EF4-FFF2-40B4-BE49-F238E27FC236}">
                      <a16:creationId xmlns:a16="http://schemas.microsoft.com/office/drawing/2014/main" id="{314A0753-E015-63CF-6D2E-2D800EBD1E2A}"/>
                    </a:ext>
                  </a:extLst>
                </p:cNvPr>
                <p:cNvSpPr/>
                <p:nvPr/>
              </p:nvSpPr>
              <p:spPr>
                <a:xfrm>
                  <a:off x="8070487" y="3839034"/>
                  <a:ext cx="307876" cy="361818"/>
                </a:xfrm>
                <a:custGeom>
                  <a:avLst/>
                  <a:gdLst>
                    <a:gd name="connsiteX0" fmla="*/ 307877 w 307876"/>
                    <a:gd name="connsiteY0" fmla="*/ 93446 h 361818"/>
                    <a:gd name="connsiteX1" fmla="*/ 153943 w 307876"/>
                    <a:gd name="connsiteY1" fmla="*/ 0 h 361818"/>
                    <a:gd name="connsiteX2" fmla="*/ 0 w 307876"/>
                    <a:gd name="connsiteY2" fmla="*/ 93446 h 361818"/>
                    <a:gd name="connsiteX3" fmla="*/ 0 w 307876"/>
                    <a:gd name="connsiteY3" fmla="*/ 268392 h 361818"/>
                    <a:gd name="connsiteX4" fmla="*/ 153943 w 307876"/>
                    <a:gd name="connsiteY4" fmla="*/ 361818 h 361818"/>
                    <a:gd name="connsiteX5" fmla="*/ 307877 w 307876"/>
                    <a:gd name="connsiteY5" fmla="*/ 268392 h 361818"/>
                    <a:gd name="connsiteX6" fmla="*/ 278542 w 307876"/>
                    <a:gd name="connsiteY6" fmla="*/ 99098 h 361818"/>
                    <a:gd name="connsiteX7" fmla="*/ 232070 w 307876"/>
                    <a:gd name="connsiteY7" fmla="*/ 127289 h 361818"/>
                    <a:gd name="connsiteX8" fmla="*/ 106799 w 307876"/>
                    <a:gd name="connsiteY8" fmla="*/ 52114 h 361818"/>
                    <a:gd name="connsiteX9" fmla="*/ 153984 w 307876"/>
                    <a:gd name="connsiteY9" fmla="*/ 23492 h 361818"/>
                    <a:gd name="connsiteX10" fmla="*/ 153994 w 307876"/>
                    <a:gd name="connsiteY10" fmla="*/ 174695 h 361818"/>
                    <a:gd name="connsiteX11" fmla="*/ 29445 w 307876"/>
                    <a:gd name="connsiteY11" fmla="*/ 99098 h 361818"/>
                    <a:gd name="connsiteX12" fmla="*/ 87453 w 307876"/>
                    <a:gd name="connsiteY12" fmla="*/ 63890 h 361818"/>
                    <a:gd name="connsiteX13" fmla="*/ 212724 w 307876"/>
                    <a:gd name="connsiteY13" fmla="*/ 139045 h 361818"/>
                    <a:gd name="connsiteX14" fmla="*/ 20079 w 307876"/>
                    <a:gd name="connsiteY14" fmla="*/ 116928 h 361818"/>
                    <a:gd name="connsiteX15" fmla="*/ 143904 w 307876"/>
                    <a:gd name="connsiteY15" fmla="*/ 192093 h 361818"/>
                    <a:gd name="connsiteX16" fmla="*/ 143904 w 307876"/>
                    <a:gd name="connsiteY16" fmla="*/ 332242 h 361818"/>
                    <a:gd name="connsiteX17" fmla="*/ 20079 w 307876"/>
                    <a:gd name="connsiteY17" fmla="*/ 257088 h 361818"/>
                    <a:gd name="connsiteX18" fmla="*/ 163983 w 307876"/>
                    <a:gd name="connsiteY18" fmla="*/ 332242 h 361818"/>
                    <a:gd name="connsiteX19" fmla="*/ 163983 w 307876"/>
                    <a:gd name="connsiteY19" fmla="*/ 192093 h 361818"/>
                    <a:gd name="connsiteX20" fmla="*/ 287798 w 307876"/>
                    <a:gd name="connsiteY20" fmla="*/ 116928 h 361818"/>
                    <a:gd name="connsiteX21" fmla="*/ 287798 w 307876"/>
                    <a:gd name="connsiteY21" fmla="*/ 257088 h 36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7876" h="361818">
                      <a:moveTo>
                        <a:pt x="307877" y="93446"/>
                      </a:moveTo>
                      <a:lnTo>
                        <a:pt x="153943" y="0"/>
                      </a:lnTo>
                      <a:lnTo>
                        <a:pt x="0" y="93446"/>
                      </a:lnTo>
                      <a:lnTo>
                        <a:pt x="0" y="268392"/>
                      </a:lnTo>
                      <a:lnTo>
                        <a:pt x="153943" y="361818"/>
                      </a:lnTo>
                      <a:lnTo>
                        <a:pt x="307877" y="268392"/>
                      </a:lnTo>
                      <a:close/>
                      <a:moveTo>
                        <a:pt x="278542" y="99098"/>
                      </a:moveTo>
                      <a:lnTo>
                        <a:pt x="232070" y="127289"/>
                      </a:lnTo>
                      <a:lnTo>
                        <a:pt x="106799" y="52114"/>
                      </a:lnTo>
                      <a:lnTo>
                        <a:pt x="153984" y="23492"/>
                      </a:lnTo>
                      <a:close/>
                      <a:moveTo>
                        <a:pt x="153994" y="174695"/>
                      </a:moveTo>
                      <a:lnTo>
                        <a:pt x="29445" y="99098"/>
                      </a:lnTo>
                      <a:lnTo>
                        <a:pt x="87453" y="63890"/>
                      </a:lnTo>
                      <a:lnTo>
                        <a:pt x="212724" y="139045"/>
                      </a:lnTo>
                      <a:close/>
                      <a:moveTo>
                        <a:pt x="20079" y="116928"/>
                      </a:moveTo>
                      <a:lnTo>
                        <a:pt x="143904" y="192093"/>
                      </a:lnTo>
                      <a:lnTo>
                        <a:pt x="143904" y="332242"/>
                      </a:lnTo>
                      <a:lnTo>
                        <a:pt x="20079" y="257088"/>
                      </a:lnTo>
                      <a:close/>
                      <a:moveTo>
                        <a:pt x="163983" y="332242"/>
                      </a:moveTo>
                      <a:lnTo>
                        <a:pt x="163983" y="192093"/>
                      </a:lnTo>
                      <a:lnTo>
                        <a:pt x="287798" y="116928"/>
                      </a:lnTo>
                      <a:lnTo>
                        <a:pt x="287798" y="257088"/>
                      </a:lnTo>
                      <a:close/>
                    </a:path>
                  </a:pathLst>
                </a:custGeom>
                <a:solidFill>
                  <a:schemeClr val="accent3"/>
                </a:solidFill>
                <a:ln w="10021" cap="flat">
                  <a:noFill/>
                  <a:prstDash val="solid"/>
                  <a:miter/>
                </a:ln>
              </p:spPr>
              <p:txBody>
                <a:bodyPr rtlCol="0" anchor="ctr"/>
                <a:lstStyle/>
                <a:p>
                  <a:endParaRPr lang="fi-FI"/>
                </a:p>
              </p:txBody>
            </p:sp>
          </p:grpSp>
          <p:grpSp>
            <p:nvGrpSpPr>
              <p:cNvPr id="138" name="Graphic 30" descr="Cruise ship outline">
                <a:extLst>
                  <a:ext uri="{FF2B5EF4-FFF2-40B4-BE49-F238E27FC236}">
                    <a16:creationId xmlns:a16="http://schemas.microsoft.com/office/drawing/2014/main" id="{5B3022C9-6C41-5F70-7EFB-6BBDB890CC07}"/>
                  </a:ext>
                </a:extLst>
              </p:cNvPr>
              <p:cNvGrpSpPr/>
              <p:nvPr/>
            </p:nvGrpSpPr>
            <p:grpSpPr>
              <a:xfrm>
                <a:off x="5664157" y="1995036"/>
                <a:ext cx="767903" cy="468127"/>
                <a:chOff x="5664157" y="1995036"/>
                <a:chExt cx="767903" cy="468127"/>
              </a:xfrm>
              <a:solidFill>
                <a:schemeClr val="accent3"/>
              </a:solidFill>
            </p:grpSpPr>
            <p:sp>
              <p:nvSpPr>
                <p:cNvPr id="140" name="Freeform: Shape 139">
                  <a:extLst>
                    <a:ext uri="{FF2B5EF4-FFF2-40B4-BE49-F238E27FC236}">
                      <a16:creationId xmlns:a16="http://schemas.microsoft.com/office/drawing/2014/main" id="{26C0E479-E40E-00C2-43E4-B502BD8A7134}"/>
                    </a:ext>
                  </a:extLst>
                </p:cNvPr>
                <p:cNvSpPr/>
                <p:nvPr/>
              </p:nvSpPr>
              <p:spPr>
                <a:xfrm>
                  <a:off x="5999606"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endParaRPr lang="fi-FI"/>
                </a:p>
              </p:txBody>
            </p:sp>
            <p:sp>
              <p:nvSpPr>
                <p:cNvPr id="142" name="Freeform: Shape 141">
                  <a:extLst>
                    <a:ext uri="{FF2B5EF4-FFF2-40B4-BE49-F238E27FC236}">
                      <a16:creationId xmlns:a16="http://schemas.microsoft.com/office/drawing/2014/main" id="{3D398C0C-3CE0-9CB5-F1C7-31EEFD12773B}"/>
                    </a:ext>
                  </a:extLst>
                </p:cNvPr>
                <p:cNvSpPr/>
                <p:nvPr/>
              </p:nvSpPr>
              <p:spPr>
                <a:xfrm>
                  <a:off x="5866094"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endParaRPr lang="fi-FI"/>
                </a:p>
              </p:txBody>
            </p:sp>
            <p:sp>
              <p:nvSpPr>
                <p:cNvPr id="143" name="Freeform: Shape 142">
                  <a:extLst>
                    <a:ext uri="{FF2B5EF4-FFF2-40B4-BE49-F238E27FC236}">
                      <a16:creationId xmlns:a16="http://schemas.microsoft.com/office/drawing/2014/main" id="{84E6EB7D-6589-0D3A-A11B-112513799464}"/>
                    </a:ext>
                  </a:extLst>
                </p:cNvPr>
                <p:cNvSpPr/>
                <p:nvPr/>
              </p:nvSpPr>
              <p:spPr>
                <a:xfrm>
                  <a:off x="5799338"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endParaRPr lang="fi-FI"/>
                </a:p>
              </p:txBody>
            </p:sp>
            <p:sp>
              <p:nvSpPr>
                <p:cNvPr id="144" name="Freeform: Shape 143">
                  <a:extLst>
                    <a:ext uri="{FF2B5EF4-FFF2-40B4-BE49-F238E27FC236}">
                      <a16:creationId xmlns:a16="http://schemas.microsoft.com/office/drawing/2014/main" id="{EDB609FD-4438-8683-C064-143B5A44411F}"/>
                    </a:ext>
                  </a:extLst>
                </p:cNvPr>
                <p:cNvSpPr/>
                <p:nvPr/>
              </p:nvSpPr>
              <p:spPr>
                <a:xfrm>
                  <a:off x="5932850"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endParaRPr lang="fi-FI"/>
                </a:p>
              </p:txBody>
            </p:sp>
            <p:sp>
              <p:nvSpPr>
                <p:cNvPr id="145" name="Freeform: Shape 144">
                  <a:extLst>
                    <a:ext uri="{FF2B5EF4-FFF2-40B4-BE49-F238E27FC236}">
                      <a16:creationId xmlns:a16="http://schemas.microsoft.com/office/drawing/2014/main" id="{94132121-66DE-720C-4E37-8C769E8F713F}"/>
                    </a:ext>
                  </a:extLst>
                </p:cNvPr>
                <p:cNvSpPr/>
                <p:nvPr/>
              </p:nvSpPr>
              <p:spPr>
                <a:xfrm>
                  <a:off x="6133118"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endParaRPr lang="fi-FI"/>
                </a:p>
              </p:txBody>
            </p:sp>
            <p:sp>
              <p:nvSpPr>
                <p:cNvPr id="146" name="Freeform: Shape 145">
                  <a:extLst>
                    <a:ext uri="{FF2B5EF4-FFF2-40B4-BE49-F238E27FC236}">
                      <a16:creationId xmlns:a16="http://schemas.microsoft.com/office/drawing/2014/main" id="{CB924176-B8BF-0AB0-F65C-813C52903231}"/>
                    </a:ext>
                  </a:extLst>
                </p:cNvPr>
                <p:cNvSpPr/>
                <p:nvPr/>
              </p:nvSpPr>
              <p:spPr>
                <a:xfrm>
                  <a:off x="6066362"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endParaRPr lang="fi-FI"/>
                </a:p>
              </p:txBody>
            </p:sp>
            <p:sp>
              <p:nvSpPr>
                <p:cNvPr id="147" name="Freeform: Shape 146">
                  <a:extLst>
                    <a:ext uri="{FF2B5EF4-FFF2-40B4-BE49-F238E27FC236}">
                      <a16:creationId xmlns:a16="http://schemas.microsoft.com/office/drawing/2014/main" id="{52D6A649-CD2C-B02F-8F53-BD3622183F0C}"/>
                    </a:ext>
                  </a:extLst>
                </p:cNvPr>
                <p:cNvSpPr/>
                <p:nvPr/>
              </p:nvSpPr>
              <p:spPr>
                <a:xfrm>
                  <a:off x="6199874"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5" y="5007"/>
                        <a:pt x="5007" y="0"/>
                        <a:pt x="10848" y="0"/>
                      </a:cubicBezTo>
                      <a:close/>
                    </a:path>
                  </a:pathLst>
                </a:custGeom>
                <a:solidFill>
                  <a:schemeClr val="accent3"/>
                </a:solidFill>
                <a:ln w="8334" cap="flat">
                  <a:noFill/>
                  <a:prstDash val="solid"/>
                  <a:miter/>
                </a:ln>
              </p:spPr>
              <p:txBody>
                <a:bodyPr rtlCol="0" anchor="ctr"/>
                <a:lstStyle/>
                <a:p>
                  <a:endParaRPr lang="fi-FI"/>
                </a:p>
              </p:txBody>
            </p:sp>
            <p:sp>
              <p:nvSpPr>
                <p:cNvPr id="148" name="Freeform: Shape 147">
                  <a:extLst>
                    <a:ext uri="{FF2B5EF4-FFF2-40B4-BE49-F238E27FC236}">
                      <a16:creationId xmlns:a16="http://schemas.microsoft.com/office/drawing/2014/main" id="{903261AA-422E-C115-4615-B34ED7EB61A8}"/>
                    </a:ext>
                  </a:extLst>
                </p:cNvPr>
                <p:cNvSpPr/>
                <p:nvPr/>
              </p:nvSpPr>
              <p:spPr>
                <a:xfrm>
                  <a:off x="5760118"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cubicBezTo>
                        <a:pt x="6676" y="40888"/>
                        <a:pt x="6676" y="40888"/>
                        <a:pt x="6676" y="40888"/>
                      </a:cubicBezTo>
                      <a:close/>
                    </a:path>
                  </a:pathLst>
                </a:custGeom>
                <a:solidFill>
                  <a:schemeClr val="accent3"/>
                </a:solidFill>
                <a:ln w="8334" cap="flat">
                  <a:noFill/>
                  <a:prstDash val="solid"/>
                  <a:miter/>
                </a:ln>
              </p:spPr>
              <p:txBody>
                <a:bodyPr rtlCol="0" anchor="ctr"/>
                <a:lstStyle/>
                <a:p>
                  <a:endParaRPr lang="fi-FI"/>
                </a:p>
              </p:txBody>
            </p:sp>
            <p:sp>
              <p:nvSpPr>
                <p:cNvPr id="149" name="Freeform: Shape 148">
                  <a:extLst>
                    <a:ext uri="{FF2B5EF4-FFF2-40B4-BE49-F238E27FC236}">
                      <a16:creationId xmlns:a16="http://schemas.microsoft.com/office/drawing/2014/main" id="{F224B42E-9F5F-8671-6343-B05C4783E1DB}"/>
                    </a:ext>
                  </a:extLst>
                </p:cNvPr>
                <p:cNvSpPr/>
                <p:nvPr/>
              </p:nvSpPr>
              <p:spPr>
                <a:xfrm>
                  <a:off x="5943698"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lnTo>
                        <a:pt x="6676" y="40888"/>
                      </a:lnTo>
                      <a:close/>
                    </a:path>
                  </a:pathLst>
                </a:custGeom>
                <a:solidFill>
                  <a:schemeClr val="accent3"/>
                </a:solidFill>
                <a:ln w="8334" cap="flat">
                  <a:noFill/>
                  <a:prstDash val="solid"/>
                  <a:miter/>
                </a:ln>
              </p:spPr>
              <p:txBody>
                <a:bodyPr rtlCol="0" anchor="ctr"/>
                <a:lstStyle/>
                <a:p>
                  <a:endParaRPr lang="fi-FI"/>
                </a:p>
              </p:txBody>
            </p:sp>
            <p:sp>
              <p:nvSpPr>
                <p:cNvPr id="150" name="Freeform: Shape 149">
                  <a:extLst>
                    <a:ext uri="{FF2B5EF4-FFF2-40B4-BE49-F238E27FC236}">
                      <a16:creationId xmlns:a16="http://schemas.microsoft.com/office/drawing/2014/main" id="{B41AB0D5-6A0B-F7AA-B9BE-49835012B60E}"/>
                    </a:ext>
                  </a:extLst>
                </p:cNvPr>
                <p:cNvSpPr/>
                <p:nvPr/>
              </p:nvSpPr>
              <p:spPr>
                <a:xfrm>
                  <a:off x="5851908"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lnTo>
                        <a:pt x="6676" y="40888"/>
                      </a:lnTo>
                      <a:close/>
                    </a:path>
                  </a:pathLst>
                </a:custGeom>
                <a:solidFill>
                  <a:schemeClr val="accent3"/>
                </a:solidFill>
                <a:ln w="8334" cap="flat">
                  <a:noFill/>
                  <a:prstDash val="solid"/>
                  <a:miter/>
                </a:ln>
              </p:spPr>
              <p:txBody>
                <a:bodyPr rtlCol="0" anchor="ctr"/>
                <a:lstStyle/>
                <a:p>
                  <a:endParaRPr lang="fi-FI"/>
                </a:p>
              </p:txBody>
            </p:sp>
            <p:sp>
              <p:nvSpPr>
                <p:cNvPr id="151" name="Freeform: Shape 150">
                  <a:extLst>
                    <a:ext uri="{FF2B5EF4-FFF2-40B4-BE49-F238E27FC236}">
                      <a16:creationId xmlns:a16="http://schemas.microsoft.com/office/drawing/2014/main" id="{EAD85636-CD95-F702-8718-7BD36AA813A2}"/>
                    </a:ext>
                  </a:extLst>
                </p:cNvPr>
                <p:cNvSpPr/>
                <p:nvPr/>
              </p:nvSpPr>
              <p:spPr>
                <a:xfrm>
                  <a:off x="6219066"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lnTo>
                        <a:pt x="6676" y="40888"/>
                      </a:lnTo>
                      <a:close/>
                    </a:path>
                  </a:pathLst>
                </a:custGeom>
                <a:solidFill>
                  <a:schemeClr val="accent3"/>
                </a:solidFill>
                <a:ln w="8334" cap="flat">
                  <a:noFill/>
                  <a:prstDash val="solid"/>
                  <a:miter/>
                </a:ln>
              </p:spPr>
              <p:txBody>
                <a:bodyPr rtlCol="0" anchor="ctr"/>
                <a:lstStyle/>
                <a:p>
                  <a:endParaRPr lang="fi-FI"/>
                </a:p>
              </p:txBody>
            </p:sp>
            <p:sp>
              <p:nvSpPr>
                <p:cNvPr id="152" name="Freeform: Shape 151">
                  <a:extLst>
                    <a:ext uri="{FF2B5EF4-FFF2-40B4-BE49-F238E27FC236}">
                      <a16:creationId xmlns:a16="http://schemas.microsoft.com/office/drawing/2014/main" id="{85DFDA7B-43A0-6432-0DFC-63CC674DB008}"/>
                    </a:ext>
                  </a:extLst>
                </p:cNvPr>
                <p:cNvSpPr/>
                <p:nvPr/>
              </p:nvSpPr>
              <p:spPr>
                <a:xfrm>
                  <a:off x="6035487"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lnTo>
                        <a:pt x="6676" y="40888"/>
                      </a:lnTo>
                      <a:close/>
                    </a:path>
                  </a:pathLst>
                </a:custGeom>
                <a:solidFill>
                  <a:schemeClr val="accent3"/>
                </a:solidFill>
                <a:ln w="8334" cap="flat">
                  <a:noFill/>
                  <a:prstDash val="solid"/>
                  <a:miter/>
                </a:ln>
              </p:spPr>
              <p:txBody>
                <a:bodyPr rtlCol="0" anchor="ctr"/>
                <a:lstStyle/>
                <a:p>
                  <a:endParaRPr lang="fi-FI"/>
                </a:p>
              </p:txBody>
            </p:sp>
            <p:sp>
              <p:nvSpPr>
                <p:cNvPr id="153" name="Freeform: Shape 152">
                  <a:extLst>
                    <a:ext uri="{FF2B5EF4-FFF2-40B4-BE49-F238E27FC236}">
                      <a16:creationId xmlns:a16="http://schemas.microsoft.com/office/drawing/2014/main" id="{16F9F6AF-E3B7-A415-E4B4-3A67C244F6CB}"/>
                    </a:ext>
                  </a:extLst>
                </p:cNvPr>
                <p:cNvSpPr/>
                <p:nvPr/>
              </p:nvSpPr>
              <p:spPr>
                <a:xfrm>
                  <a:off x="6127277"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lnTo>
                        <a:pt x="6676" y="40888"/>
                      </a:lnTo>
                      <a:close/>
                    </a:path>
                  </a:pathLst>
                </a:custGeom>
                <a:solidFill>
                  <a:schemeClr val="accent3"/>
                </a:solidFill>
                <a:ln w="8334" cap="flat">
                  <a:noFill/>
                  <a:prstDash val="solid"/>
                  <a:miter/>
                </a:ln>
              </p:spPr>
              <p:txBody>
                <a:bodyPr rtlCol="0" anchor="ctr"/>
                <a:lstStyle/>
                <a:p>
                  <a:endParaRPr lang="fi-FI"/>
                </a:p>
              </p:txBody>
            </p:sp>
            <p:sp>
              <p:nvSpPr>
                <p:cNvPr id="154" name="Freeform: Shape 153">
                  <a:extLst>
                    <a:ext uri="{FF2B5EF4-FFF2-40B4-BE49-F238E27FC236}">
                      <a16:creationId xmlns:a16="http://schemas.microsoft.com/office/drawing/2014/main" id="{B9D5DF91-29A9-8A08-4FAD-4FE961450C20}"/>
                    </a:ext>
                  </a:extLst>
                </p:cNvPr>
                <p:cNvSpPr/>
                <p:nvPr/>
              </p:nvSpPr>
              <p:spPr>
                <a:xfrm>
                  <a:off x="5664157" y="1995036"/>
                  <a:ext cx="767903" cy="468127"/>
                </a:xfrm>
                <a:custGeom>
                  <a:avLst/>
                  <a:gdLst>
                    <a:gd name="connsiteX0" fmla="*/ 33378 w 767903"/>
                    <a:gd name="connsiteY0" fmla="*/ 453107 h 468127"/>
                    <a:gd name="connsiteX1" fmla="*/ 48398 w 767903"/>
                    <a:gd name="connsiteY1" fmla="*/ 468127 h 468127"/>
                    <a:gd name="connsiteX2" fmla="*/ 613322 w 767903"/>
                    <a:gd name="connsiteY2" fmla="*/ 468127 h 468127"/>
                    <a:gd name="connsiteX3" fmla="*/ 624169 w 767903"/>
                    <a:gd name="connsiteY3" fmla="*/ 463955 h 468127"/>
                    <a:gd name="connsiteX4" fmla="*/ 763523 w 767903"/>
                    <a:gd name="connsiteY4" fmla="*/ 327105 h 468127"/>
                    <a:gd name="connsiteX5" fmla="*/ 763523 w 767903"/>
                    <a:gd name="connsiteY5" fmla="*/ 306244 h 468127"/>
                    <a:gd name="connsiteX6" fmla="*/ 752675 w 767903"/>
                    <a:gd name="connsiteY6" fmla="*/ 302071 h 468127"/>
                    <a:gd name="connsiteX7" fmla="*/ 672568 w 767903"/>
                    <a:gd name="connsiteY7" fmla="*/ 302071 h 468127"/>
                    <a:gd name="connsiteX8" fmla="*/ 619163 w 767903"/>
                    <a:gd name="connsiteY8" fmla="*/ 211951 h 468127"/>
                    <a:gd name="connsiteX9" fmla="*/ 600805 w 767903"/>
                    <a:gd name="connsiteY9" fmla="*/ 201103 h 468127"/>
                    <a:gd name="connsiteX10" fmla="*/ 588288 w 767903"/>
                    <a:gd name="connsiteY10" fmla="*/ 201103 h 468127"/>
                    <a:gd name="connsiteX11" fmla="*/ 551572 w 767903"/>
                    <a:gd name="connsiteY11" fmla="*/ 146029 h 468127"/>
                    <a:gd name="connsiteX12" fmla="*/ 530711 w 767903"/>
                    <a:gd name="connsiteY12" fmla="*/ 134347 h 468127"/>
                    <a:gd name="connsiteX13" fmla="*/ 346297 w 767903"/>
                    <a:gd name="connsiteY13" fmla="*/ 134347 h 468127"/>
                    <a:gd name="connsiteX14" fmla="*/ 300402 w 767903"/>
                    <a:gd name="connsiteY14" fmla="*/ 11682 h 468127"/>
                    <a:gd name="connsiteX15" fmla="*/ 283713 w 767903"/>
                    <a:gd name="connsiteY15" fmla="*/ 0 h 468127"/>
                    <a:gd name="connsiteX16" fmla="*/ 196096 w 767903"/>
                    <a:gd name="connsiteY16" fmla="*/ 0 h 468127"/>
                    <a:gd name="connsiteX17" fmla="*/ 196096 w 767903"/>
                    <a:gd name="connsiteY17" fmla="*/ 133512 h 468127"/>
                    <a:gd name="connsiteX18" fmla="*/ 129340 w 767903"/>
                    <a:gd name="connsiteY18" fmla="*/ 133512 h 468127"/>
                    <a:gd name="connsiteX19" fmla="*/ 104306 w 767903"/>
                    <a:gd name="connsiteY19" fmla="*/ 158546 h 468127"/>
                    <a:gd name="connsiteX20" fmla="*/ 104306 w 767903"/>
                    <a:gd name="connsiteY20" fmla="*/ 200268 h 468127"/>
                    <a:gd name="connsiteX21" fmla="*/ 100134 w 767903"/>
                    <a:gd name="connsiteY21" fmla="*/ 200268 h 468127"/>
                    <a:gd name="connsiteX22" fmla="*/ 79273 w 767903"/>
                    <a:gd name="connsiteY22" fmla="*/ 221130 h 468127"/>
                    <a:gd name="connsiteX23" fmla="*/ 79273 w 767903"/>
                    <a:gd name="connsiteY23" fmla="*/ 301237 h 468127"/>
                    <a:gd name="connsiteX24" fmla="*/ 15020 w 767903"/>
                    <a:gd name="connsiteY24" fmla="*/ 301237 h 468127"/>
                    <a:gd name="connsiteX25" fmla="*/ 0 w 767903"/>
                    <a:gd name="connsiteY25" fmla="*/ 316257 h 468127"/>
                    <a:gd name="connsiteX26" fmla="*/ 33378 w 767903"/>
                    <a:gd name="connsiteY26" fmla="*/ 453107 h 468127"/>
                    <a:gd name="connsiteX27" fmla="*/ 283713 w 767903"/>
                    <a:gd name="connsiteY27" fmla="*/ 17523 h 468127"/>
                    <a:gd name="connsiteX28" fmla="*/ 283713 w 767903"/>
                    <a:gd name="connsiteY28" fmla="*/ 17523 h 468127"/>
                    <a:gd name="connsiteX29" fmla="*/ 297065 w 767903"/>
                    <a:gd name="connsiteY29" fmla="*/ 50902 h 468127"/>
                    <a:gd name="connsiteX30" fmla="*/ 212785 w 767903"/>
                    <a:gd name="connsiteY30" fmla="*/ 50902 h 468127"/>
                    <a:gd name="connsiteX31" fmla="*/ 212785 w 767903"/>
                    <a:gd name="connsiteY31" fmla="*/ 17523 h 468127"/>
                    <a:gd name="connsiteX32" fmla="*/ 283713 w 767903"/>
                    <a:gd name="connsiteY32" fmla="*/ 17523 h 468127"/>
                    <a:gd name="connsiteX33" fmla="*/ 303740 w 767903"/>
                    <a:gd name="connsiteY33" fmla="*/ 67591 h 468127"/>
                    <a:gd name="connsiteX34" fmla="*/ 328774 w 767903"/>
                    <a:gd name="connsiteY34" fmla="*/ 134347 h 468127"/>
                    <a:gd name="connsiteX35" fmla="*/ 212785 w 767903"/>
                    <a:gd name="connsiteY35" fmla="*/ 134347 h 468127"/>
                    <a:gd name="connsiteX36" fmla="*/ 212785 w 767903"/>
                    <a:gd name="connsiteY36" fmla="*/ 67591 h 468127"/>
                    <a:gd name="connsiteX37" fmla="*/ 303740 w 767903"/>
                    <a:gd name="connsiteY37" fmla="*/ 67591 h 468127"/>
                    <a:gd name="connsiteX38" fmla="*/ 531545 w 767903"/>
                    <a:gd name="connsiteY38" fmla="*/ 151036 h 468127"/>
                    <a:gd name="connsiteX39" fmla="*/ 538221 w 767903"/>
                    <a:gd name="connsiteY39" fmla="*/ 155208 h 468127"/>
                    <a:gd name="connsiteX40" fmla="*/ 574937 w 767903"/>
                    <a:gd name="connsiteY40" fmla="*/ 210282 h 468127"/>
                    <a:gd name="connsiteX41" fmla="*/ 579944 w 767903"/>
                    <a:gd name="connsiteY41" fmla="*/ 217792 h 468127"/>
                    <a:gd name="connsiteX42" fmla="*/ 600805 w 767903"/>
                    <a:gd name="connsiteY42" fmla="*/ 217792 h 468127"/>
                    <a:gd name="connsiteX43" fmla="*/ 604143 w 767903"/>
                    <a:gd name="connsiteY43" fmla="*/ 219461 h 468127"/>
                    <a:gd name="connsiteX44" fmla="*/ 652541 w 767903"/>
                    <a:gd name="connsiteY44" fmla="*/ 301237 h 468127"/>
                    <a:gd name="connsiteX45" fmla="*/ 95962 w 767903"/>
                    <a:gd name="connsiteY45" fmla="*/ 300402 h 468127"/>
                    <a:gd name="connsiteX46" fmla="*/ 95962 w 767903"/>
                    <a:gd name="connsiteY46" fmla="*/ 221130 h 468127"/>
                    <a:gd name="connsiteX47" fmla="*/ 100134 w 767903"/>
                    <a:gd name="connsiteY47" fmla="*/ 216957 h 468127"/>
                    <a:gd name="connsiteX48" fmla="*/ 120995 w 767903"/>
                    <a:gd name="connsiteY48" fmla="*/ 216957 h 468127"/>
                    <a:gd name="connsiteX49" fmla="*/ 120995 w 767903"/>
                    <a:gd name="connsiteY49" fmla="*/ 158546 h 468127"/>
                    <a:gd name="connsiteX50" fmla="*/ 129340 w 767903"/>
                    <a:gd name="connsiteY50" fmla="*/ 150201 h 468127"/>
                    <a:gd name="connsiteX51" fmla="*/ 531545 w 767903"/>
                    <a:gd name="connsiteY51" fmla="*/ 150201 h 468127"/>
                    <a:gd name="connsiteX52" fmla="*/ 49233 w 767903"/>
                    <a:gd name="connsiteY52" fmla="*/ 448935 h 468127"/>
                    <a:gd name="connsiteX53" fmla="*/ 17523 w 767903"/>
                    <a:gd name="connsiteY53" fmla="*/ 317926 h 468127"/>
                    <a:gd name="connsiteX54" fmla="*/ 17523 w 767903"/>
                    <a:gd name="connsiteY54" fmla="*/ 317926 h 468127"/>
                    <a:gd name="connsiteX55" fmla="*/ 17523 w 767903"/>
                    <a:gd name="connsiteY55" fmla="*/ 317926 h 468127"/>
                    <a:gd name="connsiteX56" fmla="*/ 747668 w 767903"/>
                    <a:gd name="connsiteY56" fmla="*/ 317926 h 468127"/>
                    <a:gd name="connsiteX57" fmla="*/ 747668 w 767903"/>
                    <a:gd name="connsiteY57" fmla="*/ 317926 h 468127"/>
                    <a:gd name="connsiteX58" fmla="*/ 747668 w 767903"/>
                    <a:gd name="connsiteY58" fmla="*/ 317926 h 468127"/>
                    <a:gd name="connsiteX59" fmla="*/ 612487 w 767903"/>
                    <a:gd name="connsiteY59" fmla="*/ 451438 h 468127"/>
                    <a:gd name="connsiteX60" fmla="*/ 50067 w 767903"/>
                    <a:gd name="connsiteY60" fmla="*/ 451438 h 468127"/>
                    <a:gd name="connsiteX61" fmla="*/ 49233 w 767903"/>
                    <a:gd name="connsiteY61" fmla="*/ 448935 h 468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767903" h="468127">
                      <a:moveTo>
                        <a:pt x="33378" y="453107"/>
                      </a:moveTo>
                      <a:cubicBezTo>
                        <a:pt x="34212" y="461451"/>
                        <a:pt x="40054" y="467293"/>
                        <a:pt x="48398" y="468127"/>
                      </a:cubicBezTo>
                      <a:lnTo>
                        <a:pt x="613322" y="468127"/>
                      </a:lnTo>
                      <a:cubicBezTo>
                        <a:pt x="617494" y="468127"/>
                        <a:pt x="620832" y="466458"/>
                        <a:pt x="624169" y="463955"/>
                      </a:cubicBezTo>
                      <a:lnTo>
                        <a:pt x="763523" y="327105"/>
                      </a:lnTo>
                      <a:cubicBezTo>
                        <a:pt x="769364" y="321264"/>
                        <a:pt x="769364" y="312085"/>
                        <a:pt x="763523" y="306244"/>
                      </a:cubicBezTo>
                      <a:cubicBezTo>
                        <a:pt x="761019" y="303740"/>
                        <a:pt x="756847" y="302071"/>
                        <a:pt x="752675" y="302071"/>
                      </a:cubicBezTo>
                      <a:lnTo>
                        <a:pt x="672568" y="302071"/>
                      </a:lnTo>
                      <a:lnTo>
                        <a:pt x="619163" y="211951"/>
                      </a:lnTo>
                      <a:cubicBezTo>
                        <a:pt x="614990" y="204441"/>
                        <a:pt x="608315" y="201103"/>
                        <a:pt x="600805" y="201103"/>
                      </a:cubicBezTo>
                      <a:lnTo>
                        <a:pt x="588288" y="201103"/>
                      </a:lnTo>
                      <a:lnTo>
                        <a:pt x="551572" y="146029"/>
                      </a:lnTo>
                      <a:cubicBezTo>
                        <a:pt x="546565" y="139353"/>
                        <a:pt x="539055" y="134347"/>
                        <a:pt x="530711" y="134347"/>
                      </a:cubicBezTo>
                      <a:lnTo>
                        <a:pt x="346297" y="134347"/>
                      </a:lnTo>
                      <a:lnTo>
                        <a:pt x="300402" y="11682"/>
                      </a:lnTo>
                      <a:cubicBezTo>
                        <a:pt x="297899" y="5007"/>
                        <a:pt x="291223" y="0"/>
                        <a:pt x="283713" y="0"/>
                      </a:cubicBezTo>
                      <a:lnTo>
                        <a:pt x="196096" y="0"/>
                      </a:lnTo>
                      <a:lnTo>
                        <a:pt x="196096" y="133512"/>
                      </a:lnTo>
                      <a:lnTo>
                        <a:pt x="129340" y="133512"/>
                      </a:lnTo>
                      <a:cubicBezTo>
                        <a:pt x="115154" y="133512"/>
                        <a:pt x="104306" y="144360"/>
                        <a:pt x="104306" y="158546"/>
                      </a:cubicBezTo>
                      <a:lnTo>
                        <a:pt x="104306" y="200268"/>
                      </a:lnTo>
                      <a:lnTo>
                        <a:pt x="100134" y="200268"/>
                      </a:lnTo>
                      <a:cubicBezTo>
                        <a:pt x="88452" y="200268"/>
                        <a:pt x="79273" y="209447"/>
                        <a:pt x="79273" y="221130"/>
                      </a:cubicBezTo>
                      <a:lnTo>
                        <a:pt x="79273" y="301237"/>
                      </a:lnTo>
                      <a:lnTo>
                        <a:pt x="15020" y="301237"/>
                      </a:lnTo>
                      <a:cubicBezTo>
                        <a:pt x="6676" y="301237"/>
                        <a:pt x="0" y="307912"/>
                        <a:pt x="0" y="316257"/>
                      </a:cubicBezTo>
                      <a:lnTo>
                        <a:pt x="33378" y="453107"/>
                      </a:lnTo>
                      <a:close/>
                      <a:moveTo>
                        <a:pt x="283713" y="17523"/>
                      </a:moveTo>
                      <a:lnTo>
                        <a:pt x="283713" y="17523"/>
                      </a:lnTo>
                      <a:lnTo>
                        <a:pt x="297065" y="50902"/>
                      </a:lnTo>
                      <a:lnTo>
                        <a:pt x="212785" y="50902"/>
                      </a:lnTo>
                      <a:lnTo>
                        <a:pt x="212785" y="17523"/>
                      </a:lnTo>
                      <a:lnTo>
                        <a:pt x="283713" y="17523"/>
                      </a:lnTo>
                      <a:close/>
                      <a:moveTo>
                        <a:pt x="303740" y="67591"/>
                      </a:moveTo>
                      <a:lnTo>
                        <a:pt x="328774" y="134347"/>
                      </a:lnTo>
                      <a:lnTo>
                        <a:pt x="212785" y="134347"/>
                      </a:lnTo>
                      <a:lnTo>
                        <a:pt x="212785" y="67591"/>
                      </a:lnTo>
                      <a:lnTo>
                        <a:pt x="303740" y="67591"/>
                      </a:lnTo>
                      <a:close/>
                      <a:moveTo>
                        <a:pt x="531545" y="151036"/>
                      </a:moveTo>
                      <a:cubicBezTo>
                        <a:pt x="534049" y="151036"/>
                        <a:pt x="537387" y="152705"/>
                        <a:pt x="538221" y="155208"/>
                      </a:cubicBezTo>
                      <a:lnTo>
                        <a:pt x="574937" y="210282"/>
                      </a:lnTo>
                      <a:lnTo>
                        <a:pt x="579944" y="217792"/>
                      </a:lnTo>
                      <a:lnTo>
                        <a:pt x="600805" y="217792"/>
                      </a:lnTo>
                      <a:cubicBezTo>
                        <a:pt x="602474" y="217792"/>
                        <a:pt x="603308" y="218626"/>
                        <a:pt x="604143" y="219461"/>
                      </a:cubicBezTo>
                      <a:lnTo>
                        <a:pt x="652541" y="301237"/>
                      </a:lnTo>
                      <a:lnTo>
                        <a:pt x="95962" y="300402"/>
                      </a:lnTo>
                      <a:lnTo>
                        <a:pt x="95962" y="221130"/>
                      </a:lnTo>
                      <a:cubicBezTo>
                        <a:pt x="95962" y="218626"/>
                        <a:pt x="97631" y="216957"/>
                        <a:pt x="100134" y="216957"/>
                      </a:cubicBezTo>
                      <a:lnTo>
                        <a:pt x="120995" y="216957"/>
                      </a:lnTo>
                      <a:lnTo>
                        <a:pt x="120995" y="158546"/>
                      </a:lnTo>
                      <a:cubicBezTo>
                        <a:pt x="120995" y="153539"/>
                        <a:pt x="124333" y="150201"/>
                        <a:pt x="129340" y="150201"/>
                      </a:cubicBezTo>
                      <a:lnTo>
                        <a:pt x="531545" y="150201"/>
                      </a:lnTo>
                      <a:close/>
                      <a:moveTo>
                        <a:pt x="49233" y="448935"/>
                      </a:moveTo>
                      <a:lnTo>
                        <a:pt x="17523" y="317926"/>
                      </a:lnTo>
                      <a:cubicBezTo>
                        <a:pt x="17523" y="317926"/>
                        <a:pt x="17523" y="317926"/>
                        <a:pt x="17523" y="317926"/>
                      </a:cubicBezTo>
                      <a:cubicBezTo>
                        <a:pt x="17523" y="317926"/>
                        <a:pt x="17523" y="317926"/>
                        <a:pt x="17523" y="317926"/>
                      </a:cubicBezTo>
                      <a:lnTo>
                        <a:pt x="747668" y="317926"/>
                      </a:lnTo>
                      <a:cubicBezTo>
                        <a:pt x="747668" y="317926"/>
                        <a:pt x="747668" y="317926"/>
                        <a:pt x="747668" y="317926"/>
                      </a:cubicBezTo>
                      <a:cubicBezTo>
                        <a:pt x="747668" y="317926"/>
                        <a:pt x="747668" y="317926"/>
                        <a:pt x="747668" y="317926"/>
                      </a:cubicBezTo>
                      <a:lnTo>
                        <a:pt x="612487" y="451438"/>
                      </a:lnTo>
                      <a:lnTo>
                        <a:pt x="50067" y="451438"/>
                      </a:lnTo>
                      <a:lnTo>
                        <a:pt x="49233" y="448935"/>
                      </a:lnTo>
                      <a:close/>
                    </a:path>
                  </a:pathLst>
                </a:custGeom>
                <a:solidFill>
                  <a:schemeClr val="accent3"/>
                </a:solidFill>
                <a:ln w="8334" cap="flat">
                  <a:noFill/>
                  <a:prstDash val="solid"/>
                  <a:miter/>
                </a:ln>
              </p:spPr>
              <p:txBody>
                <a:bodyPr rtlCol="0" anchor="ctr"/>
                <a:lstStyle/>
                <a:p>
                  <a:endParaRPr lang="fi-FI"/>
                </a:p>
              </p:txBody>
            </p:sp>
          </p:grpSp>
          <p:grpSp>
            <p:nvGrpSpPr>
              <p:cNvPr id="155" name="Graphic 32" descr="Thermometer outline">
                <a:extLst>
                  <a:ext uri="{FF2B5EF4-FFF2-40B4-BE49-F238E27FC236}">
                    <a16:creationId xmlns:a16="http://schemas.microsoft.com/office/drawing/2014/main" id="{939F825F-2A72-025C-FA20-017C638DB970}"/>
                  </a:ext>
                </a:extLst>
              </p:cNvPr>
              <p:cNvGrpSpPr/>
              <p:nvPr/>
            </p:nvGrpSpPr>
            <p:grpSpPr>
              <a:xfrm>
                <a:off x="2893120" y="4618223"/>
                <a:ext cx="269666" cy="619417"/>
                <a:chOff x="2893120" y="4618223"/>
                <a:chExt cx="269666" cy="619417"/>
              </a:xfrm>
              <a:solidFill>
                <a:schemeClr val="accent3"/>
              </a:solidFill>
            </p:grpSpPr>
            <p:sp>
              <p:nvSpPr>
                <p:cNvPr id="157" name="Freeform: Shape 156">
                  <a:extLst>
                    <a:ext uri="{FF2B5EF4-FFF2-40B4-BE49-F238E27FC236}">
                      <a16:creationId xmlns:a16="http://schemas.microsoft.com/office/drawing/2014/main" id="{03EBAF66-D57D-1113-853C-C337D6E407FB}"/>
                    </a:ext>
                  </a:extLst>
                </p:cNvPr>
                <p:cNvSpPr/>
                <p:nvPr/>
              </p:nvSpPr>
              <p:spPr>
                <a:xfrm>
                  <a:off x="2893120" y="4618223"/>
                  <a:ext cx="269666" cy="619417"/>
                </a:xfrm>
                <a:custGeom>
                  <a:avLst/>
                  <a:gdLst>
                    <a:gd name="connsiteX0" fmla="*/ 207687 w 269666"/>
                    <a:gd name="connsiteY0" fmla="*/ 371162 h 619417"/>
                    <a:gd name="connsiteX1" fmla="*/ 207687 w 269666"/>
                    <a:gd name="connsiteY1" fmla="*/ 72873 h 619417"/>
                    <a:gd name="connsiteX2" fmla="*/ 134814 w 269666"/>
                    <a:gd name="connsiteY2" fmla="*/ 0 h 619417"/>
                    <a:gd name="connsiteX3" fmla="*/ 61942 w 269666"/>
                    <a:gd name="connsiteY3" fmla="*/ 72873 h 619417"/>
                    <a:gd name="connsiteX4" fmla="*/ 61942 w 269666"/>
                    <a:gd name="connsiteY4" fmla="*/ 371162 h 619417"/>
                    <a:gd name="connsiteX5" fmla="*/ 0 w 269666"/>
                    <a:gd name="connsiteY5" fmla="*/ 484603 h 619417"/>
                    <a:gd name="connsiteX6" fmla="*/ 134720 w 269666"/>
                    <a:gd name="connsiteY6" fmla="*/ 619417 h 619417"/>
                    <a:gd name="connsiteX7" fmla="*/ 142444 w 269666"/>
                    <a:gd name="connsiteY7" fmla="*/ 619206 h 619417"/>
                    <a:gd name="connsiteX8" fmla="*/ 269449 w 269666"/>
                    <a:gd name="connsiteY8" fmla="*/ 477010 h 619417"/>
                    <a:gd name="connsiteX9" fmla="*/ 207687 w 269666"/>
                    <a:gd name="connsiteY9" fmla="*/ 371162 h 619417"/>
                    <a:gd name="connsiteX10" fmla="*/ 254624 w 269666"/>
                    <a:gd name="connsiteY10" fmla="*/ 494973 h 619417"/>
                    <a:gd name="connsiteX11" fmla="*/ 124480 w 269666"/>
                    <a:gd name="connsiteY11" fmla="*/ 604415 h 619417"/>
                    <a:gd name="connsiteX12" fmla="*/ 52177 w 269666"/>
                    <a:gd name="connsiteY12" fmla="*/ 571948 h 619417"/>
                    <a:gd name="connsiteX13" fmla="*/ 47436 w 269666"/>
                    <a:gd name="connsiteY13" fmla="*/ 401969 h 619417"/>
                    <a:gd name="connsiteX14" fmla="*/ 72975 w 269666"/>
                    <a:gd name="connsiteY14" fmla="*/ 381459 h 619417"/>
                    <a:gd name="connsiteX15" fmla="*/ 76509 w 269666"/>
                    <a:gd name="connsiteY15" fmla="*/ 379331 h 619417"/>
                    <a:gd name="connsiteX16" fmla="*/ 76509 w 269666"/>
                    <a:gd name="connsiteY16" fmla="*/ 72873 h 619417"/>
                    <a:gd name="connsiteX17" fmla="*/ 134807 w 269666"/>
                    <a:gd name="connsiteY17" fmla="*/ 14575 h 619417"/>
                    <a:gd name="connsiteX18" fmla="*/ 193105 w 269666"/>
                    <a:gd name="connsiteY18" fmla="*/ 72873 h 619417"/>
                    <a:gd name="connsiteX19" fmla="*/ 193105 w 269666"/>
                    <a:gd name="connsiteY19" fmla="*/ 379331 h 619417"/>
                    <a:gd name="connsiteX20" fmla="*/ 196639 w 269666"/>
                    <a:gd name="connsiteY20" fmla="*/ 381452 h 619417"/>
                    <a:gd name="connsiteX21" fmla="*/ 254624 w 269666"/>
                    <a:gd name="connsiteY21" fmla="*/ 494973 h 61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9666" h="619417">
                      <a:moveTo>
                        <a:pt x="207687" y="371162"/>
                      </a:moveTo>
                      <a:lnTo>
                        <a:pt x="207687" y="72873"/>
                      </a:lnTo>
                      <a:cubicBezTo>
                        <a:pt x="207687" y="32627"/>
                        <a:pt x="175060" y="0"/>
                        <a:pt x="134814" y="0"/>
                      </a:cubicBezTo>
                      <a:cubicBezTo>
                        <a:pt x="94568" y="0"/>
                        <a:pt x="61942" y="32627"/>
                        <a:pt x="61942" y="72873"/>
                      </a:cubicBezTo>
                      <a:lnTo>
                        <a:pt x="61942" y="371162"/>
                      </a:lnTo>
                      <a:cubicBezTo>
                        <a:pt x="23450" y="396078"/>
                        <a:pt x="149" y="438751"/>
                        <a:pt x="0" y="484603"/>
                      </a:cubicBezTo>
                      <a:cubicBezTo>
                        <a:pt x="0" y="559022"/>
                        <a:pt x="60301" y="619365"/>
                        <a:pt x="134720" y="619417"/>
                      </a:cubicBezTo>
                      <a:cubicBezTo>
                        <a:pt x="137285" y="619417"/>
                        <a:pt x="139864" y="619344"/>
                        <a:pt x="142444" y="619206"/>
                      </a:cubicBezTo>
                      <a:cubicBezTo>
                        <a:pt x="216781" y="615011"/>
                        <a:pt x="273644" y="551348"/>
                        <a:pt x="269449" y="477010"/>
                      </a:cubicBezTo>
                      <a:cubicBezTo>
                        <a:pt x="267014" y="433868"/>
                        <a:pt x="244047" y="394508"/>
                        <a:pt x="207687" y="371162"/>
                      </a:cubicBezTo>
                      <a:close/>
                      <a:moveTo>
                        <a:pt x="254624" y="494973"/>
                      </a:moveTo>
                      <a:cubicBezTo>
                        <a:pt x="248907" y="561133"/>
                        <a:pt x="190640" y="610132"/>
                        <a:pt x="124480" y="604415"/>
                      </a:cubicBezTo>
                      <a:cubicBezTo>
                        <a:pt x="97402" y="602075"/>
                        <a:pt x="71916" y="590631"/>
                        <a:pt x="52177" y="571948"/>
                      </a:cubicBezTo>
                      <a:cubicBezTo>
                        <a:pt x="3929" y="526319"/>
                        <a:pt x="1807" y="450216"/>
                        <a:pt x="47436" y="401969"/>
                      </a:cubicBezTo>
                      <a:cubicBezTo>
                        <a:pt x="54974" y="394000"/>
                        <a:pt x="63566" y="387099"/>
                        <a:pt x="72975" y="381459"/>
                      </a:cubicBezTo>
                      <a:lnTo>
                        <a:pt x="76509" y="379331"/>
                      </a:lnTo>
                      <a:lnTo>
                        <a:pt x="76509" y="72873"/>
                      </a:lnTo>
                      <a:cubicBezTo>
                        <a:pt x="76509" y="40675"/>
                        <a:pt x="102610" y="14575"/>
                        <a:pt x="134807" y="14575"/>
                      </a:cubicBezTo>
                      <a:cubicBezTo>
                        <a:pt x="167004" y="14575"/>
                        <a:pt x="193105" y="40675"/>
                        <a:pt x="193105" y="72873"/>
                      </a:cubicBezTo>
                      <a:lnTo>
                        <a:pt x="193105" y="379331"/>
                      </a:lnTo>
                      <a:lnTo>
                        <a:pt x="196639" y="381452"/>
                      </a:lnTo>
                      <a:cubicBezTo>
                        <a:pt x="236147" y="405033"/>
                        <a:pt x="258677" y="449142"/>
                        <a:pt x="254624" y="494973"/>
                      </a:cubicBezTo>
                      <a:close/>
                    </a:path>
                  </a:pathLst>
                </a:custGeom>
                <a:solidFill>
                  <a:schemeClr val="accent3"/>
                </a:solidFill>
                <a:ln w="7243" cap="flat">
                  <a:noFill/>
                  <a:prstDash val="solid"/>
                  <a:miter/>
                </a:ln>
              </p:spPr>
              <p:txBody>
                <a:bodyPr rtlCol="0" anchor="ctr"/>
                <a:lstStyle/>
                <a:p>
                  <a:endParaRPr lang="fi-FI"/>
                </a:p>
              </p:txBody>
            </p:sp>
            <p:sp>
              <p:nvSpPr>
                <p:cNvPr id="158" name="Freeform: Shape 157">
                  <a:extLst>
                    <a:ext uri="{FF2B5EF4-FFF2-40B4-BE49-F238E27FC236}">
                      <a16:creationId xmlns:a16="http://schemas.microsoft.com/office/drawing/2014/main" id="{0CFAA815-0E67-F2D4-95D1-82E08BD717AC}"/>
                    </a:ext>
                  </a:extLst>
                </p:cNvPr>
                <p:cNvSpPr/>
                <p:nvPr/>
              </p:nvSpPr>
              <p:spPr>
                <a:xfrm>
                  <a:off x="2965987" y="4851415"/>
                  <a:ext cx="123895" cy="313394"/>
                </a:xfrm>
                <a:custGeom>
                  <a:avLst/>
                  <a:gdLst>
                    <a:gd name="connsiteX0" fmla="*/ 69235 w 123895"/>
                    <a:gd name="connsiteY0" fmla="*/ 189935 h 313394"/>
                    <a:gd name="connsiteX1" fmla="*/ 69235 w 123895"/>
                    <a:gd name="connsiteY1" fmla="*/ 0 h 313394"/>
                    <a:gd name="connsiteX2" fmla="*/ 54661 w 123895"/>
                    <a:gd name="connsiteY2" fmla="*/ 0 h 313394"/>
                    <a:gd name="connsiteX3" fmla="*/ 54661 w 123895"/>
                    <a:gd name="connsiteY3" fmla="*/ 189935 h 313394"/>
                    <a:gd name="connsiteX4" fmla="*/ 436 w 123895"/>
                    <a:gd name="connsiteY4" fmla="*/ 258734 h 313394"/>
                    <a:gd name="connsiteX5" fmla="*/ 69235 w 123895"/>
                    <a:gd name="connsiteY5" fmla="*/ 312958 h 313394"/>
                    <a:gd name="connsiteX6" fmla="*/ 123460 w 123895"/>
                    <a:gd name="connsiteY6" fmla="*/ 244160 h 313394"/>
                    <a:gd name="connsiteX7" fmla="*/ 69235 w 123895"/>
                    <a:gd name="connsiteY7" fmla="*/ 189935 h 313394"/>
                    <a:gd name="connsiteX8" fmla="*/ 61948 w 123895"/>
                    <a:gd name="connsiteY8" fmla="*/ 298778 h 313394"/>
                    <a:gd name="connsiteX9" fmla="*/ 14581 w 123895"/>
                    <a:gd name="connsiteY9" fmla="*/ 251411 h 313394"/>
                    <a:gd name="connsiteX10" fmla="*/ 61948 w 123895"/>
                    <a:gd name="connsiteY10" fmla="*/ 204043 h 313394"/>
                    <a:gd name="connsiteX11" fmla="*/ 109315 w 123895"/>
                    <a:gd name="connsiteY11" fmla="*/ 251411 h 313394"/>
                    <a:gd name="connsiteX12" fmla="*/ 61948 w 123895"/>
                    <a:gd name="connsiteY12" fmla="*/ 298778 h 313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895" h="313394">
                      <a:moveTo>
                        <a:pt x="69235" y="189935"/>
                      </a:moveTo>
                      <a:lnTo>
                        <a:pt x="69235" y="0"/>
                      </a:lnTo>
                      <a:lnTo>
                        <a:pt x="54661" y="0"/>
                      </a:lnTo>
                      <a:lnTo>
                        <a:pt x="54661" y="189935"/>
                      </a:lnTo>
                      <a:cubicBezTo>
                        <a:pt x="20689" y="193960"/>
                        <a:pt x="-3589" y="224762"/>
                        <a:pt x="436" y="258734"/>
                      </a:cubicBezTo>
                      <a:cubicBezTo>
                        <a:pt x="4461" y="292706"/>
                        <a:pt x="35263" y="316983"/>
                        <a:pt x="69235" y="312958"/>
                      </a:cubicBezTo>
                      <a:cubicBezTo>
                        <a:pt x="103207" y="308934"/>
                        <a:pt x="127484" y="278131"/>
                        <a:pt x="123460" y="244160"/>
                      </a:cubicBezTo>
                      <a:cubicBezTo>
                        <a:pt x="120091" y="215724"/>
                        <a:pt x="97671" y="193304"/>
                        <a:pt x="69235" y="189935"/>
                      </a:cubicBezTo>
                      <a:close/>
                      <a:moveTo>
                        <a:pt x="61948" y="298778"/>
                      </a:moveTo>
                      <a:cubicBezTo>
                        <a:pt x="35787" y="298778"/>
                        <a:pt x="14581" y="277571"/>
                        <a:pt x="14581" y="251411"/>
                      </a:cubicBezTo>
                      <a:cubicBezTo>
                        <a:pt x="14581" y="225251"/>
                        <a:pt x="35787" y="204043"/>
                        <a:pt x="61948" y="204043"/>
                      </a:cubicBezTo>
                      <a:cubicBezTo>
                        <a:pt x="88109" y="204043"/>
                        <a:pt x="109315" y="225251"/>
                        <a:pt x="109315" y="251411"/>
                      </a:cubicBezTo>
                      <a:cubicBezTo>
                        <a:pt x="109283" y="277557"/>
                        <a:pt x="88095" y="298746"/>
                        <a:pt x="61948" y="298778"/>
                      </a:cubicBezTo>
                      <a:close/>
                    </a:path>
                  </a:pathLst>
                </a:custGeom>
                <a:solidFill>
                  <a:schemeClr val="accent3"/>
                </a:solidFill>
                <a:ln w="7243" cap="flat">
                  <a:noFill/>
                  <a:prstDash val="solid"/>
                  <a:miter/>
                </a:ln>
              </p:spPr>
              <p:txBody>
                <a:bodyPr rtlCol="0" anchor="ctr"/>
                <a:lstStyle/>
                <a:p>
                  <a:endParaRPr lang="fi-FI"/>
                </a:p>
              </p:txBody>
            </p:sp>
          </p:grpSp>
          <p:grpSp>
            <p:nvGrpSpPr>
              <p:cNvPr id="162" name="Graphic 40" descr="Handwashing outline">
                <a:extLst>
                  <a:ext uri="{FF2B5EF4-FFF2-40B4-BE49-F238E27FC236}">
                    <a16:creationId xmlns:a16="http://schemas.microsoft.com/office/drawing/2014/main" id="{0A98489C-7BB6-406C-F794-19DE144189BA}"/>
                  </a:ext>
                </a:extLst>
              </p:cNvPr>
              <p:cNvGrpSpPr/>
              <p:nvPr/>
            </p:nvGrpSpPr>
            <p:grpSpPr>
              <a:xfrm>
                <a:off x="2012996" y="4366030"/>
                <a:ext cx="649074" cy="553654"/>
                <a:chOff x="2012996" y="4366030"/>
                <a:chExt cx="649074" cy="553654"/>
              </a:xfrm>
              <a:solidFill>
                <a:schemeClr val="accent3"/>
              </a:solidFill>
            </p:grpSpPr>
            <p:sp>
              <p:nvSpPr>
                <p:cNvPr id="163" name="Freeform: Shape 162">
                  <a:extLst>
                    <a:ext uri="{FF2B5EF4-FFF2-40B4-BE49-F238E27FC236}">
                      <a16:creationId xmlns:a16="http://schemas.microsoft.com/office/drawing/2014/main" id="{8DA32256-04D0-C464-E336-021C3B7A2E34}"/>
                    </a:ext>
                  </a:extLst>
                </p:cNvPr>
                <p:cNvSpPr/>
                <p:nvPr/>
              </p:nvSpPr>
              <p:spPr>
                <a:xfrm>
                  <a:off x="2318129" y="4366030"/>
                  <a:ext cx="343941" cy="166378"/>
                </a:xfrm>
                <a:custGeom>
                  <a:avLst/>
                  <a:gdLst>
                    <a:gd name="connsiteX0" fmla="*/ 130299 w 343941"/>
                    <a:gd name="connsiteY0" fmla="*/ 14424 h 166378"/>
                    <a:gd name="connsiteX1" fmla="*/ 343942 w 343941"/>
                    <a:gd name="connsiteY1" fmla="*/ 14424 h 166378"/>
                    <a:gd name="connsiteX2" fmla="*/ 343942 w 343941"/>
                    <a:gd name="connsiteY2" fmla="*/ 0 h 166378"/>
                    <a:gd name="connsiteX3" fmla="*/ 130292 w 343941"/>
                    <a:gd name="connsiteY3" fmla="*/ 0 h 166378"/>
                    <a:gd name="connsiteX4" fmla="*/ 0 w 343941"/>
                    <a:gd name="connsiteY4" fmla="*/ 130362 h 166378"/>
                    <a:gd name="connsiteX5" fmla="*/ 0 w 343941"/>
                    <a:gd name="connsiteY5" fmla="*/ 166379 h 166378"/>
                    <a:gd name="connsiteX6" fmla="*/ 93198 w 343941"/>
                    <a:gd name="connsiteY6" fmla="*/ 166379 h 166378"/>
                    <a:gd name="connsiteX7" fmla="*/ 93198 w 343941"/>
                    <a:gd name="connsiteY7" fmla="*/ 130369 h 166378"/>
                    <a:gd name="connsiteX8" fmla="*/ 130299 w 343941"/>
                    <a:gd name="connsiteY8" fmla="*/ 93240 h 166378"/>
                    <a:gd name="connsiteX9" fmla="*/ 343942 w 343941"/>
                    <a:gd name="connsiteY9" fmla="*/ 93240 h 166378"/>
                    <a:gd name="connsiteX10" fmla="*/ 343942 w 343941"/>
                    <a:gd name="connsiteY10" fmla="*/ 78816 h 166378"/>
                    <a:gd name="connsiteX11" fmla="*/ 130292 w 343941"/>
                    <a:gd name="connsiteY11" fmla="*/ 78816 h 166378"/>
                    <a:gd name="connsiteX12" fmla="*/ 78773 w 343941"/>
                    <a:gd name="connsiteY12" fmla="*/ 130362 h 166378"/>
                    <a:gd name="connsiteX13" fmla="*/ 78774 w 343941"/>
                    <a:gd name="connsiteY13" fmla="*/ 151955 h 166378"/>
                    <a:gd name="connsiteX14" fmla="*/ 14424 w 343941"/>
                    <a:gd name="connsiteY14" fmla="*/ 151955 h 166378"/>
                    <a:gd name="connsiteX15" fmla="*/ 14424 w 343941"/>
                    <a:gd name="connsiteY15" fmla="*/ 130369 h 166378"/>
                    <a:gd name="connsiteX16" fmla="*/ 130299 w 343941"/>
                    <a:gd name="connsiteY16" fmla="*/ 14424 h 166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3941" h="166378">
                      <a:moveTo>
                        <a:pt x="130299" y="14424"/>
                      </a:moveTo>
                      <a:lnTo>
                        <a:pt x="343942" y="14424"/>
                      </a:lnTo>
                      <a:lnTo>
                        <a:pt x="343942" y="0"/>
                      </a:lnTo>
                      <a:lnTo>
                        <a:pt x="130292" y="0"/>
                      </a:lnTo>
                      <a:cubicBezTo>
                        <a:pt x="58397" y="219"/>
                        <a:pt x="180" y="58467"/>
                        <a:pt x="0" y="130362"/>
                      </a:cubicBezTo>
                      <a:lnTo>
                        <a:pt x="0" y="166379"/>
                      </a:lnTo>
                      <a:lnTo>
                        <a:pt x="93198" y="166379"/>
                      </a:lnTo>
                      <a:lnTo>
                        <a:pt x="93198" y="130369"/>
                      </a:lnTo>
                      <a:cubicBezTo>
                        <a:pt x="93245" y="109894"/>
                        <a:pt x="109823" y="93302"/>
                        <a:pt x="130299" y="93240"/>
                      </a:cubicBezTo>
                      <a:lnTo>
                        <a:pt x="343942" y="93240"/>
                      </a:lnTo>
                      <a:lnTo>
                        <a:pt x="343942" y="78816"/>
                      </a:lnTo>
                      <a:lnTo>
                        <a:pt x="130292" y="78816"/>
                      </a:lnTo>
                      <a:cubicBezTo>
                        <a:pt x="101863" y="78901"/>
                        <a:pt x="78843" y="101934"/>
                        <a:pt x="78773" y="130362"/>
                      </a:cubicBezTo>
                      <a:lnTo>
                        <a:pt x="78774" y="151955"/>
                      </a:lnTo>
                      <a:lnTo>
                        <a:pt x="14424" y="151955"/>
                      </a:lnTo>
                      <a:lnTo>
                        <a:pt x="14424" y="130369"/>
                      </a:lnTo>
                      <a:cubicBezTo>
                        <a:pt x="14581" y="66427"/>
                        <a:pt x="66357" y="14620"/>
                        <a:pt x="130299" y="14424"/>
                      </a:cubicBezTo>
                      <a:close/>
                    </a:path>
                  </a:pathLst>
                </a:custGeom>
                <a:solidFill>
                  <a:schemeClr val="accent3"/>
                </a:solidFill>
                <a:ln w="7144" cap="flat">
                  <a:noFill/>
                  <a:prstDash val="solid"/>
                  <a:miter/>
                </a:ln>
              </p:spPr>
              <p:txBody>
                <a:bodyPr rtlCol="0" anchor="ctr"/>
                <a:lstStyle/>
                <a:p>
                  <a:endParaRPr lang="fi-FI"/>
                </a:p>
              </p:txBody>
            </p:sp>
            <p:sp>
              <p:nvSpPr>
                <p:cNvPr id="164" name="Freeform: Shape 163">
                  <a:extLst>
                    <a:ext uri="{FF2B5EF4-FFF2-40B4-BE49-F238E27FC236}">
                      <a16:creationId xmlns:a16="http://schemas.microsoft.com/office/drawing/2014/main" id="{51D2C6F3-1DD4-A722-4414-B5472F4D9231}"/>
                    </a:ext>
                  </a:extLst>
                </p:cNvPr>
                <p:cNvSpPr/>
                <p:nvPr/>
              </p:nvSpPr>
              <p:spPr>
                <a:xfrm>
                  <a:off x="2272639" y="4568468"/>
                  <a:ext cx="36059" cy="36059"/>
                </a:xfrm>
                <a:custGeom>
                  <a:avLst/>
                  <a:gdLst>
                    <a:gd name="connsiteX0" fmla="*/ 18030 w 36059"/>
                    <a:gd name="connsiteY0" fmla="*/ 36059 h 36059"/>
                    <a:gd name="connsiteX1" fmla="*/ 36059 w 36059"/>
                    <a:gd name="connsiteY1" fmla="*/ 18030 h 36059"/>
                    <a:gd name="connsiteX2" fmla="*/ 18030 w 36059"/>
                    <a:gd name="connsiteY2" fmla="*/ 0 h 36059"/>
                    <a:gd name="connsiteX3" fmla="*/ 0 w 36059"/>
                    <a:gd name="connsiteY3" fmla="*/ 18030 h 36059"/>
                    <a:gd name="connsiteX4" fmla="*/ 18030 w 36059"/>
                    <a:gd name="connsiteY4" fmla="*/ 36059 h 36059"/>
                    <a:gd name="connsiteX5" fmla="*/ 18030 w 36059"/>
                    <a:gd name="connsiteY5" fmla="*/ 14424 h 36059"/>
                    <a:gd name="connsiteX6" fmla="*/ 21635 w 36059"/>
                    <a:gd name="connsiteY6" fmla="*/ 18030 h 36059"/>
                    <a:gd name="connsiteX7" fmla="*/ 18030 w 36059"/>
                    <a:gd name="connsiteY7" fmla="*/ 21635 h 36059"/>
                    <a:gd name="connsiteX8" fmla="*/ 14424 w 36059"/>
                    <a:gd name="connsiteY8" fmla="*/ 18030 h 36059"/>
                    <a:gd name="connsiteX9" fmla="*/ 18030 w 36059"/>
                    <a:gd name="connsiteY9" fmla="*/ 14424 h 36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059" h="36059">
                      <a:moveTo>
                        <a:pt x="18030" y="36059"/>
                      </a:moveTo>
                      <a:cubicBezTo>
                        <a:pt x="27987" y="36059"/>
                        <a:pt x="36059" y="27987"/>
                        <a:pt x="36059" y="18030"/>
                      </a:cubicBezTo>
                      <a:cubicBezTo>
                        <a:pt x="36059" y="8072"/>
                        <a:pt x="27987" y="0"/>
                        <a:pt x="18030" y="0"/>
                      </a:cubicBezTo>
                      <a:cubicBezTo>
                        <a:pt x="8072" y="0"/>
                        <a:pt x="0" y="8072"/>
                        <a:pt x="0" y="18030"/>
                      </a:cubicBezTo>
                      <a:cubicBezTo>
                        <a:pt x="0" y="27987"/>
                        <a:pt x="8072" y="36059"/>
                        <a:pt x="18030" y="36059"/>
                      </a:cubicBezTo>
                      <a:close/>
                      <a:moveTo>
                        <a:pt x="18030" y="14424"/>
                      </a:moveTo>
                      <a:cubicBezTo>
                        <a:pt x="20021" y="14424"/>
                        <a:pt x="21635" y="16038"/>
                        <a:pt x="21635" y="18030"/>
                      </a:cubicBezTo>
                      <a:cubicBezTo>
                        <a:pt x="21635" y="20021"/>
                        <a:pt x="20021" y="21635"/>
                        <a:pt x="18030" y="21635"/>
                      </a:cubicBezTo>
                      <a:cubicBezTo>
                        <a:pt x="16038" y="21635"/>
                        <a:pt x="14424" y="20021"/>
                        <a:pt x="14424" y="18030"/>
                      </a:cubicBezTo>
                      <a:cubicBezTo>
                        <a:pt x="14426" y="16039"/>
                        <a:pt x="16039" y="14426"/>
                        <a:pt x="18030" y="14424"/>
                      </a:cubicBezTo>
                      <a:close/>
                    </a:path>
                  </a:pathLst>
                </a:custGeom>
                <a:solidFill>
                  <a:schemeClr val="accent3"/>
                </a:solidFill>
                <a:ln w="7144" cap="flat">
                  <a:noFill/>
                  <a:prstDash val="solid"/>
                  <a:miter/>
                </a:ln>
              </p:spPr>
              <p:txBody>
                <a:bodyPr rtlCol="0" anchor="ctr"/>
                <a:lstStyle/>
                <a:p>
                  <a:endParaRPr lang="fi-FI"/>
                </a:p>
              </p:txBody>
            </p:sp>
            <p:sp>
              <p:nvSpPr>
                <p:cNvPr id="165" name="Freeform: Shape 164">
                  <a:extLst>
                    <a:ext uri="{FF2B5EF4-FFF2-40B4-BE49-F238E27FC236}">
                      <a16:creationId xmlns:a16="http://schemas.microsoft.com/office/drawing/2014/main" id="{5C21BE83-A2D0-8921-2138-269415D7FD8D}"/>
                    </a:ext>
                  </a:extLst>
                </p:cNvPr>
                <p:cNvSpPr/>
                <p:nvPr/>
              </p:nvSpPr>
              <p:spPr>
                <a:xfrm>
                  <a:off x="2236580" y="4633374"/>
                  <a:ext cx="43270" cy="43270"/>
                </a:xfrm>
                <a:custGeom>
                  <a:avLst/>
                  <a:gdLst>
                    <a:gd name="connsiteX0" fmla="*/ 21635 w 43270"/>
                    <a:gd name="connsiteY0" fmla="*/ 43271 h 43270"/>
                    <a:gd name="connsiteX1" fmla="*/ 43271 w 43270"/>
                    <a:gd name="connsiteY1" fmla="*/ 21635 h 43270"/>
                    <a:gd name="connsiteX2" fmla="*/ 21635 w 43270"/>
                    <a:gd name="connsiteY2" fmla="*/ 0 h 43270"/>
                    <a:gd name="connsiteX3" fmla="*/ 0 w 43270"/>
                    <a:gd name="connsiteY3" fmla="*/ 21635 h 43270"/>
                    <a:gd name="connsiteX4" fmla="*/ 21635 w 43270"/>
                    <a:gd name="connsiteY4" fmla="*/ 43271 h 43270"/>
                    <a:gd name="connsiteX5" fmla="*/ 21635 w 43270"/>
                    <a:gd name="connsiteY5" fmla="*/ 14424 h 43270"/>
                    <a:gd name="connsiteX6" fmla="*/ 28847 w 43270"/>
                    <a:gd name="connsiteY6" fmla="*/ 21635 h 43270"/>
                    <a:gd name="connsiteX7" fmla="*/ 21635 w 43270"/>
                    <a:gd name="connsiteY7" fmla="*/ 28847 h 43270"/>
                    <a:gd name="connsiteX8" fmla="*/ 14424 w 43270"/>
                    <a:gd name="connsiteY8" fmla="*/ 21635 h 43270"/>
                    <a:gd name="connsiteX9" fmla="*/ 21635 w 43270"/>
                    <a:gd name="connsiteY9" fmla="*/ 14424 h 4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70" h="43270">
                      <a:moveTo>
                        <a:pt x="21635" y="43271"/>
                      </a:moveTo>
                      <a:cubicBezTo>
                        <a:pt x="33584" y="43271"/>
                        <a:pt x="43271" y="33585"/>
                        <a:pt x="43271" y="21635"/>
                      </a:cubicBezTo>
                      <a:cubicBezTo>
                        <a:pt x="43271" y="9686"/>
                        <a:pt x="33584" y="0"/>
                        <a:pt x="21635" y="0"/>
                      </a:cubicBezTo>
                      <a:cubicBezTo>
                        <a:pt x="9686" y="0"/>
                        <a:pt x="0" y="9686"/>
                        <a:pt x="0" y="21635"/>
                      </a:cubicBezTo>
                      <a:cubicBezTo>
                        <a:pt x="0" y="33584"/>
                        <a:pt x="9686" y="43271"/>
                        <a:pt x="21635" y="43271"/>
                      </a:cubicBezTo>
                      <a:close/>
                      <a:moveTo>
                        <a:pt x="21635" y="14424"/>
                      </a:moveTo>
                      <a:cubicBezTo>
                        <a:pt x="25619" y="14424"/>
                        <a:pt x="28847" y="17652"/>
                        <a:pt x="28847" y="21635"/>
                      </a:cubicBezTo>
                      <a:cubicBezTo>
                        <a:pt x="28847" y="25619"/>
                        <a:pt x="25619" y="28847"/>
                        <a:pt x="21635" y="28847"/>
                      </a:cubicBezTo>
                      <a:cubicBezTo>
                        <a:pt x="17652" y="28847"/>
                        <a:pt x="14424" y="25619"/>
                        <a:pt x="14424" y="21635"/>
                      </a:cubicBezTo>
                      <a:cubicBezTo>
                        <a:pt x="14428" y="17655"/>
                        <a:pt x="17654" y="14428"/>
                        <a:pt x="21635" y="14424"/>
                      </a:cubicBezTo>
                      <a:close/>
                    </a:path>
                  </a:pathLst>
                </a:custGeom>
                <a:solidFill>
                  <a:schemeClr val="accent3"/>
                </a:solidFill>
                <a:ln w="7144" cap="flat">
                  <a:noFill/>
                  <a:prstDash val="solid"/>
                  <a:miter/>
                </a:ln>
              </p:spPr>
              <p:txBody>
                <a:bodyPr rtlCol="0" anchor="ctr"/>
                <a:lstStyle/>
                <a:p>
                  <a:endParaRPr lang="fi-FI"/>
                </a:p>
              </p:txBody>
            </p:sp>
            <p:sp>
              <p:nvSpPr>
                <p:cNvPr id="166" name="Freeform: Shape 165">
                  <a:extLst>
                    <a:ext uri="{FF2B5EF4-FFF2-40B4-BE49-F238E27FC236}">
                      <a16:creationId xmlns:a16="http://schemas.microsoft.com/office/drawing/2014/main" id="{E1A4E3CB-6631-6DAD-5843-2E7D5E48AA08}"/>
                    </a:ext>
                  </a:extLst>
                </p:cNvPr>
                <p:cNvSpPr/>
                <p:nvPr/>
              </p:nvSpPr>
              <p:spPr>
                <a:xfrm>
                  <a:off x="2449329" y="4618951"/>
                  <a:ext cx="36059" cy="36059"/>
                </a:xfrm>
                <a:custGeom>
                  <a:avLst/>
                  <a:gdLst>
                    <a:gd name="connsiteX0" fmla="*/ 36059 w 36059"/>
                    <a:gd name="connsiteY0" fmla="*/ 18030 h 36059"/>
                    <a:gd name="connsiteX1" fmla="*/ 18030 w 36059"/>
                    <a:gd name="connsiteY1" fmla="*/ 0 h 36059"/>
                    <a:gd name="connsiteX2" fmla="*/ 0 w 36059"/>
                    <a:gd name="connsiteY2" fmla="*/ 18030 h 36059"/>
                    <a:gd name="connsiteX3" fmla="*/ 18030 w 36059"/>
                    <a:gd name="connsiteY3" fmla="*/ 36059 h 36059"/>
                    <a:gd name="connsiteX4" fmla="*/ 36059 w 36059"/>
                    <a:gd name="connsiteY4" fmla="*/ 18030 h 36059"/>
                    <a:gd name="connsiteX5" fmla="*/ 14424 w 36059"/>
                    <a:gd name="connsiteY5" fmla="*/ 18030 h 36059"/>
                    <a:gd name="connsiteX6" fmla="*/ 18030 w 36059"/>
                    <a:gd name="connsiteY6" fmla="*/ 14424 h 36059"/>
                    <a:gd name="connsiteX7" fmla="*/ 21635 w 36059"/>
                    <a:gd name="connsiteY7" fmla="*/ 18030 h 36059"/>
                    <a:gd name="connsiteX8" fmla="*/ 18030 w 36059"/>
                    <a:gd name="connsiteY8" fmla="*/ 21635 h 36059"/>
                    <a:gd name="connsiteX9" fmla="*/ 14424 w 36059"/>
                    <a:gd name="connsiteY9" fmla="*/ 18030 h 36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059" h="36059">
                      <a:moveTo>
                        <a:pt x="36059" y="18030"/>
                      </a:moveTo>
                      <a:cubicBezTo>
                        <a:pt x="36059" y="8072"/>
                        <a:pt x="27987" y="0"/>
                        <a:pt x="18030" y="0"/>
                      </a:cubicBezTo>
                      <a:cubicBezTo>
                        <a:pt x="8072" y="0"/>
                        <a:pt x="0" y="8072"/>
                        <a:pt x="0" y="18030"/>
                      </a:cubicBezTo>
                      <a:cubicBezTo>
                        <a:pt x="0" y="27987"/>
                        <a:pt x="8072" y="36059"/>
                        <a:pt x="18030" y="36059"/>
                      </a:cubicBezTo>
                      <a:cubicBezTo>
                        <a:pt x="27987" y="36059"/>
                        <a:pt x="36059" y="27987"/>
                        <a:pt x="36059" y="18030"/>
                      </a:cubicBezTo>
                      <a:close/>
                      <a:moveTo>
                        <a:pt x="14424" y="18030"/>
                      </a:moveTo>
                      <a:cubicBezTo>
                        <a:pt x="14424" y="16038"/>
                        <a:pt x="16038" y="14424"/>
                        <a:pt x="18030" y="14424"/>
                      </a:cubicBezTo>
                      <a:cubicBezTo>
                        <a:pt x="20021" y="14424"/>
                        <a:pt x="21635" y="16038"/>
                        <a:pt x="21635" y="18030"/>
                      </a:cubicBezTo>
                      <a:cubicBezTo>
                        <a:pt x="21635" y="20021"/>
                        <a:pt x="20021" y="21635"/>
                        <a:pt x="18030" y="21635"/>
                      </a:cubicBezTo>
                      <a:cubicBezTo>
                        <a:pt x="16039" y="21633"/>
                        <a:pt x="14426" y="20020"/>
                        <a:pt x="14424" y="18030"/>
                      </a:cubicBezTo>
                      <a:close/>
                    </a:path>
                  </a:pathLst>
                </a:custGeom>
                <a:solidFill>
                  <a:schemeClr val="accent3"/>
                </a:solidFill>
                <a:ln w="7144" cap="flat">
                  <a:noFill/>
                  <a:prstDash val="solid"/>
                  <a:miter/>
                </a:ln>
              </p:spPr>
              <p:txBody>
                <a:bodyPr rtlCol="0" anchor="ctr"/>
                <a:lstStyle/>
                <a:p>
                  <a:endParaRPr lang="fi-FI"/>
                </a:p>
              </p:txBody>
            </p:sp>
            <p:sp>
              <p:nvSpPr>
                <p:cNvPr id="167" name="Freeform: Shape 166">
                  <a:extLst>
                    <a:ext uri="{FF2B5EF4-FFF2-40B4-BE49-F238E27FC236}">
                      <a16:creationId xmlns:a16="http://schemas.microsoft.com/office/drawing/2014/main" id="{153B4722-F26A-4DB1-26C8-CBB96BA39F82}"/>
                    </a:ext>
                  </a:extLst>
                </p:cNvPr>
                <p:cNvSpPr/>
                <p:nvPr/>
              </p:nvSpPr>
              <p:spPr>
                <a:xfrm>
                  <a:off x="2327585" y="4554044"/>
                  <a:ext cx="79655" cy="122600"/>
                </a:xfrm>
                <a:custGeom>
                  <a:avLst/>
                  <a:gdLst>
                    <a:gd name="connsiteX0" fmla="*/ 40310 w 79655"/>
                    <a:gd name="connsiteY0" fmla="*/ 122597 h 122600"/>
                    <a:gd name="connsiteX1" fmla="*/ 79652 w 79655"/>
                    <a:gd name="connsiteY1" fmla="*/ 82269 h 122600"/>
                    <a:gd name="connsiteX2" fmla="*/ 39825 w 79655"/>
                    <a:gd name="connsiteY2" fmla="*/ 0 h 122600"/>
                    <a:gd name="connsiteX3" fmla="*/ 3 w 79655"/>
                    <a:gd name="connsiteY3" fmla="*/ 82269 h 122600"/>
                    <a:gd name="connsiteX4" fmla="*/ 3 w 79655"/>
                    <a:gd name="connsiteY4" fmla="*/ 83234 h 122600"/>
                    <a:gd name="connsiteX5" fmla="*/ 39816 w 79655"/>
                    <a:gd name="connsiteY5" fmla="*/ 122601 h 122600"/>
                    <a:gd name="connsiteX6" fmla="*/ 14425 w 79655"/>
                    <a:gd name="connsiteY6" fmla="*/ 83036 h 122600"/>
                    <a:gd name="connsiteX7" fmla="*/ 14427 w 79655"/>
                    <a:gd name="connsiteY7" fmla="*/ 82265 h 122600"/>
                    <a:gd name="connsiteX8" fmla="*/ 39812 w 79655"/>
                    <a:gd name="connsiteY8" fmla="*/ 26250 h 122600"/>
                    <a:gd name="connsiteX9" fmla="*/ 65229 w 79655"/>
                    <a:gd name="connsiteY9" fmla="*/ 82443 h 122600"/>
                    <a:gd name="connsiteX10" fmla="*/ 40166 w 79655"/>
                    <a:gd name="connsiteY10" fmla="*/ 108183 h 122600"/>
                    <a:gd name="connsiteX11" fmla="*/ 14426 w 79655"/>
                    <a:gd name="connsiteY11" fmla="*/ 83120 h 122600"/>
                    <a:gd name="connsiteX12" fmla="*/ 14425 w 79655"/>
                    <a:gd name="connsiteY12" fmla="*/ 83036 h 12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655" h="122600">
                      <a:moveTo>
                        <a:pt x="40310" y="122597"/>
                      </a:moveTo>
                      <a:cubicBezTo>
                        <a:pt x="62310" y="122325"/>
                        <a:pt x="79924" y="104269"/>
                        <a:pt x="79652" y="82269"/>
                      </a:cubicBezTo>
                      <a:cubicBezTo>
                        <a:pt x="79652" y="56782"/>
                        <a:pt x="39825" y="0"/>
                        <a:pt x="39825" y="0"/>
                      </a:cubicBezTo>
                      <a:cubicBezTo>
                        <a:pt x="39825" y="0"/>
                        <a:pt x="-3" y="56621"/>
                        <a:pt x="3" y="82269"/>
                      </a:cubicBezTo>
                      <a:cubicBezTo>
                        <a:pt x="-1" y="82591"/>
                        <a:pt x="-1" y="82913"/>
                        <a:pt x="3" y="83234"/>
                      </a:cubicBezTo>
                      <a:cubicBezTo>
                        <a:pt x="259" y="105042"/>
                        <a:pt x="18006" y="122590"/>
                        <a:pt x="39816" y="122601"/>
                      </a:cubicBezTo>
                      <a:close/>
                      <a:moveTo>
                        <a:pt x="14425" y="83036"/>
                      </a:moveTo>
                      <a:lnTo>
                        <a:pt x="14427" y="82265"/>
                      </a:lnTo>
                      <a:cubicBezTo>
                        <a:pt x="14424" y="71235"/>
                        <a:pt x="26995" y="46928"/>
                        <a:pt x="39812" y="26250"/>
                      </a:cubicBezTo>
                      <a:cubicBezTo>
                        <a:pt x="52639" y="46984"/>
                        <a:pt x="65228" y="71352"/>
                        <a:pt x="65229" y="82443"/>
                      </a:cubicBezTo>
                      <a:cubicBezTo>
                        <a:pt x="65416" y="96472"/>
                        <a:pt x="54195" y="107996"/>
                        <a:pt x="40166" y="108183"/>
                      </a:cubicBezTo>
                      <a:cubicBezTo>
                        <a:pt x="26137" y="108370"/>
                        <a:pt x="14613" y="97149"/>
                        <a:pt x="14426" y="83120"/>
                      </a:cubicBezTo>
                      <a:cubicBezTo>
                        <a:pt x="14425" y="83092"/>
                        <a:pt x="14425" y="83064"/>
                        <a:pt x="14425" y="83036"/>
                      </a:cubicBezTo>
                      <a:close/>
                    </a:path>
                  </a:pathLst>
                </a:custGeom>
                <a:solidFill>
                  <a:schemeClr val="accent3"/>
                </a:solidFill>
                <a:ln w="7144" cap="flat">
                  <a:noFill/>
                  <a:prstDash val="solid"/>
                  <a:miter/>
                </a:ln>
              </p:spPr>
              <p:txBody>
                <a:bodyPr rtlCol="0" anchor="ctr"/>
                <a:lstStyle/>
                <a:p>
                  <a:endParaRPr lang="fi-FI"/>
                </a:p>
              </p:txBody>
            </p:sp>
            <p:sp>
              <p:nvSpPr>
                <p:cNvPr id="168" name="Freeform: Shape 167">
                  <a:extLst>
                    <a:ext uri="{FF2B5EF4-FFF2-40B4-BE49-F238E27FC236}">
                      <a16:creationId xmlns:a16="http://schemas.microsoft.com/office/drawing/2014/main" id="{9E5D0A01-E16B-CFFA-3DB7-B649FFF9BD5F}"/>
                    </a:ext>
                  </a:extLst>
                </p:cNvPr>
                <p:cNvSpPr/>
                <p:nvPr/>
              </p:nvSpPr>
              <p:spPr>
                <a:xfrm>
                  <a:off x="2012996" y="4734692"/>
                  <a:ext cx="374417" cy="102370"/>
                </a:xfrm>
                <a:custGeom>
                  <a:avLst/>
                  <a:gdLst>
                    <a:gd name="connsiteX0" fmla="*/ 201934 w 374417"/>
                    <a:gd name="connsiteY0" fmla="*/ 14424 h 102370"/>
                    <a:gd name="connsiteX1" fmla="*/ 343551 w 374417"/>
                    <a:gd name="connsiteY1" fmla="*/ 14424 h 102370"/>
                    <a:gd name="connsiteX2" fmla="*/ 359981 w 374417"/>
                    <a:gd name="connsiteY2" fmla="*/ 30785 h 102370"/>
                    <a:gd name="connsiteX3" fmla="*/ 343620 w 374417"/>
                    <a:gd name="connsiteY3" fmla="*/ 47215 h 102370"/>
                    <a:gd name="connsiteX4" fmla="*/ 343551 w 374417"/>
                    <a:gd name="connsiteY4" fmla="*/ 47215 h 102370"/>
                    <a:gd name="connsiteX5" fmla="*/ 237338 w 374417"/>
                    <a:gd name="connsiteY5" fmla="*/ 47215 h 102370"/>
                    <a:gd name="connsiteX6" fmla="*/ 230127 w 374417"/>
                    <a:gd name="connsiteY6" fmla="*/ 54427 h 102370"/>
                    <a:gd name="connsiteX7" fmla="*/ 237338 w 374417"/>
                    <a:gd name="connsiteY7" fmla="*/ 61639 h 102370"/>
                    <a:gd name="connsiteX8" fmla="*/ 343551 w 374417"/>
                    <a:gd name="connsiteY8" fmla="*/ 61639 h 102370"/>
                    <a:gd name="connsiteX9" fmla="*/ 374417 w 374417"/>
                    <a:gd name="connsiteY9" fmla="*/ 30867 h 102370"/>
                    <a:gd name="connsiteX10" fmla="*/ 343645 w 374417"/>
                    <a:gd name="connsiteY10" fmla="*/ 0 h 102370"/>
                    <a:gd name="connsiteX11" fmla="*/ 343551 w 374417"/>
                    <a:gd name="connsiteY11" fmla="*/ 0 h 102370"/>
                    <a:gd name="connsiteX12" fmla="*/ 201934 w 374417"/>
                    <a:gd name="connsiteY12" fmla="*/ 0 h 102370"/>
                    <a:gd name="connsiteX13" fmla="*/ 171080 w 374417"/>
                    <a:gd name="connsiteY13" fmla="*/ 8388 h 102370"/>
                    <a:gd name="connsiteX14" fmla="*/ 4088 w 374417"/>
                    <a:gd name="connsiteY14" fmla="*/ 88655 h 102370"/>
                    <a:gd name="connsiteX15" fmla="*/ 715 w 374417"/>
                    <a:gd name="connsiteY15" fmla="*/ 98283 h 102370"/>
                    <a:gd name="connsiteX16" fmla="*/ 10342 w 374417"/>
                    <a:gd name="connsiteY16" fmla="*/ 101656 h 102370"/>
                    <a:gd name="connsiteX17" fmla="*/ 177785 w 374417"/>
                    <a:gd name="connsiteY17" fmla="*/ 21149 h 102370"/>
                    <a:gd name="connsiteX18" fmla="*/ 201934 w 374417"/>
                    <a:gd name="connsiteY18" fmla="*/ 14424 h 102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4417" h="102370">
                      <a:moveTo>
                        <a:pt x="201934" y="14424"/>
                      </a:moveTo>
                      <a:lnTo>
                        <a:pt x="343551" y="14424"/>
                      </a:lnTo>
                      <a:cubicBezTo>
                        <a:pt x="352606" y="14405"/>
                        <a:pt x="359962" y="21730"/>
                        <a:pt x="359981" y="30785"/>
                      </a:cubicBezTo>
                      <a:cubicBezTo>
                        <a:pt x="360000" y="39840"/>
                        <a:pt x="352675" y="47196"/>
                        <a:pt x="343620" y="47215"/>
                      </a:cubicBezTo>
                      <a:cubicBezTo>
                        <a:pt x="343597" y="47215"/>
                        <a:pt x="343574" y="47215"/>
                        <a:pt x="343551" y="47215"/>
                      </a:cubicBezTo>
                      <a:lnTo>
                        <a:pt x="237338" y="47215"/>
                      </a:lnTo>
                      <a:cubicBezTo>
                        <a:pt x="233355" y="47215"/>
                        <a:pt x="230127" y="50444"/>
                        <a:pt x="230127" y="54427"/>
                      </a:cubicBezTo>
                      <a:cubicBezTo>
                        <a:pt x="230127" y="58410"/>
                        <a:pt x="233355" y="61639"/>
                        <a:pt x="237338" y="61639"/>
                      </a:cubicBezTo>
                      <a:lnTo>
                        <a:pt x="343551" y="61639"/>
                      </a:lnTo>
                      <a:cubicBezTo>
                        <a:pt x="360572" y="61665"/>
                        <a:pt x="374391" y="47888"/>
                        <a:pt x="374417" y="30867"/>
                      </a:cubicBezTo>
                      <a:cubicBezTo>
                        <a:pt x="374443" y="13846"/>
                        <a:pt x="360666" y="26"/>
                        <a:pt x="343645" y="0"/>
                      </a:cubicBezTo>
                      <a:cubicBezTo>
                        <a:pt x="343614" y="0"/>
                        <a:pt x="343582" y="0"/>
                        <a:pt x="343551" y="0"/>
                      </a:cubicBezTo>
                      <a:lnTo>
                        <a:pt x="201934" y="0"/>
                      </a:lnTo>
                      <a:cubicBezTo>
                        <a:pt x="191098" y="82"/>
                        <a:pt x="180467" y="2973"/>
                        <a:pt x="171080" y="8388"/>
                      </a:cubicBezTo>
                      <a:lnTo>
                        <a:pt x="4088" y="88655"/>
                      </a:lnTo>
                      <a:cubicBezTo>
                        <a:pt x="498" y="90382"/>
                        <a:pt x="-1012" y="94692"/>
                        <a:pt x="715" y="98283"/>
                      </a:cubicBezTo>
                      <a:cubicBezTo>
                        <a:pt x="2442" y="101873"/>
                        <a:pt x="6752" y="103383"/>
                        <a:pt x="10342" y="101656"/>
                      </a:cubicBezTo>
                      <a:lnTo>
                        <a:pt x="177785" y="21149"/>
                      </a:lnTo>
                      <a:cubicBezTo>
                        <a:pt x="185102" y="16820"/>
                        <a:pt x="193433" y="14500"/>
                        <a:pt x="201934" y="14424"/>
                      </a:cubicBezTo>
                      <a:close/>
                    </a:path>
                  </a:pathLst>
                </a:custGeom>
                <a:solidFill>
                  <a:schemeClr val="accent3"/>
                </a:solidFill>
                <a:ln w="7144" cap="flat">
                  <a:noFill/>
                  <a:prstDash val="solid"/>
                  <a:miter/>
                </a:ln>
              </p:spPr>
              <p:txBody>
                <a:bodyPr rtlCol="0" anchor="ctr"/>
                <a:lstStyle/>
                <a:p>
                  <a:endParaRPr lang="fi-FI"/>
                </a:p>
              </p:txBody>
            </p:sp>
            <p:sp>
              <p:nvSpPr>
                <p:cNvPr id="169" name="Freeform: Shape 168">
                  <a:extLst>
                    <a:ext uri="{FF2B5EF4-FFF2-40B4-BE49-F238E27FC236}">
                      <a16:creationId xmlns:a16="http://schemas.microsoft.com/office/drawing/2014/main" id="{BBD1E81A-ACE7-77E4-BB5D-63B6FE3E2E44}"/>
                    </a:ext>
                  </a:extLst>
                </p:cNvPr>
                <p:cNvSpPr/>
                <p:nvPr/>
              </p:nvSpPr>
              <p:spPr>
                <a:xfrm>
                  <a:off x="2095612" y="4686879"/>
                  <a:ext cx="451069" cy="232805"/>
                </a:xfrm>
                <a:custGeom>
                  <a:avLst/>
                  <a:gdLst>
                    <a:gd name="connsiteX0" fmla="*/ 420257 w 451069"/>
                    <a:gd name="connsiteY0" fmla="*/ 6 h 232805"/>
                    <a:gd name="connsiteX1" fmla="*/ 404277 w 451069"/>
                    <a:gd name="connsiteY1" fmla="*/ 4506 h 232805"/>
                    <a:gd name="connsiteX2" fmla="*/ 303375 w 451069"/>
                    <a:gd name="connsiteY2" fmla="*/ 62349 h 232805"/>
                    <a:gd name="connsiteX3" fmla="*/ 300723 w 451069"/>
                    <a:gd name="connsiteY3" fmla="*/ 72192 h 232805"/>
                    <a:gd name="connsiteX4" fmla="*/ 310544 w 451069"/>
                    <a:gd name="connsiteY4" fmla="*/ 74857 h 232805"/>
                    <a:gd name="connsiteX5" fmla="*/ 411862 w 451069"/>
                    <a:gd name="connsiteY5" fmla="*/ 16761 h 232805"/>
                    <a:gd name="connsiteX6" fmla="*/ 420257 w 451069"/>
                    <a:gd name="connsiteY6" fmla="*/ 14430 h 232805"/>
                    <a:gd name="connsiteX7" fmla="*/ 436645 w 451069"/>
                    <a:gd name="connsiteY7" fmla="*/ 30825 h 232805"/>
                    <a:gd name="connsiteX8" fmla="*/ 430863 w 451069"/>
                    <a:gd name="connsiteY8" fmla="*/ 43651 h 232805"/>
                    <a:gd name="connsiteX9" fmla="*/ 269139 w 451069"/>
                    <a:gd name="connsiteY9" fmla="*/ 161885 h 232805"/>
                    <a:gd name="connsiteX10" fmla="*/ 259167 w 451069"/>
                    <a:gd name="connsiteY10" fmla="*/ 165266 h 232805"/>
                    <a:gd name="connsiteX11" fmla="*/ 148827 w 451069"/>
                    <a:gd name="connsiteY11" fmla="*/ 165266 h 232805"/>
                    <a:gd name="connsiteX12" fmla="*/ 2112 w 451069"/>
                    <a:gd name="connsiteY12" fmla="*/ 220495 h 232805"/>
                    <a:gd name="connsiteX13" fmla="*/ 2112 w 451069"/>
                    <a:gd name="connsiteY13" fmla="*/ 230693 h 232805"/>
                    <a:gd name="connsiteX14" fmla="*/ 12310 w 451069"/>
                    <a:gd name="connsiteY14" fmla="*/ 230693 h 232805"/>
                    <a:gd name="connsiteX15" fmla="*/ 148827 w 451069"/>
                    <a:gd name="connsiteY15" fmla="*/ 179689 h 232805"/>
                    <a:gd name="connsiteX16" fmla="*/ 259167 w 451069"/>
                    <a:gd name="connsiteY16" fmla="*/ 179689 h 232805"/>
                    <a:gd name="connsiteX17" fmla="*/ 277584 w 451069"/>
                    <a:gd name="connsiteY17" fmla="*/ 173576 h 232805"/>
                    <a:gd name="connsiteX18" fmla="*/ 439850 w 451069"/>
                    <a:gd name="connsiteY18" fmla="*/ 54947 h 232805"/>
                    <a:gd name="connsiteX19" fmla="*/ 440695 w 451069"/>
                    <a:gd name="connsiteY19" fmla="*/ 54222 h 232805"/>
                    <a:gd name="connsiteX20" fmla="*/ 451069 w 451069"/>
                    <a:gd name="connsiteY20" fmla="*/ 30826 h 232805"/>
                    <a:gd name="connsiteX21" fmla="*/ 420257 w 451069"/>
                    <a:gd name="connsiteY21" fmla="*/ 6 h 232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1069" h="232805">
                      <a:moveTo>
                        <a:pt x="420257" y="6"/>
                      </a:moveTo>
                      <a:cubicBezTo>
                        <a:pt x="414602" y="-111"/>
                        <a:pt x="409039" y="1456"/>
                        <a:pt x="404277" y="4506"/>
                      </a:cubicBezTo>
                      <a:lnTo>
                        <a:pt x="303375" y="62349"/>
                      </a:lnTo>
                      <a:cubicBezTo>
                        <a:pt x="299924" y="64335"/>
                        <a:pt x="298737" y="68742"/>
                        <a:pt x="300723" y="72192"/>
                      </a:cubicBezTo>
                      <a:cubicBezTo>
                        <a:pt x="302704" y="75634"/>
                        <a:pt x="307095" y="76826"/>
                        <a:pt x="310544" y="74857"/>
                      </a:cubicBezTo>
                      <a:lnTo>
                        <a:pt x="411862" y="16761"/>
                      </a:lnTo>
                      <a:cubicBezTo>
                        <a:pt x="414359" y="15149"/>
                        <a:pt x="417287" y="14337"/>
                        <a:pt x="420257" y="14430"/>
                      </a:cubicBezTo>
                      <a:cubicBezTo>
                        <a:pt x="429306" y="14441"/>
                        <a:pt x="436637" y="21776"/>
                        <a:pt x="436645" y="30825"/>
                      </a:cubicBezTo>
                      <a:cubicBezTo>
                        <a:pt x="436418" y="35679"/>
                        <a:pt x="434350" y="40265"/>
                        <a:pt x="430863" y="43651"/>
                      </a:cubicBezTo>
                      <a:lnTo>
                        <a:pt x="269139" y="161885"/>
                      </a:lnTo>
                      <a:cubicBezTo>
                        <a:pt x="266265" y="164054"/>
                        <a:pt x="262768" y="165239"/>
                        <a:pt x="259167" y="165266"/>
                      </a:cubicBezTo>
                      <a:lnTo>
                        <a:pt x="148827" y="165266"/>
                      </a:lnTo>
                      <a:cubicBezTo>
                        <a:pt x="88112" y="165266"/>
                        <a:pt x="38748" y="183844"/>
                        <a:pt x="2112" y="220495"/>
                      </a:cubicBezTo>
                      <a:cubicBezTo>
                        <a:pt x="-704" y="223311"/>
                        <a:pt x="-704" y="227877"/>
                        <a:pt x="2112" y="230693"/>
                      </a:cubicBezTo>
                      <a:cubicBezTo>
                        <a:pt x="4928" y="233509"/>
                        <a:pt x="9493" y="233509"/>
                        <a:pt x="12310" y="230693"/>
                      </a:cubicBezTo>
                      <a:cubicBezTo>
                        <a:pt x="46150" y="196852"/>
                        <a:pt x="92077" y="179689"/>
                        <a:pt x="148827" y="179689"/>
                      </a:cubicBezTo>
                      <a:lnTo>
                        <a:pt x="259167" y="179689"/>
                      </a:lnTo>
                      <a:cubicBezTo>
                        <a:pt x="265800" y="179662"/>
                        <a:pt x="272251" y="177520"/>
                        <a:pt x="277584" y="173576"/>
                      </a:cubicBezTo>
                      <a:lnTo>
                        <a:pt x="439850" y="54947"/>
                      </a:lnTo>
                      <a:lnTo>
                        <a:pt x="440695" y="54222"/>
                      </a:lnTo>
                      <a:cubicBezTo>
                        <a:pt x="447130" y="48115"/>
                        <a:pt x="450864" y="39695"/>
                        <a:pt x="451069" y="30826"/>
                      </a:cubicBezTo>
                      <a:cubicBezTo>
                        <a:pt x="451051" y="13815"/>
                        <a:pt x="437268" y="28"/>
                        <a:pt x="420257" y="6"/>
                      </a:cubicBezTo>
                      <a:close/>
                    </a:path>
                  </a:pathLst>
                </a:custGeom>
                <a:solidFill>
                  <a:schemeClr val="accent3"/>
                </a:solidFill>
                <a:ln w="7144" cap="flat">
                  <a:noFill/>
                  <a:prstDash val="solid"/>
                  <a:miter/>
                </a:ln>
              </p:spPr>
              <p:txBody>
                <a:bodyPr rtlCol="0" anchor="ctr"/>
                <a:lstStyle/>
                <a:p>
                  <a:endParaRPr lang="fi-FI"/>
                </a:p>
              </p:txBody>
            </p:sp>
          </p:grpSp>
          <p:grpSp>
            <p:nvGrpSpPr>
              <p:cNvPr id="170" name="Graphic 42" descr="House outline">
                <a:extLst>
                  <a:ext uri="{FF2B5EF4-FFF2-40B4-BE49-F238E27FC236}">
                    <a16:creationId xmlns:a16="http://schemas.microsoft.com/office/drawing/2014/main" id="{0EA8497D-3091-4A40-5195-42333547FEC6}"/>
                  </a:ext>
                </a:extLst>
              </p:cNvPr>
              <p:cNvGrpSpPr/>
              <p:nvPr/>
            </p:nvGrpSpPr>
            <p:grpSpPr>
              <a:xfrm>
                <a:off x="3334438" y="3573752"/>
                <a:ext cx="597614" cy="529347"/>
                <a:chOff x="3334438" y="3573752"/>
                <a:chExt cx="597614" cy="529347"/>
              </a:xfrm>
              <a:solidFill>
                <a:schemeClr val="accent3"/>
              </a:solidFill>
            </p:grpSpPr>
            <p:sp>
              <p:nvSpPr>
                <p:cNvPr id="171" name="Freeform: Shape 170">
                  <a:extLst>
                    <a:ext uri="{FF2B5EF4-FFF2-40B4-BE49-F238E27FC236}">
                      <a16:creationId xmlns:a16="http://schemas.microsoft.com/office/drawing/2014/main" id="{7396E4F9-BDB3-F625-68BA-47981749A126}"/>
                    </a:ext>
                  </a:extLst>
                </p:cNvPr>
                <p:cNvSpPr/>
                <p:nvPr/>
              </p:nvSpPr>
              <p:spPr>
                <a:xfrm>
                  <a:off x="3334438" y="3573752"/>
                  <a:ext cx="597614" cy="529347"/>
                </a:xfrm>
                <a:custGeom>
                  <a:avLst/>
                  <a:gdLst>
                    <a:gd name="connsiteX0" fmla="*/ 479103 w 597614"/>
                    <a:gd name="connsiteY0" fmla="*/ 38785 h 529347"/>
                    <a:gd name="connsiteX1" fmla="*/ 406985 w 597614"/>
                    <a:gd name="connsiteY1" fmla="*/ 38785 h 529347"/>
                    <a:gd name="connsiteX2" fmla="*/ 406985 w 597614"/>
                    <a:gd name="connsiteY2" fmla="*/ 102740 h 529347"/>
                    <a:gd name="connsiteX3" fmla="*/ 298807 w 597614"/>
                    <a:gd name="connsiteY3" fmla="*/ 0 h 529347"/>
                    <a:gd name="connsiteX4" fmla="*/ 0 w 597614"/>
                    <a:gd name="connsiteY4" fmla="*/ 283843 h 529347"/>
                    <a:gd name="connsiteX5" fmla="*/ 46798 w 597614"/>
                    <a:gd name="connsiteY5" fmla="*/ 330633 h 529347"/>
                    <a:gd name="connsiteX6" fmla="*/ 82453 w 597614"/>
                    <a:gd name="connsiteY6" fmla="*/ 296867 h 529347"/>
                    <a:gd name="connsiteX7" fmla="*/ 82453 w 597614"/>
                    <a:gd name="connsiteY7" fmla="*/ 529175 h 529347"/>
                    <a:gd name="connsiteX8" fmla="*/ 262748 w 597614"/>
                    <a:gd name="connsiteY8" fmla="*/ 529247 h 529347"/>
                    <a:gd name="connsiteX9" fmla="*/ 262748 w 597614"/>
                    <a:gd name="connsiteY9" fmla="*/ 349009 h 529347"/>
                    <a:gd name="connsiteX10" fmla="*/ 334867 w 597614"/>
                    <a:gd name="connsiteY10" fmla="*/ 349009 h 529347"/>
                    <a:gd name="connsiteX11" fmla="*/ 334867 w 597614"/>
                    <a:gd name="connsiteY11" fmla="*/ 529305 h 529347"/>
                    <a:gd name="connsiteX12" fmla="*/ 515162 w 597614"/>
                    <a:gd name="connsiteY12" fmla="*/ 529348 h 529347"/>
                    <a:gd name="connsiteX13" fmla="*/ 515162 w 597614"/>
                    <a:gd name="connsiteY13" fmla="*/ 296565 h 529347"/>
                    <a:gd name="connsiteX14" fmla="*/ 550998 w 597614"/>
                    <a:gd name="connsiteY14" fmla="*/ 330460 h 529347"/>
                    <a:gd name="connsiteX15" fmla="*/ 597615 w 597614"/>
                    <a:gd name="connsiteY15" fmla="*/ 283850 h 529347"/>
                    <a:gd name="connsiteX16" fmla="*/ 479103 w 597614"/>
                    <a:gd name="connsiteY16" fmla="*/ 171252 h 529347"/>
                    <a:gd name="connsiteX17" fmla="*/ 421408 w 597614"/>
                    <a:gd name="connsiteY17" fmla="*/ 53209 h 529347"/>
                    <a:gd name="connsiteX18" fmla="*/ 464679 w 597614"/>
                    <a:gd name="connsiteY18" fmla="*/ 53209 h 529347"/>
                    <a:gd name="connsiteX19" fmla="*/ 464679 w 597614"/>
                    <a:gd name="connsiteY19" fmla="*/ 157549 h 529347"/>
                    <a:gd name="connsiteX20" fmla="*/ 421408 w 597614"/>
                    <a:gd name="connsiteY20" fmla="*/ 116442 h 529347"/>
                    <a:gd name="connsiteX21" fmla="*/ 500739 w 597614"/>
                    <a:gd name="connsiteY21" fmla="*/ 514924 h 529347"/>
                    <a:gd name="connsiteX22" fmla="*/ 349290 w 597614"/>
                    <a:gd name="connsiteY22" fmla="*/ 514859 h 529347"/>
                    <a:gd name="connsiteX23" fmla="*/ 349290 w 597614"/>
                    <a:gd name="connsiteY23" fmla="*/ 334564 h 529347"/>
                    <a:gd name="connsiteX24" fmla="*/ 248325 w 597614"/>
                    <a:gd name="connsiteY24" fmla="*/ 334564 h 529347"/>
                    <a:gd name="connsiteX25" fmla="*/ 248325 w 597614"/>
                    <a:gd name="connsiteY25" fmla="*/ 514816 h 529347"/>
                    <a:gd name="connsiteX26" fmla="*/ 96876 w 597614"/>
                    <a:gd name="connsiteY26" fmla="*/ 514758 h 529347"/>
                    <a:gd name="connsiteX27" fmla="*/ 96876 w 597614"/>
                    <a:gd name="connsiteY27" fmla="*/ 283208 h 529347"/>
                    <a:gd name="connsiteX28" fmla="*/ 298807 w 597614"/>
                    <a:gd name="connsiteY28" fmla="*/ 91980 h 529347"/>
                    <a:gd name="connsiteX29" fmla="*/ 500739 w 597614"/>
                    <a:gd name="connsiteY29" fmla="*/ 282927 h 529347"/>
                    <a:gd name="connsiteX30" fmla="*/ 47064 w 597614"/>
                    <a:gd name="connsiteY30" fmla="*/ 310512 h 529347"/>
                    <a:gd name="connsiteX31" fmla="*/ 20669 w 597614"/>
                    <a:gd name="connsiteY31" fmla="*/ 284146 h 529347"/>
                    <a:gd name="connsiteX32" fmla="*/ 298807 w 597614"/>
                    <a:gd name="connsiteY32" fmla="*/ 19876 h 529347"/>
                    <a:gd name="connsiteX33" fmla="*/ 576946 w 597614"/>
                    <a:gd name="connsiteY33" fmla="*/ 284146 h 529347"/>
                    <a:gd name="connsiteX34" fmla="*/ 550716 w 597614"/>
                    <a:gd name="connsiteY34" fmla="*/ 310339 h 529347"/>
                    <a:gd name="connsiteX35" fmla="*/ 298807 w 597614"/>
                    <a:gd name="connsiteY35" fmla="*/ 72118 h 529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97614" h="529347">
                      <a:moveTo>
                        <a:pt x="479103" y="38785"/>
                      </a:moveTo>
                      <a:lnTo>
                        <a:pt x="406985" y="38785"/>
                      </a:lnTo>
                      <a:lnTo>
                        <a:pt x="406985" y="102740"/>
                      </a:lnTo>
                      <a:lnTo>
                        <a:pt x="298807" y="0"/>
                      </a:lnTo>
                      <a:lnTo>
                        <a:pt x="0" y="283843"/>
                      </a:lnTo>
                      <a:lnTo>
                        <a:pt x="46798" y="330633"/>
                      </a:lnTo>
                      <a:lnTo>
                        <a:pt x="82453" y="296867"/>
                      </a:lnTo>
                      <a:lnTo>
                        <a:pt x="82453" y="529175"/>
                      </a:lnTo>
                      <a:lnTo>
                        <a:pt x="262748" y="529247"/>
                      </a:lnTo>
                      <a:lnTo>
                        <a:pt x="262748" y="349009"/>
                      </a:lnTo>
                      <a:lnTo>
                        <a:pt x="334867" y="349009"/>
                      </a:lnTo>
                      <a:lnTo>
                        <a:pt x="334867" y="529305"/>
                      </a:lnTo>
                      <a:lnTo>
                        <a:pt x="515162" y="529348"/>
                      </a:lnTo>
                      <a:lnTo>
                        <a:pt x="515162" y="296565"/>
                      </a:lnTo>
                      <a:lnTo>
                        <a:pt x="550998" y="330460"/>
                      </a:lnTo>
                      <a:lnTo>
                        <a:pt x="597615" y="283850"/>
                      </a:lnTo>
                      <a:lnTo>
                        <a:pt x="479103" y="171252"/>
                      </a:lnTo>
                      <a:close/>
                      <a:moveTo>
                        <a:pt x="421408" y="53209"/>
                      </a:moveTo>
                      <a:lnTo>
                        <a:pt x="464679" y="53209"/>
                      </a:lnTo>
                      <a:lnTo>
                        <a:pt x="464679" y="157549"/>
                      </a:lnTo>
                      <a:lnTo>
                        <a:pt x="421408" y="116442"/>
                      </a:lnTo>
                      <a:close/>
                      <a:moveTo>
                        <a:pt x="500739" y="514924"/>
                      </a:moveTo>
                      <a:lnTo>
                        <a:pt x="349290" y="514859"/>
                      </a:lnTo>
                      <a:lnTo>
                        <a:pt x="349290" y="334564"/>
                      </a:lnTo>
                      <a:lnTo>
                        <a:pt x="248325" y="334564"/>
                      </a:lnTo>
                      <a:lnTo>
                        <a:pt x="248325" y="514816"/>
                      </a:lnTo>
                      <a:lnTo>
                        <a:pt x="96876" y="514758"/>
                      </a:lnTo>
                      <a:lnTo>
                        <a:pt x="96876" y="283208"/>
                      </a:lnTo>
                      <a:lnTo>
                        <a:pt x="298807" y="91980"/>
                      </a:lnTo>
                      <a:lnTo>
                        <a:pt x="500739" y="282927"/>
                      </a:lnTo>
                      <a:close/>
                      <a:moveTo>
                        <a:pt x="47064" y="310512"/>
                      </a:moveTo>
                      <a:lnTo>
                        <a:pt x="20669" y="284146"/>
                      </a:lnTo>
                      <a:lnTo>
                        <a:pt x="298807" y="19876"/>
                      </a:lnTo>
                      <a:lnTo>
                        <a:pt x="576946" y="284146"/>
                      </a:lnTo>
                      <a:lnTo>
                        <a:pt x="550716" y="310339"/>
                      </a:lnTo>
                      <a:lnTo>
                        <a:pt x="298807" y="72118"/>
                      </a:lnTo>
                      <a:close/>
                    </a:path>
                  </a:pathLst>
                </a:custGeom>
                <a:solidFill>
                  <a:schemeClr val="accent3"/>
                </a:solidFill>
                <a:ln w="7144" cap="flat">
                  <a:noFill/>
                  <a:prstDash val="solid"/>
                  <a:miter/>
                </a:ln>
              </p:spPr>
              <p:txBody>
                <a:bodyPr rtlCol="0" anchor="ctr"/>
                <a:lstStyle/>
                <a:p>
                  <a:endParaRPr lang="fi-FI"/>
                </a:p>
              </p:txBody>
            </p:sp>
            <p:sp>
              <p:nvSpPr>
                <p:cNvPr id="172" name="Freeform: Shape 171">
                  <a:extLst>
                    <a:ext uri="{FF2B5EF4-FFF2-40B4-BE49-F238E27FC236}">
                      <a16:creationId xmlns:a16="http://schemas.microsoft.com/office/drawing/2014/main" id="{544153C3-0A53-80FF-1686-A988DB37C028}"/>
                    </a:ext>
                  </a:extLst>
                </p:cNvPr>
                <p:cNvSpPr/>
                <p:nvPr/>
              </p:nvSpPr>
              <p:spPr>
                <a:xfrm>
                  <a:off x="3460161" y="3908222"/>
                  <a:ext cx="86541" cy="86541"/>
                </a:xfrm>
                <a:custGeom>
                  <a:avLst/>
                  <a:gdLst>
                    <a:gd name="connsiteX0" fmla="*/ 0 w 86541"/>
                    <a:gd name="connsiteY0" fmla="*/ 86542 h 86541"/>
                    <a:gd name="connsiteX1" fmla="*/ 86542 w 86541"/>
                    <a:gd name="connsiteY1" fmla="*/ 86542 h 86541"/>
                    <a:gd name="connsiteX2" fmla="*/ 86542 w 86541"/>
                    <a:gd name="connsiteY2" fmla="*/ 0 h 86541"/>
                    <a:gd name="connsiteX3" fmla="*/ 0 w 86541"/>
                    <a:gd name="connsiteY3" fmla="*/ 0 h 86541"/>
                    <a:gd name="connsiteX4" fmla="*/ 14424 w 86541"/>
                    <a:gd name="connsiteY4" fmla="*/ 14424 h 86541"/>
                    <a:gd name="connsiteX5" fmla="*/ 72118 w 86541"/>
                    <a:gd name="connsiteY5" fmla="*/ 14424 h 86541"/>
                    <a:gd name="connsiteX6" fmla="*/ 72118 w 86541"/>
                    <a:gd name="connsiteY6" fmla="*/ 72118 h 86541"/>
                    <a:gd name="connsiteX7" fmla="*/ 14424 w 86541"/>
                    <a:gd name="connsiteY7" fmla="*/ 72118 h 86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541" h="86541">
                      <a:moveTo>
                        <a:pt x="0" y="86542"/>
                      </a:moveTo>
                      <a:lnTo>
                        <a:pt x="86542" y="86542"/>
                      </a:lnTo>
                      <a:lnTo>
                        <a:pt x="86542" y="0"/>
                      </a:lnTo>
                      <a:lnTo>
                        <a:pt x="0" y="0"/>
                      </a:lnTo>
                      <a:close/>
                      <a:moveTo>
                        <a:pt x="14424" y="14424"/>
                      </a:moveTo>
                      <a:lnTo>
                        <a:pt x="72118" y="14424"/>
                      </a:lnTo>
                      <a:lnTo>
                        <a:pt x="72118" y="72118"/>
                      </a:lnTo>
                      <a:lnTo>
                        <a:pt x="14424" y="72118"/>
                      </a:lnTo>
                      <a:close/>
                    </a:path>
                  </a:pathLst>
                </a:custGeom>
                <a:solidFill>
                  <a:schemeClr val="accent3"/>
                </a:solidFill>
                <a:ln w="7144" cap="flat">
                  <a:noFill/>
                  <a:prstDash val="solid"/>
                  <a:miter/>
                </a:ln>
              </p:spPr>
              <p:txBody>
                <a:bodyPr rtlCol="0" anchor="ctr"/>
                <a:lstStyle/>
                <a:p>
                  <a:endParaRPr lang="fi-FI"/>
                </a:p>
              </p:txBody>
            </p:sp>
            <p:sp>
              <p:nvSpPr>
                <p:cNvPr id="173" name="Freeform: Shape 172">
                  <a:extLst>
                    <a:ext uri="{FF2B5EF4-FFF2-40B4-BE49-F238E27FC236}">
                      <a16:creationId xmlns:a16="http://schemas.microsoft.com/office/drawing/2014/main" id="{3D17B5E2-BBC2-B10D-3995-2F4EF0292566}"/>
                    </a:ext>
                  </a:extLst>
                </p:cNvPr>
                <p:cNvSpPr/>
                <p:nvPr/>
              </p:nvSpPr>
              <p:spPr>
                <a:xfrm>
                  <a:off x="3719787" y="3908222"/>
                  <a:ext cx="86541" cy="86541"/>
                </a:xfrm>
                <a:custGeom>
                  <a:avLst/>
                  <a:gdLst>
                    <a:gd name="connsiteX0" fmla="*/ 86542 w 86541"/>
                    <a:gd name="connsiteY0" fmla="*/ 0 h 86541"/>
                    <a:gd name="connsiteX1" fmla="*/ 0 w 86541"/>
                    <a:gd name="connsiteY1" fmla="*/ 0 h 86541"/>
                    <a:gd name="connsiteX2" fmla="*/ 0 w 86541"/>
                    <a:gd name="connsiteY2" fmla="*/ 86542 h 86541"/>
                    <a:gd name="connsiteX3" fmla="*/ 86542 w 86541"/>
                    <a:gd name="connsiteY3" fmla="*/ 86542 h 86541"/>
                    <a:gd name="connsiteX4" fmla="*/ 72118 w 86541"/>
                    <a:gd name="connsiteY4" fmla="*/ 72118 h 86541"/>
                    <a:gd name="connsiteX5" fmla="*/ 14424 w 86541"/>
                    <a:gd name="connsiteY5" fmla="*/ 72118 h 86541"/>
                    <a:gd name="connsiteX6" fmla="*/ 14424 w 86541"/>
                    <a:gd name="connsiteY6" fmla="*/ 14424 h 86541"/>
                    <a:gd name="connsiteX7" fmla="*/ 72118 w 86541"/>
                    <a:gd name="connsiteY7" fmla="*/ 14424 h 86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541" h="86541">
                      <a:moveTo>
                        <a:pt x="86542" y="0"/>
                      </a:moveTo>
                      <a:lnTo>
                        <a:pt x="0" y="0"/>
                      </a:lnTo>
                      <a:lnTo>
                        <a:pt x="0" y="86542"/>
                      </a:lnTo>
                      <a:lnTo>
                        <a:pt x="86542" y="86542"/>
                      </a:lnTo>
                      <a:close/>
                      <a:moveTo>
                        <a:pt x="72118" y="72118"/>
                      </a:moveTo>
                      <a:lnTo>
                        <a:pt x="14424" y="72118"/>
                      </a:lnTo>
                      <a:lnTo>
                        <a:pt x="14424" y="14424"/>
                      </a:lnTo>
                      <a:lnTo>
                        <a:pt x="72118" y="14424"/>
                      </a:lnTo>
                      <a:close/>
                    </a:path>
                  </a:pathLst>
                </a:custGeom>
                <a:solidFill>
                  <a:schemeClr val="accent3"/>
                </a:solidFill>
                <a:ln w="7144" cap="flat">
                  <a:noFill/>
                  <a:prstDash val="solid"/>
                  <a:miter/>
                </a:ln>
              </p:spPr>
              <p:txBody>
                <a:bodyPr rtlCol="0" anchor="ctr"/>
                <a:lstStyle/>
                <a:p>
                  <a:endParaRPr lang="fi-FI"/>
                </a:p>
              </p:txBody>
            </p:sp>
          </p:grpSp>
          <p:sp>
            <p:nvSpPr>
              <p:cNvPr id="176" name="Freeform: Shape 175">
                <a:extLst>
                  <a:ext uri="{FF2B5EF4-FFF2-40B4-BE49-F238E27FC236}">
                    <a16:creationId xmlns:a16="http://schemas.microsoft.com/office/drawing/2014/main" id="{A7FF44C9-5B76-A2D8-307B-308192745204}"/>
                  </a:ext>
                </a:extLst>
              </p:cNvPr>
              <p:cNvSpPr/>
              <p:nvPr/>
            </p:nvSpPr>
            <p:spPr>
              <a:xfrm>
                <a:off x="4823030" y="3794078"/>
                <a:ext cx="569100" cy="146583"/>
              </a:xfrm>
              <a:custGeom>
                <a:avLst/>
                <a:gdLst>
                  <a:gd name="connsiteX0" fmla="*/ 500914 w 569100"/>
                  <a:gd name="connsiteY0" fmla="*/ 68186 h 146583"/>
                  <a:gd name="connsiteX1" fmla="*/ 430671 w 569100"/>
                  <a:gd name="connsiteY1" fmla="*/ 68186 h 146583"/>
                  <a:gd name="connsiteX2" fmla="*/ 362484 w 569100"/>
                  <a:gd name="connsiteY2" fmla="*/ 0 h 146583"/>
                  <a:gd name="connsiteX3" fmla="*/ 284550 w 569100"/>
                  <a:gd name="connsiteY3" fmla="*/ 38959 h 146583"/>
                  <a:gd name="connsiteX4" fmla="*/ 187136 w 569100"/>
                  <a:gd name="connsiteY4" fmla="*/ 19479 h 146583"/>
                  <a:gd name="connsiteX5" fmla="*/ 148169 w 569100"/>
                  <a:gd name="connsiteY5" fmla="*/ 68186 h 146583"/>
                  <a:gd name="connsiteX6" fmla="*/ 68186 w 569100"/>
                  <a:gd name="connsiteY6" fmla="*/ 68186 h 146583"/>
                  <a:gd name="connsiteX7" fmla="*/ 0 w 569100"/>
                  <a:gd name="connsiteY7" fmla="*/ 146551 h 146583"/>
                  <a:gd name="connsiteX8" fmla="*/ 569100 w 569100"/>
                  <a:gd name="connsiteY8" fmla="*/ 146584 h 146583"/>
                  <a:gd name="connsiteX9" fmla="*/ 500914 w 569100"/>
                  <a:gd name="connsiteY9" fmla="*/ 68186 h 146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9100" h="146583">
                    <a:moveTo>
                      <a:pt x="500914" y="68186"/>
                    </a:moveTo>
                    <a:lnTo>
                      <a:pt x="430671" y="68186"/>
                    </a:lnTo>
                    <a:lnTo>
                      <a:pt x="362484" y="0"/>
                    </a:lnTo>
                    <a:lnTo>
                      <a:pt x="284550" y="38959"/>
                    </a:lnTo>
                    <a:lnTo>
                      <a:pt x="187136" y="19479"/>
                    </a:lnTo>
                    <a:lnTo>
                      <a:pt x="148169" y="68186"/>
                    </a:lnTo>
                    <a:lnTo>
                      <a:pt x="68186" y="68186"/>
                    </a:lnTo>
                    <a:lnTo>
                      <a:pt x="0" y="146551"/>
                    </a:lnTo>
                    <a:lnTo>
                      <a:pt x="569100" y="146584"/>
                    </a:lnTo>
                    <a:lnTo>
                      <a:pt x="500914" y="68186"/>
                    </a:lnTo>
                    <a:close/>
                  </a:path>
                </a:pathLst>
              </a:custGeom>
              <a:solidFill>
                <a:schemeClr val="accent3"/>
              </a:solidFill>
              <a:ln w="8037" cap="flat">
                <a:noFill/>
                <a:prstDash val="solid"/>
                <a:miter/>
              </a:ln>
            </p:spPr>
            <p:txBody>
              <a:bodyPr rtlCol="0" anchor="ctr"/>
              <a:lstStyle/>
              <a:p>
                <a:endParaRPr lang="fi-FI"/>
              </a:p>
            </p:txBody>
          </p:sp>
          <p:sp>
            <p:nvSpPr>
              <p:cNvPr id="177" name="Freeform: Shape 176">
                <a:extLst>
                  <a:ext uri="{FF2B5EF4-FFF2-40B4-BE49-F238E27FC236}">
                    <a16:creationId xmlns:a16="http://schemas.microsoft.com/office/drawing/2014/main" id="{995ED421-85CB-B21F-F33B-8F465F6910F0}"/>
                  </a:ext>
                </a:extLst>
              </p:cNvPr>
              <p:cNvSpPr/>
              <p:nvPr/>
            </p:nvSpPr>
            <p:spPr>
              <a:xfrm>
                <a:off x="4733600" y="4208949"/>
                <a:ext cx="739830" cy="130082"/>
              </a:xfrm>
              <a:custGeom>
                <a:avLst/>
                <a:gdLst>
                  <a:gd name="connsiteX0" fmla="*/ 739830 w 739830"/>
                  <a:gd name="connsiteY0" fmla="*/ 73173 h 130082"/>
                  <a:gd name="connsiteX1" fmla="*/ 526149 w 739830"/>
                  <a:gd name="connsiteY1" fmla="*/ 73173 h 130082"/>
                  <a:gd name="connsiteX2" fmla="*/ 520114 w 739830"/>
                  <a:gd name="connsiteY2" fmla="*/ 10225 h 130082"/>
                  <a:gd name="connsiteX3" fmla="*/ 457166 w 739830"/>
                  <a:gd name="connsiteY3" fmla="*/ 16260 h 130082"/>
                  <a:gd name="connsiteX4" fmla="*/ 457166 w 739830"/>
                  <a:gd name="connsiteY4" fmla="*/ 73173 h 130082"/>
                  <a:gd name="connsiteX5" fmla="*/ 282461 w 739830"/>
                  <a:gd name="connsiteY5" fmla="*/ 73173 h 130082"/>
                  <a:gd name="connsiteX6" fmla="*/ 276417 w 739830"/>
                  <a:gd name="connsiteY6" fmla="*/ 10225 h 130082"/>
                  <a:gd name="connsiteX7" fmla="*/ 213469 w 739830"/>
                  <a:gd name="connsiteY7" fmla="*/ 16270 h 130082"/>
                  <a:gd name="connsiteX8" fmla="*/ 213469 w 739830"/>
                  <a:gd name="connsiteY8" fmla="*/ 73173 h 130082"/>
                  <a:gd name="connsiteX9" fmla="*/ 0 w 739830"/>
                  <a:gd name="connsiteY9" fmla="*/ 73173 h 130082"/>
                  <a:gd name="connsiteX10" fmla="*/ 0 w 739830"/>
                  <a:gd name="connsiteY10" fmla="*/ 105693 h 130082"/>
                  <a:gd name="connsiteX11" fmla="*/ 40650 w 739830"/>
                  <a:gd name="connsiteY11" fmla="*/ 105693 h 130082"/>
                  <a:gd name="connsiteX12" fmla="*/ 40650 w 739830"/>
                  <a:gd name="connsiteY12" fmla="*/ 130083 h 130082"/>
                  <a:gd name="connsiteX13" fmla="*/ 113820 w 739830"/>
                  <a:gd name="connsiteY13" fmla="*/ 130083 h 130082"/>
                  <a:gd name="connsiteX14" fmla="*/ 113820 w 739830"/>
                  <a:gd name="connsiteY14" fmla="*/ 105693 h 130082"/>
                  <a:gd name="connsiteX15" fmla="*/ 186990 w 739830"/>
                  <a:gd name="connsiteY15" fmla="*/ 105693 h 130082"/>
                  <a:gd name="connsiteX16" fmla="*/ 186990 w 739830"/>
                  <a:gd name="connsiteY16" fmla="*/ 130083 h 130082"/>
                  <a:gd name="connsiteX17" fmla="*/ 260160 w 739830"/>
                  <a:gd name="connsiteY17" fmla="*/ 130083 h 130082"/>
                  <a:gd name="connsiteX18" fmla="*/ 260160 w 739830"/>
                  <a:gd name="connsiteY18" fmla="*/ 105693 h 130082"/>
                  <a:gd name="connsiteX19" fmla="*/ 333330 w 739830"/>
                  <a:gd name="connsiteY19" fmla="*/ 105693 h 130082"/>
                  <a:gd name="connsiteX20" fmla="*/ 333330 w 739830"/>
                  <a:gd name="connsiteY20" fmla="*/ 130083 h 130082"/>
                  <a:gd name="connsiteX21" fmla="*/ 406500 w 739830"/>
                  <a:gd name="connsiteY21" fmla="*/ 130083 h 130082"/>
                  <a:gd name="connsiteX22" fmla="*/ 406500 w 739830"/>
                  <a:gd name="connsiteY22" fmla="*/ 105693 h 130082"/>
                  <a:gd name="connsiteX23" fmla="*/ 479670 w 739830"/>
                  <a:gd name="connsiteY23" fmla="*/ 105693 h 130082"/>
                  <a:gd name="connsiteX24" fmla="*/ 479670 w 739830"/>
                  <a:gd name="connsiteY24" fmla="*/ 130083 h 130082"/>
                  <a:gd name="connsiteX25" fmla="*/ 552840 w 739830"/>
                  <a:gd name="connsiteY25" fmla="*/ 130083 h 130082"/>
                  <a:gd name="connsiteX26" fmla="*/ 552840 w 739830"/>
                  <a:gd name="connsiteY26" fmla="*/ 105693 h 130082"/>
                  <a:gd name="connsiteX27" fmla="*/ 626010 w 739830"/>
                  <a:gd name="connsiteY27" fmla="*/ 105693 h 130082"/>
                  <a:gd name="connsiteX28" fmla="*/ 626010 w 739830"/>
                  <a:gd name="connsiteY28" fmla="*/ 130083 h 130082"/>
                  <a:gd name="connsiteX29" fmla="*/ 699180 w 739830"/>
                  <a:gd name="connsiteY29" fmla="*/ 130083 h 130082"/>
                  <a:gd name="connsiteX30" fmla="*/ 699180 w 739830"/>
                  <a:gd name="connsiteY30" fmla="*/ 105693 h 130082"/>
                  <a:gd name="connsiteX31" fmla="*/ 739830 w 739830"/>
                  <a:gd name="connsiteY31" fmla="*/ 105693 h 13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39830" h="130082">
                    <a:moveTo>
                      <a:pt x="739830" y="73173"/>
                    </a:moveTo>
                    <a:lnTo>
                      <a:pt x="526149" y="73173"/>
                    </a:lnTo>
                    <a:cubicBezTo>
                      <a:pt x="541865" y="54123"/>
                      <a:pt x="539163" y="25941"/>
                      <a:pt x="520114" y="10225"/>
                    </a:cubicBezTo>
                    <a:cubicBezTo>
                      <a:pt x="501065" y="-5491"/>
                      <a:pt x="472882" y="-2789"/>
                      <a:pt x="457166" y="16260"/>
                    </a:cubicBezTo>
                    <a:cubicBezTo>
                      <a:pt x="443535" y="32782"/>
                      <a:pt x="443535" y="56650"/>
                      <a:pt x="457166" y="73173"/>
                    </a:cubicBezTo>
                    <a:lnTo>
                      <a:pt x="282461" y="73173"/>
                    </a:lnTo>
                    <a:cubicBezTo>
                      <a:pt x="298174" y="54122"/>
                      <a:pt x="295468" y="25939"/>
                      <a:pt x="276417" y="10225"/>
                    </a:cubicBezTo>
                    <a:cubicBezTo>
                      <a:pt x="257365" y="-5487"/>
                      <a:pt x="229183" y="-2782"/>
                      <a:pt x="213469" y="16270"/>
                    </a:cubicBezTo>
                    <a:cubicBezTo>
                      <a:pt x="199844" y="32790"/>
                      <a:pt x="199844" y="56653"/>
                      <a:pt x="213469" y="73173"/>
                    </a:cubicBezTo>
                    <a:lnTo>
                      <a:pt x="0" y="73173"/>
                    </a:lnTo>
                    <a:lnTo>
                      <a:pt x="0" y="105693"/>
                    </a:lnTo>
                    <a:lnTo>
                      <a:pt x="40650" y="105693"/>
                    </a:lnTo>
                    <a:lnTo>
                      <a:pt x="40650" y="130083"/>
                    </a:lnTo>
                    <a:lnTo>
                      <a:pt x="113820" y="130083"/>
                    </a:lnTo>
                    <a:lnTo>
                      <a:pt x="113820" y="105693"/>
                    </a:lnTo>
                    <a:lnTo>
                      <a:pt x="186990" y="105693"/>
                    </a:lnTo>
                    <a:lnTo>
                      <a:pt x="186990" y="130083"/>
                    </a:lnTo>
                    <a:lnTo>
                      <a:pt x="260160" y="130083"/>
                    </a:lnTo>
                    <a:lnTo>
                      <a:pt x="260160" y="105693"/>
                    </a:lnTo>
                    <a:lnTo>
                      <a:pt x="333330" y="105693"/>
                    </a:lnTo>
                    <a:lnTo>
                      <a:pt x="333330" y="130083"/>
                    </a:lnTo>
                    <a:lnTo>
                      <a:pt x="406500" y="130083"/>
                    </a:lnTo>
                    <a:lnTo>
                      <a:pt x="406500" y="105693"/>
                    </a:lnTo>
                    <a:lnTo>
                      <a:pt x="479670" y="105693"/>
                    </a:lnTo>
                    <a:lnTo>
                      <a:pt x="479670" y="130083"/>
                    </a:lnTo>
                    <a:lnTo>
                      <a:pt x="552840" y="130083"/>
                    </a:lnTo>
                    <a:lnTo>
                      <a:pt x="552840" y="105693"/>
                    </a:lnTo>
                    <a:lnTo>
                      <a:pt x="626010" y="105693"/>
                    </a:lnTo>
                    <a:lnTo>
                      <a:pt x="626010" y="130083"/>
                    </a:lnTo>
                    <a:lnTo>
                      <a:pt x="699180" y="130083"/>
                    </a:lnTo>
                    <a:lnTo>
                      <a:pt x="699180" y="105693"/>
                    </a:lnTo>
                    <a:lnTo>
                      <a:pt x="739830" y="105693"/>
                    </a:lnTo>
                    <a:close/>
                  </a:path>
                </a:pathLst>
              </a:custGeom>
              <a:solidFill>
                <a:schemeClr val="accent3"/>
              </a:solidFill>
              <a:ln w="8037" cap="flat">
                <a:noFill/>
                <a:prstDash val="solid"/>
                <a:miter/>
              </a:ln>
            </p:spPr>
            <p:txBody>
              <a:bodyPr rtlCol="0" anchor="ctr"/>
              <a:lstStyle/>
              <a:p>
                <a:endParaRPr lang="fi-FI"/>
              </a:p>
            </p:txBody>
          </p:sp>
          <p:sp>
            <p:nvSpPr>
              <p:cNvPr id="178" name="Freeform: Shape 177">
                <a:extLst>
                  <a:ext uri="{FF2B5EF4-FFF2-40B4-BE49-F238E27FC236}">
                    <a16:creationId xmlns:a16="http://schemas.microsoft.com/office/drawing/2014/main" id="{B2721F58-6EE5-874E-C5CE-9896F82F7E1D}"/>
                  </a:ext>
                </a:extLst>
              </p:cNvPr>
              <p:cNvSpPr/>
              <p:nvPr/>
            </p:nvSpPr>
            <p:spPr>
              <a:xfrm>
                <a:off x="4782380" y="3973182"/>
                <a:ext cx="642270" cy="276420"/>
              </a:xfrm>
              <a:custGeom>
                <a:avLst/>
                <a:gdLst>
                  <a:gd name="connsiteX0" fmla="*/ 115958 w 642270"/>
                  <a:gd name="connsiteY0" fmla="*/ 276420 h 276420"/>
                  <a:gd name="connsiteX1" fmla="*/ 130283 w 642270"/>
                  <a:gd name="connsiteY1" fmla="*/ 276420 h 276420"/>
                  <a:gd name="connsiteX2" fmla="*/ 203147 w 642270"/>
                  <a:gd name="connsiteY2" fmla="*/ 211480 h 276420"/>
                  <a:gd name="connsiteX3" fmla="*/ 268087 w 642270"/>
                  <a:gd name="connsiteY3" fmla="*/ 276420 h 276420"/>
                  <a:gd name="connsiteX4" fmla="*/ 373980 w 642270"/>
                  <a:gd name="connsiteY4" fmla="*/ 276420 h 276420"/>
                  <a:gd name="connsiteX5" fmla="*/ 446910 w 642270"/>
                  <a:gd name="connsiteY5" fmla="*/ 211555 h 276420"/>
                  <a:gd name="connsiteX6" fmla="*/ 511775 w 642270"/>
                  <a:gd name="connsiteY6" fmla="*/ 276420 h 276420"/>
                  <a:gd name="connsiteX7" fmla="*/ 526109 w 642270"/>
                  <a:gd name="connsiteY7" fmla="*/ 276420 h 276420"/>
                  <a:gd name="connsiteX8" fmla="*/ 618530 w 642270"/>
                  <a:gd name="connsiteY8" fmla="*/ 56910 h 276420"/>
                  <a:gd name="connsiteX9" fmla="*/ 642270 w 642270"/>
                  <a:gd name="connsiteY9" fmla="*/ 56910 h 276420"/>
                  <a:gd name="connsiteX10" fmla="*/ 642270 w 642270"/>
                  <a:gd name="connsiteY10" fmla="*/ 0 h 276420"/>
                  <a:gd name="connsiteX11" fmla="*/ 0 w 642270"/>
                  <a:gd name="connsiteY11" fmla="*/ 0 h 276420"/>
                  <a:gd name="connsiteX12" fmla="*/ 0 w 642270"/>
                  <a:gd name="connsiteY12" fmla="*/ 56910 h 276420"/>
                  <a:gd name="connsiteX13" fmla="*/ 23577 w 642270"/>
                  <a:gd name="connsiteY13" fmla="*/ 56910 h 276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2270" h="276420">
                    <a:moveTo>
                      <a:pt x="115958" y="276420"/>
                    </a:moveTo>
                    <a:lnTo>
                      <a:pt x="130283" y="276420"/>
                    </a:lnTo>
                    <a:cubicBezTo>
                      <a:pt x="132471" y="238367"/>
                      <a:pt x="165093" y="209292"/>
                      <a:pt x="203147" y="211480"/>
                    </a:cubicBezTo>
                    <a:cubicBezTo>
                      <a:pt x="238145" y="213493"/>
                      <a:pt x="266075" y="241422"/>
                      <a:pt x="268087" y="276420"/>
                    </a:cubicBezTo>
                    <a:lnTo>
                      <a:pt x="373980" y="276420"/>
                    </a:lnTo>
                    <a:cubicBezTo>
                      <a:pt x="376207" y="238369"/>
                      <a:pt x="408859" y="209327"/>
                      <a:pt x="446910" y="211555"/>
                    </a:cubicBezTo>
                    <a:cubicBezTo>
                      <a:pt x="481852" y="213599"/>
                      <a:pt x="509731" y="241478"/>
                      <a:pt x="511775" y="276420"/>
                    </a:cubicBezTo>
                    <a:lnTo>
                      <a:pt x="526109" y="276420"/>
                    </a:lnTo>
                    <a:lnTo>
                      <a:pt x="618530" y="56910"/>
                    </a:lnTo>
                    <a:lnTo>
                      <a:pt x="642270" y="56910"/>
                    </a:lnTo>
                    <a:lnTo>
                      <a:pt x="642270" y="0"/>
                    </a:lnTo>
                    <a:lnTo>
                      <a:pt x="0" y="0"/>
                    </a:lnTo>
                    <a:lnTo>
                      <a:pt x="0" y="56910"/>
                    </a:lnTo>
                    <a:lnTo>
                      <a:pt x="23577" y="56910"/>
                    </a:lnTo>
                    <a:close/>
                  </a:path>
                </a:pathLst>
              </a:custGeom>
              <a:solidFill>
                <a:schemeClr val="accent3"/>
              </a:solidFill>
              <a:ln w="8037" cap="flat">
                <a:noFill/>
                <a:prstDash val="solid"/>
                <a:miter/>
              </a:ln>
            </p:spPr>
            <p:txBody>
              <a:bodyPr rtlCol="0" anchor="ctr"/>
              <a:lstStyle/>
              <a:p>
                <a:endParaRPr lang="fi-FI"/>
              </a:p>
            </p:txBody>
          </p:sp>
          <p:sp>
            <p:nvSpPr>
              <p:cNvPr id="180" name="Freeform: Shape 179">
                <a:extLst>
                  <a:ext uri="{FF2B5EF4-FFF2-40B4-BE49-F238E27FC236}">
                    <a16:creationId xmlns:a16="http://schemas.microsoft.com/office/drawing/2014/main" id="{9C945875-5A03-A893-A827-747EA6EC06BB}"/>
                  </a:ext>
                </a:extLst>
              </p:cNvPr>
              <p:cNvSpPr/>
              <p:nvPr/>
            </p:nvSpPr>
            <p:spPr>
              <a:xfrm>
                <a:off x="5383369" y="3436673"/>
                <a:ext cx="394817" cy="178785"/>
              </a:xfrm>
              <a:custGeom>
                <a:avLst/>
                <a:gdLst>
                  <a:gd name="connsiteX0" fmla="*/ 22348 w 394817"/>
                  <a:gd name="connsiteY0" fmla="*/ 0 h 178785"/>
                  <a:gd name="connsiteX1" fmla="*/ 22348 w 394817"/>
                  <a:gd name="connsiteY1" fmla="*/ 134089 h 178785"/>
                  <a:gd name="connsiteX2" fmla="*/ 0 w 394817"/>
                  <a:gd name="connsiteY2" fmla="*/ 156437 h 178785"/>
                  <a:gd name="connsiteX3" fmla="*/ 22348 w 394817"/>
                  <a:gd name="connsiteY3" fmla="*/ 178785 h 178785"/>
                  <a:gd name="connsiteX4" fmla="*/ 372469 w 394817"/>
                  <a:gd name="connsiteY4" fmla="*/ 178785 h 178785"/>
                  <a:gd name="connsiteX5" fmla="*/ 394817 w 394817"/>
                  <a:gd name="connsiteY5" fmla="*/ 156437 h 178785"/>
                  <a:gd name="connsiteX6" fmla="*/ 372469 w 394817"/>
                  <a:gd name="connsiteY6" fmla="*/ 134089 h 178785"/>
                  <a:gd name="connsiteX7" fmla="*/ 372469 w 394817"/>
                  <a:gd name="connsiteY7" fmla="*/ 0 h 178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4817" h="178785">
                    <a:moveTo>
                      <a:pt x="22348" y="0"/>
                    </a:moveTo>
                    <a:lnTo>
                      <a:pt x="22348" y="134089"/>
                    </a:lnTo>
                    <a:cubicBezTo>
                      <a:pt x="10005" y="134089"/>
                      <a:pt x="0" y="144094"/>
                      <a:pt x="0" y="156437"/>
                    </a:cubicBezTo>
                    <a:cubicBezTo>
                      <a:pt x="0" y="168780"/>
                      <a:pt x="10005" y="178785"/>
                      <a:pt x="22348" y="178785"/>
                    </a:cubicBezTo>
                    <a:lnTo>
                      <a:pt x="372469" y="178785"/>
                    </a:lnTo>
                    <a:cubicBezTo>
                      <a:pt x="384812" y="178785"/>
                      <a:pt x="394817" y="168780"/>
                      <a:pt x="394817" y="156437"/>
                    </a:cubicBezTo>
                    <a:cubicBezTo>
                      <a:pt x="394817" y="144094"/>
                      <a:pt x="384812" y="134089"/>
                      <a:pt x="372469" y="134089"/>
                    </a:cubicBezTo>
                    <a:lnTo>
                      <a:pt x="372469" y="0"/>
                    </a:lnTo>
                    <a:close/>
                  </a:path>
                </a:pathLst>
              </a:custGeom>
              <a:solidFill>
                <a:schemeClr val="accent3"/>
              </a:solidFill>
              <a:ln w="7441" cap="flat">
                <a:noFill/>
                <a:prstDash val="solid"/>
                <a:miter/>
              </a:ln>
            </p:spPr>
            <p:txBody>
              <a:bodyPr rtlCol="0" anchor="ctr"/>
              <a:lstStyle/>
              <a:p>
                <a:endParaRPr lang="fi-FI"/>
              </a:p>
            </p:txBody>
          </p:sp>
          <p:sp>
            <p:nvSpPr>
              <p:cNvPr id="181" name="Freeform: Shape 180">
                <a:extLst>
                  <a:ext uri="{FF2B5EF4-FFF2-40B4-BE49-F238E27FC236}">
                    <a16:creationId xmlns:a16="http://schemas.microsoft.com/office/drawing/2014/main" id="{F671A6D8-00E8-4421-7275-EB2BA5FE9A0E}"/>
                  </a:ext>
                </a:extLst>
              </p:cNvPr>
              <p:cNvSpPr/>
              <p:nvPr/>
            </p:nvSpPr>
            <p:spPr>
              <a:xfrm>
                <a:off x="5368470" y="3220641"/>
                <a:ext cx="424614" cy="186234"/>
              </a:xfrm>
              <a:custGeom>
                <a:avLst/>
                <a:gdLst>
                  <a:gd name="connsiteX0" fmla="*/ 22348 w 424614"/>
                  <a:gd name="connsiteY0" fmla="*/ 67044 h 186234"/>
                  <a:gd name="connsiteX1" fmla="*/ 37247 w 424614"/>
                  <a:gd name="connsiteY1" fmla="*/ 67044 h 186234"/>
                  <a:gd name="connsiteX2" fmla="*/ 37247 w 424614"/>
                  <a:gd name="connsiteY2" fmla="*/ 141538 h 186234"/>
                  <a:gd name="connsiteX3" fmla="*/ 14899 w 424614"/>
                  <a:gd name="connsiteY3" fmla="*/ 163886 h 186234"/>
                  <a:gd name="connsiteX4" fmla="*/ 37247 w 424614"/>
                  <a:gd name="connsiteY4" fmla="*/ 186235 h 186234"/>
                  <a:gd name="connsiteX5" fmla="*/ 387368 w 424614"/>
                  <a:gd name="connsiteY5" fmla="*/ 186235 h 186234"/>
                  <a:gd name="connsiteX6" fmla="*/ 409716 w 424614"/>
                  <a:gd name="connsiteY6" fmla="*/ 163886 h 186234"/>
                  <a:gd name="connsiteX7" fmla="*/ 387368 w 424614"/>
                  <a:gd name="connsiteY7" fmla="*/ 141538 h 186234"/>
                  <a:gd name="connsiteX8" fmla="*/ 387368 w 424614"/>
                  <a:gd name="connsiteY8" fmla="*/ 67044 h 186234"/>
                  <a:gd name="connsiteX9" fmla="*/ 402267 w 424614"/>
                  <a:gd name="connsiteY9" fmla="*/ 67044 h 186234"/>
                  <a:gd name="connsiteX10" fmla="*/ 424615 w 424614"/>
                  <a:gd name="connsiteY10" fmla="*/ 44696 h 186234"/>
                  <a:gd name="connsiteX11" fmla="*/ 402267 w 424614"/>
                  <a:gd name="connsiteY11" fmla="*/ 22348 h 186234"/>
                  <a:gd name="connsiteX12" fmla="*/ 342672 w 424614"/>
                  <a:gd name="connsiteY12" fmla="*/ 22348 h 186234"/>
                  <a:gd name="connsiteX13" fmla="*/ 342672 w 424614"/>
                  <a:gd name="connsiteY13" fmla="*/ 0 h 186234"/>
                  <a:gd name="connsiteX14" fmla="*/ 260728 w 424614"/>
                  <a:gd name="connsiteY14" fmla="*/ 0 h 186234"/>
                  <a:gd name="connsiteX15" fmla="*/ 260728 w 424614"/>
                  <a:gd name="connsiteY15" fmla="*/ 22348 h 186234"/>
                  <a:gd name="connsiteX16" fmla="*/ 22348 w 424614"/>
                  <a:gd name="connsiteY16" fmla="*/ 22348 h 186234"/>
                  <a:gd name="connsiteX17" fmla="*/ 0 w 424614"/>
                  <a:gd name="connsiteY17" fmla="*/ 44696 h 186234"/>
                  <a:gd name="connsiteX18" fmla="*/ 22348 w 424614"/>
                  <a:gd name="connsiteY18" fmla="*/ 67044 h 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24614" h="186234">
                    <a:moveTo>
                      <a:pt x="22348" y="67044"/>
                    </a:moveTo>
                    <a:lnTo>
                      <a:pt x="37247" y="67044"/>
                    </a:lnTo>
                    <a:lnTo>
                      <a:pt x="37247" y="141538"/>
                    </a:lnTo>
                    <a:cubicBezTo>
                      <a:pt x="24904" y="141538"/>
                      <a:pt x="14899" y="151544"/>
                      <a:pt x="14899" y="163886"/>
                    </a:cubicBezTo>
                    <a:cubicBezTo>
                      <a:pt x="14899" y="176229"/>
                      <a:pt x="24904" y="186235"/>
                      <a:pt x="37247" y="186235"/>
                    </a:cubicBezTo>
                    <a:lnTo>
                      <a:pt x="387368" y="186235"/>
                    </a:lnTo>
                    <a:cubicBezTo>
                      <a:pt x="399711" y="186235"/>
                      <a:pt x="409716" y="176229"/>
                      <a:pt x="409716" y="163886"/>
                    </a:cubicBezTo>
                    <a:cubicBezTo>
                      <a:pt x="409716" y="151544"/>
                      <a:pt x="399711" y="141538"/>
                      <a:pt x="387368" y="141538"/>
                    </a:cubicBezTo>
                    <a:lnTo>
                      <a:pt x="387368" y="67044"/>
                    </a:lnTo>
                    <a:lnTo>
                      <a:pt x="402267" y="67044"/>
                    </a:lnTo>
                    <a:cubicBezTo>
                      <a:pt x="414610" y="67044"/>
                      <a:pt x="424615" y="57039"/>
                      <a:pt x="424615" y="44696"/>
                    </a:cubicBezTo>
                    <a:cubicBezTo>
                      <a:pt x="424615" y="32353"/>
                      <a:pt x="414610" y="22348"/>
                      <a:pt x="402267" y="22348"/>
                    </a:cubicBezTo>
                    <a:lnTo>
                      <a:pt x="342672" y="22348"/>
                    </a:lnTo>
                    <a:lnTo>
                      <a:pt x="342672" y="0"/>
                    </a:lnTo>
                    <a:lnTo>
                      <a:pt x="260728" y="0"/>
                    </a:lnTo>
                    <a:lnTo>
                      <a:pt x="260728" y="22348"/>
                    </a:lnTo>
                    <a:lnTo>
                      <a:pt x="22348" y="22348"/>
                    </a:lnTo>
                    <a:cubicBezTo>
                      <a:pt x="10005" y="22348"/>
                      <a:pt x="0" y="32353"/>
                      <a:pt x="0" y="44696"/>
                    </a:cubicBezTo>
                    <a:cubicBezTo>
                      <a:pt x="0" y="57039"/>
                      <a:pt x="10005" y="67044"/>
                      <a:pt x="22348" y="67044"/>
                    </a:cubicBezTo>
                    <a:close/>
                  </a:path>
                </a:pathLst>
              </a:custGeom>
              <a:solidFill>
                <a:schemeClr val="accent3"/>
              </a:solidFill>
              <a:ln w="7441" cap="flat">
                <a:noFill/>
                <a:prstDash val="solid"/>
                <a:miter/>
              </a:ln>
            </p:spPr>
            <p:txBody>
              <a:bodyPr rtlCol="0" anchor="ctr"/>
              <a:lstStyle/>
              <a:p>
                <a:endParaRPr lang="fi-FI"/>
              </a:p>
            </p:txBody>
          </p:sp>
          <p:sp>
            <p:nvSpPr>
              <p:cNvPr id="182" name="Freeform: Shape 181">
                <a:extLst>
                  <a:ext uri="{FF2B5EF4-FFF2-40B4-BE49-F238E27FC236}">
                    <a16:creationId xmlns:a16="http://schemas.microsoft.com/office/drawing/2014/main" id="{93FF8408-4C62-DBBE-5E83-CF0F71CF9506}"/>
                  </a:ext>
                </a:extLst>
              </p:cNvPr>
              <p:cNvSpPr/>
              <p:nvPr/>
            </p:nvSpPr>
            <p:spPr>
              <a:xfrm>
                <a:off x="5368470" y="3645256"/>
                <a:ext cx="424614" cy="134088"/>
              </a:xfrm>
              <a:custGeom>
                <a:avLst/>
                <a:gdLst>
                  <a:gd name="connsiteX0" fmla="*/ 402267 w 424614"/>
                  <a:gd name="connsiteY0" fmla="*/ 89393 h 134088"/>
                  <a:gd name="connsiteX1" fmla="*/ 387368 w 424614"/>
                  <a:gd name="connsiteY1" fmla="*/ 89393 h 134088"/>
                  <a:gd name="connsiteX2" fmla="*/ 387368 w 424614"/>
                  <a:gd name="connsiteY2" fmla="*/ 0 h 134088"/>
                  <a:gd name="connsiteX3" fmla="*/ 37247 w 424614"/>
                  <a:gd name="connsiteY3" fmla="*/ 0 h 134088"/>
                  <a:gd name="connsiteX4" fmla="*/ 37247 w 424614"/>
                  <a:gd name="connsiteY4" fmla="*/ 89393 h 134088"/>
                  <a:gd name="connsiteX5" fmla="*/ 22348 w 424614"/>
                  <a:gd name="connsiteY5" fmla="*/ 89393 h 134088"/>
                  <a:gd name="connsiteX6" fmla="*/ 0 w 424614"/>
                  <a:gd name="connsiteY6" fmla="*/ 111741 h 134088"/>
                  <a:gd name="connsiteX7" fmla="*/ 22348 w 424614"/>
                  <a:gd name="connsiteY7" fmla="*/ 134089 h 134088"/>
                  <a:gd name="connsiteX8" fmla="*/ 402267 w 424614"/>
                  <a:gd name="connsiteY8" fmla="*/ 134089 h 134088"/>
                  <a:gd name="connsiteX9" fmla="*/ 424615 w 424614"/>
                  <a:gd name="connsiteY9" fmla="*/ 111741 h 134088"/>
                  <a:gd name="connsiteX10" fmla="*/ 402267 w 424614"/>
                  <a:gd name="connsiteY10" fmla="*/ 89393 h 134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4614" h="134088">
                    <a:moveTo>
                      <a:pt x="402267" y="89393"/>
                    </a:moveTo>
                    <a:lnTo>
                      <a:pt x="387368" y="89393"/>
                    </a:lnTo>
                    <a:lnTo>
                      <a:pt x="387368" y="0"/>
                    </a:lnTo>
                    <a:lnTo>
                      <a:pt x="37247" y="0"/>
                    </a:lnTo>
                    <a:lnTo>
                      <a:pt x="37247" y="89393"/>
                    </a:lnTo>
                    <a:lnTo>
                      <a:pt x="22348" y="89393"/>
                    </a:lnTo>
                    <a:cubicBezTo>
                      <a:pt x="10005" y="89393"/>
                      <a:pt x="0" y="99398"/>
                      <a:pt x="0" y="111741"/>
                    </a:cubicBezTo>
                    <a:cubicBezTo>
                      <a:pt x="0" y="124084"/>
                      <a:pt x="10005" y="134089"/>
                      <a:pt x="22348" y="134089"/>
                    </a:cubicBezTo>
                    <a:lnTo>
                      <a:pt x="402267" y="134089"/>
                    </a:lnTo>
                    <a:cubicBezTo>
                      <a:pt x="414610" y="134089"/>
                      <a:pt x="424615" y="124084"/>
                      <a:pt x="424615" y="111741"/>
                    </a:cubicBezTo>
                    <a:cubicBezTo>
                      <a:pt x="424615" y="99398"/>
                      <a:pt x="414610" y="89393"/>
                      <a:pt x="402267" y="89393"/>
                    </a:cubicBezTo>
                    <a:close/>
                  </a:path>
                </a:pathLst>
              </a:custGeom>
              <a:solidFill>
                <a:schemeClr val="accent3"/>
              </a:solidFill>
              <a:ln w="7441" cap="flat">
                <a:noFill/>
                <a:prstDash val="solid"/>
                <a:miter/>
              </a:ln>
            </p:spPr>
            <p:txBody>
              <a:bodyPr rtlCol="0" anchor="ctr"/>
              <a:lstStyle/>
              <a:p>
                <a:endParaRPr lang="fi-FI"/>
              </a:p>
            </p:txBody>
          </p:sp>
          <p:sp>
            <p:nvSpPr>
              <p:cNvPr id="184" name="Freeform: Shape 183">
                <a:extLst>
                  <a:ext uri="{FF2B5EF4-FFF2-40B4-BE49-F238E27FC236}">
                    <a16:creationId xmlns:a16="http://schemas.microsoft.com/office/drawing/2014/main" id="{504381DE-0042-356B-B712-62EDE3C24721}"/>
                  </a:ext>
                </a:extLst>
              </p:cNvPr>
              <p:cNvSpPr/>
              <p:nvPr/>
            </p:nvSpPr>
            <p:spPr>
              <a:xfrm>
                <a:off x="6291633" y="4169465"/>
                <a:ext cx="56854" cy="90795"/>
              </a:xfrm>
              <a:custGeom>
                <a:avLst/>
                <a:gdLst>
                  <a:gd name="connsiteX0" fmla="*/ 28424 w 56854"/>
                  <a:gd name="connsiteY0" fmla="*/ 0 h 90795"/>
                  <a:gd name="connsiteX1" fmla="*/ 34 w 56854"/>
                  <a:gd name="connsiteY1" fmla="*/ 60988 h 90795"/>
                  <a:gd name="connsiteX2" fmla="*/ 27047 w 56854"/>
                  <a:gd name="connsiteY2" fmla="*/ 90762 h 90795"/>
                  <a:gd name="connsiteX3" fmla="*/ 56821 w 56854"/>
                  <a:gd name="connsiteY3" fmla="*/ 63748 h 90795"/>
                  <a:gd name="connsiteX4" fmla="*/ 56821 w 56854"/>
                  <a:gd name="connsiteY4" fmla="*/ 60988 h 90795"/>
                  <a:gd name="connsiteX5" fmla="*/ 28424 w 56854"/>
                  <a:gd name="connsiteY5" fmla="*/ 0 h 90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854" h="90795">
                    <a:moveTo>
                      <a:pt x="28424" y="0"/>
                    </a:moveTo>
                    <a:cubicBezTo>
                      <a:pt x="28424" y="0"/>
                      <a:pt x="34" y="42022"/>
                      <a:pt x="34" y="60988"/>
                    </a:cubicBezTo>
                    <a:cubicBezTo>
                      <a:pt x="-728" y="76669"/>
                      <a:pt x="11366" y="89999"/>
                      <a:pt x="27047" y="90762"/>
                    </a:cubicBezTo>
                    <a:cubicBezTo>
                      <a:pt x="42729" y="91524"/>
                      <a:pt x="56059" y="79430"/>
                      <a:pt x="56821" y="63748"/>
                    </a:cubicBezTo>
                    <a:cubicBezTo>
                      <a:pt x="56865" y="62829"/>
                      <a:pt x="56865" y="61907"/>
                      <a:pt x="56821" y="60988"/>
                    </a:cubicBezTo>
                    <a:cubicBezTo>
                      <a:pt x="56836" y="42111"/>
                      <a:pt x="28424" y="0"/>
                      <a:pt x="28424" y="0"/>
                    </a:cubicBezTo>
                    <a:close/>
                  </a:path>
                </a:pathLst>
              </a:custGeom>
              <a:solidFill>
                <a:schemeClr val="accent3"/>
              </a:solidFill>
              <a:ln w="7441" cap="flat">
                <a:noFill/>
                <a:prstDash val="solid"/>
                <a:miter/>
              </a:ln>
            </p:spPr>
            <p:txBody>
              <a:bodyPr rtlCol="0" anchor="ctr"/>
              <a:lstStyle/>
              <a:p>
                <a:endParaRPr lang="fi-FI"/>
              </a:p>
            </p:txBody>
          </p:sp>
          <p:sp>
            <p:nvSpPr>
              <p:cNvPr id="185" name="Freeform: Shape 184">
                <a:extLst>
                  <a:ext uri="{FF2B5EF4-FFF2-40B4-BE49-F238E27FC236}">
                    <a16:creationId xmlns:a16="http://schemas.microsoft.com/office/drawing/2014/main" id="{B9C8F541-C0C0-F0FB-B7CF-4F5FE5A81A0F}"/>
                  </a:ext>
                </a:extLst>
              </p:cNvPr>
              <p:cNvSpPr/>
              <p:nvPr/>
            </p:nvSpPr>
            <p:spPr>
              <a:xfrm>
                <a:off x="5812113" y="4085885"/>
                <a:ext cx="517117" cy="543601"/>
              </a:xfrm>
              <a:custGeom>
                <a:avLst/>
                <a:gdLst>
                  <a:gd name="connsiteX0" fmla="*/ 516540 w 517117"/>
                  <a:gd name="connsiteY0" fmla="*/ 22145 h 543601"/>
                  <a:gd name="connsiteX1" fmla="*/ 509165 w 517117"/>
                  <a:gd name="connsiteY1" fmla="*/ 4557 h 543601"/>
                  <a:gd name="connsiteX2" fmla="*/ 499481 w 517117"/>
                  <a:gd name="connsiteY2" fmla="*/ 556 h 543601"/>
                  <a:gd name="connsiteX3" fmla="*/ 373311 w 517117"/>
                  <a:gd name="connsiteY3" fmla="*/ 52702 h 543601"/>
                  <a:gd name="connsiteX4" fmla="*/ 347238 w 517117"/>
                  <a:gd name="connsiteY4" fmla="*/ 73627 h 543601"/>
                  <a:gd name="connsiteX5" fmla="*/ 316599 w 517117"/>
                  <a:gd name="connsiteY5" fmla="*/ 117437 h 543601"/>
                  <a:gd name="connsiteX6" fmla="*/ 301208 w 517117"/>
                  <a:gd name="connsiteY6" fmla="*/ 110576 h 543601"/>
                  <a:gd name="connsiteX7" fmla="*/ 291369 w 517117"/>
                  <a:gd name="connsiteY7" fmla="*/ 114342 h 543601"/>
                  <a:gd name="connsiteX8" fmla="*/ 291368 w 517117"/>
                  <a:gd name="connsiteY8" fmla="*/ 114346 h 543601"/>
                  <a:gd name="connsiteX9" fmla="*/ 279449 w 517117"/>
                  <a:gd name="connsiteY9" fmla="*/ 141164 h 543601"/>
                  <a:gd name="connsiteX10" fmla="*/ 221552 w 517117"/>
                  <a:gd name="connsiteY10" fmla="*/ 86485 h 543601"/>
                  <a:gd name="connsiteX11" fmla="*/ 190816 w 517117"/>
                  <a:gd name="connsiteY11" fmla="*/ 74290 h 543601"/>
                  <a:gd name="connsiteX12" fmla="*/ 44696 w 517117"/>
                  <a:gd name="connsiteY12" fmla="*/ 74290 h 543601"/>
                  <a:gd name="connsiteX13" fmla="*/ 0 w 517117"/>
                  <a:gd name="connsiteY13" fmla="*/ 118987 h 543601"/>
                  <a:gd name="connsiteX14" fmla="*/ 0 w 517117"/>
                  <a:gd name="connsiteY14" fmla="*/ 498905 h 543601"/>
                  <a:gd name="connsiteX15" fmla="*/ 44696 w 517117"/>
                  <a:gd name="connsiteY15" fmla="*/ 543602 h 543601"/>
                  <a:gd name="connsiteX16" fmla="*/ 350121 w 517117"/>
                  <a:gd name="connsiteY16" fmla="*/ 543602 h 543601"/>
                  <a:gd name="connsiteX17" fmla="*/ 394817 w 517117"/>
                  <a:gd name="connsiteY17" fmla="*/ 498905 h 543601"/>
                  <a:gd name="connsiteX18" fmla="*/ 394817 w 517117"/>
                  <a:gd name="connsiteY18" fmla="*/ 222772 h 543601"/>
                  <a:gd name="connsiteX19" fmla="*/ 376395 w 517117"/>
                  <a:gd name="connsiteY19" fmla="*/ 186776 h 543601"/>
                  <a:gd name="connsiteX20" fmla="*/ 389223 w 517117"/>
                  <a:gd name="connsiteY20" fmla="*/ 158014 h 543601"/>
                  <a:gd name="connsiteX21" fmla="*/ 385498 w 517117"/>
                  <a:gd name="connsiteY21" fmla="*/ 148173 h 543601"/>
                  <a:gd name="connsiteX22" fmla="*/ 370026 w 517117"/>
                  <a:gd name="connsiteY22" fmla="*/ 141275 h 543601"/>
                  <a:gd name="connsiteX23" fmla="*/ 387986 w 517117"/>
                  <a:gd name="connsiteY23" fmla="*/ 97384 h 543601"/>
                  <a:gd name="connsiteX24" fmla="*/ 412361 w 517117"/>
                  <a:gd name="connsiteY24" fmla="*/ 73002 h 543601"/>
                  <a:gd name="connsiteX25" fmla="*/ 512518 w 517117"/>
                  <a:gd name="connsiteY25" fmla="*/ 31896 h 543601"/>
                  <a:gd name="connsiteX26" fmla="*/ 516548 w 517117"/>
                  <a:gd name="connsiteY26" fmla="*/ 22162 h 543601"/>
                  <a:gd name="connsiteX27" fmla="*/ 516540 w 517117"/>
                  <a:gd name="connsiteY27" fmla="*/ 22145 h 543601"/>
                  <a:gd name="connsiteX28" fmla="*/ 137702 w 517117"/>
                  <a:gd name="connsiteY28" fmla="*/ 171132 h 543601"/>
                  <a:gd name="connsiteX29" fmla="*/ 106094 w 517117"/>
                  <a:gd name="connsiteY29" fmla="*/ 158044 h 543601"/>
                  <a:gd name="connsiteX30" fmla="*/ 67044 w 517117"/>
                  <a:gd name="connsiteY30" fmla="*/ 118987 h 543601"/>
                  <a:gd name="connsiteX31" fmla="*/ 178972 w 517117"/>
                  <a:gd name="connsiteY31" fmla="*/ 118987 h 543601"/>
                  <a:gd name="connsiteX32" fmla="*/ 199428 w 517117"/>
                  <a:gd name="connsiteY32" fmla="*/ 127121 h 543601"/>
                  <a:gd name="connsiteX33" fmla="*/ 246031 w 517117"/>
                  <a:gd name="connsiteY33" fmla="*/ 171132 h 543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17117" h="543601">
                    <a:moveTo>
                      <a:pt x="516540" y="22145"/>
                    </a:moveTo>
                    <a:lnTo>
                      <a:pt x="509165" y="4557"/>
                    </a:lnTo>
                    <a:cubicBezTo>
                      <a:pt x="507579" y="795"/>
                      <a:pt x="503260" y="-989"/>
                      <a:pt x="499481" y="556"/>
                    </a:cubicBezTo>
                    <a:lnTo>
                      <a:pt x="373311" y="52702"/>
                    </a:lnTo>
                    <a:cubicBezTo>
                      <a:pt x="362803" y="57049"/>
                      <a:pt x="353756" y="64309"/>
                      <a:pt x="347238" y="73627"/>
                    </a:cubicBezTo>
                    <a:lnTo>
                      <a:pt x="316599" y="117437"/>
                    </a:lnTo>
                    <a:lnTo>
                      <a:pt x="301208" y="110576"/>
                    </a:lnTo>
                    <a:cubicBezTo>
                      <a:pt x="297452" y="108900"/>
                      <a:pt x="293046" y="110585"/>
                      <a:pt x="291369" y="114342"/>
                    </a:cubicBezTo>
                    <a:cubicBezTo>
                      <a:pt x="291369" y="114344"/>
                      <a:pt x="291369" y="114344"/>
                      <a:pt x="291368" y="114346"/>
                    </a:cubicBezTo>
                    <a:lnTo>
                      <a:pt x="279449" y="141164"/>
                    </a:lnTo>
                    <a:lnTo>
                      <a:pt x="221552" y="86485"/>
                    </a:lnTo>
                    <a:cubicBezTo>
                      <a:pt x="213242" y="78640"/>
                      <a:pt x="202243" y="74276"/>
                      <a:pt x="190816" y="74290"/>
                    </a:cubicBezTo>
                    <a:lnTo>
                      <a:pt x="44696" y="74290"/>
                    </a:lnTo>
                    <a:cubicBezTo>
                      <a:pt x="20011" y="74290"/>
                      <a:pt x="0" y="94302"/>
                      <a:pt x="0" y="118987"/>
                    </a:cubicBezTo>
                    <a:lnTo>
                      <a:pt x="0" y="498905"/>
                    </a:lnTo>
                    <a:cubicBezTo>
                      <a:pt x="0" y="523590"/>
                      <a:pt x="20011" y="543602"/>
                      <a:pt x="44696" y="543602"/>
                    </a:cubicBezTo>
                    <a:lnTo>
                      <a:pt x="350121" y="543602"/>
                    </a:lnTo>
                    <a:cubicBezTo>
                      <a:pt x="374806" y="543602"/>
                      <a:pt x="394817" y="523590"/>
                      <a:pt x="394817" y="498905"/>
                    </a:cubicBezTo>
                    <a:lnTo>
                      <a:pt x="394817" y="222772"/>
                    </a:lnTo>
                    <a:cubicBezTo>
                      <a:pt x="394783" y="208518"/>
                      <a:pt x="387936" y="195140"/>
                      <a:pt x="376395" y="186776"/>
                    </a:cubicBezTo>
                    <a:lnTo>
                      <a:pt x="389223" y="158014"/>
                    </a:lnTo>
                    <a:cubicBezTo>
                      <a:pt x="390907" y="154268"/>
                      <a:pt x="389240" y="149866"/>
                      <a:pt x="385498" y="148173"/>
                    </a:cubicBezTo>
                    <a:lnTo>
                      <a:pt x="370026" y="141275"/>
                    </a:lnTo>
                    <a:lnTo>
                      <a:pt x="387986" y="97384"/>
                    </a:lnTo>
                    <a:cubicBezTo>
                      <a:pt x="392524" y="86323"/>
                      <a:pt x="401302" y="77542"/>
                      <a:pt x="412361" y="73002"/>
                    </a:cubicBezTo>
                    <a:lnTo>
                      <a:pt x="512518" y="31896"/>
                    </a:lnTo>
                    <a:cubicBezTo>
                      <a:pt x="516318" y="30321"/>
                      <a:pt x="518123" y="25963"/>
                      <a:pt x="516548" y="22162"/>
                    </a:cubicBezTo>
                    <a:cubicBezTo>
                      <a:pt x="516546" y="22157"/>
                      <a:pt x="516543" y="22151"/>
                      <a:pt x="516540" y="22145"/>
                    </a:cubicBezTo>
                    <a:close/>
                    <a:moveTo>
                      <a:pt x="137702" y="171132"/>
                    </a:moveTo>
                    <a:cubicBezTo>
                      <a:pt x="125847" y="171134"/>
                      <a:pt x="114478" y="166426"/>
                      <a:pt x="106094" y="158044"/>
                    </a:cubicBezTo>
                    <a:lnTo>
                      <a:pt x="67044" y="118987"/>
                    </a:lnTo>
                    <a:lnTo>
                      <a:pt x="178972" y="118987"/>
                    </a:lnTo>
                    <a:cubicBezTo>
                      <a:pt x="186579" y="118987"/>
                      <a:pt x="193897" y="121898"/>
                      <a:pt x="199428" y="127121"/>
                    </a:cubicBezTo>
                    <a:lnTo>
                      <a:pt x="246031" y="171132"/>
                    </a:lnTo>
                    <a:close/>
                  </a:path>
                </a:pathLst>
              </a:custGeom>
              <a:solidFill>
                <a:schemeClr val="accent3"/>
              </a:solidFill>
              <a:ln w="7441" cap="flat">
                <a:noFill/>
                <a:prstDash val="solid"/>
                <a:miter/>
              </a:ln>
            </p:spPr>
            <p:txBody>
              <a:bodyPr rtlCol="0" anchor="ctr"/>
              <a:lstStyle/>
              <a:p>
                <a:endParaRPr lang="fi-FI"/>
              </a:p>
            </p:txBody>
          </p:sp>
          <p:sp>
            <p:nvSpPr>
              <p:cNvPr id="187" name="Freeform: Shape 186">
                <a:extLst>
                  <a:ext uri="{FF2B5EF4-FFF2-40B4-BE49-F238E27FC236}">
                    <a16:creationId xmlns:a16="http://schemas.microsoft.com/office/drawing/2014/main" id="{430E20F0-F78E-F82D-FF78-4FED6CDEF7B1}"/>
                  </a:ext>
                </a:extLst>
              </p:cNvPr>
              <p:cNvSpPr/>
              <p:nvPr/>
            </p:nvSpPr>
            <p:spPr>
              <a:xfrm>
                <a:off x="5858182" y="3526132"/>
                <a:ext cx="685343" cy="417165"/>
              </a:xfrm>
              <a:custGeom>
                <a:avLst/>
                <a:gdLst>
                  <a:gd name="connsiteX0" fmla="*/ 634166 w 685343"/>
                  <a:gd name="connsiteY0" fmla="*/ 387368 h 417165"/>
                  <a:gd name="connsiteX1" fmla="*/ 581134 w 685343"/>
                  <a:gd name="connsiteY1" fmla="*/ 74121 h 417165"/>
                  <a:gd name="connsiteX2" fmla="*/ 571652 w 685343"/>
                  <a:gd name="connsiteY2" fmla="*/ 61480 h 417165"/>
                  <a:gd name="connsiteX3" fmla="*/ 570012 w 685343"/>
                  <a:gd name="connsiteY3" fmla="*/ 61368 h 417165"/>
                  <a:gd name="connsiteX4" fmla="*/ 479927 w 685343"/>
                  <a:gd name="connsiteY4" fmla="*/ 61368 h 417165"/>
                  <a:gd name="connsiteX5" fmla="*/ 551158 w 685343"/>
                  <a:gd name="connsiteY5" fmla="*/ 387368 h 417165"/>
                  <a:gd name="connsiteX6" fmla="*/ 526672 w 685343"/>
                  <a:gd name="connsiteY6" fmla="*/ 387368 h 417165"/>
                  <a:gd name="connsiteX7" fmla="*/ 462547 w 685343"/>
                  <a:gd name="connsiteY7" fmla="*/ 13089 h 417165"/>
                  <a:gd name="connsiteX8" fmla="*/ 453453 w 685343"/>
                  <a:gd name="connsiteY8" fmla="*/ 165 h 417165"/>
                  <a:gd name="connsiteX9" fmla="*/ 451559 w 685343"/>
                  <a:gd name="connsiteY9" fmla="*/ 0 h 417165"/>
                  <a:gd name="connsiteX10" fmla="*/ 227504 w 685343"/>
                  <a:gd name="connsiteY10" fmla="*/ 0 h 417165"/>
                  <a:gd name="connsiteX11" fmla="*/ 216358 w 685343"/>
                  <a:gd name="connsiteY11" fmla="*/ 11202 h 417165"/>
                  <a:gd name="connsiteX12" fmla="*/ 216524 w 685343"/>
                  <a:gd name="connsiteY12" fmla="*/ 13089 h 417165"/>
                  <a:gd name="connsiteX13" fmla="*/ 152400 w 685343"/>
                  <a:gd name="connsiteY13" fmla="*/ 387368 h 417165"/>
                  <a:gd name="connsiteX14" fmla="*/ 127906 w 685343"/>
                  <a:gd name="connsiteY14" fmla="*/ 387368 h 417165"/>
                  <a:gd name="connsiteX15" fmla="*/ 199130 w 685343"/>
                  <a:gd name="connsiteY15" fmla="*/ 61368 h 417165"/>
                  <a:gd name="connsiteX16" fmla="*/ 107942 w 685343"/>
                  <a:gd name="connsiteY16" fmla="*/ 61368 h 417165"/>
                  <a:gd name="connsiteX17" fmla="*/ 96730 w 685343"/>
                  <a:gd name="connsiteY17" fmla="*/ 72504 h 417165"/>
                  <a:gd name="connsiteX18" fmla="*/ 96842 w 685343"/>
                  <a:gd name="connsiteY18" fmla="*/ 74121 h 417165"/>
                  <a:gd name="connsiteX19" fmla="*/ 43787 w 685343"/>
                  <a:gd name="connsiteY19" fmla="*/ 387368 h 417165"/>
                  <a:gd name="connsiteX20" fmla="*/ 0 w 685343"/>
                  <a:gd name="connsiteY20" fmla="*/ 387368 h 417165"/>
                  <a:gd name="connsiteX21" fmla="*/ 0 w 685343"/>
                  <a:gd name="connsiteY21" fmla="*/ 417166 h 417165"/>
                  <a:gd name="connsiteX22" fmla="*/ 685343 w 685343"/>
                  <a:gd name="connsiteY22" fmla="*/ 417166 h 417165"/>
                  <a:gd name="connsiteX23" fmla="*/ 685343 w 685343"/>
                  <a:gd name="connsiteY23" fmla="*/ 387368 h 417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85343" h="417165">
                    <a:moveTo>
                      <a:pt x="634166" y="387368"/>
                    </a:moveTo>
                    <a:cubicBezTo>
                      <a:pt x="609352" y="330082"/>
                      <a:pt x="561728" y="199077"/>
                      <a:pt x="581134" y="74121"/>
                    </a:cubicBezTo>
                    <a:cubicBezTo>
                      <a:pt x="582006" y="68012"/>
                      <a:pt x="577761" y="62352"/>
                      <a:pt x="571652" y="61480"/>
                    </a:cubicBezTo>
                    <a:cubicBezTo>
                      <a:pt x="571109" y="61402"/>
                      <a:pt x="570560" y="61365"/>
                      <a:pt x="570012" y="61368"/>
                    </a:cubicBezTo>
                    <a:lnTo>
                      <a:pt x="479927" y="61368"/>
                    </a:lnTo>
                    <a:cubicBezTo>
                      <a:pt x="472634" y="200530"/>
                      <a:pt x="529093" y="339081"/>
                      <a:pt x="551158" y="387368"/>
                    </a:cubicBezTo>
                    <a:lnTo>
                      <a:pt x="526672" y="387368"/>
                    </a:lnTo>
                    <a:cubicBezTo>
                      <a:pt x="498230" y="322923"/>
                      <a:pt x="438404" y="164028"/>
                      <a:pt x="462547" y="13089"/>
                    </a:cubicBezTo>
                    <a:cubicBezTo>
                      <a:pt x="463604" y="7008"/>
                      <a:pt x="459533" y="1222"/>
                      <a:pt x="453453" y="165"/>
                    </a:cubicBezTo>
                    <a:cubicBezTo>
                      <a:pt x="452827" y="57"/>
                      <a:pt x="452194" y="1"/>
                      <a:pt x="451559" y="0"/>
                    </a:cubicBezTo>
                    <a:lnTo>
                      <a:pt x="227504" y="0"/>
                    </a:lnTo>
                    <a:cubicBezTo>
                      <a:pt x="221333" y="16"/>
                      <a:pt x="216343" y="5031"/>
                      <a:pt x="216358" y="11202"/>
                    </a:cubicBezTo>
                    <a:cubicBezTo>
                      <a:pt x="216360" y="11835"/>
                      <a:pt x="216416" y="12466"/>
                      <a:pt x="216524" y="13089"/>
                    </a:cubicBezTo>
                    <a:cubicBezTo>
                      <a:pt x="240667" y="164028"/>
                      <a:pt x="180841" y="322923"/>
                      <a:pt x="152400" y="387368"/>
                    </a:cubicBezTo>
                    <a:lnTo>
                      <a:pt x="127906" y="387368"/>
                    </a:lnTo>
                    <a:cubicBezTo>
                      <a:pt x="149986" y="339074"/>
                      <a:pt x="206422" y="200515"/>
                      <a:pt x="199130" y="61368"/>
                    </a:cubicBezTo>
                    <a:lnTo>
                      <a:pt x="107942" y="61368"/>
                    </a:lnTo>
                    <a:cubicBezTo>
                      <a:pt x="101771" y="61347"/>
                      <a:pt x="96750" y="66333"/>
                      <a:pt x="96730" y="72504"/>
                    </a:cubicBezTo>
                    <a:cubicBezTo>
                      <a:pt x="96728" y="73046"/>
                      <a:pt x="96765" y="73586"/>
                      <a:pt x="96842" y="74121"/>
                    </a:cubicBezTo>
                    <a:cubicBezTo>
                      <a:pt x="116210" y="199077"/>
                      <a:pt x="68601" y="330082"/>
                      <a:pt x="43787" y="387368"/>
                    </a:cubicBezTo>
                    <a:lnTo>
                      <a:pt x="0" y="387368"/>
                    </a:lnTo>
                    <a:lnTo>
                      <a:pt x="0" y="417166"/>
                    </a:lnTo>
                    <a:lnTo>
                      <a:pt x="685343" y="417166"/>
                    </a:lnTo>
                    <a:lnTo>
                      <a:pt x="685343" y="387368"/>
                    </a:lnTo>
                    <a:close/>
                  </a:path>
                </a:pathLst>
              </a:custGeom>
              <a:solidFill>
                <a:schemeClr val="accent3"/>
              </a:solidFill>
              <a:ln w="7441" cap="flat">
                <a:noFill/>
                <a:prstDash val="solid"/>
                <a:miter/>
              </a:ln>
            </p:spPr>
            <p:txBody>
              <a:bodyPr rtlCol="0" anchor="ctr"/>
              <a:lstStyle/>
              <a:p>
                <a:endParaRPr lang="fi-FI"/>
              </a:p>
            </p:txBody>
          </p:sp>
          <p:sp>
            <p:nvSpPr>
              <p:cNvPr id="188" name="Freeform: Shape 187">
                <a:extLst>
                  <a:ext uri="{FF2B5EF4-FFF2-40B4-BE49-F238E27FC236}">
                    <a16:creationId xmlns:a16="http://schemas.microsoft.com/office/drawing/2014/main" id="{47198C25-BB76-1F1E-F758-C25504C42C1E}"/>
                  </a:ext>
                </a:extLst>
              </p:cNvPr>
              <p:cNvSpPr/>
              <p:nvPr/>
            </p:nvSpPr>
            <p:spPr>
              <a:xfrm>
                <a:off x="6156195" y="3302506"/>
                <a:ext cx="327555" cy="194745"/>
              </a:xfrm>
              <a:custGeom>
                <a:avLst/>
                <a:gdLst>
                  <a:gd name="connsiteX0" fmla="*/ 66344 w 327555"/>
                  <a:gd name="connsiteY0" fmla="*/ 177440 h 194745"/>
                  <a:gd name="connsiteX1" fmla="*/ 92834 w 327555"/>
                  <a:gd name="connsiteY1" fmla="*/ 171004 h 194745"/>
                  <a:gd name="connsiteX2" fmla="*/ 98317 w 327555"/>
                  <a:gd name="connsiteY2" fmla="*/ 174349 h 194745"/>
                  <a:gd name="connsiteX3" fmla="*/ 186594 w 327555"/>
                  <a:gd name="connsiteY3" fmla="*/ 152866 h 194745"/>
                  <a:gd name="connsiteX4" fmla="*/ 186600 w 327555"/>
                  <a:gd name="connsiteY4" fmla="*/ 152857 h 194745"/>
                  <a:gd name="connsiteX5" fmla="*/ 213090 w 327555"/>
                  <a:gd name="connsiteY5" fmla="*/ 146421 h 194745"/>
                  <a:gd name="connsiteX6" fmla="*/ 317381 w 327555"/>
                  <a:gd name="connsiteY6" fmla="*/ 123417 h 194745"/>
                  <a:gd name="connsiteX7" fmla="*/ 289945 w 327555"/>
                  <a:gd name="connsiteY7" fmla="*/ 20258 h 194745"/>
                  <a:gd name="connsiteX8" fmla="*/ 209752 w 327555"/>
                  <a:gd name="connsiteY8" fmla="*/ 19387 h 194745"/>
                  <a:gd name="connsiteX9" fmla="*/ 197573 w 327555"/>
                  <a:gd name="connsiteY9" fmla="*/ 9762 h 194745"/>
                  <a:gd name="connsiteX10" fmla="*/ 111808 w 327555"/>
                  <a:gd name="connsiteY10" fmla="*/ 28661 h 194745"/>
                  <a:gd name="connsiteX11" fmla="*/ 103934 w 327555"/>
                  <a:gd name="connsiteY11" fmla="*/ 68009 h 194745"/>
                  <a:gd name="connsiteX12" fmla="*/ 52533 w 327555"/>
                  <a:gd name="connsiteY12" fmla="*/ 101315 h 194745"/>
                  <a:gd name="connsiteX13" fmla="*/ 38886 w 327555"/>
                  <a:gd name="connsiteY13" fmla="*/ 123723 h 194745"/>
                  <a:gd name="connsiteX14" fmla="*/ 35675 w 327555"/>
                  <a:gd name="connsiteY14" fmla="*/ 123395 h 194745"/>
                  <a:gd name="connsiteX15" fmla="*/ 0 w 327555"/>
                  <a:gd name="connsiteY15" fmla="*/ 159070 h 194745"/>
                  <a:gd name="connsiteX16" fmla="*/ 35675 w 327555"/>
                  <a:gd name="connsiteY16" fmla="*/ 194745 h 194745"/>
                  <a:gd name="connsiteX17" fmla="*/ 57353 w 327555"/>
                  <a:gd name="connsiteY17" fmla="*/ 187229 h 194745"/>
                  <a:gd name="connsiteX18" fmla="*/ 65204 w 327555"/>
                  <a:gd name="connsiteY18" fmla="*/ 179206 h 19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7555" h="194745">
                    <a:moveTo>
                      <a:pt x="66344" y="177440"/>
                    </a:moveTo>
                    <a:cubicBezTo>
                      <a:pt x="71883" y="168349"/>
                      <a:pt x="83742" y="165468"/>
                      <a:pt x="92834" y="171004"/>
                    </a:cubicBezTo>
                    <a:lnTo>
                      <a:pt x="98317" y="174349"/>
                    </a:lnTo>
                    <a:cubicBezTo>
                      <a:pt x="128626" y="192793"/>
                      <a:pt x="168150" y="183176"/>
                      <a:pt x="186594" y="152866"/>
                    </a:cubicBezTo>
                    <a:cubicBezTo>
                      <a:pt x="186596" y="152863"/>
                      <a:pt x="186598" y="152860"/>
                      <a:pt x="186600" y="152857"/>
                    </a:cubicBezTo>
                    <a:cubicBezTo>
                      <a:pt x="192138" y="143766"/>
                      <a:pt x="203997" y="140885"/>
                      <a:pt x="213090" y="146421"/>
                    </a:cubicBezTo>
                    <a:cubicBezTo>
                      <a:pt x="248243" y="168857"/>
                      <a:pt x="294928" y="158560"/>
                      <a:pt x="317381" y="123417"/>
                    </a:cubicBezTo>
                    <a:cubicBezTo>
                      <a:pt x="338258" y="87350"/>
                      <a:pt x="325981" y="41189"/>
                      <a:pt x="289945" y="20258"/>
                    </a:cubicBezTo>
                    <a:cubicBezTo>
                      <a:pt x="265460" y="5064"/>
                      <a:pt x="234562" y="4728"/>
                      <a:pt x="209752" y="19387"/>
                    </a:cubicBezTo>
                    <a:cubicBezTo>
                      <a:pt x="206084" y="15711"/>
                      <a:pt x="201996" y="12481"/>
                      <a:pt x="197573" y="9762"/>
                    </a:cubicBezTo>
                    <a:cubicBezTo>
                      <a:pt x="168667" y="-8681"/>
                      <a:pt x="130285" y="-224"/>
                      <a:pt x="111808" y="28661"/>
                    </a:cubicBezTo>
                    <a:cubicBezTo>
                      <a:pt x="104660" y="40451"/>
                      <a:pt x="101873" y="54376"/>
                      <a:pt x="103934" y="68009"/>
                    </a:cubicBezTo>
                    <a:cubicBezTo>
                      <a:pt x="82621" y="70701"/>
                      <a:pt x="63698" y="82963"/>
                      <a:pt x="52533" y="101315"/>
                    </a:cubicBezTo>
                    <a:lnTo>
                      <a:pt x="38886" y="123723"/>
                    </a:lnTo>
                    <a:cubicBezTo>
                      <a:pt x="37813" y="123626"/>
                      <a:pt x="36778" y="123395"/>
                      <a:pt x="35675" y="123395"/>
                    </a:cubicBezTo>
                    <a:cubicBezTo>
                      <a:pt x="15972" y="123395"/>
                      <a:pt x="0" y="139367"/>
                      <a:pt x="0" y="159070"/>
                    </a:cubicBezTo>
                    <a:cubicBezTo>
                      <a:pt x="0" y="178773"/>
                      <a:pt x="15972" y="194745"/>
                      <a:pt x="35675" y="194745"/>
                    </a:cubicBezTo>
                    <a:cubicBezTo>
                      <a:pt x="43536" y="194721"/>
                      <a:pt x="51165" y="192076"/>
                      <a:pt x="57353" y="187229"/>
                    </a:cubicBezTo>
                    <a:cubicBezTo>
                      <a:pt x="60531" y="185169"/>
                      <a:pt x="63213" y="182428"/>
                      <a:pt x="65204" y="179206"/>
                    </a:cubicBezTo>
                    <a:close/>
                  </a:path>
                </a:pathLst>
              </a:custGeom>
              <a:solidFill>
                <a:schemeClr val="accent3"/>
              </a:solidFill>
              <a:ln w="7441" cap="flat">
                <a:noFill/>
                <a:prstDash val="solid"/>
                <a:miter/>
              </a:ln>
            </p:spPr>
            <p:txBody>
              <a:bodyPr rtlCol="0" anchor="ctr"/>
              <a:lstStyle/>
              <a:p>
                <a:endParaRPr lang="fi-FI"/>
              </a:p>
            </p:txBody>
          </p:sp>
          <p:sp>
            <p:nvSpPr>
              <p:cNvPr id="20" name="Graphic 8" descr="Airplane outline">
                <a:extLst>
                  <a:ext uri="{FF2B5EF4-FFF2-40B4-BE49-F238E27FC236}">
                    <a16:creationId xmlns:a16="http://schemas.microsoft.com/office/drawing/2014/main" id="{9FAF62D7-F0E5-D9E5-65D8-A9A8EEF4D12B}"/>
                  </a:ext>
                </a:extLst>
              </p:cNvPr>
              <p:cNvSpPr/>
              <p:nvPr/>
            </p:nvSpPr>
            <p:spPr>
              <a:xfrm>
                <a:off x="5093161" y="2311772"/>
                <a:ext cx="459696" cy="540820"/>
              </a:xfrm>
              <a:custGeom>
                <a:avLst/>
                <a:gdLst>
                  <a:gd name="connsiteX0" fmla="*/ 459697 w 459696"/>
                  <a:gd name="connsiteY0" fmla="*/ 392095 h 540820"/>
                  <a:gd name="connsiteX1" fmla="*/ 459697 w 459696"/>
                  <a:gd name="connsiteY1" fmla="*/ 331252 h 540820"/>
                  <a:gd name="connsiteX2" fmla="*/ 263650 w 459696"/>
                  <a:gd name="connsiteY2" fmla="*/ 192667 h 540820"/>
                  <a:gd name="connsiteX3" fmla="*/ 263650 w 459696"/>
                  <a:gd name="connsiteY3" fmla="*/ 60842 h 540820"/>
                  <a:gd name="connsiteX4" fmla="*/ 229849 w 459696"/>
                  <a:gd name="connsiteY4" fmla="*/ 0 h 540820"/>
                  <a:gd name="connsiteX5" fmla="*/ 196047 w 459696"/>
                  <a:gd name="connsiteY5" fmla="*/ 60842 h 540820"/>
                  <a:gd name="connsiteX6" fmla="*/ 196047 w 459696"/>
                  <a:gd name="connsiteY6" fmla="*/ 192667 h 540820"/>
                  <a:gd name="connsiteX7" fmla="*/ 0 w 459696"/>
                  <a:gd name="connsiteY7" fmla="*/ 331252 h 540820"/>
                  <a:gd name="connsiteX8" fmla="*/ 0 w 459696"/>
                  <a:gd name="connsiteY8" fmla="*/ 392095 h 540820"/>
                  <a:gd name="connsiteX9" fmla="*/ 196047 w 459696"/>
                  <a:gd name="connsiteY9" fmla="*/ 294071 h 540820"/>
                  <a:gd name="connsiteX10" fmla="*/ 196047 w 459696"/>
                  <a:gd name="connsiteY10" fmla="*/ 441444 h 540820"/>
                  <a:gd name="connsiteX11" fmla="*/ 128445 w 459696"/>
                  <a:gd name="connsiteY11" fmla="*/ 500259 h 540820"/>
                  <a:gd name="connsiteX12" fmla="*/ 128445 w 459696"/>
                  <a:gd name="connsiteY12" fmla="*/ 540820 h 540820"/>
                  <a:gd name="connsiteX13" fmla="*/ 229849 w 459696"/>
                  <a:gd name="connsiteY13" fmla="*/ 500259 h 540820"/>
                  <a:gd name="connsiteX14" fmla="*/ 331252 w 459696"/>
                  <a:gd name="connsiteY14" fmla="*/ 540820 h 540820"/>
                  <a:gd name="connsiteX15" fmla="*/ 331252 w 459696"/>
                  <a:gd name="connsiteY15" fmla="*/ 500259 h 540820"/>
                  <a:gd name="connsiteX16" fmla="*/ 263650 w 459696"/>
                  <a:gd name="connsiteY16" fmla="*/ 441444 h 540820"/>
                  <a:gd name="connsiteX17" fmla="*/ 263650 w 459696"/>
                  <a:gd name="connsiteY17" fmla="*/ 294071 h 540820"/>
                  <a:gd name="connsiteX18" fmla="*/ 254774 w 459696"/>
                  <a:gd name="connsiteY18" fmla="*/ 451646 h 540820"/>
                  <a:gd name="connsiteX19" fmla="*/ 317732 w 459696"/>
                  <a:gd name="connsiteY19" fmla="*/ 506404 h 540820"/>
                  <a:gd name="connsiteX20" fmla="*/ 317732 w 459696"/>
                  <a:gd name="connsiteY20" fmla="*/ 520837 h 540820"/>
                  <a:gd name="connsiteX21" fmla="*/ 234871 w 459696"/>
                  <a:gd name="connsiteY21" fmla="*/ 487711 h 540820"/>
                  <a:gd name="connsiteX22" fmla="*/ 229849 w 459696"/>
                  <a:gd name="connsiteY22" fmla="*/ 485683 h 540820"/>
                  <a:gd name="connsiteX23" fmla="*/ 224826 w 459696"/>
                  <a:gd name="connsiteY23" fmla="*/ 487711 h 540820"/>
                  <a:gd name="connsiteX24" fmla="*/ 141965 w 459696"/>
                  <a:gd name="connsiteY24" fmla="*/ 520837 h 540820"/>
                  <a:gd name="connsiteX25" fmla="*/ 141965 w 459696"/>
                  <a:gd name="connsiteY25" fmla="*/ 506417 h 540820"/>
                  <a:gd name="connsiteX26" fmla="*/ 204923 w 459696"/>
                  <a:gd name="connsiteY26" fmla="*/ 451659 h 540820"/>
                  <a:gd name="connsiteX27" fmla="*/ 209568 w 459696"/>
                  <a:gd name="connsiteY27" fmla="*/ 447603 h 540820"/>
                  <a:gd name="connsiteX28" fmla="*/ 209568 w 459696"/>
                  <a:gd name="connsiteY28" fmla="*/ 272195 h 540820"/>
                  <a:gd name="connsiteX29" fmla="*/ 189963 w 459696"/>
                  <a:gd name="connsiteY29" fmla="*/ 281977 h 540820"/>
                  <a:gd name="connsiteX30" fmla="*/ 13520 w 459696"/>
                  <a:gd name="connsiteY30" fmla="*/ 370218 h 540820"/>
                  <a:gd name="connsiteX31" fmla="*/ 13520 w 459696"/>
                  <a:gd name="connsiteY31" fmla="*/ 338249 h 540820"/>
                  <a:gd name="connsiteX32" fmla="*/ 203849 w 459696"/>
                  <a:gd name="connsiteY32" fmla="*/ 203720 h 540820"/>
                  <a:gd name="connsiteX33" fmla="*/ 209568 w 459696"/>
                  <a:gd name="connsiteY33" fmla="*/ 199664 h 540820"/>
                  <a:gd name="connsiteX34" fmla="*/ 209568 w 459696"/>
                  <a:gd name="connsiteY34" fmla="*/ 60842 h 540820"/>
                  <a:gd name="connsiteX35" fmla="*/ 229849 w 459696"/>
                  <a:gd name="connsiteY35" fmla="*/ 13521 h 540820"/>
                  <a:gd name="connsiteX36" fmla="*/ 250129 w 459696"/>
                  <a:gd name="connsiteY36" fmla="*/ 60842 h 540820"/>
                  <a:gd name="connsiteX37" fmla="*/ 250129 w 459696"/>
                  <a:gd name="connsiteY37" fmla="*/ 199664 h 540820"/>
                  <a:gd name="connsiteX38" fmla="*/ 255842 w 459696"/>
                  <a:gd name="connsiteY38" fmla="*/ 203720 h 540820"/>
                  <a:gd name="connsiteX39" fmla="*/ 446176 w 459696"/>
                  <a:gd name="connsiteY39" fmla="*/ 338249 h 540820"/>
                  <a:gd name="connsiteX40" fmla="*/ 446176 w 459696"/>
                  <a:gd name="connsiteY40" fmla="*/ 370218 h 540820"/>
                  <a:gd name="connsiteX41" fmla="*/ 269700 w 459696"/>
                  <a:gd name="connsiteY41" fmla="*/ 281977 h 540820"/>
                  <a:gd name="connsiteX42" fmla="*/ 250136 w 459696"/>
                  <a:gd name="connsiteY42" fmla="*/ 272195 h 540820"/>
                  <a:gd name="connsiteX43" fmla="*/ 250136 w 459696"/>
                  <a:gd name="connsiteY43" fmla="*/ 447603 h 54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59696" h="540820">
                    <a:moveTo>
                      <a:pt x="459697" y="392095"/>
                    </a:moveTo>
                    <a:lnTo>
                      <a:pt x="459697" y="331252"/>
                    </a:lnTo>
                    <a:lnTo>
                      <a:pt x="263650" y="192667"/>
                    </a:lnTo>
                    <a:lnTo>
                      <a:pt x="263650" y="60842"/>
                    </a:lnTo>
                    <a:cubicBezTo>
                      <a:pt x="263650" y="34477"/>
                      <a:pt x="250129" y="0"/>
                      <a:pt x="229849" y="0"/>
                    </a:cubicBezTo>
                    <a:cubicBezTo>
                      <a:pt x="210244" y="0"/>
                      <a:pt x="196047" y="34477"/>
                      <a:pt x="196047" y="60842"/>
                    </a:cubicBezTo>
                    <a:lnTo>
                      <a:pt x="196047" y="192667"/>
                    </a:lnTo>
                    <a:lnTo>
                      <a:pt x="0" y="331252"/>
                    </a:lnTo>
                    <a:lnTo>
                      <a:pt x="0" y="392095"/>
                    </a:lnTo>
                    <a:lnTo>
                      <a:pt x="196047" y="294071"/>
                    </a:lnTo>
                    <a:lnTo>
                      <a:pt x="196047" y="441444"/>
                    </a:lnTo>
                    <a:lnTo>
                      <a:pt x="128445" y="500259"/>
                    </a:lnTo>
                    <a:lnTo>
                      <a:pt x="128445" y="540820"/>
                    </a:lnTo>
                    <a:lnTo>
                      <a:pt x="229849" y="500259"/>
                    </a:lnTo>
                    <a:lnTo>
                      <a:pt x="331252" y="540820"/>
                    </a:lnTo>
                    <a:lnTo>
                      <a:pt x="331252" y="500259"/>
                    </a:lnTo>
                    <a:lnTo>
                      <a:pt x="263650" y="441444"/>
                    </a:lnTo>
                    <a:lnTo>
                      <a:pt x="263650" y="294071"/>
                    </a:lnTo>
                    <a:close/>
                    <a:moveTo>
                      <a:pt x="254774" y="451646"/>
                    </a:moveTo>
                    <a:lnTo>
                      <a:pt x="317732" y="506404"/>
                    </a:lnTo>
                    <a:lnTo>
                      <a:pt x="317732" y="520837"/>
                    </a:lnTo>
                    <a:lnTo>
                      <a:pt x="234871" y="487711"/>
                    </a:lnTo>
                    <a:lnTo>
                      <a:pt x="229849" y="485683"/>
                    </a:lnTo>
                    <a:lnTo>
                      <a:pt x="224826" y="487711"/>
                    </a:lnTo>
                    <a:lnTo>
                      <a:pt x="141965" y="520837"/>
                    </a:lnTo>
                    <a:lnTo>
                      <a:pt x="141965" y="506417"/>
                    </a:lnTo>
                    <a:lnTo>
                      <a:pt x="204923" y="451659"/>
                    </a:lnTo>
                    <a:lnTo>
                      <a:pt x="209568" y="447603"/>
                    </a:lnTo>
                    <a:lnTo>
                      <a:pt x="209568" y="272195"/>
                    </a:lnTo>
                    <a:lnTo>
                      <a:pt x="189963" y="281977"/>
                    </a:lnTo>
                    <a:lnTo>
                      <a:pt x="13520" y="370218"/>
                    </a:lnTo>
                    <a:lnTo>
                      <a:pt x="13520" y="338249"/>
                    </a:lnTo>
                    <a:lnTo>
                      <a:pt x="203849" y="203720"/>
                    </a:lnTo>
                    <a:lnTo>
                      <a:pt x="209568" y="199664"/>
                    </a:lnTo>
                    <a:lnTo>
                      <a:pt x="209568" y="60842"/>
                    </a:lnTo>
                    <a:cubicBezTo>
                      <a:pt x="209568" y="36904"/>
                      <a:pt x="222412" y="13521"/>
                      <a:pt x="229849" y="13521"/>
                    </a:cubicBezTo>
                    <a:cubicBezTo>
                      <a:pt x="238326" y="13521"/>
                      <a:pt x="250129" y="37364"/>
                      <a:pt x="250129" y="60842"/>
                    </a:cubicBezTo>
                    <a:lnTo>
                      <a:pt x="250129" y="199664"/>
                    </a:lnTo>
                    <a:lnTo>
                      <a:pt x="255842" y="203720"/>
                    </a:lnTo>
                    <a:lnTo>
                      <a:pt x="446176" y="338249"/>
                    </a:lnTo>
                    <a:lnTo>
                      <a:pt x="446176" y="370218"/>
                    </a:lnTo>
                    <a:lnTo>
                      <a:pt x="269700" y="281977"/>
                    </a:lnTo>
                    <a:lnTo>
                      <a:pt x="250136" y="272195"/>
                    </a:lnTo>
                    <a:lnTo>
                      <a:pt x="250136" y="447603"/>
                    </a:lnTo>
                    <a:close/>
                  </a:path>
                </a:pathLst>
              </a:custGeom>
              <a:solidFill>
                <a:schemeClr val="accent3"/>
              </a:solidFill>
              <a:ln w="6747" cap="flat">
                <a:noFill/>
                <a:prstDash val="solid"/>
                <a:miter/>
              </a:ln>
            </p:spPr>
            <p:txBody>
              <a:bodyPr rtlCol="0" anchor="ctr"/>
              <a:lstStyle/>
              <a:p>
                <a:endParaRPr lang="fi-FI"/>
              </a:p>
            </p:txBody>
          </p:sp>
          <p:sp>
            <p:nvSpPr>
              <p:cNvPr id="22" name="Graphic 10" descr="Books outline">
                <a:extLst>
                  <a:ext uri="{FF2B5EF4-FFF2-40B4-BE49-F238E27FC236}">
                    <a16:creationId xmlns:a16="http://schemas.microsoft.com/office/drawing/2014/main" id="{A8779987-EE8A-E785-4C6A-6816F6422592}"/>
                  </a:ext>
                </a:extLst>
              </p:cNvPr>
              <p:cNvSpPr/>
              <p:nvPr/>
            </p:nvSpPr>
            <p:spPr>
              <a:xfrm>
                <a:off x="8182763" y="4572269"/>
                <a:ext cx="597792" cy="533952"/>
              </a:xfrm>
              <a:custGeom>
                <a:avLst/>
                <a:gdLst>
                  <a:gd name="connsiteX0" fmla="*/ 593249 w 597792"/>
                  <a:gd name="connsiteY0" fmla="*/ 389020 h 533952"/>
                  <a:gd name="connsiteX1" fmla="*/ 556406 w 597792"/>
                  <a:gd name="connsiteY1" fmla="*/ 375951 h 533952"/>
                  <a:gd name="connsiteX2" fmla="*/ 556406 w 597792"/>
                  <a:gd name="connsiteY2" fmla="*/ 314469 h 533952"/>
                  <a:gd name="connsiteX3" fmla="*/ 586026 w 597792"/>
                  <a:gd name="connsiteY3" fmla="*/ 301939 h 533952"/>
                  <a:gd name="connsiteX4" fmla="*/ 589655 w 597792"/>
                  <a:gd name="connsiteY4" fmla="*/ 293012 h 533952"/>
                  <a:gd name="connsiteX5" fmla="*/ 584486 w 597792"/>
                  <a:gd name="connsiteY5" fmla="*/ 288938 h 533952"/>
                  <a:gd name="connsiteX6" fmla="*/ 535855 w 597792"/>
                  <a:gd name="connsiteY6" fmla="*/ 280904 h 533952"/>
                  <a:gd name="connsiteX7" fmla="*/ 535855 w 597792"/>
                  <a:gd name="connsiteY7" fmla="*/ 220649 h 533952"/>
                  <a:gd name="connsiteX8" fmla="*/ 593528 w 597792"/>
                  <a:gd name="connsiteY8" fmla="*/ 197345 h 533952"/>
                  <a:gd name="connsiteX9" fmla="*/ 597295 w 597792"/>
                  <a:gd name="connsiteY9" fmla="*/ 188475 h 533952"/>
                  <a:gd name="connsiteX10" fmla="*/ 593249 w 597792"/>
                  <a:gd name="connsiteY10" fmla="*/ 184603 h 533952"/>
                  <a:gd name="connsiteX11" fmla="*/ 556406 w 597792"/>
                  <a:gd name="connsiteY11" fmla="*/ 171534 h 533952"/>
                  <a:gd name="connsiteX12" fmla="*/ 556406 w 597792"/>
                  <a:gd name="connsiteY12" fmla="*/ 110052 h 533952"/>
                  <a:gd name="connsiteX13" fmla="*/ 586026 w 597792"/>
                  <a:gd name="connsiteY13" fmla="*/ 97521 h 533952"/>
                  <a:gd name="connsiteX14" fmla="*/ 589647 w 597792"/>
                  <a:gd name="connsiteY14" fmla="*/ 88591 h 533952"/>
                  <a:gd name="connsiteX15" fmla="*/ 585733 w 597792"/>
                  <a:gd name="connsiteY15" fmla="*/ 84854 h 533952"/>
                  <a:gd name="connsiteX16" fmla="*/ 357058 w 597792"/>
                  <a:gd name="connsiteY16" fmla="*/ 423 h 533952"/>
                  <a:gd name="connsiteX17" fmla="*/ 352486 w 597792"/>
                  <a:gd name="connsiteY17" fmla="*/ 368 h 533952"/>
                  <a:gd name="connsiteX18" fmla="*/ 43815 w 597792"/>
                  <a:gd name="connsiteY18" fmla="*/ 108014 h 533952"/>
                  <a:gd name="connsiteX19" fmla="*/ 42016 w 597792"/>
                  <a:gd name="connsiteY19" fmla="*/ 108955 h 533952"/>
                  <a:gd name="connsiteX20" fmla="*/ 20443 w 597792"/>
                  <a:gd name="connsiteY20" fmla="*/ 173735 h 533952"/>
                  <a:gd name="connsiteX21" fmla="*/ 24205 w 597792"/>
                  <a:gd name="connsiteY21" fmla="*/ 206441 h 533952"/>
                  <a:gd name="connsiteX22" fmla="*/ 2 w 597792"/>
                  <a:gd name="connsiteY22" fmla="*/ 269130 h 533952"/>
                  <a:gd name="connsiteX23" fmla="*/ 24607 w 597792"/>
                  <a:gd name="connsiteY23" fmla="*/ 344014 h 533952"/>
                  <a:gd name="connsiteX24" fmla="*/ 20443 w 597792"/>
                  <a:gd name="connsiteY24" fmla="*/ 378152 h 533952"/>
                  <a:gd name="connsiteX25" fmla="*/ 42425 w 597792"/>
                  <a:gd name="connsiteY25" fmla="*/ 446407 h 533952"/>
                  <a:gd name="connsiteX26" fmla="*/ 44469 w 597792"/>
                  <a:gd name="connsiteY26" fmla="*/ 447681 h 533952"/>
                  <a:gd name="connsiteX27" fmla="*/ 262515 w 597792"/>
                  <a:gd name="connsiteY27" fmla="*/ 533482 h 533952"/>
                  <a:gd name="connsiteX28" fmla="*/ 265009 w 597792"/>
                  <a:gd name="connsiteY28" fmla="*/ 533952 h 533952"/>
                  <a:gd name="connsiteX29" fmla="*/ 267564 w 597792"/>
                  <a:gd name="connsiteY29" fmla="*/ 533455 h 533952"/>
                  <a:gd name="connsiteX30" fmla="*/ 593528 w 597792"/>
                  <a:gd name="connsiteY30" fmla="*/ 401762 h 533952"/>
                  <a:gd name="connsiteX31" fmla="*/ 597295 w 597792"/>
                  <a:gd name="connsiteY31" fmla="*/ 392893 h 533952"/>
                  <a:gd name="connsiteX32" fmla="*/ 593249 w 597792"/>
                  <a:gd name="connsiteY32" fmla="*/ 389020 h 533952"/>
                  <a:gd name="connsiteX33" fmla="*/ 522227 w 597792"/>
                  <a:gd name="connsiteY33" fmla="*/ 282042 h 533952"/>
                  <a:gd name="connsiteX34" fmla="*/ 264729 w 597792"/>
                  <a:gd name="connsiteY34" fmla="*/ 384646 h 533952"/>
                  <a:gd name="connsiteX35" fmla="*/ 49028 w 597792"/>
                  <a:gd name="connsiteY35" fmla="*/ 299731 h 533952"/>
                  <a:gd name="connsiteX36" fmla="*/ 49028 w 597792"/>
                  <a:gd name="connsiteY36" fmla="*/ 245145 h 533952"/>
                  <a:gd name="connsiteX37" fmla="*/ 262542 w 597792"/>
                  <a:gd name="connsiteY37" fmla="*/ 329065 h 533952"/>
                  <a:gd name="connsiteX38" fmla="*/ 267591 w 597792"/>
                  <a:gd name="connsiteY38" fmla="*/ 329065 h 533952"/>
                  <a:gd name="connsiteX39" fmla="*/ 522213 w 597792"/>
                  <a:gd name="connsiteY39" fmla="*/ 226175 h 533952"/>
                  <a:gd name="connsiteX40" fmla="*/ 265015 w 597792"/>
                  <a:gd name="connsiteY40" fmla="*/ 519800 h 533952"/>
                  <a:gd name="connsiteX41" fmla="*/ 50854 w 597792"/>
                  <a:gd name="connsiteY41" fmla="*/ 435539 h 533952"/>
                  <a:gd name="connsiteX42" fmla="*/ 34085 w 597792"/>
                  <a:gd name="connsiteY42" fmla="*/ 378152 h 533952"/>
                  <a:gd name="connsiteX43" fmla="*/ 38671 w 597792"/>
                  <a:gd name="connsiteY43" fmla="*/ 344526 h 533952"/>
                  <a:gd name="connsiteX44" fmla="*/ 37219 w 597792"/>
                  <a:gd name="connsiteY44" fmla="*/ 337875 h 533952"/>
                  <a:gd name="connsiteX45" fmla="*/ 13643 w 597792"/>
                  <a:gd name="connsiteY45" fmla="*/ 269102 h 533952"/>
                  <a:gd name="connsiteX46" fmla="*/ 35448 w 597792"/>
                  <a:gd name="connsiteY46" fmla="*/ 214966 h 533952"/>
                  <a:gd name="connsiteX47" fmla="*/ 38562 w 597792"/>
                  <a:gd name="connsiteY47" fmla="*/ 207123 h 533952"/>
                  <a:gd name="connsiteX48" fmla="*/ 34105 w 597792"/>
                  <a:gd name="connsiteY48" fmla="*/ 173735 h 533952"/>
                  <a:gd name="connsiteX49" fmla="*/ 49566 w 597792"/>
                  <a:gd name="connsiteY49" fmla="*/ 120450 h 533952"/>
                  <a:gd name="connsiteX50" fmla="*/ 354625 w 597792"/>
                  <a:gd name="connsiteY50" fmla="*/ 14051 h 533952"/>
                  <a:gd name="connsiteX51" fmla="*/ 564698 w 597792"/>
                  <a:gd name="connsiteY51" fmla="*/ 91620 h 533952"/>
                  <a:gd name="connsiteX52" fmla="*/ 564698 w 597792"/>
                  <a:gd name="connsiteY52" fmla="*/ 91750 h 533952"/>
                  <a:gd name="connsiteX53" fmla="*/ 265015 w 597792"/>
                  <a:gd name="connsiteY53" fmla="*/ 213174 h 533952"/>
                  <a:gd name="connsiteX54" fmla="*/ 65150 w 597792"/>
                  <a:gd name="connsiteY54" fmla="*/ 134500 h 533952"/>
                  <a:gd name="connsiteX55" fmla="*/ 56315 w 597792"/>
                  <a:gd name="connsiteY55" fmla="*/ 138347 h 533952"/>
                  <a:gd name="connsiteX56" fmla="*/ 55842 w 597792"/>
                  <a:gd name="connsiteY56" fmla="*/ 140844 h 533952"/>
                  <a:gd name="connsiteX57" fmla="*/ 55842 w 597792"/>
                  <a:gd name="connsiteY57" fmla="*/ 208983 h 533952"/>
                  <a:gd name="connsiteX58" fmla="*/ 60155 w 597792"/>
                  <a:gd name="connsiteY58" fmla="*/ 215320 h 533952"/>
                  <a:gd name="connsiteX59" fmla="*/ 262542 w 597792"/>
                  <a:gd name="connsiteY59" fmla="*/ 294995 h 533952"/>
                  <a:gd name="connsiteX60" fmla="*/ 267591 w 597792"/>
                  <a:gd name="connsiteY60" fmla="*/ 294995 h 533952"/>
                  <a:gd name="connsiteX61" fmla="*/ 546451 w 597792"/>
                  <a:gd name="connsiteY61" fmla="*/ 182293 h 533952"/>
                  <a:gd name="connsiteX62" fmla="*/ 571594 w 597792"/>
                  <a:gd name="connsiteY62" fmla="*/ 191376 h 533952"/>
                  <a:gd name="connsiteX63" fmla="*/ 571594 w 597792"/>
                  <a:gd name="connsiteY63" fmla="*/ 191505 h 533952"/>
                  <a:gd name="connsiteX64" fmla="*/ 265015 w 597792"/>
                  <a:gd name="connsiteY64" fmla="*/ 315382 h 533952"/>
                  <a:gd name="connsiteX65" fmla="*/ 44708 w 597792"/>
                  <a:gd name="connsiteY65" fmla="*/ 228805 h 533952"/>
                  <a:gd name="connsiteX66" fmla="*/ 35873 w 597792"/>
                  <a:gd name="connsiteY66" fmla="*/ 232652 h 533952"/>
                  <a:gd name="connsiteX67" fmla="*/ 35400 w 597792"/>
                  <a:gd name="connsiteY67" fmla="*/ 235149 h 533952"/>
                  <a:gd name="connsiteX68" fmla="*/ 35400 w 597792"/>
                  <a:gd name="connsiteY68" fmla="*/ 304378 h 533952"/>
                  <a:gd name="connsiteX69" fmla="*/ 39713 w 597792"/>
                  <a:gd name="connsiteY69" fmla="*/ 310715 h 533952"/>
                  <a:gd name="connsiteX70" fmla="*/ 262249 w 597792"/>
                  <a:gd name="connsiteY70" fmla="*/ 398315 h 533952"/>
                  <a:gd name="connsiteX71" fmla="*/ 267264 w 597792"/>
                  <a:gd name="connsiteY71" fmla="*/ 398315 h 533952"/>
                  <a:gd name="connsiteX72" fmla="*/ 529797 w 597792"/>
                  <a:gd name="connsiteY72" fmla="*/ 293721 h 533952"/>
                  <a:gd name="connsiteX73" fmla="*/ 558811 w 597792"/>
                  <a:gd name="connsiteY73" fmla="*/ 298491 h 533952"/>
                  <a:gd name="connsiteX74" fmla="*/ 558811 w 597792"/>
                  <a:gd name="connsiteY74" fmla="*/ 298620 h 533952"/>
                  <a:gd name="connsiteX75" fmla="*/ 265015 w 597792"/>
                  <a:gd name="connsiteY75" fmla="*/ 417591 h 533952"/>
                  <a:gd name="connsiteX76" fmla="*/ 65150 w 597792"/>
                  <a:gd name="connsiteY76" fmla="*/ 338918 h 533952"/>
                  <a:gd name="connsiteX77" fmla="*/ 56315 w 597792"/>
                  <a:gd name="connsiteY77" fmla="*/ 342765 h 533952"/>
                  <a:gd name="connsiteX78" fmla="*/ 55842 w 597792"/>
                  <a:gd name="connsiteY78" fmla="*/ 345261 h 533952"/>
                  <a:gd name="connsiteX79" fmla="*/ 55842 w 597792"/>
                  <a:gd name="connsiteY79" fmla="*/ 413401 h 533952"/>
                  <a:gd name="connsiteX80" fmla="*/ 60155 w 597792"/>
                  <a:gd name="connsiteY80" fmla="*/ 419738 h 533952"/>
                  <a:gd name="connsiteX81" fmla="*/ 262542 w 597792"/>
                  <a:gd name="connsiteY81" fmla="*/ 499413 h 533952"/>
                  <a:gd name="connsiteX82" fmla="*/ 267591 w 597792"/>
                  <a:gd name="connsiteY82" fmla="*/ 499413 h 533952"/>
                  <a:gd name="connsiteX83" fmla="*/ 546451 w 597792"/>
                  <a:gd name="connsiteY83" fmla="*/ 386710 h 533952"/>
                  <a:gd name="connsiteX84" fmla="*/ 571594 w 597792"/>
                  <a:gd name="connsiteY84" fmla="*/ 395793 h 533952"/>
                  <a:gd name="connsiteX85" fmla="*/ 571594 w 597792"/>
                  <a:gd name="connsiteY85" fmla="*/ 395923 h 533952"/>
                  <a:gd name="connsiteX86" fmla="*/ 542778 w 597792"/>
                  <a:gd name="connsiteY86" fmla="*/ 169081 h 533952"/>
                  <a:gd name="connsiteX87" fmla="*/ 265015 w 597792"/>
                  <a:gd name="connsiteY87" fmla="*/ 281313 h 533952"/>
                  <a:gd name="connsiteX88" fmla="*/ 69456 w 597792"/>
                  <a:gd name="connsiteY88" fmla="*/ 204316 h 533952"/>
                  <a:gd name="connsiteX89" fmla="*/ 69456 w 597792"/>
                  <a:gd name="connsiteY89" fmla="*/ 150826 h 533952"/>
                  <a:gd name="connsiteX90" fmla="*/ 262542 w 597792"/>
                  <a:gd name="connsiteY90" fmla="*/ 226856 h 533952"/>
                  <a:gd name="connsiteX91" fmla="*/ 267591 w 597792"/>
                  <a:gd name="connsiteY91" fmla="*/ 226856 h 533952"/>
                  <a:gd name="connsiteX92" fmla="*/ 542778 w 597792"/>
                  <a:gd name="connsiteY92" fmla="*/ 115639 h 533952"/>
                  <a:gd name="connsiteX93" fmla="*/ 542778 w 597792"/>
                  <a:gd name="connsiteY93" fmla="*/ 373498 h 533952"/>
                  <a:gd name="connsiteX94" fmla="*/ 265015 w 597792"/>
                  <a:gd name="connsiteY94" fmla="*/ 485730 h 533952"/>
                  <a:gd name="connsiteX95" fmla="*/ 69456 w 597792"/>
                  <a:gd name="connsiteY95" fmla="*/ 408733 h 533952"/>
                  <a:gd name="connsiteX96" fmla="*/ 69456 w 597792"/>
                  <a:gd name="connsiteY96" fmla="*/ 355244 h 533952"/>
                  <a:gd name="connsiteX97" fmla="*/ 262542 w 597792"/>
                  <a:gd name="connsiteY97" fmla="*/ 431273 h 533952"/>
                  <a:gd name="connsiteX98" fmla="*/ 267591 w 597792"/>
                  <a:gd name="connsiteY98" fmla="*/ 431273 h 533952"/>
                  <a:gd name="connsiteX99" fmla="*/ 542778 w 597792"/>
                  <a:gd name="connsiteY99" fmla="*/ 320057 h 53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597792" h="533952">
                    <a:moveTo>
                      <a:pt x="593249" y="389020"/>
                    </a:moveTo>
                    <a:lnTo>
                      <a:pt x="556406" y="375951"/>
                    </a:lnTo>
                    <a:lnTo>
                      <a:pt x="556406" y="314469"/>
                    </a:lnTo>
                    <a:lnTo>
                      <a:pt x="586026" y="301939"/>
                    </a:lnTo>
                    <a:cubicBezTo>
                      <a:pt x="589493" y="300476"/>
                      <a:pt x="591118" y="296479"/>
                      <a:pt x="589655" y="293012"/>
                    </a:cubicBezTo>
                    <a:cubicBezTo>
                      <a:pt x="588745" y="290856"/>
                      <a:pt x="586794" y="289318"/>
                      <a:pt x="584486" y="288938"/>
                    </a:cubicBezTo>
                    <a:lnTo>
                      <a:pt x="535855" y="280904"/>
                    </a:lnTo>
                    <a:lnTo>
                      <a:pt x="535855" y="220649"/>
                    </a:lnTo>
                    <a:lnTo>
                      <a:pt x="593528" y="197345"/>
                    </a:lnTo>
                    <a:cubicBezTo>
                      <a:pt x="597017" y="195936"/>
                      <a:pt x="598704" y="191965"/>
                      <a:pt x="597295" y="188475"/>
                    </a:cubicBezTo>
                    <a:cubicBezTo>
                      <a:pt x="596563" y="186664"/>
                      <a:pt x="595090" y="185254"/>
                      <a:pt x="593249" y="184603"/>
                    </a:cubicBezTo>
                    <a:lnTo>
                      <a:pt x="556406" y="171534"/>
                    </a:lnTo>
                    <a:lnTo>
                      <a:pt x="556406" y="110052"/>
                    </a:lnTo>
                    <a:lnTo>
                      <a:pt x="586026" y="97521"/>
                    </a:lnTo>
                    <a:cubicBezTo>
                      <a:pt x="589491" y="96055"/>
                      <a:pt x="591113" y="92057"/>
                      <a:pt x="589647" y="88591"/>
                    </a:cubicBezTo>
                    <a:cubicBezTo>
                      <a:pt x="588914" y="86859"/>
                      <a:pt x="587498" y="85506"/>
                      <a:pt x="585733" y="84854"/>
                    </a:cubicBezTo>
                    <a:lnTo>
                      <a:pt x="357058" y="423"/>
                    </a:lnTo>
                    <a:cubicBezTo>
                      <a:pt x="355585" y="-122"/>
                      <a:pt x="353970" y="-141"/>
                      <a:pt x="352486" y="368"/>
                    </a:cubicBezTo>
                    <a:lnTo>
                      <a:pt x="43815" y="108014"/>
                    </a:lnTo>
                    <a:cubicBezTo>
                      <a:pt x="43171" y="108234"/>
                      <a:pt x="42564" y="108551"/>
                      <a:pt x="42016" y="108955"/>
                    </a:cubicBezTo>
                    <a:cubicBezTo>
                      <a:pt x="41137" y="109636"/>
                      <a:pt x="20443" y="125376"/>
                      <a:pt x="20443" y="173735"/>
                    </a:cubicBezTo>
                    <a:cubicBezTo>
                      <a:pt x="20360" y="184749"/>
                      <a:pt x="21623" y="195733"/>
                      <a:pt x="24205" y="206441"/>
                    </a:cubicBezTo>
                    <a:cubicBezTo>
                      <a:pt x="16171" y="213255"/>
                      <a:pt x="2" y="231653"/>
                      <a:pt x="2" y="269130"/>
                    </a:cubicBezTo>
                    <a:cubicBezTo>
                      <a:pt x="-138" y="296100"/>
                      <a:pt x="8498" y="322383"/>
                      <a:pt x="24607" y="344014"/>
                    </a:cubicBezTo>
                    <a:cubicBezTo>
                      <a:pt x="21704" y="355157"/>
                      <a:pt x="20304" y="366638"/>
                      <a:pt x="20443" y="378152"/>
                    </a:cubicBezTo>
                    <a:cubicBezTo>
                      <a:pt x="20443" y="426109"/>
                      <a:pt x="41526" y="445610"/>
                      <a:pt x="42425" y="446407"/>
                    </a:cubicBezTo>
                    <a:cubicBezTo>
                      <a:pt x="43024" y="446952"/>
                      <a:pt x="43716" y="447384"/>
                      <a:pt x="44469" y="447681"/>
                    </a:cubicBezTo>
                    <a:lnTo>
                      <a:pt x="262515" y="533482"/>
                    </a:lnTo>
                    <a:cubicBezTo>
                      <a:pt x="263310" y="533793"/>
                      <a:pt x="264155" y="533952"/>
                      <a:pt x="265009" y="533952"/>
                    </a:cubicBezTo>
                    <a:cubicBezTo>
                      <a:pt x="265885" y="533954"/>
                      <a:pt x="266752" y="533785"/>
                      <a:pt x="267564" y="533455"/>
                    </a:cubicBezTo>
                    <a:lnTo>
                      <a:pt x="593528" y="401762"/>
                    </a:lnTo>
                    <a:cubicBezTo>
                      <a:pt x="597017" y="400353"/>
                      <a:pt x="598704" y="396382"/>
                      <a:pt x="597295" y="392893"/>
                    </a:cubicBezTo>
                    <a:cubicBezTo>
                      <a:pt x="596563" y="391082"/>
                      <a:pt x="595090" y="389672"/>
                      <a:pt x="593249" y="389020"/>
                    </a:cubicBezTo>
                    <a:close/>
                    <a:moveTo>
                      <a:pt x="522227" y="282042"/>
                    </a:moveTo>
                    <a:lnTo>
                      <a:pt x="264729" y="384646"/>
                    </a:lnTo>
                    <a:lnTo>
                      <a:pt x="49028" y="299731"/>
                    </a:lnTo>
                    <a:lnTo>
                      <a:pt x="49028" y="245145"/>
                    </a:lnTo>
                    <a:lnTo>
                      <a:pt x="262542" y="329065"/>
                    </a:lnTo>
                    <a:cubicBezTo>
                      <a:pt x="264163" y="329711"/>
                      <a:pt x="265970" y="329711"/>
                      <a:pt x="267591" y="329065"/>
                    </a:cubicBezTo>
                    <a:lnTo>
                      <a:pt x="522213" y="226175"/>
                    </a:lnTo>
                    <a:close/>
                    <a:moveTo>
                      <a:pt x="265015" y="519800"/>
                    </a:moveTo>
                    <a:lnTo>
                      <a:pt x="50854" y="435539"/>
                    </a:lnTo>
                    <a:cubicBezTo>
                      <a:pt x="47529" y="431832"/>
                      <a:pt x="34085" y="414586"/>
                      <a:pt x="34085" y="378152"/>
                    </a:cubicBezTo>
                    <a:cubicBezTo>
                      <a:pt x="33889" y="366775"/>
                      <a:pt x="35436" y="355435"/>
                      <a:pt x="38671" y="344526"/>
                    </a:cubicBezTo>
                    <a:cubicBezTo>
                      <a:pt x="39408" y="342209"/>
                      <a:pt x="38855" y="339674"/>
                      <a:pt x="37219" y="337875"/>
                    </a:cubicBezTo>
                    <a:cubicBezTo>
                      <a:pt x="21741" y="318314"/>
                      <a:pt x="13422" y="294045"/>
                      <a:pt x="13643" y="269102"/>
                    </a:cubicBezTo>
                    <a:cubicBezTo>
                      <a:pt x="13643" y="228594"/>
                      <a:pt x="34582" y="215477"/>
                      <a:pt x="35448" y="214966"/>
                    </a:cubicBezTo>
                    <a:cubicBezTo>
                      <a:pt x="38174" y="213386"/>
                      <a:pt x="39462" y="210143"/>
                      <a:pt x="38562" y="207123"/>
                    </a:cubicBezTo>
                    <a:cubicBezTo>
                      <a:pt x="35478" y="196266"/>
                      <a:pt x="33977" y="185021"/>
                      <a:pt x="34105" y="173735"/>
                    </a:cubicBezTo>
                    <a:cubicBezTo>
                      <a:pt x="34105" y="137505"/>
                      <a:pt x="46718" y="123216"/>
                      <a:pt x="49566" y="120450"/>
                    </a:cubicBezTo>
                    <a:lnTo>
                      <a:pt x="354625" y="14051"/>
                    </a:lnTo>
                    <a:lnTo>
                      <a:pt x="564698" y="91620"/>
                    </a:lnTo>
                    <a:cubicBezTo>
                      <a:pt x="564794" y="91620"/>
                      <a:pt x="564794" y="91716"/>
                      <a:pt x="564698" y="91750"/>
                    </a:cubicBezTo>
                    <a:lnTo>
                      <a:pt x="265015" y="213174"/>
                    </a:lnTo>
                    <a:lnTo>
                      <a:pt x="65150" y="134500"/>
                    </a:lnTo>
                    <a:cubicBezTo>
                      <a:pt x="61647" y="133123"/>
                      <a:pt x="57692" y="134845"/>
                      <a:pt x="56315" y="138347"/>
                    </a:cubicBezTo>
                    <a:cubicBezTo>
                      <a:pt x="56002" y="139142"/>
                      <a:pt x="55842" y="139989"/>
                      <a:pt x="55842" y="140844"/>
                    </a:cubicBezTo>
                    <a:lnTo>
                      <a:pt x="55842" y="208983"/>
                    </a:lnTo>
                    <a:cubicBezTo>
                      <a:pt x="55842" y="211780"/>
                      <a:pt x="57553" y="214293"/>
                      <a:pt x="60155" y="215320"/>
                    </a:cubicBezTo>
                    <a:lnTo>
                      <a:pt x="262542" y="294995"/>
                    </a:lnTo>
                    <a:cubicBezTo>
                      <a:pt x="264163" y="295642"/>
                      <a:pt x="265970" y="295642"/>
                      <a:pt x="267591" y="294995"/>
                    </a:cubicBezTo>
                    <a:lnTo>
                      <a:pt x="546451" y="182293"/>
                    </a:lnTo>
                    <a:lnTo>
                      <a:pt x="571594" y="191376"/>
                    </a:lnTo>
                    <a:cubicBezTo>
                      <a:pt x="571682" y="191410"/>
                      <a:pt x="571682" y="191464"/>
                      <a:pt x="571594" y="191505"/>
                    </a:cubicBezTo>
                    <a:lnTo>
                      <a:pt x="265015" y="315382"/>
                    </a:lnTo>
                    <a:lnTo>
                      <a:pt x="44708" y="228805"/>
                    </a:lnTo>
                    <a:cubicBezTo>
                      <a:pt x="41206" y="227428"/>
                      <a:pt x="37250" y="229150"/>
                      <a:pt x="35873" y="232652"/>
                    </a:cubicBezTo>
                    <a:cubicBezTo>
                      <a:pt x="35560" y="233447"/>
                      <a:pt x="35400" y="234294"/>
                      <a:pt x="35400" y="235149"/>
                    </a:cubicBezTo>
                    <a:lnTo>
                      <a:pt x="35400" y="304378"/>
                    </a:lnTo>
                    <a:cubicBezTo>
                      <a:pt x="35401" y="307175"/>
                      <a:pt x="37111" y="309688"/>
                      <a:pt x="39713" y="310715"/>
                    </a:cubicBezTo>
                    <a:lnTo>
                      <a:pt x="262249" y="398315"/>
                    </a:lnTo>
                    <a:cubicBezTo>
                      <a:pt x="263860" y="398952"/>
                      <a:pt x="265653" y="398952"/>
                      <a:pt x="267264" y="398315"/>
                    </a:cubicBezTo>
                    <a:lnTo>
                      <a:pt x="529797" y="293721"/>
                    </a:lnTo>
                    <a:lnTo>
                      <a:pt x="558811" y="298491"/>
                    </a:lnTo>
                    <a:cubicBezTo>
                      <a:pt x="558940" y="298491"/>
                      <a:pt x="558947" y="298572"/>
                      <a:pt x="558811" y="298620"/>
                    </a:cubicBezTo>
                    <a:lnTo>
                      <a:pt x="265015" y="417591"/>
                    </a:lnTo>
                    <a:lnTo>
                      <a:pt x="65150" y="338918"/>
                    </a:lnTo>
                    <a:cubicBezTo>
                      <a:pt x="61647" y="337541"/>
                      <a:pt x="57692" y="339263"/>
                      <a:pt x="56315" y="342765"/>
                    </a:cubicBezTo>
                    <a:cubicBezTo>
                      <a:pt x="56002" y="343560"/>
                      <a:pt x="55842" y="344407"/>
                      <a:pt x="55842" y="345261"/>
                    </a:cubicBezTo>
                    <a:lnTo>
                      <a:pt x="55842" y="413401"/>
                    </a:lnTo>
                    <a:cubicBezTo>
                      <a:pt x="55842" y="416198"/>
                      <a:pt x="57553" y="418711"/>
                      <a:pt x="60155" y="419738"/>
                    </a:cubicBezTo>
                    <a:lnTo>
                      <a:pt x="262542" y="499413"/>
                    </a:lnTo>
                    <a:cubicBezTo>
                      <a:pt x="264163" y="500059"/>
                      <a:pt x="265970" y="500059"/>
                      <a:pt x="267591" y="499413"/>
                    </a:cubicBezTo>
                    <a:lnTo>
                      <a:pt x="546451" y="386710"/>
                    </a:lnTo>
                    <a:lnTo>
                      <a:pt x="571594" y="395793"/>
                    </a:lnTo>
                    <a:cubicBezTo>
                      <a:pt x="571682" y="395793"/>
                      <a:pt x="571682" y="395882"/>
                      <a:pt x="571594" y="395923"/>
                    </a:cubicBezTo>
                    <a:close/>
                    <a:moveTo>
                      <a:pt x="542778" y="169081"/>
                    </a:moveTo>
                    <a:lnTo>
                      <a:pt x="265015" y="281313"/>
                    </a:lnTo>
                    <a:lnTo>
                      <a:pt x="69456" y="204316"/>
                    </a:lnTo>
                    <a:lnTo>
                      <a:pt x="69456" y="150826"/>
                    </a:lnTo>
                    <a:lnTo>
                      <a:pt x="262542" y="226856"/>
                    </a:lnTo>
                    <a:cubicBezTo>
                      <a:pt x="264163" y="227503"/>
                      <a:pt x="265970" y="227503"/>
                      <a:pt x="267591" y="226856"/>
                    </a:cubicBezTo>
                    <a:lnTo>
                      <a:pt x="542778" y="115639"/>
                    </a:lnTo>
                    <a:close/>
                    <a:moveTo>
                      <a:pt x="542778" y="373498"/>
                    </a:moveTo>
                    <a:lnTo>
                      <a:pt x="265015" y="485730"/>
                    </a:lnTo>
                    <a:lnTo>
                      <a:pt x="69456" y="408733"/>
                    </a:lnTo>
                    <a:lnTo>
                      <a:pt x="69456" y="355244"/>
                    </a:lnTo>
                    <a:lnTo>
                      <a:pt x="262542" y="431273"/>
                    </a:lnTo>
                    <a:cubicBezTo>
                      <a:pt x="264163" y="431920"/>
                      <a:pt x="265970" y="431920"/>
                      <a:pt x="267591" y="431273"/>
                    </a:cubicBezTo>
                    <a:lnTo>
                      <a:pt x="542778" y="320057"/>
                    </a:lnTo>
                    <a:close/>
                  </a:path>
                </a:pathLst>
              </a:custGeom>
              <a:solidFill>
                <a:schemeClr val="accent3"/>
              </a:solidFill>
              <a:ln w="6747" cap="flat">
                <a:noFill/>
                <a:prstDash val="solid"/>
                <a:miter/>
              </a:ln>
            </p:spPr>
            <p:txBody>
              <a:bodyPr rtlCol="0" anchor="ctr"/>
              <a:lstStyle/>
              <a:p>
                <a:endParaRPr lang="fi-FI"/>
              </a:p>
            </p:txBody>
          </p:sp>
          <p:sp>
            <p:nvSpPr>
              <p:cNvPr id="62" name="Graphic 22" descr="Chicken leg outline">
                <a:extLst>
                  <a:ext uri="{FF2B5EF4-FFF2-40B4-BE49-F238E27FC236}">
                    <a16:creationId xmlns:a16="http://schemas.microsoft.com/office/drawing/2014/main" id="{D7D2E74E-5012-F272-8F82-532BF4259BA3}"/>
                  </a:ext>
                </a:extLst>
              </p:cNvPr>
              <p:cNvSpPr/>
              <p:nvPr/>
            </p:nvSpPr>
            <p:spPr>
              <a:xfrm>
                <a:off x="4931127" y="5060491"/>
                <a:ext cx="657408" cy="657736"/>
              </a:xfrm>
              <a:custGeom>
                <a:avLst/>
                <a:gdLst>
                  <a:gd name="connsiteX0" fmla="*/ 603673 w 657408"/>
                  <a:gd name="connsiteY0" fmla="*/ 53748 h 657736"/>
                  <a:gd name="connsiteX1" fmla="*/ 344198 w 657408"/>
                  <a:gd name="connsiteY1" fmla="*/ 53730 h 657736"/>
                  <a:gd name="connsiteX2" fmla="*/ 344181 w 657408"/>
                  <a:gd name="connsiteY2" fmla="*/ 53748 h 657736"/>
                  <a:gd name="connsiteX3" fmla="*/ 259314 w 657408"/>
                  <a:gd name="connsiteY3" fmla="*/ 261422 h 657736"/>
                  <a:gd name="connsiteX4" fmla="*/ 193641 w 657408"/>
                  <a:gd name="connsiteY4" fmla="*/ 398891 h 657736"/>
                  <a:gd name="connsiteX5" fmla="*/ 130357 w 657408"/>
                  <a:gd name="connsiteY5" fmla="*/ 462174 h 657736"/>
                  <a:gd name="connsiteX6" fmla="*/ 38865 w 657408"/>
                  <a:gd name="connsiteY6" fmla="*/ 430095 h 657736"/>
                  <a:gd name="connsiteX7" fmla="*/ 6787 w 657408"/>
                  <a:gd name="connsiteY7" fmla="*/ 521589 h 657736"/>
                  <a:gd name="connsiteX8" fmla="*/ 98279 w 657408"/>
                  <a:gd name="connsiteY8" fmla="*/ 553666 h 657736"/>
                  <a:gd name="connsiteX9" fmla="*/ 115826 w 657408"/>
                  <a:gd name="connsiteY9" fmla="*/ 541550 h 657736"/>
                  <a:gd name="connsiteX10" fmla="*/ 115859 w 657408"/>
                  <a:gd name="connsiteY10" fmla="*/ 541584 h 657736"/>
                  <a:gd name="connsiteX11" fmla="*/ 118442 w 657408"/>
                  <a:gd name="connsiteY11" fmla="*/ 638857 h 657736"/>
                  <a:gd name="connsiteX12" fmla="*/ 213218 w 657408"/>
                  <a:gd name="connsiteY12" fmla="*/ 638777 h 657736"/>
                  <a:gd name="connsiteX13" fmla="*/ 229444 w 657408"/>
                  <a:gd name="connsiteY13" fmla="*/ 564859 h 657736"/>
                  <a:gd name="connsiteX14" fmla="*/ 195244 w 657408"/>
                  <a:gd name="connsiteY14" fmla="*/ 527041 h 657736"/>
                  <a:gd name="connsiteX15" fmla="*/ 258522 w 657408"/>
                  <a:gd name="connsiteY15" fmla="*/ 463764 h 657736"/>
                  <a:gd name="connsiteX16" fmla="*/ 282803 w 657408"/>
                  <a:gd name="connsiteY16" fmla="*/ 473101 h 657736"/>
                  <a:gd name="connsiteX17" fmla="*/ 396928 w 657408"/>
                  <a:gd name="connsiteY17" fmla="*/ 399036 h 657736"/>
                  <a:gd name="connsiteX18" fmla="*/ 603674 w 657408"/>
                  <a:gd name="connsiteY18" fmla="*/ 313229 h 657736"/>
                  <a:gd name="connsiteX19" fmla="*/ 603673 w 657408"/>
                  <a:gd name="connsiteY19" fmla="*/ 53748 h 657736"/>
                  <a:gd name="connsiteX20" fmla="*/ 183746 w 657408"/>
                  <a:gd name="connsiteY20" fmla="*/ 515543 h 657736"/>
                  <a:gd name="connsiteX21" fmla="*/ 183740 w 657408"/>
                  <a:gd name="connsiteY21" fmla="*/ 538538 h 657736"/>
                  <a:gd name="connsiteX22" fmla="*/ 188244 w 657408"/>
                  <a:gd name="connsiteY22" fmla="*/ 541722 h 657736"/>
                  <a:gd name="connsiteX23" fmla="*/ 212647 w 657408"/>
                  <a:gd name="connsiteY23" fmla="*/ 611539 h 657736"/>
                  <a:gd name="connsiteX24" fmla="*/ 142829 w 657408"/>
                  <a:gd name="connsiteY24" fmla="*/ 635942 h 657736"/>
                  <a:gd name="connsiteX25" fmla="*/ 118426 w 657408"/>
                  <a:gd name="connsiteY25" fmla="*/ 566124 h 657736"/>
                  <a:gd name="connsiteX26" fmla="*/ 128630 w 657408"/>
                  <a:gd name="connsiteY26" fmla="*/ 551779 h 657736"/>
                  <a:gd name="connsiteX27" fmla="*/ 128630 w 657408"/>
                  <a:gd name="connsiteY27" fmla="*/ 528782 h 657736"/>
                  <a:gd name="connsiteX28" fmla="*/ 105635 w 657408"/>
                  <a:gd name="connsiteY28" fmla="*/ 528782 h 657736"/>
                  <a:gd name="connsiteX29" fmla="*/ 29790 w 657408"/>
                  <a:gd name="connsiteY29" fmla="*/ 530289 h 657736"/>
                  <a:gd name="connsiteX30" fmla="*/ 28284 w 657408"/>
                  <a:gd name="connsiteY30" fmla="*/ 454444 h 657736"/>
                  <a:gd name="connsiteX31" fmla="*/ 104128 w 657408"/>
                  <a:gd name="connsiteY31" fmla="*/ 452937 h 657736"/>
                  <a:gd name="connsiteX32" fmla="*/ 115655 w 657408"/>
                  <a:gd name="connsiteY32" fmla="*/ 469117 h 657736"/>
                  <a:gd name="connsiteX33" fmla="*/ 137302 w 657408"/>
                  <a:gd name="connsiteY33" fmla="*/ 476875 h 657736"/>
                  <a:gd name="connsiteX34" fmla="*/ 141855 w 657408"/>
                  <a:gd name="connsiteY34" fmla="*/ 473670 h 657736"/>
                  <a:gd name="connsiteX35" fmla="*/ 203684 w 657408"/>
                  <a:gd name="connsiteY35" fmla="*/ 411839 h 657736"/>
                  <a:gd name="connsiteX36" fmla="*/ 223959 w 657408"/>
                  <a:gd name="connsiteY36" fmla="*/ 433482 h 657736"/>
                  <a:gd name="connsiteX37" fmla="*/ 245598 w 657408"/>
                  <a:gd name="connsiteY37" fmla="*/ 453688 h 657736"/>
                  <a:gd name="connsiteX38" fmla="*/ 592176 w 657408"/>
                  <a:gd name="connsiteY38" fmla="*/ 301730 h 657736"/>
                  <a:gd name="connsiteX39" fmla="*/ 464246 w 657408"/>
                  <a:gd name="connsiteY39" fmla="*/ 357804 h 657736"/>
                  <a:gd name="connsiteX40" fmla="*/ 389441 w 657408"/>
                  <a:gd name="connsiteY40" fmla="*/ 384602 h 657736"/>
                  <a:gd name="connsiteX41" fmla="*/ 311832 w 657408"/>
                  <a:gd name="connsiteY41" fmla="*/ 437983 h 657736"/>
                  <a:gd name="connsiteX42" fmla="*/ 282803 w 657408"/>
                  <a:gd name="connsiteY42" fmla="*/ 456841 h 657736"/>
                  <a:gd name="connsiteX43" fmla="*/ 235457 w 657408"/>
                  <a:gd name="connsiteY43" fmla="*/ 421987 h 657736"/>
                  <a:gd name="connsiteX44" fmla="*/ 200579 w 657408"/>
                  <a:gd name="connsiteY44" fmla="*/ 375414 h 657736"/>
                  <a:gd name="connsiteX45" fmla="*/ 220220 w 657408"/>
                  <a:gd name="connsiteY45" fmla="*/ 344674 h 657736"/>
                  <a:gd name="connsiteX46" fmla="*/ 273561 w 657408"/>
                  <a:gd name="connsiteY46" fmla="*/ 269260 h 657736"/>
                  <a:gd name="connsiteX47" fmla="*/ 301874 w 657408"/>
                  <a:gd name="connsiteY47" fmla="*/ 190218 h 657736"/>
                  <a:gd name="connsiteX48" fmla="*/ 355683 w 657408"/>
                  <a:gd name="connsiteY48" fmla="*/ 65243 h 657736"/>
                  <a:gd name="connsiteX49" fmla="*/ 592173 w 657408"/>
                  <a:gd name="connsiteY49" fmla="*/ 66255 h 657736"/>
                  <a:gd name="connsiteX50" fmla="*/ 592176 w 657408"/>
                  <a:gd name="connsiteY50" fmla="*/ 301730 h 657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57408" h="657736">
                    <a:moveTo>
                      <a:pt x="603673" y="53748"/>
                    </a:moveTo>
                    <a:cubicBezTo>
                      <a:pt x="532026" y="-17909"/>
                      <a:pt x="415855" y="-17917"/>
                      <a:pt x="344198" y="53730"/>
                    </a:cubicBezTo>
                    <a:cubicBezTo>
                      <a:pt x="344192" y="53736"/>
                      <a:pt x="344187" y="53742"/>
                      <a:pt x="344181" y="53748"/>
                    </a:cubicBezTo>
                    <a:cubicBezTo>
                      <a:pt x="301422" y="96506"/>
                      <a:pt x="284221" y="216156"/>
                      <a:pt x="259314" y="261422"/>
                    </a:cubicBezTo>
                    <a:cubicBezTo>
                      <a:pt x="210379" y="350352"/>
                      <a:pt x="164059" y="355417"/>
                      <a:pt x="193641" y="398891"/>
                    </a:cubicBezTo>
                    <a:lnTo>
                      <a:pt x="130357" y="462174"/>
                    </a:lnTo>
                    <a:cubicBezTo>
                      <a:pt x="113950" y="428051"/>
                      <a:pt x="72988" y="413689"/>
                      <a:pt x="38865" y="430095"/>
                    </a:cubicBezTo>
                    <a:cubicBezTo>
                      <a:pt x="4742" y="446502"/>
                      <a:pt x="-9620" y="487465"/>
                      <a:pt x="6787" y="521589"/>
                    </a:cubicBezTo>
                    <a:cubicBezTo>
                      <a:pt x="23193" y="555711"/>
                      <a:pt x="64156" y="570073"/>
                      <a:pt x="98279" y="553666"/>
                    </a:cubicBezTo>
                    <a:cubicBezTo>
                      <a:pt x="104724" y="550567"/>
                      <a:pt x="110644" y="546479"/>
                      <a:pt x="115826" y="541550"/>
                    </a:cubicBezTo>
                    <a:cubicBezTo>
                      <a:pt x="116548" y="540864"/>
                      <a:pt x="116545" y="540861"/>
                      <a:pt x="115859" y="541584"/>
                    </a:cubicBezTo>
                    <a:cubicBezTo>
                      <a:pt x="89711" y="569158"/>
                      <a:pt x="90867" y="612710"/>
                      <a:pt x="118442" y="638857"/>
                    </a:cubicBezTo>
                    <a:cubicBezTo>
                      <a:pt x="145020" y="664061"/>
                      <a:pt x="186683" y="664025"/>
                      <a:pt x="213218" y="638777"/>
                    </a:cubicBezTo>
                    <a:cubicBezTo>
                      <a:pt x="232613" y="619428"/>
                      <a:pt x="238951" y="590551"/>
                      <a:pt x="229444" y="564859"/>
                    </a:cubicBezTo>
                    <a:cubicBezTo>
                      <a:pt x="223932" y="547969"/>
                      <a:pt x="211497" y="534219"/>
                      <a:pt x="195244" y="527041"/>
                    </a:cubicBezTo>
                    <a:lnTo>
                      <a:pt x="258522" y="463764"/>
                    </a:lnTo>
                    <a:cubicBezTo>
                      <a:pt x="265487" y="469256"/>
                      <a:pt x="273952" y="472511"/>
                      <a:pt x="282803" y="473101"/>
                    </a:cubicBezTo>
                    <a:cubicBezTo>
                      <a:pt x="308511" y="473101"/>
                      <a:pt x="326367" y="435638"/>
                      <a:pt x="396928" y="399036"/>
                    </a:cubicBezTo>
                    <a:cubicBezTo>
                      <a:pt x="443133" y="375072"/>
                      <a:pt x="560938" y="355965"/>
                      <a:pt x="603674" y="313229"/>
                    </a:cubicBezTo>
                    <a:cubicBezTo>
                      <a:pt x="675320" y="241572"/>
                      <a:pt x="675320" y="125404"/>
                      <a:pt x="603673" y="53748"/>
                    </a:cubicBezTo>
                    <a:close/>
                    <a:moveTo>
                      <a:pt x="183746" y="515543"/>
                    </a:moveTo>
                    <a:cubicBezTo>
                      <a:pt x="177394" y="521891"/>
                      <a:pt x="177392" y="532186"/>
                      <a:pt x="183740" y="538538"/>
                    </a:cubicBezTo>
                    <a:cubicBezTo>
                      <a:pt x="185049" y="539849"/>
                      <a:pt x="186572" y="540925"/>
                      <a:pt x="188244" y="541722"/>
                    </a:cubicBezTo>
                    <a:cubicBezTo>
                      <a:pt x="214262" y="554262"/>
                      <a:pt x="225187" y="585521"/>
                      <a:pt x="212647" y="611539"/>
                    </a:cubicBezTo>
                    <a:cubicBezTo>
                      <a:pt x="200105" y="637557"/>
                      <a:pt x="168847" y="648482"/>
                      <a:pt x="142829" y="635942"/>
                    </a:cubicBezTo>
                    <a:cubicBezTo>
                      <a:pt x="116811" y="623401"/>
                      <a:pt x="105885" y="592142"/>
                      <a:pt x="118426" y="566124"/>
                    </a:cubicBezTo>
                    <a:cubicBezTo>
                      <a:pt x="120992" y="560800"/>
                      <a:pt x="124443" y="555949"/>
                      <a:pt x="128630" y="551779"/>
                    </a:cubicBezTo>
                    <a:cubicBezTo>
                      <a:pt x="134981" y="545428"/>
                      <a:pt x="134981" y="535132"/>
                      <a:pt x="128630" y="528782"/>
                    </a:cubicBezTo>
                    <a:cubicBezTo>
                      <a:pt x="122281" y="522432"/>
                      <a:pt x="111985" y="522432"/>
                      <a:pt x="105635" y="528782"/>
                    </a:cubicBezTo>
                    <a:cubicBezTo>
                      <a:pt x="85107" y="550142"/>
                      <a:pt x="51150" y="550816"/>
                      <a:pt x="29790" y="530289"/>
                    </a:cubicBezTo>
                    <a:cubicBezTo>
                      <a:pt x="8430" y="509760"/>
                      <a:pt x="7756" y="475804"/>
                      <a:pt x="28284" y="454444"/>
                    </a:cubicBezTo>
                    <a:cubicBezTo>
                      <a:pt x="48812" y="433084"/>
                      <a:pt x="82768" y="432409"/>
                      <a:pt x="104128" y="452937"/>
                    </a:cubicBezTo>
                    <a:cubicBezTo>
                      <a:pt x="108944" y="457566"/>
                      <a:pt x="112853" y="463053"/>
                      <a:pt x="115655" y="469117"/>
                    </a:cubicBezTo>
                    <a:cubicBezTo>
                      <a:pt x="119491" y="477236"/>
                      <a:pt x="129182" y="480709"/>
                      <a:pt x="137302" y="476875"/>
                    </a:cubicBezTo>
                    <a:cubicBezTo>
                      <a:pt x="138993" y="476075"/>
                      <a:pt x="140533" y="474992"/>
                      <a:pt x="141855" y="473670"/>
                    </a:cubicBezTo>
                    <a:lnTo>
                      <a:pt x="203684" y="411839"/>
                    </a:lnTo>
                    <a:cubicBezTo>
                      <a:pt x="209147" y="418226"/>
                      <a:pt x="215813" y="425334"/>
                      <a:pt x="223959" y="433482"/>
                    </a:cubicBezTo>
                    <a:cubicBezTo>
                      <a:pt x="232121" y="441642"/>
                      <a:pt x="239198" y="448229"/>
                      <a:pt x="245598" y="453688"/>
                    </a:cubicBezTo>
                    <a:close/>
                    <a:moveTo>
                      <a:pt x="592176" y="301730"/>
                    </a:moveTo>
                    <a:cubicBezTo>
                      <a:pt x="567900" y="326007"/>
                      <a:pt x="510427" y="343636"/>
                      <a:pt x="464246" y="357804"/>
                    </a:cubicBezTo>
                    <a:cubicBezTo>
                      <a:pt x="438642" y="364748"/>
                      <a:pt x="413629" y="373708"/>
                      <a:pt x="389441" y="384602"/>
                    </a:cubicBezTo>
                    <a:cubicBezTo>
                      <a:pt x="361512" y="399200"/>
                      <a:pt x="335453" y="417124"/>
                      <a:pt x="311832" y="437983"/>
                    </a:cubicBezTo>
                    <a:cubicBezTo>
                      <a:pt x="298878" y="448929"/>
                      <a:pt x="289519" y="456841"/>
                      <a:pt x="282803" y="456841"/>
                    </a:cubicBezTo>
                    <a:cubicBezTo>
                      <a:pt x="271610" y="456841"/>
                      <a:pt x="250420" y="436949"/>
                      <a:pt x="235457" y="421987"/>
                    </a:cubicBezTo>
                    <a:cubicBezTo>
                      <a:pt x="220860" y="407392"/>
                      <a:pt x="201365" y="386682"/>
                      <a:pt x="200579" y="375414"/>
                    </a:cubicBezTo>
                    <a:cubicBezTo>
                      <a:pt x="200108" y="368673"/>
                      <a:pt x="206990" y="360238"/>
                      <a:pt x="220220" y="344674"/>
                    </a:cubicBezTo>
                    <a:cubicBezTo>
                      <a:pt x="240684" y="321547"/>
                      <a:pt x="258570" y="296259"/>
                      <a:pt x="273561" y="269260"/>
                    </a:cubicBezTo>
                    <a:cubicBezTo>
                      <a:pt x="285423" y="243845"/>
                      <a:pt x="294901" y="217385"/>
                      <a:pt x="301874" y="190218"/>
                    </a:cubicBezTo>
                    <a:cubicBezTo>
                      <a:pt x="316058" y="142675"/>
                      <a:pt x="332134" y="88788"/>
                      <a:pt x="355683" y="65243"/>
                    </a:cubicBezTo>
                    <a:cubicBezTo>
                      <a:pt x="421267" y="218"/>
                      <a:pt x="527147" y="670"/>
                      <a:pt x="592173" y="66255"/>
                    </a:cubicBezTo>
                    <a:cubicBezTo>
                      <a:pt x="656804" y="131441"/>
                      <a:pt x="656806" y="236542"/>
                      <a:pt x="592176" y="301730"/>
                    </a:cubicBezTo>
                    <a:close/>
                  </a:path>
                </a:pathLst>
              </a:custGeom>
              <a:solidFill>
                <a:schemeClr val="accent3"/>
              </a:solidFill>
              <a:ln w="8037" cap="flat">
                <a:noFill/>
                <a:prstDash val="solid"/>
                <a:miter/>
              </a:ln>
            </p:spPr>
            <p:txBody>
              <a:bodyPr rtlCol="0" anchor="ctr"/>
              <a:lstStyle/>
              <a:p>
                <a:endParaRPr lang="fi-FI"/>
              </a:p>
            </p:txBody>
          </p:sp>
          <p:sp>
            <p:nvSpPr>
              <p:cNvPr id="159" name="Graphic 34" descr="Electric Tower outline">
                <a:extLst>
                  <a:ext uri="{FF2B5EF4-FFF2-40B4-BE49-F238E27FC236}">
                    <a16:creationId xmlns:a16="http://schemas.microsoft.com/office/drawing/2014/main" id="{9457C176-BB1C-CD50-E0CE-2EBFAF9A1A40}"/>
                  </a:ext>
                </a:extLst>
              </p:cNvPr>
              <p:cNvSpPr/>
              <p:nvPr/>
            </p:nvSpPr>
            <p:spPr>
              <a:xfrm>
                <a:off x="3506514" y="4275687"/>
                <a:ext cx="362667" cy="509512"/>
              </a:xfrm>
              <a:custGeom>
                <a:avLst/>
                <a:gdLst>
                  <a:gd name="connsiteX0" fmla="*/ 357001 w 362667"/>
                  <a:gd name="connsiteY0" fmla="*/ 181330 h 509512"/>
                  <a:gd name="connsiteX1" fmla="*/ 362667 w 362667"/>
                  <a:gd name="connsiteY1" fmla="*/ 175663 h 509512"/>
                  <a:gd name="connsiteX2" fmla="*/ 362667 w 362667"/>
                  <a:gd name="connsiteY2" fmla="*/ 147330 h 509512"/>
                  <a:gd name="connsiteX3" fmla="*/ 359347 w 362667"/>
                  <a:gd name="connsiteY3" fmla="*/ 142167 h 509512"/>
                  <a:gd name="connsiteX4" fmla="*/ 234680 w 362667"/>
                  <a:gd name="connsiteY4" fmla="*/ 85500 h 509512"/>
                  <a:gd name="connsiteX5" fmla="*/ 232334 w 362667"/>
                  <a:gd name="connsiteY5" fmla="*/ 84996 h 509512"/>
                  <a:gd name="connsiteX6" fmla="*/ 229251 w 362667"/>
                  <a:gd name="connsiteY6" fmla="*/ 84996 h 509512"/>
                  <a:gd name="connsiteX7" fmla="*/ 226633 w 362667"/>
                  <a:gd name="connsiteY7" fmla="*/ 61695 h 509512"/>
                  <a:gd name="connsiteX8" fmla="*/ 225641 w 362667"/>
                  <a:gd name="connsiteY8" fmla="*/ 59082 h 509512"/>
                  <a:gd name="connsiteX9" fmla="*/ 185975 w 362667"/>
                  <a:gd name="connsiteY9" fmla="*/ 2416 h 509512"/>
                  <a:gd name="connsiteX10" fmla="*/ 178082 w 362667"/>
                  <a:gd name="connsiteY10" fmla="*/ 1026 h 509512"/>
                  <a:gd name="connsiteX11" fmla="*/ 176693 w 362667"/>
                  <a:gd name="connsiteY11" fmla="*/ 2416 h 509512"/>
                  <a:gd name="connsiteX12" fmla="*/ 137026 w 362667"/>
                  <a:gd name="connsiteY12" fmla="*/ 59082 h 509512"/>
                  <a:gd name="connsiteX13" fmla="*/ 136034 w 362667"/>
                  <a:gd name="connsiteY13" fmla="*/ 61695 h 509512"/>
                  <a:gd name="connsiteX14" fmla="*/ 133416 w 362667"/>
                  <a:gd name="connsiteY14" fmla="*/ 84996 h 509512"/>
                  <a:gd name="connsiteX15" fmla="*/ 130334 w 362667"/>
                  <a:gd name="connsiteY15" fmla="*/ 84996 h 509512"/>
                  <a:gd name="connsiteX16" fmla="*/ 127988 w 362667"/>
                  <a:gd name="connsiteY16" fmla="*/ 85506 h 509512"/>
                  <a:gd name="connsiteX17" fmla="*/ 3321 w 362667"/>
                  <a:gd name="connsiteY17" fmla="*/ 142173 h 509512"/>
                  <a:gd name="connsiteX18" fmla="*/ 0 w 362667"/>
                  <a:gd name="connsiteY18" fmla="*/ 147330 h 509512"/>
                  <a:gd name="connsiteX19" fmla="*/ 0 w 362667"/>
                  <a:gd name="connsiteY19" fmla="*/ 175663 h 509512"/>
                  <a:gd name="connsiteX20" fmla="*/ 5667 w 362667"/>
                  <a:gd name="connsiteY20" fmla="*/ 181330 h 509512"/>
                  <a:gd name="connsiteX21" fmla="*/ 11333 w 362667"/>
                  <a:gd name="connsiteY21" fmla="*/ 175663 h 509512"/>
                  <a:gd name="connsiteX22" fmla="*/ 11333 w 362667"/>
                  <a:gd name="connsiteY22" fmla="*/ 152996 h 509512"/>
                  <a:gd name="connsiteX23" fmla="*/ 125800 w 362667"/>
                  <a:gd name="connsiteY23" fmla="*/ 152996 h 509512"/>
                  <a:gd name="connsiteX24" fmla="*/ 118887 w 362667"/>
                  <a:gd name="connsiteY24" fmla="*/ 214310 h 509512"/>
                  <a:gd name="connsiteX25" fmla="*/ 3321 w 362667"/>
                  <a:gd name="connsiteY25" fmla="*/ 266840 h 509512"/>
                  <a:gd name="connsiteX26" fmla="*/ 0 w 362667"/>
                  <a:gd name="connsiteY26" fmla="*/ 271996 h 509512"/>
                  <a:gd name="connsiteX27" fmla="*/ 0 w 362667"/>
                  <a:gd name="connsiteY27" fmla="*/ 300330 h 509512"/>
                  <a:gd name="connsiteX28" fmla="*/ 5667 w 362667"/>
                  <a:gd name="connsiteY28" fmla="*/ 305997 h 509512"/>
                  <a:gd name="connsiteX29" fmla="*/ 11333 w 362667"/>
                  <a:gd name="connsiteY29" fmla="*/ 300330 h 509512"/>
                  <a:gd name="connsiteX30" fmla="*/ 11333 w 362667"/>
                  <a:gd name="connsiteY30" fmla="*/ 277663 h 509512"/>
                  <a:gd name="connsiteX31" fmla="*/ 111770 w 362667"/>
                  <a:gd name="connsiteY31" fmla="*/ 277663 h 509512"/>
                  <a:gd name="connsiteX32" fmla="*/ 107803 w 362667"/>
                  <a:gd name="connsiteY32" fmla="*/ 313097 h 509512"/>
                  <a:gd name="connsiteX33" fmla="*/ 32566 w 362667"/>
                  <a:gd name="connsiteY33" fmla="*/ 501333 h 509512"/>
                  <a:gd name="connsiteX34" fmla="*/ 35726 w 362667"/>
                  <a:gd name="connsiteY34" fmla="*/ 508697 h 509512"/>
                  <a:gd name="connsiteX35" fmla="*/ 37825 w 362667"/>
                  <a:gd name="connsiteY35" fmla="*/ 509102 h 509512"/>
                  <a:gd name="connsiteX36" fmla="*/ 40046 w 362667"/>
                  <a:gd name="connsiteY36" fmla="*/ 508648 h 509512"/>
                  <a:gd name="connsiteX37" fmla="*/ 181033 w 362667"/>
                  <a:gd name="connsiteY37" fmla="*/ 448530 h 509512"/>
                  <a:gd name="connsiteX38" fmla="*/ 322848 w 362667"/>
                  <a:gd name="connsiteY38" fmla="*/ 509056 h 509512"/>
                  <a:gd name="connsiteX39" fmla="*/ 330283 w 362667"/>
                  <a:gd name="connsiteY39" fmla="*/ 506068 h 509512"/>
                  <a:gd name="connsiteX40" fmla="*/ 330333 w 362667"/>
                  <a:gd name="connsiteY40" fmla="*/ 501741 h 509512"/>
                  <a:gd name="connsiteX41" fmla="*/ 254876 w 362667"/>
                  <a:gd name="connsiteY41" fmla="*/ 313097 h 509512"/>
                  <a:gd name="connsiteX42" fmla="*/ 250898 w 362667"/>
                  <a:gd name="connsiteY42" fmla="*/ 277663 h 509512"/>
                  <a:gd name="connsiteX43" fmla="*/ 351334 w 362667"/>
                  <a:gd name="connsiteY43" fmla="*/ 277663 h 509512"/>
                  <a:gd name="connsiteX44" fmla="*/ 351334 w 362667"/>
                  <a:gd name="connsiteY44" fmla="*/ 300330 h 509512"/>
                  <a:gd name="connsiteX45" fmla="*/ 357001 w 362667"/>
                  <a:gd name="connsiteY45" fmla="*/ 305997 h 509512"/>
                  <a:gd name="connsiteX46" fmla="*/ 362667 w 362667"/>
                  <a:gd name="connsiteY46" fmla="*/ 300330 h 509512"/>
                  <a:gd name="connsiteX47" fmla="*/ 362667 w 362667"/>
                  <a:gd name="connsiteY47" fmla="*/ 271996 h 509512"/>
                  <a:gd name="connsiteX48" fmla="*/ 359347 w 362667"/>
                  <a:gd name="connsiteY48" fmla="*/ 266840 h 509512"/>
                  <a:gd name="connsiteX49" fmla="*/ 243780 w 362667"/>
                  <a:gd name="connsiteY49" fmla="*/ 214310 h 509512"/>
                  <a:gd name="connsiteX50" fmla="*/ 236867 w 362667"/>
                  <a:gd name="connsiteY50" fmla="*/ 152996 h 509512"/>
                  <a:gd name="connsiteX51" fmla="*/ 351334 w 362667"/>
                  <a:gd name="connsiteY51" fmla="*/ 152996 h 509512"/>
                  <a:gd name="connsiteX52" fmla="*/ 351334 w 362667"/>
                  <a:gd name="connsiteY52" fmla="*/ 175663 h 509512"/>
                  <a:gd name="connsiteX53" fmla="*/ 357001 w 362667"/>
                  <a:gd name="connsiteY53" fmla="*/ 181330 h 509512"/>
                  <a:gd name="connsiteX54" fmla="*/ 147135 w 362667"/>
                  <a:gd name="connsiteY54" fmla="*/ 64398 h 509512"/>
                  <a:gd name="connsiteX55" fmla="*/ 181288 w 362667"/>
                  <a:gd name="connsiteY55" fmla="*/ 15613 h 509512"/>
                  <a:gd name="connsiteX56" fmla="*/ 181357 w 362667"/>
                  <a:gd name="connsiteY56" fmla="*/ 15591 h 509512"/>
                  <a:gd name="connsiteX57" fmla="*/ 181379 w 362667"/>
                  <a:gd name="connsiteY57" fmla="*/ 15613 h 509512"/>
                  <a:gd name="connsiteX58" fmla="*/ 215532 w 362667"/>
                  <a:gd name="connsiteY58" fmla="*/ 64398 h 509512"/>
                  <a:gd name="connsiteX59" fmla="*/ 217844 w 362667"/>
                  <a:gd name="connsiteY59" fmla="*/ 84996 h 509512"/>
                  <a:gd name="connsiteX60" fmla="*/ 144823 w 362667"/>
                  <a:gd name="connsiteY60" fmla="*/ 84996 h 509512"/>
                  <a:gd name="connsiteX61" fmla="*/ 219119 w 362667"/>
                  <a:gd name="connsiteY61" fmla="*/ 96329 h 509512"/>
                  <a:gd name="connsiteX62" fmla="*/ 224219 w 362667"/>
                  <a:gd name="connsiteY62" fmla="*/ 141663 h 509512"/>
                  <a:gd name="connsiteX63" fmla="*/ 138454 w 362667"/>
                  <a:gd name="connsiteY63" fmla="*/ 141663 h 509512"/>
                  <a:gd name="connsiteX64" fmla="*/ 143554 w 362667"/>
                  <a:gd name="connsiteY64" fmla="*/ 96329 h 509512"/>
                  <a:gd name="connsiteX65" fmla="*/ 32085 w 362667"/>
                  <a:gd name="connsiteY65" fmla="*/ 141663 h 509512"/>
                  <a:gd name="connsiteX66" fmla="*/ 32085 w 362667"/>
                  <a:gd name="connsiteY66" fmla="*/ 141555 h 509512"/>
                  <a:gd name="connsiteX67" fmla="*/ 131563 w 362667"/>
                  <a:gd name="connsiteY67" fmla="*/ 96329 h 509512"/>
                  <a:gd name="connsiteX68" fmla="*/ 132130 w 362667"/>
                  <a:gd name="connsiteY68" fmla="*/ 96329 h 509512"/>
                  <a:gd name="connsiteX69" fmla="*/ 127030 w 362667"/>
                  <a:gd name="connsiteY69" fmla="*/ 141663 h 509512"/>
                  <a:gd name="connsiteX70" fmla="*/ 32085 w 362667"/>
                  <a:gd name="connsiteY70" fmla="*/ 266222 h 509512"/>
                  <a:gd name="connsiteX71" fmla="*/ 117414 w 362667"/>
                  <a:gd name="connsiteY71" fmla="*/ 227428 h 509512"/>
                  <a:gd name="connsiteX72" fmla="*/ 113045 w 362667"/>
                  <a:gd name="connsiteY72" fmla="*/ 266330 h 509512"/>
                  <a:gd name="connsiteX73" fmla="*/ 32085 w 362667"/>
                  <a:gd name="connsiteY73" fmla="*/ 266330 h 509512"/>
                  <a:gd name="connsiteX74" fmla="*/ 32062 w 362667"/>
                  <a:gd name="connsiteY74" fmla="*/ 266222 h 509512"/>
                  <a:gd name="connsiteX75" fmla="*/ 129455 w 362667"/>
                  <a:gd name="connsiteY75" fmla="*/ 221965 h 509512"/>
                  <a:gd name="connsiteX76" fmla="*/ 131563 w 362667"/>
                  <a:gd name="connsiteY76" fmla="*/ 220996 h 509512"/>
                  <a:gd name="connsiteX77" fmla="*/ 231104 w 362667"/>
                  <a:gd name="connsiteY77" fmla="*/ 220996 h 509512"/>
                  <a:gd name="connsiteX78" fmla="*/ 233235 w 362667"/>
                  <a:gd name="connsiteY78" fmla="*/ 221965 h 509512"/>
                  <a:gd name="connsiteX79" fmla="*/ 238221 w 362667"/>
                  <a:gd name="connsiteY79" fmla="*/ 266330 h 509512"/>
                  <a:gd name="connsiteX80" fmla="*/ 124446 w 362667"/>
                  <a:gd name="connsiteY80" fmla="*/ 266330 h 509512"/>
                  <a:gd name="connsiteX81" fmla="*/ 247322 w 362667"/>
                  <a:gd name="connsiteY81" fmla="*/ 324657 h 509512"/>
                  <a:gd name="connsiteX82" fmla="*/ 270289 w 362667"/>
                  <a:gd name="connsiteY82" fmla="*/ 382072 h 509512"/>
                  <a:gd name="connsiteX83" fmla="*/ 194922 w 362667"/>
                  <a:gd name="connsiteY83" fmla="*/ 348202 h 509512"/>
                  <a:gd name="connsiteX84" fmla="*/ 272001 w 362667"/>
                  <a:gd name="connsiteY84" fmla="*/ 395281 h 509512"/>
                  <a:gd name="connsiteX85" fmla="*/ 275667 w 362667"/>
                  <a:gd name="connsiteY85" fmla="*/ 395587 h 509512"/>
                  <a:gd name="connsiteX86" fmla="*/ 275826 w 362667"/>
                  <a:gd name="connsiteY86" fmla="*/ 395983 h 509512"/>
                  <a:gd name="connsiteX87" fmla="*/ 274936 w 362667"/>
                  <a:gd name="connsiteY87" fmla="*/ 396170 h 509512"/>
                  <a:gd name="connsiteX88" fmla="*/ 181033 w 362667"/>
                  <a:gd name="connsiteY88" fmla="*/ 436211 h 509512"/>
                  <a:gd name="connsiteX89" fmla="*/ 87227 w 362667"/>
                  <a:gd name="connsiteY89" fmla="*/ 396170 h 509512"/>
                  <a:gd name="connsiteX90" fmla="*/ 86830 w 362667"/>
                  <a:gd name="connsiteY90" fmla="*/ 396091 h 509512"/>
                  <a:gd name="connsiteX91" fmla="*/ 87001 w 362667"/>
                  <a:gd name="connsiteY91" fmla="*/ 395660 h 509512"/>
                  <a:gd name="connsiteX92" fmla="*/ 87833 w 362667"/>
                  <a:gd name="connsiteY92" fmla="*/ 395779 h 509512"/>
                  <a:gd name="connsiteX93" fmla="*/ 90157 w 362667"/>
                  <a:gd name="connsiteY93" fmla="*/ 395281 h 509512"/>
                  <a:gd name="connsiteX94" fmla="*/ 181079 w 362667"/>
                  <a:gd name="connsiteY94" fmla="*/ 354418 h 509512"/>
                  <a:gd name="connsiteX95" fmla="*/ 92548 w 362667"/>
                  <a:gd name="connsiteY95" fmla="*/ 381783 h 509512"/>
                  <a:gd name="connsiteX96" fmla="*/ 115300 w 362667"/>
                  <a:gd name="connsiteY96" fmla="*/ 324855 h 509512"/>
                  <a:gd name="connsiteX97" fmla="*/ 167252 w 362667"/>
                  <a:gd name="connsiteY97" fmla="*/ 348202 h 509512"/>
                  <a:gd name="connsiteX98" fmla="*/ 48274 w 362667"/>
                  <a:gd name="connsiteY98" fmla="*/ 492816 h 509512"/>
                  <a:gd name="connsiteX99" fmla="*/ 48201 w 362667"/>
                  <a:gd name="connsiteY99" fmla="*/ 492742 h 509512"/>
                  <a:gd name="connsiteX100" fmla="*/ 82660 w 362667"/>
                  <a:gd name="connsiteY100" fmla="*/ 406518 h 509512"/>
                  <a:gd name="connsiteX101" fmla="*/ 82773 w 362667"/>
                  <a:gd name="connsiteY101" fmla="*/ 406597 h 509512"/>
                  <a:gd name="connsiteX102" fmla="*/ 166600 w 362667"/>
                  <a:gd name="connsiteY102" fmla="*/ 442365 h 509512"/>
                  <a:gd name="connsiteX103" fmla="*/ 195478 w 362667"/>
                  <a:gd name="connsiteY103" fmla="*/ 442382 h 509512"/>
                  <a:gd name="connsiteX104" fmla="*/ 279367 w 362667"/>
                  <a:gd name="connsiteY104" fmla="*/ 406597 h 509512"/>
                  <a:gd name="connsiteX105" fmla="*/ 279934 w 362667"/>
                  <a:gd name="connsiteY105" fmla="*/ 406223 h 509512"/>
                  <a:gd name="connsiteX106" fmla="*/ 314705 w 362667"/>
                  <a:gd name="connsiteY106" fmla="*/ 493144 h 509512"/>
                  <a:gd name="connsiteX107" fmla="*/ 314625 w 362667"/>
                  <a:gd name="connsiteY107" fmla="*/ 493218 h 509512"/>
                  <a:gd name="connsiteX108" fmla="*/ 243565 w 362667"/>
                  <a:gd name="connsiteY108" fmla="*/ 313930 h 509512"/>
                  <a:gd name="connsiteX109" fmla="*/ 181079 w 362667"/>
                  <a:gd name="connsiteY109" fmla="*/ 341991 h 509512"/>
                  <a:gd name="connsiteX110" fmla="*/ 119080 w 362667"/>
                  <a:gd name="connsiteY110" fmla="*/ 314123 h 509512"/>
                  <a:gd name="connsiteX111" fmla="*/ 123177 w 362667"/>
                  <a:gd name="connsiteY111" fmla="*/ 277663 h 509512"/>
                  <a:gd name="connsiteX112" fmla="*/ 239491 w 362667"/>
                  <a:gd name="connsiteY112" fmla="*/ 277663 h 509512"/>
                  <a:gd name="connsiteX113" fmla="*/ 330583 w 362667"/>
                  <a:gd name="connsiteY113" fmla="*/ 266330 h 509512"/>
                  <a:gd name="connsiteX114" fmla="*/ 249623 w 362667"/>
                  <a:gd name="connsiteY114" fmla="*/ 266330 h 509512"/>
                  <a:gd name="connsiteX115" fmla="*/ 245254 w 362667"/>
                  <a:gd name="connsiteY115" fmla="*/ 227428 h 509512"/>
                  <a:gd name="connsiteX116" fmla="*/ 330605 w 362667"/>
                  <a:gd name="connsiteY116" fmla="*/ 266222 h 509512"/>
                  <a:gd name="connsiteX117" fmla="*/ 330583 w 362667"/>
                  <a:gd name="connsiteY117" fmla="*/ 266330 h 509512"/>
                  <a:gd name="connsiteX118" fmla="*/ 231852 w 362667"/>
                  <a:gd name="connsiteY118" fmla="*/ 209663 h 509512"/>
                  <a:gd name="connsiteX119" fmla="*/ 130815 w 362667"/>
                  <a:gd name="connsiteY119" fmla="*/ 209663 h 509512"/>
                  <a:gd name="connsiteX120" fmla="*/ 137185 w 362667"/>
                  <a:gd name="connsiteY120" fmla="*/ 152996 h 509512"/>
                  <a:gd name="connsiteX121" fmla="*/ 225483 w 362667"/>
                  <a:gd name="connsiteY121" fmla="*/ 152996 h 509512"/>
                  <a:gd name="connsiteX122" fmla="*/ 230520 w 362667"/>
                  <a:gd name="connsiteY122" fmla="*/ 96329 h 509512"/>
                  <a:gd name="connsiteX123" fmla="*/ 231087 w 362667"/>
                  <a:gd name="connsiteY123" fmla="*/ 96329 h 509512"/>
                  <a:gd name="connsiteX124" fmla="*/ 330588 w 362667"/>
                  <a:gd name="connsiteY124" fmla="*/ 141555 h 509512"/>
                  <a:gd name="connsiteX125" fmla="*/ 330588 w 362667"/>
                  <a:gd name="connsiteY125" fmla="*/ 141663 h 509512"/>
                  <a:gd name="connsiteX126" fmla="*/ 235615 w 362667"/>
                  <a:gd name="connsiteY126" fmla="*/ 141663 h 50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362667" h="509512">
                    <a:moveTo>
                      <a:pt x="357001" y="181330"/>
                    </a:moveTo>
                    <a:cubicBezTo>
                      <a:pt x="360130" y="181330"/>
                      <a:pt x="362667" y="178793"/>
                      <a:pt x="362667" y="175663"/>
                    </a:cubicBezTo>
                    <a:lnTo>
                      <a:pt x="362667" y="147330"/>
                    </a:lnTo>
                    <a:cubicBezTo>
                      <a:pt x="362669" y="145107"/>
                      <a:pt x="361370" y="143088"/>
                      <a:pt x="359347" y="142167"/>
                    </a:cubicBezTo>
                    <a:lnTo>
                      <a:pt x="234680" y="85500"/>
                    </a:lnTo>
                    <a:cubicBezTo>
                      <a:pt x="233944" y="85164"/>
                      <a:pt x="233143" y="84992"/>
                      <a:pt x="232334" y="84996"/>
                    </a:cubicBezTo>
                    <a:lnTo>
                      <a:pt x="229251" y="84996"/>
                    </a:lnTo>
                    <a:lnTo>
                      <a:pt x="226633" y="61695"/>
                    </a:lnTo>
                    <a:cubicBezTo>
                      <a:pt x="226526" y="60755"/>
                      <a:pt x="226185" y="59857"/>
                      <a:pt x="225641" y="59082"/>
                    </a:cubicBezTo>
                    <a:lnTo>
                      <a:pt x="185975" y="2416"/>
                    </a:lnTo>
                    <a:cubicBezTo>
                      <a:pt x="184179" y="-147"/>
                      <a:pt x="180645" y="-770"/>
                      <a:pt x="178082" y="1026"/>
                    </a:cubicBezTo>
                    <a:cubicBezTo>
                      <a:pt x="177542" y="1405"/>
                      <a:pt x="177071" y="1875"/>
                      <a:pt x="176693" y="2416"/>
                    </a:cubicBezTo>
                    <a:lnTo>
                      <a:pt x="137026" y="59082"/>
                    </a:lnTo>
                    <a:cubicBezTo>
                      <a:pt x="136482" y="59857"/>
                      <a:pt x="136141" y="60755"/>
                      <a:pt x="136034" y="61695"/>
                    </a:cubicBezTo>
                    <a:lnTo>
                      <a:pt x="133416" y="84996"/>
                    </a:lnTo>
                    <a:lnTo>
                      <a:pt x="130334" y="84996"/>
                    </a:lnTo>
                    <a:cubicBezTo>
                      <a:pt x="129524" y="84994"/>
                      <a:pt x="128723" y="85168"/>
                      <a:pt x="127988" y="85506"/>
                    </a:cubicBezTo>
                    <a:lnTo>
                      <a:pt x="3321" y="142173"/>
                    </a:lnTo>
                    <a:cubicBezTo>
                      <a:pt x="1299" y="143093"/>
                      <a:pt x="1" y="145108"/>
                      <a:pt x="0" y="147330"/>
                    </a:cubicBezTo>
                    <a:lnTo>
                      <a:pt x="0" y="175663"/>
                    </a:lnTo>
                    <a:cubicBezTo>
                      <a:pt x="0" y="178793"/>
                      <a:pt x="2537" y="181330"/>
                      <a:pt x="5667" y="181330"/>
                    </a:cubicBezTo>
                    <a:cubicBezTo>
                      <a:pt x="8796" y="181330"/>
                      <a:pt x="11333" y="178793"/>
                      <a:pt x="11333" y="175663"/>
                    </a:cubicBezTo>
                    <a:lnTo>
                      <a:pt x="11333" y="152996"/>
                    </a:lnTo>
                    <a:lnTo>
                      <a:pt x="125800" y="152996"/>
                    </a:lnTo>
                    <a:lnTo>
                      <a:pt x="118887" y="214310"/>
                    </a:lnTo>
                    <a:lnTo>
                      <a:pt x="3321" y="266840"/>
                    </a:lnTo>
                    <a:cubicBezTo>
                      <a:pt x="1299" y="267760"/>
                      <a:pt x="1" y="269775"/>
                      <a:pt x="0" y="271996"/>
                    </a:cubicBezTo>
                    <a:lnTo>
                      <a:pt x="0" y="300330"/>
                    </a:lnTo>
                    <a:cubicBezTo>
                      <a:pt x="0" y="303460"/>
                      <a:pt x="2537" y="305997"/>
                      <a:pt x="5667" y="305997"/>
                    </a:cubicBezTo>
                    <a:cubicBezTo>
                      <a:pt x="8796" y="305997"/>
                      <a:pt x="11333" y="303460"/>
                      <a:pt x="11333" y="300330"/>
                    </a:cubicBezTo>
                    <a:lnTo>
                      <a:pt x="11333" y="277663"/>
                    </a:lnTo>
                    <a:lnTo>
                      <a:pt x="111770" y="277663"/>
                    </a:lnTo>
                    <a:lnTo>
                      <a:pt x="107803" y="313097"/>
                    </a:lnTo>
                    <a:lnTo>
                      <a:pt x="32566" y="501333"/>
                    </a:lnTo>
                    <a:cubicBezTo>
                      <a:pt x="31405" y="504239"/>
                      <a:pt x="32820" y="507536"/>
                      <a:pt x="35726" y="508697"/>
                    </a:cubicBezTo>
                    <a:cubicBezTo>
                      <a:pt x="36394" y="508964"/>
                      <a:pt x="37106" y="509101"/>
                      <a:pt x="37825" y="509102"/>
                    </a:cubicBezTo>
                    <a:cubicBezTo>
                      <a:pt x="38588" y="509100"/>
                      <a:pt x="39344" y="508946"/>
                      <a:pt x="40046" y="508648"/>
                    </a:cubicBezTo>
                    <a:lnTo>
                      <a:pt x="181033" y="448530"/>
                    </a:lnTo>
                    <a:lnTo>
                      <a:pt x="322848" y="509056"/>
                    </a:lnTo>
                    <a:cubicBezTo>
                      <a:pt x="325726" y="510285"/>
                      <a:pt x="329055" y="508947"/>
                      <a:pt x="330283" y="506068"/>
                    </a:cubicBezTo>
                    <a:cubicBezTo>
                      <a:pt x="330872" y="504689"/>
                      <a:pt x="330890" y="503133"/>
                      <a:pt x="330333" y="501741"/>
                    </a:cubicBezTo>
                    <a:lnTo>
                      <a:pt x="254876" y="313097"/>
                    </a:lnTo>
                    <a:lnTo>
                      <a:pt x="250898" y="277663"/>
                    </a:lnTo>
                    <a:lnTo>
                      <a:pt x="351334" y="277663"/>
                    </a:lnTo>
                    <a:lnTo>
                      <a:pt x="351334" y="300330"/>
                    </a:lnTo>
                    <a:cubicBezTo>
                      <a:pt x="351334" y="303460"/>
                      <a:pt x="353871" y="305997"/>
                      <a:pt x="357001" y="305997"/>
                    </a:cubicBezTo>
                    <a:cubicBezTo>
                      <a:pt x="360130" y="305997"/>
                      <a:pt x="362667" y="303460"/>
                      <a:pt x="362667" y="300330"/>
                    </a:cubicBezTo>
                    <a:lnTo>
                      <a:pt x="362667" y="271996"/>
                    </a:lnTo>
                    <a:cubicBezTo>
                      <a:pt x="362667" y="269775"/>
                      <a:pt x="361369" y="267760"/>
                      <a:pt x="359347" y="266840"/>
                    </a:cubicBezTo>
                    <a:lnTo>
                      <a:pt x="243780" y="214310"/>
                    </a:lnTo>
                    <a:lnTo>
                      <a:pt x="236867" y="152996"/>
                    </a:lnTo>
                    <a:lnTo>
                      <a:pt x="351334" y="152996"/>
                    </a:lnTo>
                    <a:lnTo>
                      <a:pt x="351334" y="175663"/>
                    </a:lnTo>
                    <a:cubicBezTo>
                      <a:pt x="351334" y="178793"/>
                      <a:pt x="353871" y="181330"/>
                      <a:pt x="357001" y="181330"/>
                    </a:cubicBezTo>
                    <a:close/>
                    <a:moveTo>
                      <a:pt x="147135" y="64398"/>
                    </a:moveTo>
                    <a:lnTo>
                      <a:pt x="181288" y="15613"/>
                    </a:lnTo>
                    <a:cubicBezTo>
                      <a:pt x="181301" y="15588"/>
                      <a:pt x="181332" y="15578"/>
                      <a:pt x="181357" y="15591"/>
                    </a:cubicBezTo>
                    <a:cubicBezTo>
                      <a:pt x="181367" y="15596"/>
                      <a:pt x="181374" y="15604"/>
                      <a:pt x="181379" y="15613"/>
                    </a:cubicBezTo>
                    <a:lnTo>
                      <a:pt x="215532" y="64398"/>
                    </a:lnTo>
                    <a:lnTo>
                      <a:pt x="217844" y="84996"/>
                    </a:lnTo>
                    <a:lnTo>
                      <a:pt x="144823" y="84996"/>
                    </a:lnTo>
                    <a:close/>
                    <a:moveTo>
                      <a:pt x="219119" y="96329"/>
                    </a:moveTo>
                    <a:lnTo>
                      <a:pt x="224219" y="141663"/>
                    </a:lnTo>
                    <a:lnTo>
                      <a:pt x="138454" y="141663"/>
                    </a:lnTo>
                    <a:lnTo>
                      <a:pt x="143554" y="96329"/>
                    </a:lnTo>
                    <a:close/>
                    <a:moveTo>
                      <a:pt x="32085" y="141663"/>
                    </a:moveTo>
                    <a:cubicBezTo>
                      <a:pt x="31943" y="141663"/>
                      <a:pt x="31932" y="141612"/>
                      <a:pt x="32085" y="141555"/>
                    </a:cubicBezTo>
                    <a:lnTo>
                      <a:pt x="131563" y="96329"/>
                    </a:lnTo>
                    <a:lnTo>
                      <a:pt x="132130" y="96329"/>
                    </a:lnTo>
                    <a:lnTo>
                      <a:pt x="127030" y="141663"/>
                    </a:lnTo>
                    <a:close/>
                    <a:moveTo>
                      <a:pt x="32085" y="266222"/>
                    </a:moveTo>
                    <a:lnTo>
                      <a:pt x="117414" y="227428"/>
                    </a:lnTo>
                    <a:lnTo>
                      <a:pt x="113045" y="266330"/>
                    </a:lnTo>
                    <a:lnTo>
                      <a:pt x="32085" y="266330"/>
                    </a:lnTo>
                    <a:cubicBezTo>
                      <a:pt x="31943" y="266330"/>
                      <a:pt x="31932" y="266279"/>
                      <a:pt x="32062" y="266222"/>
                    </a:cubicBezTo>
                    <a:close/>
                    <a:moveTo>
                      <a:pt x="129455" y="221965"/>
                    </a:moveTo>
                    <a:lnTo>
                      <a:pt x="131563" y="220996"/>
                    </a:lnTo>
                    <a:lnTo>
                      <a:pt x="231104" y="220996"/>
                    </a:lnTo>
                    <a:lnTo>
                      <a:pt x="233235" y="221965"/>
                    </a:lnTo>
                    <a:lnTo>
                      <a:pt x="238221" y="266330"/>
                    </a:lnTo>
                    <a:lnTo>
                      <a:pt x="124446" y="266330"/>
                    </a:lnTo>
                    <a:close/>
                    <a:moveTo>
                      <a:pt x="247322" y="324657"/>
                    </a:moveTo>
                    <a:lnTo>
                      <a:pt x="270289" y="382072"/>
                    </a:lnTo>
                    <a:lnTo>
                      <a:pt x="194922" y="348202"/>
                    </a:lnTo>
                    <a:close/>
                    <a:moveTo>
                      <a:pt x="272001" y="395281"/>
                    </a:moveTo>
                    <a:cubicBezTo>
                      <a:pt x="273147" y="395816"/>
                      <a:pt x="274447" y="395925"/>
                      <a:pt x="275667" y="395587"/>
                    </a:cubicBezTo>
                    <a:lnTo>
                      <a:pt x="275826" y="395983"/>
                    </a:lnTo>
                    <a:cubicBezTo>
                      <a:pt x="275524" y="396020"/>
                      <a:pt x="275227" y="396083"/>
                      <a:pt x="274936" y="396170"/>
                    </a:cubicBezTo>
                    <a:lnTo>
                      <a:pt x="181033" y="436211"/>
                    </a:lnTo>
                    <a:lnTo>
                      <a:pt x="87227" y="396170"/>
                    </a:lnTo>
                    <a:cubicBezTo>
                      <a:pt x="87097" y="396136"/>
                      <a:pt x="86964" y="396109"/>
                      <a:pt x="86830" y="396091"/>
                    </a:cubicBezTo>
                    <a:lnTo>
                      <a:pt x="87001" y="395660"/>
                    </a:lnTo>
                    <a:cubicBezTo>
                      <a:pt x="87275" y="395720"/>
                      <a:pt x="87554" y="395760"/>
                      <a:pt x="87833" y="395779"/>
                    </a:cubicBezTo>
                    <a:cubicBezTo>
                      <a:pt x="88634" y="395778"/>
                      <a:pt x="89426" y="395608"/>
                      <a:pt x="90157" y="395281"/>
                    </a:cubicBezTo>
                    <a:lnTo>
                      <a:pt x="181079" y="354418"/>
                    </a:lnTo>
                    <a:close/>
                    <a:moveTo>
                      <a:pt x="92548" y="381783"/>
                    </a:moveTo>
                    <a:lnTo>
                      <a:pt x="115300" y="324855"/>
                    </a:lnTo>
                    <a:lnTo>
                      <a:pt x="167252" y="348202"/>
                    </a:lnTo>
                    <a:close/>
                    <a:moveTo>
                      <a:pt x="48274" y="492816"/>
                    </a:moveTo>
                    <a:cubicBezTo>
                      <a:pt x="48206" y="492816"/>
                      <a:pt x="48172" y="492816"/>
                      <a:pt x="48201" y="492742"/>
                    </a:cubicBezTo>
                    <a:lnTo>
                      <a:pt x="82660" y="406518"/>
                    </a:lnTo>
                    <a:cubicBezTo>
                      <a:pt x="82705" y="406518"/>
                      <a:pt x="82733" y="406580"/>
                      <a:pt x="82773" y="406597"/>
                    </a:cubicBezTo>
                    <a:lnTo>
                      <a:pt x="166600" y="442365"/>
                    </a:lnTo>
                    <a:close/>
                    <a:moveTo>
                      <a:pt x="195478" y="442382"/>
                    </a:moveTo>
                    <a:lnTo>
                      <a:pt x="279367" y="406597"/>
                    </a:lnTo>
                    <a:cubicBezTo>
                      <a:pt x="279563" y="406484"/>
                      <a:pt x="279753" y="406359"/>
                      <a:pt x="279934" y="406223"/>
                    </a:cubicBezTo>
                    <a:lnTo>
                      <a:pt x="314705" y="493144"/>
                    </a:lnTo>
                    <a:cubicBezTo>
                      <a:pt x="314705" y="493218"/>
                      <a:pt x="314705" y="493252"/>
                      <a:pt x="314625" y="493218"/>
                    </a:cubicBezTo>
                    <a:close/>
                    <a:moveTo>
                      <a:pt x="243565" y="313930"/>
                    </a:moveTo>
                    <a:lnTo>
                      <a:pt x="181079" y="341991"/>
                    </a:lnTo>
                    <a:lnTo>
                      <a:pt x="119080" y="314123"/>
                    </a:lnTo>
                    <a:lnTo>
                      <a:pt x="123177" y="277663"/>
                    </a:lnTo>
                    <a:lnTo>
                      <a:pt x="239491" y="277663"/>
                    </a:lnTo>
                    <a:close/>
                    <a:moveTo>
                      <a:pt x="330583" y="266330"/>
                    </a:moveTo>
                    <a:lnTo>
                      <a:pt x="249623" y="266330"/>
                    </a:lnTo>
                    <a:lnTo>
                      <a:pt x="245254" y="227428"/>
                    </a:lnTo>
                    <a:lnTo>
                      <a:pt x="330605" y="266222"/>
                    </a:lnTo>
                    <a:cubicBezTo>
                      <a:pt x="330736" y="266279"/>
                      <a:pt x="330724" y="266330"/>
                      <a:pt x="330583" y="266330"/>
                    </a:cubicBezTo>
                    <a:close/>
                    <a:moveTo>
                      <a:pt x="231852" y="209663"/>
                    </a:moveTo>
                    <a:lnTo>
                      <a:pt x="130815" y="209663"/>
                    </a:lnTo>
                    <a:lnTo>
                      <a:pt x="137185" y="152996"/>
                    </a:lnTo>
                    <a:lnTo>
                      <a:pt x="225483" y="152996"/>
                    </a:lnTo>
                    <a:close/>
                    <a:moveTo>
                      <a:pt x="230520" y="96329"/>
                    </a:moveTo>
                    <a:lnTo>
                      <a:pt x="231087" y="96329"/>
                    </a:lnTo>
                    <a:lnTo>
                      <a:pt x="330588" y="141555"/>
                    </a:lnTo>
                    <a:cubicBezTo>
                      <a:pt x="330719" y="141612"/>
                      <a:pt x="330707" y="141663"/>
                      <a:pt x="330588" y="141663"/>
                    </a:cubicBezTo>
                    <a:lnTo>
                      <a:pt x="235615" y="141663"/>
                    </a:lnTo>
                    <a:close/>
                  </a:path>
                </a:pathLst>
              </a:custGeom>
              <a:solidFill>
                <a:schemeClr val="accent3"/>
              </a:solidFill>
              <a:ln w="5655" cap="flat">
                <a:noFill/>
                <a:prstDash val="solid"/>
                <a:miter/>
              </a:ln>
            </p:spPr>
            <p:txBody>
              <a:bodyPr rtlCol="0" anchor="ctr"/>
              <a:lstStyle/>
              <a:p>
                <a:endParaRPr lang="fi-FI"/>
              </a:p>
            </p:txBody>
          </p:sp>
          <p:sp>
            <p:nvSpPr>
              <p:cNvPr id="160" name="Graphic 36" descr="Headphones outline">
                <a:extLst>
                  <a:ext uri="{FF2B5EF4-FFF2-40B4-BE49-F238E27FC236}">
                    <a16:creationId xmlns:a16="http://schemas.microsoft.com/office/drawing/2014/main" id="{6B58CC9C-22D7-FE58-9CB5-DAB87EACC65A}"/>
                  </a:ext>
                </a:extLst>
              </p:cNvPr>
              <p:cNvSpPr/>
              <p:nvPr/>
            </p:nvSpPr>
            <p:spPr>
              <a:xfrm>
                <a:off x="9353279" y="4877453"/>
                <a:ext cx="455285" cy="417344"/>
              </a:xfrm>
              <a:custGeom>
                <a:avLst/>
                <a:gdLst>
                  <a:gd name="connsiteX0" fmla="*/ 227643 w 455285"/>
                  <a:gd name="connsiteY0" fmla="*/ 0 h 417344"/>
                  <a:gd name="connsiteX1" fmla="*/ 0 w 455285"/>
                  <a:gd name="connsiteY1" fmla="*/ 227643 h 417344"/>
                  <a:gd name="connsiteX2" fmla="*/ 0 w 455285"/>
                  <a:gd name="connsiteY2" fmla="*/ 347787 h 417344"/>
                  <a:gd name="connsiteX3" fmla="*/ 6323 w 455285"/>
                  <a:gd name="connsiteY3" fmla="*/ 354111 h 417344"/>
                  <a:gd name="connsiteX4" fmla="*/ 12647 w 455285"/>
                  <a:gd name="connsiteY4" fmla="*/ 347787 h 417344"/>
                  <a:gd name="connsiteX5" fmla="*/ 12647 w 455285"/>
                  <a:gd name="connsiteY5" fmla="*/ 328817 h 417344"/>
                  <a:gd name="connsiteX6" fmla="*/ 50587 w 455285"/>
                  <a:gd name="connsiteY6" fmla="*/ 328817 h 417344"/>
                  <a:gd name="connsiteX7" fmla="*/ 50587 w 455285"/>
                  <a:gd name="connsiteY7" fmla="*/ 392051 h 417344"/>
                  <a:gd name="connsiteX8" fmla="*/ 75881 w 455285"/>
                  <a:gd name="connsiteY8" fmla="*/ 417345 h 417344"/>
                  <a:gd name="connsiteX9" fmla="*/ 113821 w 455285"/>
                  <a:gd name="connsiteY9" fmla="*/ 417345 h 417344"/>
                  <a:gd name="connsiteX10" fmla="*/ 139115 w 455285"/>
                  <a:gd name="connsiteY10" fmla="*/ 392051 h 417344"/>
                  <a:gd name="connsiteX11" fmla="*/ 139115 w 455285"/>
                  <a:gd name="connsiteY11" fmla="*/ 252936 h 417344"/>
                  <a:gd name="connsiteX12" fmla="*/ 113821 w 455285"/>
                  <a:gd name="connsiteY12" fmla="*/ 227643 h 417344"/>
                  <a:gd name="connsiteX13" fmla="*/ 75881 w 455285"/>
                  <a:gd name="connsiteY13" fmla="*/ 227643 h 417344"/>
                  <a:gd name="connsiteX14" fmla="*/ 50587 w 455285"/>
                  <a:gd name="connsiteY14" fmla="*/ 252936 h 417344"/>
                  <a:gd name="connsiteX15" fmla="*/ 50587 w 455285"/>
                  <a:gd name="connsiteY15" fmla="*/ 316170 h 417344"/>
                  <a:gd name="connsiteX16" fmla="*/ 12647 w 455285"/>
                  <a:gd name="connsiteY16" fmla="*/ 316170 h 417344"/>
                  <a:gd name="connsiteX17" fmla="*/ 12647 w 455285"/>
                  <a:gd name="connsiteY17" fmla="*/ 227643 h 417344"/>
                  <a:gd name="connsiteX18" fmla="*/ 227643 w 455285"/>
                  <a:gd name="connsiteY18" fmla="*/ 12647 h 417344"/>
                  <a:gd name="connsiteX19" fmla="*/ 442638 w 455285"/>
                  <a:gd name="connsiteY19" fmla="*/ 227643 h 417344"/>
                  <a:gd name="connsiteX20" fmla="*/ 442638 w 455285"/>
                  <a:gd name="connsiteY20" fmla="*/ 316170 h 417344"/>
                  <a:gd name="connsiteX21" fmla="*/ 404698 w 455285"/>
                  <a:gd name="connsiteY21" fmla="*/ 316170 h 417344"/>
                  <a:gd name="connsiteX22" fmla="*/ 404698 w 455285"/>
                  <a:gd name="connsiteY22" fmla="*/ 252936 h 417344"/>
                  <a:gd name="connsiteX23" fmla="*/ 379404 w 455285"/>
                  <a:gd name="connsiteY23" fmla="*/ 227643 h 417344"/>
                  <a:gd name="connsiteX24" fmla="*/ 341464 w 455285"/>
                  <a:gd name="connsiteY24" fmla="*/ 227643 h 417344"/>
                  <a:gd name="connsiteX25" fmla="*/ 316170 w 455285"/>
                  <a:gd name="connsiteY25" fmla="*/ 252936 h 417344"/>
                  <a:gd name="connsiteX26" fmla="*/ 316170 w 455285"/>
                  <a:gd name="connsiteY26" fmla="*/ 392051 h 417344"/>
                  <a:gd name="connsiteX27" fmla="*/ 341464 w 455285"/>
                  <a:gd name="connsiteY27" fmla="*/ 417345 h 417344"/>
                  <a:gd name="connsiteX28" fmla="*/ 379404 w 455285"/>
                  <a:gd name="connsiteY28" fmla="*/ 417345 h 417344"/>
                  <a:gd name="connsiteX29" fmla="*/ 404698 w 455285"/>
                  <a:gd name="connsiteY29" fmla="*/ 392051 h 417344"/>
                  <a:gd name="connsiteX30" fmla="*/ 404698 w 455285"/>
                  <a:gd name="connsiteY30" fmla="*/ 328817 h 417344"/>
                  <a:gd name="connsiteX31" fmla="*/ 442638 w 455285"/>
                  <a:gd name="connsiteY31" fmla="*/ 328817 h 417344"/>
                  <a:gd name="connsiteX32" fmla="*/ 442638 w 455285"/>
                  <a:gd name="connsiteY32" fmla="*/ 347787 h 417344"/>
                  <a:gd name="connsiteX33" fmla="*/ 448962 w 455285"/>
                  <a:gd name="connsiteY33" fmla="*/ 354111 h 417344"/>
                  <a:gd name="connsiteX34" fmla="*/ 455285 w 455285"/>
                  <a:gd name="connsiteY34" fmla="*/ 347787 h 417344"/>
                  <a:gd name="connsiteX35" fmla="*/ 455285 w 455285"/>
                  <a:gd name="connsiteY35" fmla="*/ 227643 h 417344"/>
                  <a:gd name="connsiteX36" fmla="*/ 227643 w 455285"/>
                  <a:gd name="connsiteY36" fmla="*/ 0 h 417344"/>
                  <a:gd name="connsiteX37" fmla="*/ 63234 w 455285"/>
                  <a:gd name="connsiteY37" fmla="*/ 252936 h 417344"/>
                  <a:gd name="connsiteX38" fmla="*/ 75881 w 455285"/>
                  <a:gd name="connsiteY38" fmla="*/ 240289 h 417344"/>
                  <a:gd name="connsiteX39" fmla="*/ 113821 w 455285"/>
                  <a:gd name="connsiteY39" fmla="*/ 240289 h 417344"/>
                  <a:gd name="connsiteX40" fmla="*/ 126468 w 455285"/>
                  <a:gd name="connsiteY40" fmla="*/ 252936 h 417344"/>
                  <a:gd name="connsiteX41" fmla="*/ 126468 w 455285"/>
                  <a:gd name="connsiteY41" fmla="*/ 392051 h 417344"/>
                  <a:gd name="connsiteX42" fmla="*/ 113821 w 455285"/>
                  <a:gd name="connsiteY42" fmla="*/ 404698 h 417344"/>
                  <a:gd name="connsiteX43" fmla="*/ 75881 w 455285"/>
                  <a:gd name="connsiteY43" fmla="*/ 404698 h 417344"/>
                  <a:gd name="connsiteX44" fmla="*/ 63234 w 455285"/>
                  <a:gd name="connsiteY44" fmla="*/ 392051 h 417344"/>
                  <a:gd name="connsiteX45" fmla="*/ 392051 w 455285"/>
                  <a:gd name="connsiteY45" fmla="*/ 392051 h 417344"/>
                  <a:gd name="connsiteX46" fmla="*/ 379404 w 455285"/>
                  <a:gd name="connsiteY46" fmla="*/ 404698 h 417344"/>
                  <a:gd name="connsiteX47" fmla="*/ 341464 w 455285"/>
                  <a:gd name="connsiteY47" fmla="*/ 404698 h 417344"/>
                  <a:gd name="connsiteX48" fmla="*/ 328817 w 455285"/>
                  <a:gd name="connsiteY48" fmla="*/ 392051 h 417344"/>
                  <a:gd name="connsiteX49" fmla="*/ 328817 w 455285"/>
                  <a:gd name="connsiteY49" fmla="*/ 252936 h 417344"/>
                  <a:gd name="connsiteX50" fmla="*/ 341464 w 455285"/>
                  <a:gd name="connsiteY50" fmla="*/ 240289 h 417344"/>
                  <a:gd name="connsiteX51" fmla="*/ 379404 w 455285"/>
                  <a:gd name="connsiteY51" fmla="*/ 240289 h 417344"/>
                  <a:gd name="connsiteX52" fmla="*/ 392051 w 455285"/>
                  <a:gd name="connsiteY52" fmla="*/ 252936 h 417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5285" h="417344">
                    <a:moveTo>
                      <a:pt x="227643" y="0"/>
                    </a:moveTo>
                    <a:cubicBezTo>
                      <a:pt x="101977" y="139"/>
                      <a:pt x="139" y="101977"/>
                      <a:pt x="0" y="227643"/>
                    </a:cubicBezTo>
                    <a:lnTo>
                      <a:pt x="0" y="347787"/>
                    </a:lnTo>
                    <a:cubicBezTo>
                      <a:pt x="0" y="351280"/>
                      <a:pt x="2831" y="354111"/>
                      <a:pt x="6323" y="354111"/>
                    </a:cubicBezTo>
                    <a:cubicBezTo>
                      <a:pt x="9816" y="354111"/>
                      <a:pt x="12647" y="351280"/>
                      <a:pt x="12647" y="347787"/>
                    </a:cubicBezTo>
                    <a:lnTo>
                      <a:pt x="12647" y="328817"/>
                    </a:lnTo>
                    <a:lnTo>
                      <a:pt x="50587" y="328817"/>
                    </a:lnTo>
                    <a:lnTo>
                      <a:pt x="50587" y="392051"/>
                    </a:lnTo>
                    <a:cubicBezTo>
                      <a:pt x="50587" y="406020"/>
                      <a:pt x="61912" y="417345"/>
                      <a:pt x="75881" y="417345"/>
                    </a:cubicBezTo>
                    <a:lnTo>
                      <a:pt x="113821" y="417345"/>
                    </a:lnTo>
                    <a:cubicBezTo>
                      <a:pt x="127790" y="417345"/>
                      <a:pt x="139115" y="406020"/>
                      <a:pt x="139115" y="392051"/>
                    </a:cubicBezTo>
                    <a:lnTo>
                      <a:pt x="139115" y="252936"/>
                    </a:lnTo>
                    <a:cubicBezTo>
                      <a:pt x="139115" y="238967"/>
                      <a:pt x="127790" y="227643"/>
                      <a:pt x="113821" y="227643"/>
                    </a:cubicBezTo>
                    <a:lnTo>
                      <a:pt x="75881" y="227643"/>
                    </a:lnTo>
                    <a:cubicBezTo>
                      <a:pt x="61912" y="227643"/>
                      <a:pt x="50587" y="238967"/>
                      <a:pt x="50587" y="252936"/>
                    </a:cubicBezTo>
                    <a:lnTo>
                      <a:pt x="50587" y="316170"/>
                    </a:lnTo>
                    <a:lnTo>
                      <a:pt x="12647" y="316170"/>
                    </a:lnTo>
                    <a:lnTo>
                      <a:pt x="12647" y="227643"/>
                    </a:lnTo>
                    <a:cubicBezTo>
                      <a:pt x="12647" y="108904"/>
                      <a:pt x="108904" y="12647"/>
                      <a:pt x="227643" y="12647"/>
                    </a:cubicBezTo>
                    <a:cubicBezTo>
                      <a:pt x="346382" y="12647"/>
                      <a:pt x="442638" y="108904"/>
                      <a:pt x="442638" y="227643"/>
                    </a:cubicBezTo>
                    <a:lnTo>
                      <a:pt x="442638" y="316170"/>
                    </a:lnTo>
                    <a:lnTo>
                      <a:pt x="404698" y="316170"/>
                    </a:lnTo>
                    <a:lnTo>
                      <a:pt x="404698" y="252936"/>
                    </a:lnTo>
                    <a:cubicBezTo>
                      <a:pt x="404698" y="238967"/>
                      <a:pt x="393373" y="227643"/>
                      <a:pt x="379404" y="227643"/>
                    </a:cubicBezTo>
                    <a:lnTo>
                      <a:pt x="341464" y="227643"/>
                    </a:lnTo>
                    <a:cubicBezTo>
                      <a:pt x="327495" y="227643"/>
                      <a:pt x="316170" y="238967"/>
                      <a:pt x="316170" y="252936"/>
                    </a:cubicBezTo>
                    <a:lnTo>
                      <a:pt x="316170" y="392051"/>
                    </a:lnTo>
                    <a:cubicBezTo>
                      <a:pt x="316170" y="406020"/>
                      <a:pt x="327495" y="417345"/>
                      <a:pt x="341464" y="417345"/>
                    </a:cubicBezTo>
                    <a:lnTo>
                      <a:pt x="379404" y="417345"/>
                    </a:lnTo>
                    <a:cubicBezTo>
                      <a:pt x="393373" y="417345"/>
                      <a:pt x="404698" y="406020"/>
                      <a:pt x="404698" y="392051"/>
                    </a:cubicBezTo>
                    <a:lnTo>
                      <a:pt x="404698" y="328817"/>
                    </a:lnTo>
                    <a:lnTo>
                      <a:pt x="442638" y="328817"/>
                    </a:lnTo>
                    <a:lnTo>
                      <a:pt x="442638" y="347787"/>
                    </a:lnTo>
                    <a:cubicBezTo>
                      <a:pt x="442638" y="351280"/>
                      <a:pt x="445469" y="354111"/>
                      <a:pt x="448962" y="354111"/>
                    </a:cubicBezTo>
                    <a:cubicBezTo>
                      <a:pt x="452454" y="354111"/>
                      <a:pt x="455285" y="351280"/>
                      <a:pt x="455285" y="347787"/>
                    </a:cubicBezTo>
                    <a:lnTo>
                      <a:pt x="455285" y="227643"/>
                    </a:lnTo>
                    <a:cubicBezTo>
                      <a:pt x="455146" y="101977"/>
                      <a:pt x="353308" y="139"/>
                      <a:pt x="227643" y="0"/>
                    </a:cubicBezTo>
                    <a:close/>
                    <a:moveTo>
                      <a:pt x="63234" y="252936"/>
                    </a:moveTo>
                    <a:cubicBezTo>
                      <a:pt x="63234" y="245951"/>
                      <a:pt x="68896" y="240289"/>
                      <a:pt x="75881" y="240289"/>
                    </a:cubicBezTo>
                    <a:lnTo>
                      <a:pt x="113821" y="240289"/>
                    </a:lnTo>
                    <a:cubicBezTo>
                      <a:pt x="120806" y="240289"/>
                      <a:pt x="126468" y="245951"/>
                      <a:pt x="126468" y="252936"/>
                    </a:cubicBezTo>
                    <a:lnTo>
                      <a:pt x="126468" y="392051"/>
                    </a:lnTo>
                    <a:cubicBezTo>
                      <a:pt x="126468" y="399036"/>
                      <a:pt x="120806" y="404698"/>
                      <a:pt x="113821" y="404698"/>
                    </a:cubicBezTo>
                    <a:lnTo>
                      <a:pt x="75881" y="404698"/>
                    </a:lnTo>
                    <a:cubicBezTo>
                      <a:pt x="68896" y="404698"/>
                      <a:pt x="63234" y="399036"/>
                      <a:pt x="63234" y="392051"/>
                    </a:cubicBezTo>
                    <a:close/>
                    <a:moveTo>
                      <a:pt x="392051" y="392051"/>
                    </a:moveTo>
                    <a:cubicBezTo>
                      <a:pt x="392051" y="399036"/>
                      <a:pt x="386389" y="404698"/>
                      <a:pt x="379404" y="404698"/>
                    </a:cubicBezTo>
                    <a:lnTo>
                      <a:pt x="341464" y="404698"/>
                    </a:lnTo>
                    <a:cubicBezTo>
                      <a:pt x="334479" y="404698"/>
                      <a:pt x="328817" y="399036"/>
                      <a:pt x="328817" y="392051"/>
                    </a:cubicBezTo>
                    <a:lnTo>
                      <a:pt x="328817" y="252936"/>
                    </a:lnTo>
                    <a:cubicBezTo>
                      <a:pt x="328817" y="245951"/>
                      <a:pt x="334479" y="240289"/>
                      <a:pt x="341464" y="240289"/>
                    </a:cubicBezTo>
                    <a:lnTo>
                      <a:pt x="379404" y="240289"/>
                    </a:lnTo>
                    <a:cubicBezTo>
                      <a:pt x="386389" y="240289"/>
                      <a:pt x="392051" y="245951"/>
                      <a:pt x="392051" y="252936"/>
                    </a:cubicBezTo>
                    <a:close/>
                  </a:path>
                </a:pathLst>
              </a:custGeom>
              <a:solidFill>
                <a:schemeClr val="accent3"/>
              </a:solidFill>
              <a:ln w="6251" cap="flat">
                <a:noFill/>
                <a:prstDash val="solid"/>
                <a:miter/>
              </a:ln>
            </p:spPr>
            <p:txBody>
              <a:bodyPr rtlCol="0" anchor="ctr"/>
              <a:lstStyle/>
              <a:p>
                <a:endParaRPr lang="fi-FI"/>
              </a:p>
            </p:txBody>
          </p:sp>
          <p:sp>
            <p:nvSpPr>
              <p:cNvPr id="161" name="Graphic 38" descr="Shirt outline">
                <a:extLst>
                  <a:ext uri="{FF2B5EF4-FFF2-40B4-BE49-F238E27FC236}">
                    <a16:creationId xmlns:a16="http://schemas.microsoft.com/office/drawing/2014/main" id="{5EAEC0CE-2DF7-B395-834B-77A31CE9DA17}"/>
                  </a:ext>
                </a:extLst>
              </p:cNvPr>
              <p:cNvSpPr/>
              <p:nvPr/>
            </p:nvSpPr>
            <p:spPr>
              <a:xfrm>
                <a:off x="8816382" y="4142718"/>
                <a:ext cx="684651" cy="605542"/>
              </a:xfrm>
              <a:custGeom>
                <a:avLst/>
                <a:gdLst>
                  <a:gd name="connsiteX0" fmla="*/ 549622 w 684651"/>
                  <a:gd name="connsiteY0" fmla="*/ 55547 h 605542"/>
                  <a:gd name="connsiteX1" fmla="*/ 555099 w 684651"/>
                  <a:gd name="connsiteY1" fmla="*/ 59459 h 605542"/>
                  <a:gd name="connsiteX2" fmla="*/ 668540 w 684651"/>
                  <a:gd name="connsiteY2" fmla="*/ 170553 h 605542"/>
                  <a:gd name="connsiteX3" fmla="*/ 668540 w 684651"/>
                  <a:gd name="connsiteY3" fmla="*/ 171336 h 605542"/>
                  <a:gd name="connsiteX4" fmla="*/ 564487 w 684651"/>
                  <a:gd name="connsiteY4" fmla="*/ 250353 h 605542"/>
                  <a:gd name="connsiteX5" fmla="*/ 564487 w 684651"/>
                  <a:gd name="connsiteY5" fmla="*/ 250353 h 605542"/>
                  <a:gd name="connsiteX6" fmla="*/ 525369 w 684651"/>
                  <a:gd name="connsiteY6" fmla="*/ 213583 h 605542"/>
                  <a:gd name="connsiteX7" fmla="*/ 512069 w 684651"/>
                  <a:gd name="connsiteY7" fmla="*/ 201847 h 605542"/>
                  <a:gd name="connsiteX8" fmla="*/ 501116 w 684651"/>
                  <a:gd name="connsiteY8" fmla="*/ 201847 h 605542"/>
                  <a:gd name="connsiteX9" fmla="*/ 498769 w 684651"/>
                  <a:gd name="connsiteY9" fmla="*/ 207324 h 605542"/>
                  <a:gd name="connsiteX10" fmla="*/ 498769 w 684651"/>
                  <a:gd name="connsiteY10" fmla="*/ 589895 h 605542"/>
                  <a:gd name="connsiteX11" fmla="*/ 185827 w 684651"/>
                  <a:gd name="connsiteY11" fmla="*/ 589895 h 605542"/>
                  <a:gd name="connsiteX12" fmla="*/ 185827 w 684651"/>
                  <a:gd name="connsiteY12" fmla="*/ 206541 h 605542"/>
                  <a:gd name="connsiteX13" fmla="*/ 178004 w 684651"/>
                  <a:gd name="connsiteY13" fmla="*/ 198718 h 605542"/>
                  <a:gd name="connsiteX14" fmla="*/ 172527 w 684651"/>
                  <a:gd name="connsiteY14" fmla="*/ 201065 h 605542"/>
                  <a:gd name="connsiteX15" fmla="*/ 159227 w 684651"/>
                  <a:gd name="connsiteY15" fmla="*/ 213583 h 605542"/>
                  <a:gd name="connsiteX16" fmla="*/ 120110 w 684651"/>
                  <a:gd name="connsiteY16" fmla="*/ 250353 h 605542"/>
                  <a:gd name="connsiteX17" fmla="*/ 119327 w 684651"/>
                  <a:gd name="connsiteY17" fmla="*/ 250353 h 605542"/>
                  <a:gd name="connsiteX18" fmla="*/ 16057 w 684651"/>
                  <a:gd name="connsiteY18" fmla="*/ 171336 h 605542"/>
                  <a:gd name="connsiteX19" fmla="*/ 16057 w 684651"/>
                  <a:gd name="connsiteY19" fmla="*/ 170553 h 605542"/>
                  <a:gd name="connsiteX20" fmla="*/ 129498 w 684651"/>
                  <a:gd name="connsiteY20" fmla="*/ 59459 h 605542"/>
                  <a:gd name="connsiteX21" fmla="*/ 134974 w 684651"/>
                  <a:gd name="connsiteY21" fmla="*/ 56330 h 605542"/>
                  <a:gd name="connsiteX22" fmla="*/ 241375 w 684651"/>
                  <a:gd name="connsiteY22" fmla="*/ 16429 h 605542"/>
                  <a:gd name="connsiteX23" fmla="*/ 342298 w 684651"/>
                  <a:gd name="connsiteY23" fmla="*/ 59459 h 605542"/>
                  <a:gd name="connsiteX24" fmla="*/ 443222 w 684651"/>
                  <a:gd name="connsiteY24" fmla="*/ 16429 h 605542"/>
                  <a:gd name="connsiteX25" fmla="*/ 549622 w 684651"/>
                  <a:gd name="connsiteY25" fmla="*/ 55547 h 605542"/>
                  <a:gd name="connsiteX26" fmla="*/ 443222 w 684651"/>
                  <a:gd name="connsiteY26" fmla="*/ 0 h 605542"/>
                  <a:gd name="connsiteX27" fmla="*/ 432269 w 684651"/>
                  <a:gd name="connsiteY27" fmla="*/ 4694 h 605542"/>
                  <a:gd name="connsiteX28" fmla="*/ 342298 w 684651"/>
                  <a:gd name="connsiteY28" fmla="*/ 43029 h 605542"/>
                  <a:gd name="connsiteX29" fmla="*/ 252328 w 684651"/>
                  <a:gd name="connsiteY29" fmla="*/ 4694 h 605542"/>
                  <a:gd name="connsiteX30" fmla="*/ 241375 w 684651"/>
                  <a:gd name="connsiteY30" fmla="*/ 0 h 605542"/>
                  <a:gd name="connsiteX31" fmla="*/ 235898 w 684651"/>
                  <a:gd name="connsiteY31" fmla="*/ 782 h 605542"/>
                  <a:gd name="connsiteX32" fmla="*/ 129498 w 684651"/>
                  <a:gd name="connsiteY32" fmla="*/ 40682 h 605542"/>
                  <a:gd name="connsiteX33" fmla="*/ 118545 w 684651"/>
                  <a:gd name="connsiteY33" fmla="*/ 47724 h 605542"/>
                  <a:gd name="connsiteX34" fmla="*/ 4321 w 684651"/>
                  <a:gd name="connsiteY34" fmla="*/ 159600 h 605542"/>
                  <a:gd name="connsiteX35" fmla="*/ 5104 w 684651"/>
                  <a:gd name="connsiteY35" fmla="*/ 182289 h 605542"/>
                  <a:gd name="connsiteX36" fmla="*/ 5886 w 684651"/>
                  <a:gd name="connsiteY36" fmla="*/ 183071 h 605542"/>
                  <a:gd name="connsiteX37" fmla="*/ 110721 w 684651"/>
                  <a:gd name="connsiteY37" fmla="*/ 262089 h 605542"/>
                  <a:gd name="connsiteX38" fmla="*/ 120892 w 684651"/>
                  <a:gd name="connsiteY38" fmla="*/ 265218 h 605542"/>
                  <a:gd name="connsiteX39" fmla="*/ 131063 w 684651"/>
                  <a:gd name="connsiteY39" fmla="*/ 261306 h 605542"/>
                  <a:gd name="connsiteX40" fmla="*/ 170180 w 684651"/>
                  <a:gd name="connsiteY40" fmla="*/ 224536 h 605542"/>
                  <a:gd name="connsiteX41" fmla="*/ 170180 w 684651"/>
                  <a:gd name="connsiteY41" fmla="*/ 224536 h 605542"/>
                  <a:gd name="connsiteX42" fmla="*/ 170180 w 684651"/>
                  <a:gd name="connsiteY42" fmla="*/ 224536 h 605542"/>
                  <a:gd name="connsiteX43" fmla="*/ 170180 w 684651"/>
                  <a:gd name="connsiteY43" fmla="*/ 605542 h 605542"/>
                  <a:gd name="connsiteX44" fmla="*/ 514416 w 684651"/>
                  <a:gd name="connsiteY44" fmla="*/ 605542 h 605542"/>
                  <a:gd name="connsiteX45" fmla="*/ 514416 w 684651"/>
                  <a:gd name="connsiteY45" fmla="*/ 225318 h 605542"/>
                  <a:gd name="connsiteX46" fmla="*/ 514416 w 684651"/>
                  <a:gd name="connsiteY46" fmla="*/ 225318 h 605542"/>
                  <a:gd name="connsiteX47" fmla="*/ 514416 w 684651"/>
                  <a:gd name="connsiteY47" fmla="*/ 225318 h 605542"/>
                  <a:gd name="connsiteX48" fmla="*/ 553534 w 684651"/>
                  <a:gd name="connsiteY48" fmla="*/ 262089 h 605542"/>
                  <a:gd name="connsiteX49" fmla="*/ 573875 w 684651"/>
                  <a:gd name="connsiteY49" fmla="*/ 262871 h 605542"/>
                  <a:gd name="connsiteX50" fmla="*/ 678711 w 684651"/>
                  <a:gd name="connsiteY50" fmla="*/ 183071 h 605542"/>
                  <a:gd name="connsiteX51" fmla="*/ 681058 w 684651"/>
                  <a:gd name="connsiteY51" fmla="*/ 160383 h 605542"/>
                  <a:gd name="connsiteX52" fmla="*/ 680275 w 684651"/>
                  <a:gd name="connsiteY52" fmla="*/ 159600 h 605542"/>
                  <a:gd name="connsiteX53" fmla="*/ 566052 w 684651"/>
                  <a:gd name="connsiteY53" fmla="*/ 47724 h 605542"/>
                  <a:gd name="connsiteX54" fmla="*/ 555099 w 684651"/>
                  <a:gd name="connsiteY54" fmla="*/ 40682 h 605542"/>
                  <a:gd name="connsiteX55" fmla="*/ 448698 w 684651"/>
                  <a:gd name="connsiteY55" fmla="*/ 782 h 605542"/>
                  <a:gd name="connsiteX56" fmla="*/ 443222 w 684651"/>
                  <a:gd name="connsiteY56" fmla="*/ 0 h 605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84651" h="605542">
                    <a:moveTo>
                      <a:pt x="549622" y="55547"/>
                    </a:moveTo>
                    <a:cubicBezTo>
                      <a:pt x="551969" y="56330"/>
                      <a:pt x="553534" y="57894"/>
                      <a:pt x="555099" y="59459"/>
                    </a:cubicBezTo>
                    <a:lnTo>
                      <a:pt x="668540" y="170553"/>
                    </a:lnTo>
                    <a:cubicBezTo>
                      <a:pt x="668540" y="170553"/>
                      <a:pt x="668540" y="171336"/>
                      <a:pt x="668540" y="171336"/>
                    </a:cubicBezTo>
                    <a:lnTo>
                      <a:pt x="564487" y="250353"/>
                    </a:lnTo>
                    <a:lnTo>
                      <a:pt x="564487" y="250353"/>
                    </a:lnTo>
                    <a:lnTo>
                      <a:pt x="525369" y="213583"/>
                    </a:lnTo>
                    <a:lnTo>
                      <a:pt x="512069" y="201847"/>
                    </a:lnTo>
                    <a:cubicBezTo>
                      <a:pt x="508940" y="198718"/>
                      <a:pt x="504246" y="198718"/>
                      <a:pt x="501116" y="201847"/>
                    </a:cubicBezTo>
                    <a:cubicBezTo>
                      <a:pt x="499551" y="203412"/>
                      <a:pt x="498769" y="204977"/>
                      <a:pt x="498769" y="207324"/>
                    </a:cubicBezTo>
                    <a:lnTo>
                      <a:pt x="498769" y="589895"/>
                    </a:lnTo>
                    <a:lnTo>
                      <a:pt x="185827" y="589895"/>
                    </a:lnTo>
                    <a:lnTo>
                      <a:pt x="185827" y="206541"/>
                    </a:lnTo>
                    <a:cubicBezTo>
                      <a:pt x="185827" y="201847"/>
                      <a:pt x="182698" y="198718"/>
                      <a:pt x="178004" y="198718"/>
                    </a:cubicBezTo>
                    <a:cubicBezTo>
                      <a:pt x="175657" y="198718"/>
                      <a:pt x="174092" y="199500"/>
                      <a:pt x="172527" y="201065"/>
                    </a:cubicBezTo>
                    <a:lnTo>
                      <a:pt x="159227" y="213583"/>
                    </a:lnTo>
                    <a:lnTo>
                      <a:pt x="120110" y="250353"/>
                    </a:lnTo>
                    <a:lnTo>
                      <a:pt x="119327" y="250353"/>
                    </a:lnTo>
                    <a:lnTo>
                      <a:pt x="16057" y="171336"/>
                    </a:lnTo>
                    <a:cubicBezTo>
                      <a:pt x="16057" y="171336"/>
                      <a:pt x="16057" y="170553"/>
                      <a:pt x="16057" y="170553"/>
                    </a:cubicBezTo>
                    <a:lnTo>
                      <a:pt x="129498" y="59459"/>
                    </a:lnTo>
                    <a:cubicBezTo>
                      <a:pt x="131063" y="57894"/>
                      <a:pt x="132627" y="57112"/>
                      <a:pt x="134974" y="56330"/>
                    </a:cubicBezTo>
                    <a:lnTo>
                      <a:pt x="241375" y="16429"/>
                    </a:lnTo>
                    <a:cubicBezTo>
                      <a:pt x="267975" y="43812"/>
                      <a:pt x="303963" y="59459"/>
                      <a:pt x="342298" y="59459"/>
                    </a:cubicBezTo>
                    <a:cubicBezTo>
                      <a:pt x="380634" y="59459"/>
                      <a:pt x="416622" y="43812"/>
                      <a:pt x="443222" y="16429"/>
                    </a:cubicBezTo>
                    <a:lnTo>
                      <a:pt x="549622" y="55547"/>
                    </a:lnTo>
                    <a:close/>
                    <a:moveTo>
                      <a:pt x="443222" y="0"/>
                    </a:moveTo>
                    <a:cubicBezTo>
                      <a:pt x="439310" y="0"/>
                      <a:pt x="434616" y="1565"/>
                      <a:pt x="432269" y="4694"/>
                    </a:cubicBezTo>
                    <a:cubicBezTo>
                      <a:pt x="408798" y="28947"/>
                      <a:pt x="375939" y="43029"/>
                      <a:pt x="342298" y="43029"/>
                    </a:cubicBezTo>
                    <a:cubicBezTo>
                      <a:pt x="308657" y="43029"/>
                      <a:pt x="275798" y="28947"/>
                      <a:pt x="252328" y="4694"/>
                    </a:cubicBezTo>
                    <a:cubicBezTo>
                      <a:pt x="249198" y="1565"/>
                      <a:pt x="245286" y="0"/>
                      <a:pt x="241375" y="0"/>
                    </a:cubicBezTo>
                    <a:cubicBezTo>
                      <a:pt x="239810" y="0"/>
                      <a:pt x="237463" y="0"/>
                      <a:pt x="235898" y="782"/>
                    </a:cubicBezTo>
                    <a:lnTo>
                      <a:pt x="129498" y="40682"/>
                    </a:lnTo>
                    <a:cubicBezTo>
                      <a:pt x="125586" y="42247"/>
                      <a:pt x="121674" y="44594"/>
                      <a:pt x="118545" y="47724"/>
                    </a:cubicBezTo>
                    <a:lnTo>
                      <a:pt x="4321" y="159600"/>
                    </a:lnTo>
                    <a:cubicBezTo>
                      <a:pt x="-1938" y="166641"/>
                      <a:pt x="-1155" y="176812"/>
                      <a:pt x="5104" y="182289"/>
                    </a:cubicBezTo>
                    <a:cubicBezTo>
                      <a:pt x="5104" y="182289"/>
                      <a:pt x="5104" y="182289"/>
                      <a:pt x="5886" y="183071"/>
                    </a:cubicBezTo>
                    <a:lnTo>
                      <a:pt x="110721" y="262089"/>
                    </a:lnTo>
                    <a:cubicBezTo>
                      <a:pt x="113851" y="264436"/>
                      <a:pt x="116980" y="265218"/>
                      <a:pt x="120892" y="265218"/>
                    </a:cubicBezTo>
                    <a:cubicBezTo>
                      <a:pt x="124804" y="265218"/>
                      <a:pt x="128716" y="263653"/>
                      <a:pt x="131063" y="261306"/>
                    </a:cubicBezTo>
                    <a:lnTo>
                      <a:pt x="170180" y="224536"/>
                    </a:lnTo>
                    <a:cubicBezTo>
                      <a:pt x="170180" y="224536"/>
                      <a:pt x="170180" y="224536"/>
                      <a:pt x="170180" y="224536"/>
                    </a:cubicBezTo>
                    <a:cubicBezTo>
                      <a:pt x="170180" y="224536"/>
                      <a:pt x="170180" y="224536"/>
                      <a:pt x="170180" y="224536"/>
                    </a:cubicBezTo>
                    <a:lnTo>
                      <a:pt x="170180" y="605542"/>
                    </a:lnTo>
                    <a:lnTo>
                      <a:pt x="514416" y="605542"/>
                    </a:lnTo>
                    <a:lnTo>
                      <a:pt x="514416" y="225318"/>
                    </a:lnTo>
                    <a:cubicBezTo>
                      <a:pt x="514416" y="225318"/>
                      <a:pt x="514416" y="225318"/>
                      <a:pt x="514416" y="225318"/>
                    </a:cubicBezTo>
                    <a:cubicBezTo>
                      <a:pt x="514416" y="225318"/>
                      <a:pt x="514416" y="225318"/>
                      <a:pt x="514416" y="225318"/>
                    </a:cubicBezTo>
                    <a:lnTo>
                      <a:pt x="553534" y="262089"/>
                    </a:lnTo>
                    <a:cubicBezTo>
                      <a:pt x="559010" y="267565"/>
                      <a:pt x="567616" y="267565"/>
                      <a:pt x="573875" y="262871"/>
                    </a:cubicBezTo>
                    <a:lnTo>
                      <a:pt x="678711" y="183071"/>
                    </a:lnTo>
                    <a:cubicBezTo>
                      <a:pt x="685752" y="177594"/>
                      <a:pt x="686534" y="166641"/>
                      <a:pt x="681058" y="160383"/>
                    </a:cubicBezTo>
                    <a:cubicBezTo>
                      <a:pt x="681058" y="160383"/>
                      <a:pt x="681058" y="160383"/>
                      <a:pt x="680275" y="159600"/>
                    </a:cubicBezTo>
                    <a:lnTo>
                      <a:pt x="566052" y="47724"/>
                    </a:lnTo>
                    <a:cubicBezTo>
                      <a:pt x="562922" y="44594"/>
                      <a:pt x="559010" y="42247"/>
                      <a:pt x="555099" y="40682"/>
                    </a:cubicBezTo>
                    <a:lnTo>
                      <a:pt x="448698" y="782"/>
                    </a:lnTo>
                    <a:cubicBezTo>
                      <a:pt x="447134" y="0"/>
                      <a:pt x="443222" y="0"/>
                      <a:pt x="443222" y="0"/>
                    </a:cubicBezTo>
                    <a:close/>
                  </a:path>
                </a:pathLst>
              </a:custGeom>
              <a:solidFill>
                <a:schemeClr val="accent3"/>
              </a:solidFill>
              <a:ln w="7739" cap="flat">
                <a:noFill/>
                <a:prstDash val="solid"/>
                <a:miter/>
              </a:ln>
            </p:spPr>
            <p:txBody>
              <a:bodyPr rtlCol="0" anchor="ctr"/>
              <a:lstStyle/>
              <a:p>
                <a:endParaRPr lang="fi-FI"/>
              </a:p>
            </p:txBody>
          </p:sp>
          <p:sp>
            <p:nvSpPr>
              <p:cNvPr id="174" name="Graphic 44" descr="Fruit bowl outline">
                <a:extLst>
                  <a:ext uri="{FF2B5EF4-FFF2-40B4-BE49-F238E27FC236}">
                    <a16:creationId xmlns:a16="http://schemas.microsoft.com/office/drawing/2014/main" id="{324FBF59-9314-8017-049C-1FB45AE98A7C}"/>
                  </a:ext>
                </a:extLst>
              </p:cNvPr>
              <p:cNvSpPr/>
              <p:nvPr/>
            </p:nvSpPr>
            <p:spPr>
              <a:xfrm>
                <a:off x="4201388" y="5065168"/>
                <a:ext cx="715351" cy="668700"/>
              </a:xfrm>
              <a:custGeom>
                <a:avLst/>
                <a:gdLst>
                  <a:gd name="connsiteX0" fmla="*/ 665602 w 715351"/>
                  <a:gd name="connsiteY0" fmla="*/ 290984 h 668700"/>
                  <a:gd name="connsiteX1" fmla="*/ 675229 w 715351"/>
                  <a:gd name="connsiteY1" fmla="*/ 201842 h 668700"/>
                  <a:gd name="connsiteX2" fmla="*/ 628930 w 715351"/>
                  <a:gd name="connsiteY2" fmla="*/ 178276 h 668700"/>
                  <a:gd name="connsiteX3" fmla="*/ 679141 w 715351"/>
                  <a:gd name="connsiteY3" fmla="*/ 174822 h 668700"/>
                  <a:gd name="connsiteX4" fmla="*/ 683369 w 715351"/>
                  <a:gd name="connsiteY4" fmla="*/ 167875 h 668700"/>
                  <a:gd name="connsiteX5" fmla="*/ 687688 w 715351"/>
                  <a:gd name="connsiteY5" fmla="*/ 160983 h 668700"/>
                  <a:gd name="connsiteX6" fmla="*/ 642800 w 715351"/>
                  <a:gd name="connsiteY6" fmla="*/ 156680 h 668700"/>
                  <a:gd name="connsiteX7" fmla="*/ 595944 w 715351"/>
                  <a:gd name="connsiteY7" fmla="*/ 119655 h 668700"/>
                  <a:gd name="connsiteX8" fmla="*/ 608627 w 715351"/>
                  <a:gd name="connsiteY8" fmla="*/ 79025 h 668700"/>
                  <a:gd name="connsiteX9" fmla="*/ 580246 w 715351"/>
                  <a:gd name="connsiteY9" fmla="*/ 17915 h 668700"/>
                  <a:gd name="connsiteX10" fmla="*/ 570784 w 715351"/>
                  <a:gd name="connsiteY10" fmla="*/ 9460 h 668700"/>
                  <a:gd name="connsiteX11" fmla="*/ 560286 w 715351"/>
                  <a:gd name="connsiteY11" fmla="*/ 16586 h 668700"/>
                  <a:gd name="connsiteX12" fmla="*/ 551981 w 715351"/>
                  <a:gd name="connsiteY12" fmla="*/ 23926 h 668700"/>
                  <a:gd name="connsiteX13" fmla="*/ 468700 w 715351"/>
                  <a:gd name="connsiteY13" fmla="*/ 0 h 668700"/>
                  <a:gd name="connsiteX14" fmla="*/ 468217 w 715351"/>
                  <a:gd name="connsiteY14" fmla="*/ 0 h 668700"/>
                  <a:gd name="connsiteX15" fmla="*/ 455792 w 715351"/>
                  <a:gd name="connsiteY15" fmla="*/ 139 h 668700"/>
                  <a:gd name="connsiteX16" fmla="*/ 452662 w 715351"/>
                  <a:gd name="connsiteY16" fmla="*/ 12163 h 668700"/>
                  <a:gd name="connsiteX17" fmla="*/ 451031 w 715351"/>
                  <a:gd name="connsiteY17" fmla="*/ 53540 h 668700"/>
                  <a:gd name="connsiteX18" fmla="*/ 372055 w 715351"/>
                  <a:gd name="connsiteY18" fmla="*/ 94583 h 668700"/>
                  <a:gd name="connsiteX19" fmla="*/ 367221 w 715351"/>
                  <a:gd name="connsiteY19" fmla="*/ 99994 h 668700"/>
                  <a:gd name="connsiteX20" fmla="*/ 368020 w 715351"/>
                  <a:gd name="connsiteY20" fmla="*/ 107207 h 668700"/>
                  <a:gd name="connsiteX21" fmla="*/ 369483 w 715351"/>
                  <a:gd name="connsiteY21" fmla="*/ 115003 h 668700"/>
                  <a:gd name="connsiteX22" fmla="*/ 337562 w 715351"/>
                  <a:gd name="connsiteY22" fmla="*/ 197898 h 668700"/>
                  <a:gd name="connsiteX23" fmla="*/ 290002 w 715351"/>
                  <a:gd name="connsiteY23" fmla="*/ 229323 h 668700"/>
                  <a:gd name="connsiteX24" fmla="*/ 269323 w 715351"/>
                  <a:gd name="connsiteY24" fmla="*/ 210936 h 668700"/>
                  <a:gd name="connsiteX25" fmla="*/ 250964 w 715351"/>
                  <a:gd name="connsiteY25" fmla="*/ 194779 h 668700"/>
                  <a:gd name="connsiteX26" fmla="*/ 215365 w 715351"/>
                  <a:gd name="connsiteY26" fmla="*/ 143306 h 668700"/>
                  <a:gd name="connsiteX27" fmla="*/ 140353 w 715351"/>
                  <a:gd name="connsiteY27" fmla="*/ 82775 h 668700"/>
                  <a:gd name="connsiteX28" fmla="*/ 139357 w 715351"/>
                  <a:gd name="connsiteY28" fmla="*/ 83125 h 668700"/>
                  <a:gd name="connsiteX29" fmla="*/ 166108 w 715351"/>
                  <a:gd name="connsiteY29" fmla="*/ 45984 h 668700"/>
                  <a:gd name="connsiteX30" fmla="*/ 169165 w 715351"/>
                  <a:gd name="connsiteY30" fmla="*/ 43618 h 668700"/>
                  <a:gd name="connsiteX31" fmla="*/ 158922 w 715351"/>
                  <a:gd name="connsiteY31" fmla="*/ 30995 h 668700"/>
                  <a:gd name="connsiteX32" fmla="*/ 156286 w 715351"/>
                  <a:gd name="connsiteY32" fmla="*/ 33027 h 668700"/>
                  <a:gd name="connsiteX33" fmla="*/ 132140 w 715351"/>
                  <a:gd name="connsiteY33" fmla="*/ 58405 h 668700"/>
                  <a:gd name="connsiteX34" fmla="*/ 117237 w 715351"/>
                  <a:gd name="connsiteY34" fmla="*/ 37565 h 668700"/>
                  <a:gd name="connsiteX35" fmla="*/ 79236 w 715351"/>
                  <a:gd name="connsiteY35" fmla="*/ 26036 h 668700"/>
                  <a:gd name="connsiteX36" fmla="*/ 68336 w 715351"/>
                  <a:gd name="connsiteY36" fmla="*/ 26759 h 668700"/>
                  <a:gd name="connsiteX37" fmla="*/ 89230 w 715351"/>
                  <a:gd name="connsiteY37" fmla="*/ 72271 h 668700"/>
                  <a:gd name="connsiteX38" fmla="*/ 122423 w 715351"/>
                  <a:gd name="connsiteY38" fmla="*/ 83748 h 668700"/>
                  <a:gd name="connsiteX39" fmla="*/ 121193 w 715351"/>
                  <a:gd name="connsiteY39" fmla="*/ 91759 h 668700"/>
                  <a:gd name="connsiteX40" fmla="*/ 106221 w 715351"/>
                  <a:gd name="connsiteY40" fmla="*/ 93343 h 668700"/>
                  <a:gd name="connsiteX41" fmla="*/ 76944 w 715351"/>
                  <a:gd name="connsiteY41" fmla="*/ 187107 h 668700"/>
                  <a:gd name="connsiteX42" fmla="*/ 78245 w 715351"/>
                  <a:gd name="connsiteY42" fmla="*/ 248019 h 668700"/>
                  <a:gd name="connsiteX43" fmla="*/ 74858 w 715351"/>
                  <a:gd name="connsiteY43" fmla="*/ 261873 h 668700"/>
                  <a:gd name="connsiteX44" fmla="*/ 69326 w 715351"/>
                  <a:gd name="connsiteY44" fmla="*/ 284743 h 668700"/>
                  <a:gd name="connsiteX45" fmla="*/ 0 w 715351"/>
                  <a:gd name="connsiteY45" fmla="*/ 329684 h 668700"/>
                  <a:gd name="connsiteX46" fmla="*/ 0 w 715351"/>
                  <a:gd name="connsiteY46" fmla="*/ 335375 h 668700"/>
                  <a:gd name="connsiteX47" fmla="*/ 146340 w 715351"/>
                  <a:gd name="connsiteY47" fmla="*/ 603665 h 668700"/>
                  <a:gd name="connsiteX48" fmla="*/ 146340 w 715351"/>
                  <a:gd name="connsiteY48" fmla="*/ 624252 h 668700"/>
                  <a:gd name="connsiteX49" fmla="*/ 174395 w 715351"/>
                  <a:gd name="connsiteY49" fmla="*/ 656470 h 668700"/>
                  <a:gd name="connsiteX50" fmla="*/ 357719 w 715351"/>
                  <a:gd name="connsiteY50" fmla="*/ 668701 h 668700"/>
                  <a:gd name="connsiteX51" fmla="*/ 540957 w 715351"/>
                  <a:gd name="connsiteY51" fmla="*/ 656470 h 668700"/>
                  <a:gd name="connsiteX52" fmla="*/ 569012 w 715351"/>
                  <a:gd name="connsiteY52" fmla="*/ 624249 h 668700"/>
                  <a:gd name="connsiteX53" fmla="*/ 569012 w 715351"/>
                  <a:gd name="connsiteY53" fmla="*/ 603662 h 668700"/>
                  <a:gd name="connsiteX54" fmla="*/ 715352 w 715351"/>
                  <a:gd name="connsiteY54" fmla="*/ 335373 h 668700"/>
                  <a:gd name="connsiteX55" fmla="*/ 715352 w 715351"/>
                  <a:gd name="connsiteY55" fmla="*/ 329682 h 668700"/>
                  <a:gd name="connsiteX56" fmla="*/ 665602 w 715351"/>
                  <a:gd name="connsiteY56" fmla="*/ 290984 h 668700"/>
                  <a:gd name="connsiteX57" fmla="*/ 99442 w 715351"/>
                  <a:gd name="connsiteY57" fmla="*/ 59613 h 668700"/>
                  <a:gd name="connsiteX58" fmla="*/ 88405 w 715351"/>
                  <a:gd name="connsiteY58" fmla="*/ 42921 h 668700"/>
                  <a:gd name="connsiteX59" fmla="*/ 107031 w 715351"/>
                  <a:gd name="connsiteY59" fmla="*/ 50216 h 668700"/>
                  <a:gd name="connsiteX60" fmla="*/ 118138 w 715351"/>
                  <a:gd name="connsiteY60" fmla="*/ 67040 h 668700"/>
                  <a:gd name="connsiteX61" fmla="*/ 99442 w 715351"/>
                  <a:gd name="connsiteY61" fmla="*/ 59613 h 668700"/>
                  <a:gd name="connsiteX62" fmla="*/ 368660 w 715351"/>
                  <a:gd name="connsiteY62" fmla="*/ 375972 h 668700"/>
                  <a:gd name="connsiteX63" fmla="*/ 355288 w 715351"/>
                  <a:gd name="connsiteY63" fmla="*/ 348596 h 668700"/>
                  <a:gd name="connsiteX64" fmla="*/ 355172 w 715351"/>
                  <a:gd name="connsiteY64" fmla="*/ 347592 h 668700"/>
                  <a:gd name="connsiteX65" fmla="*/ 389694 w 715351"/>
                  <a:gd name="connsiteY65" fmla="*/ 297228 h 668700"/>
                  <a:gd name="connsiteX66" fmla="*/ 433190 w 715351"/>
                  <a:gd name="connsiteY66" fmla="*/ 317894 h 668700"/>
                  <a:gd name="connsiteX67" fmla="*/ 441778 w 715351"/>
                  <a:gd name="connsiteY67" fmla="*/ 372792 h 668700"/>
                  <a:gd name="connsiteX68" fmla="*/ 442462 w 715351"/>
                  <a:gd name="connsiteY68" fmla="*/ 373653 h 668700"/>
                  <a:gd name="connsiteX69" fmla="*/ 368660 w 715351"/>
                  <a:gd name="connsiteY69" fmla="*/ 375972 h 668700"/>
                  <a:gd name="connsiteX70" fmla="*/ 567995 w 715351"/>
                  <a:gd name="connsiteY70" fmla="*/ 215175 h 668700"/>
                  <a:gd name="connsiteX71" fmla="*/ 569076 w 715351"/>
                  <a:gd name="connsiteY71" fmla="*/ 270338 h 668700"/>
                  <a:gd name="connsiteX72" fmla="*/ 554755 w 715351"/>
                  <a:gd name="connsiteY72" fmla="*/ 277698 h 668700"/>
                  <a:gd name="connsiteX73" fmla="*/ 538055 w 715351"/>
                  <a:gd name="connsiteY73" fmla="*/ 294939 h 668700"/>
                  <a:gd name="connsiteX74" fmla="*/ 534036 w 715351"/>
                  <a:gd name="connsiteY74" fmla="*/ 295236 h 668700"/>
                  <a:gd name="connsiteX75" fmla="*/ 486613 w 715351"/>
                  <a:gd name="connsiteY75" fmla="*/ 248081 h 668700"/>
                  <a:gd name="connsiteX76" fmla="*/ 533768 w 715351"/>
                  <a:gd name="connsiteY76" fmla="*/ 200657 h 668700"/>
                  <a:gd name="connsiteX77" fmla="*/ 567995 w 715351"/>
                  <a:gd name="connsiteY77" fmla="*/ 215175 h 668700"/>
                  <a:gd name="connsiteX78" fmla="*/ 497631 w 715351"/>
                  <a:gd name="connsiteY78" fmla="*/ 195837 h 668700"/>
                  <a:gd name="connsiteX79" fmla="*/ 473578 w 715351"/>
                  <a:gd name="connsiteY79" fmla="*/ 228453 h 668700"/>
                  <a:gd name="connsiteX80" fmla="*/ 430209 w 715351"/>
                  <a:gd name="connsiteY80" fmla="*/ 177540 h 668700"/>
                  <a:gd name="connsiteX81" fmla="*/ 481122 w 715351"/>
                  <a:gd name="connsiteY81" fmla="*/ 134172 h 668700"/>
                  <a:gd name="connsiteX82" fmla="*/ 524491 w 715351"/>
                  <a:gd name="connsiteY82" fmla="*/ 185085 h 668700"/>
                  <a:gd name="connsiteX83" fmla="*/ 524488 w 715351"/>
                  <a:gd name="connsiteY83" fmla="*/ 185120 h 668700"/>
                  <a:gd name="connsiteX84" fmla="*/ 497631 w 715351"/>
                  <a:gd name="connsiteY84" fmla="*/ 195837 h 668700"/>
                  <a:gd name="connsiteX85" fmla="*/ 470585 w 715351"/>
                  <a:gd name="connsiteY85" fmla="*/ 244524 h 668700"/>
                  <a:gd name="connsiteX86" fmla="*/ 476779 w 715351"/>
                  <a:gd name="connsiteY86" fmla="*/ 275464 h 668700"/>
                  <a:gd name="connsiteX87" fmla="*/ 457523 w 715351"/>
                  <a:gd name="connsiteY87" fmla="*/ 284312 h 668700"/>
                  <a:gd name="connsiteX88" fmla="*/ 440822 w 715351"/>
                  <a:gd name="connsiteY88" fmla="*/ 301553 h 668700"/>
                  <a:gd name="connsiteX89" fmla="*/ 436803 w 715351"/>
                  <a:gd name="connsiteY89" fmla="*/ 301851 h 668700"/>
                  <a:gd name="connsiteX90" fmla="*/ 389476 w 715351"/>
                  <a:gd name="connsiteY90" fmla="*/ 254600 h 668700"/>
                  <a:gd name="connsiteX91" fmla="*/ 409701 w 715351"/>
                  <a:gd name="connsiteY91" fmla="*/ 215783 h 668700"/>
                  <a:gd name="connsiteX92" fmla="*/ 420798 w 715351"/>
                  <a:gd name="connsiteY92" fmla="*/ 210119 h 668700"/>
                  <a:gd name="connsiteX93" fmla="*/ 425298 w 715351"/>
                  <a:gd name="connsiteY93" fmla="*/ 217756 h 668700"/>
                  <a:gd name="connsiteX94" fmla="*/ 470585 w 715351"/>
                  <a:gd name="connsiteY94" fmla="*/ 244524 h 668700"/>
                  <a:gd name="connsiteX95" fmla="*/ 463114 w 715351"/>
                  <a:gd name="connsiteY95" fmla="*/ 372327 h 668700"/>
                  <a:gd name="connsiteX96" fmla="*/ 457906 w 715351"/>
                  <a:gd name="connsiteY96" fmla="*/ 305730 h 668700"/>
                  <a:gd name="connsiteX97" fmla="*/ 486228 w 715351"/>
                  <a:gd name="connsiteY97" fmla="*/ 289801 h 668700"/>
                  <a:gd name="connsiteX98" fmla="*/ 530423 w 715351"/>
                  <a:gd name="connsiteY98" fmla="*/ 311281 h 668700"/>
                  <a:gd name="connsiteX99" fmla="*/ 538146 w 715351"/>
                  <a:gd name="connsiteY99" fmla="*/ 364776 h 668700"/>
                  <a:gd name="connsiteX100" fmla="*/ 463114 w 715351"/>
                  <a:gd name="connsiteY100" fmla="*/ 372327 h 668700"/>
                  <a:gd name="connsiteX101" fmla="*/ 556736 w 715351"/>
                  <a:gd name="connsiteY101" fmla="*/ 362141 h 668700"/>
                  <a:gd name="connsiteX102" fmla="*/ 552346 w 715351"/>
                  <a:gd name="connsiteY102" fmla="*/ 356874 h 668700"/>
                  <a:gd name="connsiteX103" fmla="*/ 563739 w 715351"/>
                  <a:gd name="connsiteY103" fmla="*/ 291261 h 668700"/>
                  <a:gd name="connsiteX104" fmla="*/ 578621 w 715351"/>
                  <a:gd name="connsiteY104" fmla="*/ 284291 h 668700"/>
                  <a:gd name="connsiteX105" fmla="*/ 625726 w 715351"/>
                  <a:gd name="connsiteY105" fmla="*/ 305173 h 668700"/>
                  <a:gd name="connsiteX106" fmla="*/ 631155 w 715351"/>
                  <a:gd name="connsiteY106" fmla="*/ 304760 h 668700"/>
                  <a:gd name="connsiteX107" fmla="*/ 635333 w 715351"/>
                  <a:gd name="connsiteY107" fmla="*/ 346201 h 668700"/>
                  <a:gd name="connsiteX108" fmla="*/ 556736 w 715351"/>
                  <a:gd name="connsiteY108" fmla="*/ 362141 h 668700"/>
                  <a:gd name="connsiteX109" fmla="*/ 648335 w 715351"/>
                  <a:gd name="connsiteY109" fmla="*/ 302456 h 668700"/>
                  <a:gd name="connsiteX110" fmla="*/ 695032 w 715351"/>
                  <a:gd name="connsiteY110" fmla="*/ 324222 h 668700"/>
                  <a:gd name="connsiteX111" fmla="*/ 653505 w 715351"/>
                  <a:gd name="connsiteY111" fmla="*/ 340931 h 668700"/>
                  <a:gd name="connsiteX112" fmla="*/ 648336 w 715351"/>
                  <a:gd name="connsiteY112" fmla="*/ 302456 h 668700"/>
                  <a:gd name="connsiteX113" fmla="*/ 664462 w 715351"/>
                  <a:gd name="connsiteY113" fmla="*/ 214566 h 668700"/>
                  <a:gd name="connsiteX114" fmla="*/ 652736 w 715351"/>
                  <a:gd name="connsiteY114" fmla="*/ 280394 h 668700"/>
                  <a:gd name="connsiteX115" fmla="*/ 586908 w 715351"/>
                  <a:gd name="connsiteY115" fmla="*/ 268668 h 668700"/>
                  <a:gd name="connsiteX116" fmla="*/ 598634 w 715351"/>
                  <a:gd name="connsiteY116" fmla="*/ 202841 h 668700"/>
                  <a:gd name="connsiteX117" fmla="*/ 625642 w 715351"/>
                  <a:gd name="connsiteY117" fmla="*/ 194337 h 668700"/>
                  <a:gd name="connsiteX118" fmla="*/ 664462 w 715351"/>
                  <a:gd name="connsiteY118" fmla="*/ 214566 h 668700"/>
                  <a:gd name="connsiteX119" fmla="*/ 626139 w 715351"/>
                  <a:gd name="connsiteY119" fmla="*/ 161706 h 668700"/>
                  <a:gd name="connsiteX120" fmla="*/ 599265 w 715351"/>
                  <a:gd name="connsiteY120" fmla="*/ 175690 h 668700"/>
                  <a:gd name="connsiteX121" fmla="*/ 596669 w 715351"/>
                  <a:gd name="connsiteY121" fmla="*/ 138037 h 668700"/>
                  <a:gd name="connsiteX122" fmla="*/ 626139 w 715351"/>
                  <a:gd name="connsiteY122" fmla="*/ 161706 h 668700"/>
                  <a:gd name="connsiteX123" fmla="*/ 384177 w 715351"/>
                  <a:gd name="connsiteY123" fmla="*/ 105420 h 668700"/>
                  <a:gd name="connsiteX124" fmla="*/ 462721 w 715351"/>
                  <a:gd name="connsiteY124" fmla="*/ 69148 h 668700"/>
                  <a:gd name="connsiteX125" fmla="*/ 471176 w 715351"/>
                  <a:gd name="connsiteY125" fmla="*/ 69554 h 668700"/>
                  <a:gd name="connsiteX126" fmla="*/ 472742 w 715351"/>
                  <a:gd name="connsiteY126" fmla="*/ 69765 h 668700"/>
                  <a:gd name="connsiteX127" fmla="*/ 468390 w 715351"/>
                  <a:gd name="connsiteY127" fmla="*/ 16261 h 668700"/>
                  <a:gd name="connsiteX128" fmla="*/ 468693 w 715351"/>
                  <a:gd name="connsiteY128" fmla="*/ 16261 h 668700"/>
                  <a:gd name="connsiteX129" fmla="*/ 547418 w 715351"/>
                  <a:gd name="connsiteY129" fmla="*/ 41517 h 668700"/>
                  <a:gd name="connsiteX130" fmla="*/ 553865 w 715351"/>
                  <a:gd name="connsiteY130" fmla="*/ 49356 h 668700"/>
                  <a:gd name="connsiteX131" fmla="*/ 569408 w 715351"/>
                  <a:gd name="connsiteY131" fmla="*/ 30040 h 668700"/>
                  <a:gd name="connsiteX132" fmla="*/ 592435 w 715351"/>
                  <a:gd name="connsiteY132" fmla="*/ 77458 h 668700"/>
                  <a:gd name="connsiteX133" fmla="*/ 581850 w 715351"/>
                  <a:gd name="connsiteY133" fmla="*/ 111427 h 668700"/>
                  <a:gd name="connsiteX134" fmla="*/ 580291 w 715351"/>
                  <a:gd name="connsiteY134" fmla="*/ 113785 h 668700"/>
                  <a:gd name="connsiteX135" fmla="*/ 524763 w 715351"/>
                  <a:gd name="connsiteY135" fmla="*/ 108504 h 668700"/>
                  <a:gd name="connsiteX136" fmla="*/ 517304 w 715351"/>
                  <a:gd name="connsiteY136" fmla="*/ 117258 h 668700"/>
                  <a:gd name="connsiteX137" fmla="*/ 526058 w 715351"/>
                  <a:gd name="connsiteY137" fmla="*/ 124717 h 668700"/>
                  <a:gd name="connsiteX138" fmla="*/ 577332 w 715351"/>
                  <a:gd name="connsiteY138" fmla="*/ 129933 h 668700"/>
                  <a:gd name="connsiteX139" fmla="*/ 579535 w 715351"/>
                  <a:gd name="connsiteY139" fmla="*/ 139183 h 668700"/>
                  <a:gd name="connsiteX140" fmla="*/ 583046 w 715351"/>
                  <a:gd name="connsiteY140" fmla="*/ 174486 h 668700"/>
                  <a:gd name="connsiteX141" fmla="*/ 572536 w 715351"/>
                  <a:gd name="connsiteY141" fmla="*/ 197887 h 668700"/>
                  <a:gd name="connsiteX142" fmla="*/ 540707 w 715351"/>
                  <a:gd name="connsiteY142" fmla="*/ 184803 h 668700"/>
                  <a:gd name="connsiteX143" fmla="*/ 529519 w 715351"/>
                  <a:gd name="connsiteY143" fmla="*/ 145030 h 668700"/>
                  <a:gd name="connsiteX144" fmla="*/ 477368 w 715351"/>
                  <a:gd name="connsiteY144" fmla="*/ 117846 h 668700"/>
                  <a:gd name="connsiteX145" fmla="*/ 477368 w 715351"/>
                  <a:gd name="connsiteY145" fmla="*/ 117846 h 668700"/>
                  <a:gd name="connsiteX146" fmla="*/ 441765 w 715351"/>
                  <a:gd name="connsiteY146" fmla="*/ 128854 h 668700"/>
                  <a:gd name="connsiteX147" fmla="*/ 385089 w 715351"/>
                  <a:gd name="connsiteY147" fmla="*/ 110135 h 668700"/>
                  <a:gd name="connsiteX148" fmla="*/ 384177 w 715351"/>
                  <a:gd name="connsiteY148" fmla="*/ 105420 h 668700"/>
                  <a:gd name="connsiteX149" fmla="*/ 368835 w 715351"/>
                  <a:gd name="connsiteY149" fmla="*/ 133918 h 668700"/>
                  <a:gd name="connsiteX150" fmla="*/ 429588 w 715351"/>
                  <a:gd name="connsiteY150" fmla="*/ 139623 h 668700"/>
                  <a:gd name="connsiteX151" fmla="*/ 415279 w 715351"/>
                  <a:gd name="connsiteY151" fmla="*/ 194853 h 668700"/>
                  <a:gd name="connsiteX152" fmla="*/ 384443 w 715351"/>
                  <a:gd name="connsiteY152" fmla="*/ 218553 h 668700"/>
                  <a:gd name="connsiteX153" fmla="*/ 349995 w 715351"/>
                  <a:gd name="connsiteY153" fmla="*/ 161279 h 668700"/>
                  <a:gd name="connsiteX154" fmla="*/ 368834 w 715351"/>
                  <a:gd name="connsiteY154" fmla="*/ 133919 h 668700"/>
                  <a:gd name="connsiteX155" fmla="*/ 318011 w 715351"/>
                  <a:gd name="connsiteY155" fmla="*/ 222105 h 668700"/>
                  <a:gd name="connsiteX156" fmla="*/ 345031 w 715351"/>
                  <a:gd name="connsiteY156" fmla="*/ 213594 h 668700"/>
                  <a:gd name="connsiteX157" fmla="*/ 347446 w 715351"/>
                  <a:gd name="connsiteY157" fmla="*/ 213737 h 668700"/>
                  <a:gd name="connsiteX158" fmla="*/ 376953 w 715351"/>
                  <a:gd name="connsiteY158" fmla="*/ 233244 h 668700"/>
                  <a:gd name="connsiteX159" fmla="*/ 374199 w 715351"/>
                  <a:gd name="connsiteY159" fmla="*/ 243427 h 668700"/>
                  <a:gd name="connsiteX160" fmla="*/ 380129 w 715351"/>
                  <a:gd name="connsiteY160" fmla="*/ 283247 h 668700"/>
                  <a:gd name="connsiteX161" fmla="*/ 365834 w 715351"/>
                  <a:gd name="connsiteY161" fmla="*/ 290639 h 668700"/>
                  <a:gd name="connsiteX162" fmla="*/ 346149 w 715351"/>
                  <a:gd name="connsiteY162" fmla="*/ 312841 h 668700"/>
                  <a:gd name="connsiteX163" fmla="*/ 331630 w 715351"/>
                  <a:gd name="connsiteY163" fmla="*/ 280540 h 668700"/>
                  <a:gd name="connsiteX164" fmla="*/ 302186 w 715351"/>
                  <a:gd name="connsiteY164" fmla="*/ 241190 h 668700"/>
                  <a:gd name="connsiteX165" fmla="*/ 318011 w 715351"/>
                  <a:gd name="connsiteY165" fmla="*/ 222105 h 668700"/>
                  <a:gd name="connsiteX166" fmla="*/ 90652 w 715351"/>
                  <a:gd name="connsiteY166" fmla="*/ 265752 h 668700"/>
                  <a:gd name="connsiteX167" fmla="*/ 94102 w 715351"/>
                  <a:gd name="connsiteY167" fmla="*/ 251620 h 668700"/>
                  <a:gd name="connsiteX168" fmla="*/ 93097 w 715351"/>
                  <a:gd name="connsiteY168" fmla="*/ 185238 h 668700"/>
                  <a:gd name="connsiteX169" fmla="*/ 111029 w 715351"/>
                  <a:gd name="connsiteY169" fmla="*/ 108869 h 668700"/>
                  <a:gd name="connsiteX170" fmla="*/ 122514 w 715351"/>
                  <a:gd name="connsiteY170" fmla="*/ 108591 h 668700"/>
                  <a:gd name="connsiteX171" fmla="*/ 135503 w 715351"/>
                  <a:gd name="connsiteY171" fmla="*/ 104589 h 668700"/>
                  <a:gd name="connsiteX172" fmla="*/ 145161 w 715351"/>
                  <a:gd name="connsiteY172" fmla="*/ 98301 h 668700"/>
                  <a:gd name="connsiteX173" fmla="*/ 201265 w 715351"/>
                  <a:gd name="connsiteY173" fmla="*/ 151390 h 668700"/>
                  <a:gd name="connsiteX174" fmla="*/ 239911 w 715351"/>
                  <a:gd name="connsiteY174" fmla="*/ 206714 h 668700"/>
                  <a:gd name="connsiteX175" fmla="*/ 258652 w 715351"/>
                  <a:gd name="connsiteY175" fmla="*/ 223213 h 668700"/>
                  <a:gd name="connsiteX176" fmla="*/ 317316 w 715351"/>
                  <a:gd name="connsiteY176" fmla="*/ 288237 h 668700"/>
                  <a:gd name="connsiteX177" fmla="*/ 338936 w 715351"/>
                  <a:gd name="connsiteY177" fmla="*/ 348318 h 668700"/>
                  <a:gd name="connsiteX178" fmla="*/ 339431 w 715351"/>
                  <a:gd name="connsiteY178" fmla="*/ 352426 h 668700"/>
                  <a:gd name="connsiteX179" fmla="*/ 340529 w 715351"/>
                  <a:gd name="connsiteY179" fmla="*/ 375922 h 668700"/>
                  <a:gd name="connsiteX180" fmla="*/ 75746 w 715351"/>
                  <a:gd name="connsiteY180" fmla="*/ 345018 h 668700"/>
                  <a:gd name="connsiteX181" fmla="*/ 90652 w 715351"/>
                  <a:gd name="connsiteY181" fmla="*/ 265752 h 668700"/>
                  <a:gd name="connsiteX182" fmla="*/ 59725 w 715351"/>
                  <a:gd name="connsiteY182" fmla="*/ 340232 h 668700"/>
                  <a:gd name="connsiteX183" fmla="*/ 20341 w 715351"/>
                  <a:gd name="connsiteY183" fmla="*/ 324190 h 668700"/>
                  <a:gd name="connsiteX184" fmla="*/ 65333 w 715351"/>
                  <a:gd name="connsiteY184" fmla="*/ 302952 h 668700"/>
                  <a:gd name="connsiteX185" fmla="*/ 59725 w 715351"/>
                  <a:gd name="connsiteY185" fmla="*/ 340232 h 668700"/>
                  <a:gd name="connsiteX186" fmla="*/ 538801 w 715351"/>
                  <a:gd name="connsiteY186" fmla="*/ 640355 h 668700"/>
                  <a:gd name="connsiteX187" fmla="*/ 357719 w 715351"/>
                  <a:gd name="connsiteY187" fmla="*/ 652442 h 668700"/>
                  <a:gd name="connsiteX188" fmla="*/ 176551 w 715351"/>
                  <a:gd name="connsiteY188" fmla="*/ 640355 h 668700"/>
                  <a:gd name="connsiteX189" fmla="*/ 162600 w 715351"/>
                  <a:gd name="connsiteY189" fmla="*/ 624249 h 668700"/>
                  <a:gd name="connsiteX190" fmla="*/ 162600 w 715351"/>
                  <a:gd name="connsiteY190" fmla="*/ 607583 h 668700"/>
                  <a:gd name="connsiteX191" fmla="*/ 358009 w 715351"/>
                  <a:gd name="connsiteY191" fmla="*/ 619921 h 668700"/>
                  <a:gd name="connsiteX192" fmla="*/ 552752 w 715351"/>
                  <a:gd name="connsiteY192" fmla="*/ 607875 h 668700"/>
                  <a:gd name="connsiteX193" fmla="*/ 552752 w 715351"/>
                  <a:gd name="connsiteY193" fmla="*/ 624249 h 668700"/>
                  <a:gd name="connsiteX194" fmla="*/ 538801 w 715351"/>
                  <a:gd name="connsiteY194" fmla="*/ 640355 h 668700"/>
                  <a:gd name="connsiteX195" fmla="*/ 560431 w 715351"/>
                  <a:gd name="connsiteY195" fmla="*/ 589852 h 668700"/>
                  <a:gd name="connsiteX196" fmla="*/ 559105 w 715351"/>
                  <a:gd name="connsiteY196" fmla="*/ 590674 h 668700"/>
                  <a:gd name="connsiteX197" fmla="*/ 358009 w 715351"/>
                  <a:gd name="connsiteY197" fmla="*/ 603662 h 668700"/>
                  <a:gd name="connsiteX198" fmla="*/ 155714 w 715351"/>
                  <a:gd name="connsiteY198" fmla="*/ 590344 h 668700"/>
                  <a:gd name="connsiteX199" fmla="*/ 154921 w 715351"/>
                  <a:gd name="connsiteY199" fmla="*/ 589852 h 668700"/>
                  <a:gd name="connsiteX200" fmla="*/ 16411 w 715351"/>
                  <a:gd name="connsiteY200" fmla="*/ 340475 h 668700"/>
                  <a:gd name="connsiteX201" fmla="*/ 357719 w 715351"/>
                  <a:gd name="connsiteY201" fmla="*/ 392283 h 668700"/>
                  <a:gd name="connsiteX202" fmla="*/ 698940 w 715351"/>
                  <a:gd name="connsiteY202" fmla="*/ 340522 h 668700"/>
                  <a:gd name="connsiteX203" fmla="*/ 560431 w 715351"/>
                  <a:gd name="connsiteY203" fmla="*/ 589852 h 66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Lst>
                <a:rect l="l" t="t" r="r" b="b"/>
                <a:pathLst>
                  <a:path w="715351" h="668700">
                    <a:moveTo>
                      <a:pt x="665602" y="290984"/>
                    </a:moveTo>
                    <a:cubicBezTo>
                      <a:pt x="692877" y="269027"/>
                      <a:pt x="697186" y="229117"/>
                      <a:pt x="675229" y="201842"/>
                    </a:cubicBezTo>
                    <a:cubicBezTo>
                      <a:pt x="663871" y="187734"/>
                      <a:pt x="647021" y="179157"/>
                      <a:pt x="628930" y="178276"/>
                    </a:cubicBezTo>
                    <a:cubicBezTo>
                      <a:pt x="661014" y="164826"/>
                      <a:pt x="678879" y="174667"/>
                      <a:pt x="679141" y="174822"/>
                    </a:cubicBezTo>
                    <a:lnTo>
                      <a:pt x="683369" y="167875"/>
                    </a:lnTo>
                    <a:lnTo>
                      <a:pt x="687688" y="160983"/>
                    </a:lnTo>
                    <a:cubicBezTo>
                      <a:pt x="673766" y="154070"/>
                      <a:pt x="657782" y="152537"/>
                      <a:pt x="642800" y="156680"/>
                    </a:cubicBezTo>
                    <a:cubicBezTo>
                      <a:pt x="630638" y="140502"/>
                      <a:pt x="614496" y="127746"/>
                      <a:pt x="595944" y="119655"/>
                    </a:cubicBezTo>
                    <a:cubicBezTo>
                      <a:pt x="603651" y="107453"/>
                      <a:pt x="608024" y="93444"/>
                      <a:pt x="608627" y="79025"/>
                    </a:cubicBezTo>
                    <a:cubicBezTo>
                      <a:pt x="611722" y="47029"/>
                      <a:pt x="583477" y="20801"/>
                      <a:pt x="580246" y="17915"/>
                    </a:cubicBezTo>
                    <a:lnTo>
                      <a:pt x="570784" y="9460"/>
                    </a:lnTo>
                    <a:lnTo>
                      <a:pt x="560286" y="16586"/>
                    </a:lnTo>
                    <a:cubicBezTo>
                      <a:pt x="557273" y="18741"/>
                      <a:pt x="554490" y="21201"/>
                      <a:pt x="551981" y="23926"/>
                    </a:cubicBezTo>
                    <a:cubicBezTo>
                      <a:pt x="522649" y="1235"/>
                      <a:pt x="477974" y="0"/>
                      <a:pt x="468700" y="0"/>
                    </a:cubicBezTo>
                    <a:lnTo>
                      <a:pt x="468217" y="0"/>
                    </a:lnTo>
                    <a:lnTo>
                      <a:pt x="455792" y="139"/>
                    </a:lnTo>
                    <a:lnTo>
                      <a:pt x="452662" y="12163"/>
                    </a:lnTo>
                    <a:cubicBezTo>
                      <a:pt x="449552" y="25735"/>
                      <a:pt x="448998" y="39766"/>
                      <a:pt x="451031" y="53540"/>
                    </a:cubicBezTo>
                    <a:cubicBezTo>
                      <a:pt x="420849" y="57982"/>
                      <a:pt x="393036" y="72436"/>
                      <a:pt x="372055" y="94583"/>
                    </a:cubicBezTo>
                    <a:lnTo>
                      <a:pt x="367221" y="99994"/>
                    </a:lnTo>
                    <a:lnTo>
                      <a:pt x="368020" y="107207"/>
                    </a:lnTo>
                    <a:cubicBezTo>
                      <a:pt x="368338" y="109834"/>
                      <a:pt x="368827" y="112439"/>
                      <a:pt x="369483" y="115003"/>
                    </a:cubicBezTo>
                    <a:cubicBezTo>
                      <a:pt x="337847" y="129146"/>
                      <a:pt x="323582" y="166191"/>
                      <a:pt x="337562" y="197898"/>
                    </a:cubicBezTo>
                    <a:cubicBezTo>
                      <a:pt x="317588" y="200143"/>
                      <a:pt x="299901" y="211830"/>
                      <a:pt x="290002" y="229323"/>
                    </a:cubicBezTo>
                    <a:cubicBezTo>
                      <a:pt x="283417" y="223234"/>
                      <a:pt x="276534" y="217204"/>
                      <a:pt x="269323" y="210936"/>
                    </a:cubicBezTo>
                    <a:cubicBezTo>
                      <a:pt x="263373" y="205767"/>
                      <a:pt x="257192" y="200392"/>
                      <a:pt x="250964" y="194779"/>
                    </a:cubicBezTo>
                    <a:cubicBezTo>
                      <a:pt x="236852" y="179288"/>
                      <a:pt x="224879" y="161976"/>
                      <a:pt x="215365" y="143306"/>
                    </a:cubicBezTo>
                    <a:cubicBezTo>
                      <a:pt x="195293" y="108340"/>
                      <a:pt x="174525" y="72168"/>
                      <a:pt x="140353" y="82775"/>
                    </a:cubicBezTo>
                    <a:cubicBezTo>
                      <a:pt x="140046" y="82871"/>
                      <a:pt x="139679" y="83019"/>
                      <a:pt x="139357" y="83125"/>
                    </a:cubicBezTo>
                    <a:cubicBezTo>
                      <a:pt x="143543" y="67942"/>
                      <a:pt x="153035" y="54765"/>
                      <a:pt x="166108" y="45984"/>
                    </a:cubicBezTo>
                    <a:cubicBezTo>
                      <a:pt x="167276" y="45103"/>
                      <a:pt x="168304" y="44317"/>
                      <a:pt x="169165" y="43618"/>
                    </a:cubicBezTo>
                    <a:lnTo>
                      <a:pt x="158922" y="30995"/>
                    </a:lnTo>
                    <a:cubicBezTo>
                      <a:pt x="158183" y="31590"/>
                      <a:pt x="157290" y="32265"/>
                      <a:pt x="156286" y="33027"/>
                    </a:cubicBezTo>
                    <a:cubicBezTo>
                      <a:pt x="146660" y="39832"/>
                      <a:pt x="138458" y="48453"/>
                      <a:pt x="132140" y="58405"/>
                    </a:cubicBezTo>
                    <a:cubicBezTo>
                      <a:pt x="128965" y="50336"/>
                      <a:pt x="123846" y="43178"/>
                      <a:pt x="117237" y="37565"/>
                    </a:cubicBezTo>
                    <a:cubicBezTo>
                      <a:pt x="106225" y="29562"/>
                      <a:pt x="92838" y="25501"/>
                      <a:pt x="79236" y="26036"/>
                    </a:cubicBezTo>
                    <a:cubicBezTo>
                      <a:pt x="75589" y="26009"/>
                      <a:pt x="71946" y="26251"/>
                      <a:pt x="68336" y="26759"/>
                    </a:cubicBezTo>
                    <a:cubicBezTo>
                      <a:pt x="68336" y="26759"/>
                      <a:pt x="69820" y="56611"/>
                      <a:pt x="89230" y="72271"/>
                    </a:cubicBezTo>
                    <a:cubicBezTo>
                      <a:pt x="98781" y="79551"/>
                      <a:pt x="110416" y="83574"/>
                      <a:pt x="122423" y="83748"/>
                    </a:cubicBezTo>
                    <a:cubicBezTo>
                      <a:pt x="121914" y="86313"/>
                      <a:pt x="121484" y="88964"/>
                      <a:pt x="121193" y="91759"/>
                    </a:cubicBezTo>
                    <a:cubicBezTo>
                      <a:pt x="116147" y="91233"/>
                      <a:pt x="111046" y="91773"/>
                      <a:pt x="106221" y="93343"/>
                    </a:cubicBezTo>
                    <a:cubicBezTo>
                      <a:pt x="67515" y="105308"/>
                      <a:pt x="72307" y="146894"/>
                      <a:pt x="76944" y="187107"/>
                    </a:cubicBezTo>
                    <a:cubicBezTo>
                      <a:pt x="79405" y="208489"/>
                      <a:pt x="81953" y="230603"/>
                      <a:pt x="78245" y="248019"/>
                    </a:cubicBezTo>
                    <a:lnTo>
                      <a:pt x="74858" y="261873"/>
                    </a:lnTo>
                    <a:cubicBezTo>
                      <a:pt x="72957" y="269606"/>
                      <a:pt x="71084" y="277232"/>
                      <a:pt x="69326" y="284743"/>
                    </a:cubicBezTo>
                    <a:cubicBezTo>
                      <a:pt x="25779" y="297240"/>
                      <a:pt x="0" y="312734"/>
                      <a:pt x="0" y="329684"/>
                    </a:cubicBezTo>
                    <a:lnTo>
                      <a:pt x="0" y="335375"/>
                    </a:lnTo>
                    <a:cubicBezTo>
                      <a:pt x="0" y="446460"/>
                      <a:pt x="52590" y="545414"/>
                      <a:pt x="146340" y="603665"/>
                    </a:cubicBezTo>
                    <a:lnTo>
                      <a:pt x="146340" y="624252"/>
                    </a:lnTo>
                    <a:cubicBezTo>
                      <a:pt x="146305" y="640500"/>
                      <a:pt x="158296" y="654269"/>
                      <a:pt x="174395" y="656470"/>
                    </a:cubicBezTo>
                    <a:cubicBezTo>
                      <a:pt x="235186" y="664376"/>
                      <a:pt x="296415" y="668462"/>
                      <a:pt x="357719" y="668701"/>
                    </a:cubicBezTo>
                    <a:cubicBezTo>
                      <a:pt x="418994" y="668462"/>
                      <a:pt x="480194" y="664376"/>
                      <a:pt x="540957" y="656470"/>
                    </a:cubicBezTo>
                    <a:cubicBezTo>
                      <a:pt x="557058" y="654269"/>
                      <a:pt x="569047" y="640499"/>
                      <a:pt x="569012" y="624249"/>
                    </a:cubicBezTo>
                    <a:lnTo>
                      <a:pt x="569012" y="603662"/>
                    </a:lnTo>
                    <a:cubicBezTo>
                      <a:pt x="662762" y="545411"/>
                      <a:pt x="715352" y="446458"/>
                      <a:pt x="715352" y="335373"/>
                    </a:cubicBezTo>
                    <a:lnTo>
                      <a:pt x="715352" y="329682"/>
                    </a:lnTo>
                    <a:cubicBezTo>
                      <a:pt x="715352" y="315457"/>
                      <a:pt x="697196" y="302247"/>
                      <a:pt x="665602" y="290984"/>
                    </a:cubicBezTo>
                    <a:close/>
                    <a:moveTo>
                      <a:pt x="99442" y="59613"/>
                    </a:moveTo>
                    <a:cubicBezTo>
                      <a:pt x="94361" y="55114"/>
                      <a:pt x="90555" y="49357"/>
                      <a:pt x="88405" y="42921"/>
                    </a:cubicBezTo>
                    <a:cubicBezTo>
                      <a:pt x="95157" y="43636"/>
                      <a:pt x="101591" y="46156"/>
                      <a:pt x="107031" y="50216"/>
                    </a:cubicBezTo>
                    <a:cubicBezTo>
                      <a:pt x="112173" y="54729"/>
                      <a:pt x="116008" y="60539"/>
                      <a:pt x="118138" y="67040"/>
                    </a:cubicBezTo>
                    <a:cubicBezTo>
                      <a:pt x="111337" y="66349"/>
                      <a:pt x="104863" y="63776"/>
                      <a:pt x="99442" y="59613"/>
                    </a:cubicBezTo>
                    <a:close/>
                    <a:moveTo>
                      <a:pt x="368660" y="375972"/>
                    </a:moveTo>
                    <a:cubicBezTo>
                      <a:pt x="361212" y="368638"/>
                      <a:pt x="356494" y="358979"/>
                      <a:pt x="355288" y="348596"/>
                    </a:cubicBezTo>
                    <a:cubicBezTo>
                      <a:pt x="355240" y="348263"/>
                      <a:pt x="355222" y="347926"/>
                      <a:pt x="355172" y="347592"/>
                    </a:cubicBezTo>
                    <a:cubicBezTo>
                      <a:pt x="352707" y="324594"/>
                      <a:pt x="367355" y="303225"/>
                      <a:pt x="389694" y="297228"/>
                    </a:cubicBezTo>
                    <a:cubicBezTo>
                      <a:pt x="400922" y="309554"/>
                      <a:pt x="416542" y="316976"/>
                      <a:pt x="433190" y="317894"/>
                    </a:cubicBezTo>
                    <a:cubicBezTo>
                      <a:pt x="427456" y="336540"/>
                      <a:pt x="430624" y="356788"/>
                      <a:pt x="441778" y="372792"/>
                    </a:cubicBezTo>
                    <a:cubicBezTo>
                      <a:pt x="441990" y="373094"/>
                      <a:pt x="442233" y="373368"/>
                      <a:pt x="442462" y="373653"/>
                    </a:cubicBezTo>
                    <a:cubicBezTo>
                      <a:pt x="418489" y="375010"/>
                      <a:pt x="393780" y="375793"/>
                      <a:pt x="368660" y="375972"/>
                    </a:cubicBezTo>
                    <a:close/>
                    <a:moveTo>
                      <a:pt x="567995" y="215175"/>
                    </a:moveTo>
                    <a:cubicBezTo>
                      <a:pt x="559942" y="232769"/>
                      <a:pt x="560339" y="253073"/>
                      <a:pt x="569076" y="270338"/>
                    </a:cubicBezTo>
                    <a:cubicBezTo>
                      <a:pt x="564004" y="272162"/>
                      <a:pt x="559191" y="274636"/>
                      <a:pt x="554755" y="277698"/>
                    </a:cubicBezTo>
                    <a:cubicBezTo>
                      <a:pt x="548135" y="282322"/>
                      <a:pt x="542466" y="288175"/>
                      <a:pt x="538055" y="294939"/>
                    </a:cubicBezTo>
                    <a:cubicBezTo>
                      <a:pt x="536714" y="295053"/>
                      <a:pt x="535376" y="295236"/>
                      <a:pt x="534036" y="295236"/>
                    </a:cubicBezTo>
                    <a:cubicBezTo>
                      <a:pt x="507918" y="295310"/>
                      <a:pt x="486687" y="274197"/>
                      <a:pt x="486613" y="248081"/>
                    </a:cubicBezTo>
                    <a:cubicBezTo>
                      <a:pt x="486539" y="221963"/>
                      <a:pt x="507651" y="200731"/>
                      <a:pt x="533768" y="200657"/>
                    </a:cubicBezTo>
                    <a:cubicBezTo>
                      <a:pt x="546681" y="200621"/>
                      <a:pt x="559046" y="205866"/>
                      <a:pt x="567995" y="215175"/>
                    </a:cubicBezTo>
                    <a:close/>
                    <a:moveTo>
                      <a:pt x="497631" y="195837"/>
                    </a:moveTo>
                    <a:cubicBezTo>
                      <a:pt x="486241" y="203764"/>
                      <a:pt x="477786" y="215229"/>
                      <a:pt x="473578" y="228453"/>
                    </a:cubicBezTo>
                    <a:cubicBezTo>
                      <a:pt x="447542" y="226370"/>
                      <a:pt x="428126" y="203575"/>
                      <a:pt x="430209" y="177540"/>
                    </a:cubicBezTo>
                    <a:cubicBezTo>
                      <a:pt x="432293" y="151505"/>
                      <a:pt x="455087" y="132089"/>
                      <a:pt x="481122" y="134172"/>
                    </a:cubicBezTo>
                    <a:cubicBezTo>
                      <a:pt x="507157" y="136255"/>
                      <a:pt x="526574" y="159050"/>
                      <a:pt x="524491" y="185085"/>
                    </a:cubicBezTo>
                    <a:cubicBezTo>
                      <a:pt x="524489" y="185097"/>
                      <a:pt x="524489" y="185108"/>
                      <a:pt x="524488" y="185120"/>
                    </a:cubicBezTo>
                    <a:cubicBezTo>
                      <a:pt x="514828" y="186569"/>
                      <a:pt x="505635" y="190237"/>
                      <a:pt x="497631" y="195837"/>
                    </a:cubicBezTo>
                    <a:close/>
                    <a:moveTo>
                      <a:pt x="470585" y="244524"/>
                    </a:moveTo>
                    <a:cubicBezTo>
                      <a:pt x="469983" y="255196"/>
                      <a:pt x="472114" y="265846"/>
                      <a:pt x="476779" y="275464"/>
                    </a:cubicBezTo>
                    <a:cubicBezTo>
                      <a:pt x="469899" y="277283"/>
                      <a:pt x="463384" y="280276"/>
                      <a:pt x="457523" y="284312"/>
                    </a:cubicBezTo>
                    <a:cubicBezTo>
                      <a:pt x="450903" y="288936"/>
                      <a:pt x="445233" y="294790"/>
                      <a:pt x="440822" y="301553"/>
                    </a:cubicBezTo>
                    <a:cubicBezTo>
                      <a:pt x="439481" y="301668"/>
                      <a:pt x="438139" y="301851"/>
                      <a:pt x="436803" y="301851"/>
                    </a:cubicBezTo>
                    <a:cubicBezTo>
                      <a:pt x="410686" y="301872"/>
                      <a:pt x="389497" y="280717"/>
                      <a:pt x="389476" y="254600"/>
                    </a:cubicBezTo>
                    <a:cubicBezTo>
                      <a:pt x="389463" y="239132"/>
                      <a:pt x="397016" y="224635"/>
                      <a:pt x="409701" y="215783"/>
                    </a:cubicBezTo>
                    <a:cubicBezTo>
                      <a:pt x="413125" y="213398"/>
                      <a:pt x="416858" y="211492"/>
                      <a:pt x="420798" y="210119"/>
                    </a:cubicBezTo>
                    <a:cubicBezTo>
                      <a:pt x="422121" y="212765"/>
                      <a:pt x="423625" y="215316"/>
                      <a:pt x="425298" y="217756"/>
                    </a:cubicBezTo>
                    <a:cubicBezTo>
                      <a:pt x="435822" y="232797"/>
                      <a:pt x="452333" y="242556"/>
                      <a:pt x="470585" y="244524"/>
                    </a:cubicBezTo>
                    <a:close/>
                    <a:moveTo>
                      <a:pt x="463114" y="372327"/>
                    </a:moveTo>
                    <a:cubicBezTo>
                      <a:pt x="443285" y="355375"/>
                      <a:pt x="440953" y="325559"/>
                      <a:pt x="457906" y="305730"/>
                    </a:cubicBezTo>
                    <a:cubicBezTo>
                      <a:pt x="465166" y="297238"/>
                      <a:pt x="475201" y="291594"/>
                      <a:pt x="486228" y="289801"/>
                    </a:cubicBezTo>
                    <a:cubicBezTo>
                      <a:pt x="497484" y="302597"/>
                      <a:pt x="513407" y="310336"/>
                      <a:pt x="530423" y="311281"/>
                    </a:cubicBezTo>
                    <a:cubicBezTo>
                      <a:pt x="524886" y="329371"/>
                      <a:pt x="527719" y="348990"/>
                      <a:pt x="538146" y="364776"/>
                    </a:cubicBezTo>
                    <a:cubicBezTo>
                      <a:pt x="514469" y="367921"/>
                      <a:pt x="489315" y="370461"/>
                      <a:pt x="463114" y="372327"/>
                    </a:cubicBezTo>
                    <a:close/>
                    <a:moveTo>
                      <a:pt x="556736" y="362141"/>
                    </a:moveTo>
                    <a:cubicBezTo>
                      <a:pt x="555140" y="360500"/>
                      <a:pt x="553673" y="358739"/>
                      <a:pt x="552346" y="356874"/>
                    </a:cubicBezTo>
                    <a:cubicBezTo>
                      <a:pt x="537374" y="335609"/>
                      <a:pt x="542475" y="306234"/>
                      <a:pt x="563739" y="291261"/>
                    </a:cubicBezTo>
                    <a:cubicBezTo>
                      <a:pt x="568253" y="288083"/>
                      <a:pt x="573290" y="285724"/>
                      <a:pt x="578621" y="284291"/>
                    </a:cubicBezTo>
                    <a:cubicBezTo>
                      <a:pt x="590676" y="297582"/>
                      <a:pt x="607783" y="305165"/>
                      <a:pt x="625726" y="305173"/>
                    </a:cubicBezTo>
                    <a:cubicBezTo>
                      <a:pt x="627556" y="305173"/>
                      <a:pt x="629347" y="304915"/>
                      <a:pt x="631155" y="304760"/>
                    </a:cubicBezTo>
                    <a:cubicBezTo>
                      <a:pt x="638903" y="317177"/>
                      <a:pt x="640446" y="332488"/>
                      <a:pt x="635333" y="346201"/>
                    </a:cubicBezTo>
                    <a:cubicBezTo>
                      <a:pt x="609446" y="352953"/>
                      <a:pt x="583208" y="358275"/>
                      <a:pt x="556736" y="362141"/>
                    </a:cubicBezTo>
                    <a:close/>
                    <a:moveTo>
                      <a:pt x="648335" y="302456"/>
                    </a:moveTo>
                    <a:cubicBezTo>
                      <a:pt x="675516" y="310896"/>
                      <a:pt x="689081" y="318960"/>
                      <a:pt x="695032" y="324222"/>
                    </a:cubicBezTo>
                    <a:cubicBezTo>
                      <a:pt x="681720" y="331028"/>
                      <a:pt x="667822" y="336621"/>
                      <a:pt x="653505" y="340931"/>
                    </a:cubicBezTo>
                    <a:cubicBezTo>
                      <a:pt x="655850" y="327881"/>
                      <a:pt x="654042" y="314425"/>
                      <a:pt x="648336" y="302456"/>
                    </a:cubicBezTo>
                    <a:close/>
                    <a:moveTo>
                      <a:pt x="664462" y="214566"/>
                    </a:moveTo>
                    <a:cubicBezTo>
                      <a:pt x="679401" y="235982"/>
                      <a:pt x="674152" y="265454"/>
                      <a:pt x="652736" y="280394"/>
                    </a:cubicBezTo>
                    <a:cubicBezTo>
                      <a:pt x="631320" y="295334"/>
                      <a:pt x="601848" y="290084"/>
                      <a:pt x="586908" y="268668"/>
                    </a:cubicBezTo>
                    <a:cubicBezTo>
                      <a:pt x="571968" y="247252"/>
                      <a:pt x="577218" y="217780"/>
                      <a:pt x="598634" y="202841"/>
                    </a:cubicBezTo>
                    <a:cubicBezTo>
                      <a:pt x="606557" y="197314"/>
                      <a:pt x="615982" y="194346"/>
                      <a:pt x="625642" y="194337"/>
                    </a:cubicBezTo>
                    <a:cubicBezTo>
                      <a:pt x="641112" y="194324"/>
                      <a:pt x="655611" y="201879"/>
                      <a:pt x="664462" y="214566"/>
                    </a:cubicBezTo>
                    <a:close/>
                    <a:moveTo>
                      <a:pt x="626139" y="161706"/>
                    </a:moveTo>
                    <a:cubicBezTo>
                      <a:pt x="616735" y="165457"/>
                      <a:pt x="607733" y="170142"/>
                      <a:pt x="599265" y="175690"/>
                    </a:cubicBezTo>
                    <a:cubicBezTo>
                      <a:pt x="601065" y="163096"/>
                      <a:pt x="600180" y="150265"/>
                      <a:pt x="596669" y="138037"/>
                    </a:cubicBezTo>
                    <a:cubicBezTo>
                      <a:pt x="607892" y="144007"/>
                      <a:pt x="617889" y="152036"/>
                      <a:pt x="626139" y="161706"/>
                    </a:cubicBezTo>
                    <a:close/>
                    <a:moveTo>
                      <a:pt x="384177" y="105420"/>
                    </a:moveTo>
                    <a:cubicBezTo>
                      <a:pt x="384177" y="105420"/>
                      <a:pt x="416574" y="69148"/>
                      <a:pt x="462721" y="69148"/>
                    </a:cubicBezTo>
                    <a:cubicBezTo>
                      <a:pt x="465492" y="69148"/>
                      <a:pt x="468313" y="69279"/>
                      <a:pt x="471176" y="69554"/>
                    </a:cubicBezTo>
                    <a:cubicBezTo>
                      <a:pt x="471704" y="69606"/>
                      <a:pt x="472217" y="69706"/>
                      <a:pt x="472742" y="69765"/>
                    </a:cubicBezTo>
                    <a:cubicBezTo>
                      <a:pt x="465732" y="52825"/>
                      <a:pt x="464210" y="34112"/>
                      <a:pt x="468390" y="16261"/>
                    </a:cubicBezTo>
                    <a:lnTo>
                      <a:pt x="468693" y="16261"/>
                    </a:lnTo>
                    <a:cubicBezTo>
                      <a:pt x="473018" y="16261"/>
                      <a:pt x="522643" y="16805"/>
                      <a:pt x="547418" y="41517"/>
                    </a:cubicBezTo>
                    <a:cubicBezTo>
                      <a:pt x="549813" y="43917"/>
                      <a:pt x="551973" y="46542"/>
                      <a:pt x="553865" y="49356"/>
                    </a:cubicBezTo>
                    <a:cubicBezTo>
                      <a:pt x="557465" y="41791"/>
                      <a:pt x="562789" y="35176"/>
                      <a:pt x="569408" y="30040"/>
                    </a:cubicBezTo>
                    <a:cubicBezTo>
                      <a:pt x="569408" y="30040"/>
                      <a:pt x="594826" y="52739"/>
                      <a:pt x="592435" y="77458"/>
                    </a:cubicBezTo>
                    <a:cubicBezTo>
                      <a:pt x="592101" y="89540"/>
                      <a:pt x="588438" y="101294"/>
                      <a:pt x="581850" y="111427"/>
                    </a:cubicBezTo>
                    <a:cubicBezTo>
                      <a:pt x="581268" y="112170"/>
                      <a:pt x="580747" y="112959"/>
                      <a:pt x="580291" y="113785"/>
                    </a:cubicBezTo>
                    <a:cubicBezTo>
                      <a:pt x="562265" y="108621"/>
                      <a:pt x="543440" y="106830"/>
                      <a:pt x="524763" y="108504"/>
                    </a:cubicBezTo>
                    <a:cubicBezTo>
                      <a:pt x="520286" y="108862"/>
                      <a:pt x="516946" y="112781"/>
                      <a:pt x="517304" y="117258"/>
                    </a:cubicBezTo>
                    <a:cubicBezTo>
                      <a:pt x="517662" y="121735"/>
                      <a:pt x="521580" y="125075"/>
                      <a:pt x="526058" y="124717"/>
                    </a:cubicBezTo>
                    <a:cubicBezTo>
                      <a:pt x="543326" y="123116"/>
                      <a:pt x="560740" y="124888"/>
                      <a:pt x="577332" y="129933"/>
                    </a:cubicBezTo>
                    <a:cubicBezTo>
                      <a:pt x="577186" y="133162"/>
                      <a:pt x="577950" y="136367"/>
                      <a:pt x="579535" y="139183"/>
                    </a:cubicBezTo>
                    <a:cubicBezTo>
                      <a:pt x="583985" y="150390"/>
                      <a:pt x="585201" y="162622"/>
                      <a:pt x="583046" y="174486"/>
                    </a:cubicBezTo>
                    <a:cubicBezTo>
                      <a:pt x="581889" y="183141"/>
                      <a:pt x="578237" y="191272"/>
                      <a:pt x="572536" y="197887"/>
                    </a:cubicBezTo>
                    <a:cubicBezTo>
                      <a:pt x="563344" y="190660"/>
                      <a:pt x="552324" y="186130"/>
                      <a:pt x="540707" y="184803"/>
                    </a:cubicBezTo>
                    <a:cubicBezTo>
                      <a:pt x="541558" y="170664"/>
                      <a:pt x="537617" y="156651"/>
                      <a:pt x="529519" y="145030"/>
                    </a:cubicBezTo>
                    <a:cubicBezTo>
                      <a:pt x="517617" y="127996"/>
                      <a:pt x="498147" y="117847"/>
                      <a:pt x="477368" y="117846"/>
                    </a:cubicBezTo>
                    <a:lnTo>
                      <a:pt x="477368" y="117846"/>
                    </a:lnTo>
                    <a:cubicBezTo>
                      <a:pt x="464663" y="117850"/>
                      <a:pt x="452255" y="121686"/>
                      <a:pt x="441765" y="128854"/>
                    </a:cubicBezTo>
                    <a:cubicBezTo>
                      <a:pt x="427256" y="113429"/>
                      <a:pt x="405931" y="106386"/>
                      <a:pt x="385089" y="110135"/>
                    </a:cubicBezTo>
                    <a:cubicBezTo>
                      <a:pt x="384703" y="108580"/>
                      <a:pt x="384398" y="107006"/>
                      <a:pt x="384177" y="105420"/>
                    </a:cubicBezTo>
                    <a:close/>
                    <a:moveTo>
                      <a:pt x="368835" y="133918"/>
                    </a:moveTo>
                    <a:cubicBezTo>
                      <a:pt x="387751" y="120686"/>
                      <a:pt x="413466" y="123101"/>
                      <a:pt x="429588" y="139623"/>
                    </a:cubicBezTo>
                    <a:cubicBezTo>
                      <a:pt x="416347" y="154731"/>
                      <a:pt x="411040" y="175216"/>
                      <a:pt x="415279" y="194853"/>
                    </a:cubicBezTo>
                    <a:cubicBezTo>
                      <a:pt x="402731" y="199251"/>
                      <a:pt x="391923" y="207558"/>
                      <a:pt x="384443" y="218553"/>
                    </a:cubicBezTo>
                    <a:cubicBezTo>
                      <a:pt x="359115" y="212249"/>
                      <a:pt x="343692" y="186607"/>
                      <a:pt x="349995" y="161279"/>
                    </a:cubicBezTo>
                    <a:cubicBezTo>
                      <a:pt x="352757" y="150180"/>
                      <a:pt x="359450" y="140459"/>
                      <a:pt x="368834" y="133919"/>
                    </a:cubicBezTo>
                    <a:close/>
                    <a:moveTo>
                      <a:pt x="318011" y="222105"/>
                    </a:moveTo>
                    <a:cubicBezTo>
                      <a:pt x="325931" y="216562"/>
                      <a:pt x="335365" y="213591"/>
                      <a:pt x="345031" y="213594"/>
                    </a:cubicBezTo>
                    <a:cubicBezTo>
                      <a:pt x="345840" y="213594"/>
                      <a:pt x="346640" y="213693"/>
                      <a:pt x="347446" y="213737"/>
                    </a:cubicBezTo>
                    <a:cubicBezTo>
                      <a:pt x="355232" y="222907"/>
                      <a:pt x="365466" y="229673"/>
                      <a:pt x="376953" y="233244"/>
                    </a:cubicBezTo>
                    <a:cubicBezTo>
                      <a:pt x="375757" y="236557"/>
                      <a:pt x="374836" y="239963"/>
                      <a:pt x="374199" y="243427"/>
                    </a:cubicBezTo>
                    <a:cubicBezTo>
                      <a:pt x="371769" y="256992"/>
                      <a:pt x="373852" y="270979"/>
                      <a:pt x="380129" y="283247"/>
                    </a:cubicBezTo>
                    <a:cubicBezTo>
                      <a:pt x="375064" y="285082"/>
                      <a:pt x="370259" y="287566"/>
                      <a:pt x="365834" y="290639"/>
                    </a:cubicBezTo>
                    <a:cubicBezTo>
                      <a:pt x="357602" y="296371"/>
                      <a:pt x="350855" y="303982"/>
                      <a:pt x="346149" y="312841"/>
                    </a:cubicBezTo>
                    <a:cubicBezTo>
                      <a:pt x="342103" y="301734"/>
                      <a:pt x="337250" y="290939"/>
                      <a:pt x="331630" y="280540"/>
                    </a:cubicBezTo>
                    <a:cubicBezTo>
                      <a:pt x="323720" y="266101"/>
                      <a:pt x="313807" y="252853"/>
                      <a:pt x="302186" y="241190"/>
                    </a:cubicBezTo>
                    <a:cubicBezTo>
                      <a:pt x="305649" y="233521"/>
                      <a:pt x="311116" y="226928"/>
                      <a:pt x="318011" y="222105"/>
                    </a:cubicBezTo>
                    <a:close/>
                    <a:moveTo>
                      <a:pt x="90652" y="265752"/>
                    </a:moveTo>
                    <a:lnTo>
                      <a:pt x="94102" y="251620"/>
                    </a:lnTo>
                    <a:cubicBezTo>
                      <a:pt x="98411" y="231377"/>
                      <a:pt x="95709" y="207922"/>
                      <a:pt x="93097" y="185238"/>
                    </a:cubicBezTo>
                    <a:cubicBezTo>
                      <a:pt x="88191" y="142691"/>
                      <a:pt x="86953" y="116316"/>
                      <a:pt x="111029" y="108869"/>
                    </a:cubicBezTo>
                    <a:cubicBezTo>
                      <a:pt x="114701" y="107407"/>
                      <a:pt x="118775" y="107308"/>
                      <a:pt x="122514" y="108591"/>
                    </a:cubicBezTo>
                    <a:cubicBezTo>
                      <a:pt x="127241" y="110597"/>
                      <a:pt x="132725" y="108908"/>
                      <a:pt x="135503" y="104589"/>
                    </a:cubicBezTo>
                    <a:cubicBezTo>
                      <a:pt x="137871" y="101410"/>
                      <a:pt x="141296" y="99181"/>
                      <a:pt x="145161" y="98301"/>
                    </a:cubicBezTo>
                    <a:cubicBezTo>
                      <a:pt x="165435" y="92076"/>
                      <a:pt x="179892" y="114172"/>
                      <a:pt x="201265" y="151390"/>
                    </a:cubicBezTo>
                    <a:cubicBezTo>
                      <a:pt x="211533" y="171526"/>
                      <a:pt x="224538" y="190144"/>
                      <a:pt x="239911" y="206714"/>
                    </a:cubicBezTo>
                    <a:cubicBezTo>
                      <a:pt x="246374" y="212542"/>
                      <a:pt x="252630" y="217981"/>
                      <a:pt x="258652" y="223213"/>
                    </a:cubicBezTo>
                    <a:cubicBezTo>
                      <a:pt x="283499" y="244808"/>
                      <a:pt x="303123" y="261862"/>
                      <a:pt x="317316" y="288237"/>
                    </a:cubicBezTo>
                    <a:cubicBezTo>
                      <a:pt x="327880" y="306892"/>
                      <a:pt x="335192" y="327209"/>
                      <a:pt x="338936" y="348318"/>
                    </a:cubicBezTo>
                    <a:cubicBezTo>
                      <a:pt x="339055" y="349700"/>
                      <a:pt x="339222" y="351065"/>
                      <a:pt x="339431" y="352426"/>
                    </a:cubicBezTo>
                    <a:cubicBezTo>
                      <a:pt x="340437" y="360215"/>
                      <a:pt x="340804" y="368073"/>
                      <a:pt x="340529" y="375922"/>
                    </a:cubicBezTo>
                    <a:cubicBezTo>
                      <a:pt x="237093" y="374764"/>
                      <a:pt x="141172" y="363223"/>
                      <a:pt x="75746" y="345018"/>
                    </a:cubicBezTo>
                    <a:cubicBezTo>
                      <a:pt x="78396" y="318212"/>
                      <a:pt x="83384" y="291689"/>
                      <a:pt x="90652" y="265752"/>
                    </a:cubicBezTo>
                    <a:close/>
                    <a:moveTo>
                      <a:pt x="59725" y="340232"/>
                    </a:moveTo>
                    <a:cubicBezTo>
                      <a:pt x="46154" y="336045"/>
                      <a:pt x="32976" y="330677"/>
                      <a:pt x="20341" y="324190"/>
                    </a:cubicBezTo>
                    <a:cubicBezTo>
                      <a:pt x="33838" y="314290"/>
                      <a:pt x="49112" y="307080"/>
                      <a:pt x="65333" y="302952"/>
                    </a:cubicBezTo>
                    <a:cubicBezTo>
                      <a:pt x="62697" y="315251"/>
                      <a:pt x="60824" y="327702"/>
                      <a:pt x="59725" y="340232"/>
                    </a:cubicBezTo>
                    <a:close/>
                    <a:moveTo>
                      <a:pt x="538801" y="640355"/>
                    </a:moveTo>
                    <a:cubicBezTo>
                      <a:pt x="478752" y="648159"/>
                      <a:pt x="418273" y="652195"/>
                      <a:pt x="357719" y="652442"/>
                    </a:cubicBezTo>
                    <a:cubicBezTo>
                      <a:pt x="297137" y="652198"/>
                      <a:pt x="236630" y="648160"/>
                      <a:pt x="176551" y="640355"/>
                    </a:cubicBezTo>
                    <a:cubicBezTo>
                      <a:pt x="168534" y="639218"/>
                      <a:pt x="162582" y="632347"/>
                      <a:pt x="162600" y="624249"/>
                    </a:cubicBezTo>
                    <a:lnTo>
                      <a:pt x="162600" y="607583"/>
                    </a:lnTo>
                    <a:cubicBezTo>
                      <a:pt x="227439" y="615511"/>
                      <a:pt x="292687" y="619630"/>
                      <a:pt x="358009" y="619921"/>
                    </a:cubicBezTo>
                    <a:cubicBezTo>
                      <a:pt x="423109" y="619928"/>
                      <a:pt x="488148" y="615905"/>
                      <a:pt x="552752" y="607875"/>
                    </a:cubicBezTo>
                    <a:lnTo>
                      <a:pt x="552752" y="624249"/>
                    </a:lnTo>
                    <a:cubicBezTo>
                      <a:pt x="552770" y="632347"/>
                      <a:pt x="546818" y="639218"/>
                      <a:pt x="538801" y="640355"/>
                    </a:cubicBezTo>
                    <a:close/>
                    <a:moveTo>
                      <a:pt x="560431" y="589852"/>
                    </a:moveTo>
                    <a:lnTo>
                      <a:pt x="559105" y="590674"/>
                    </a:lnTo>
                    <a:cubicBezTo>
                      <a:pt x="492425" y="599351"/>
                      <a:pt x="425252" y="603690"/>
                      <a:pt x="358009" y="603662"/>
                    </a:cubicBezTo>
                    <a:cubicBezTo>
                      <a:pt x="290367" y="603379"/>
                      <a:pt x="222808" y="598931"/>
                      <a:pt x="155714" y="590344"/>
                    </a:cubicBezTo>
                    <a:lnTo>
                      <a:pt x="154921" y="589852"/>
                    </a:lnTo>
                    <a:cubicBezTo>
                      <a:pt x="68213" y="535975"/>
                      <a:pt x="18003" y="445279"/>
                      <a:pt x="16411" y="340475"/>
                    </a:cubicBezTo>
                    <a:cubicBezTo>
                      <a:pt x="79566" y="372164"/>
                      <a:pt x="210620" y="392283"/>
                      <a:pt x="357719" y="392283"/>
                    </a:cubicBezTo>
                    <a:cubicBezTo>
                      <a:pt x="504747" y="392283"/>
                      <a:pt x="635751" y="372181"/>
                      <a:pt x="698940" y="340522"/>
                    </a:cubicBezTo>
                    <a:cubicBezTo>
                      <a:pt x="697334" y="445303"/>
                      <a:pt x="647127" y="535984"/>
                      <a:pt x="560431" y="589852"/>
                    </a:cubicBezTo>
                    <a:close/>
                  </a:path>
                </a:pathLst>
              </a:custGeom>
              <a:solidFill>
                <a:schemeClr val="accent3"/>
              </a:solidFill>
              <a:ln w="8037" cap="flat">
                <a:noFill/>
                <a:prstDash val="solid"/>
                <a:miter/>
              </a:ln>
            </p:spPr>
            <p:txBody>
              <a:bodyPr rtlCol="0" anchor="ctr"/>
              <a:lstStyle/>
              <a:p>
                <a:endParaRPr lang="fi-FI"/>
              </a:p>
            </p:txBody>
          </p:sp>
        </p:grpSp>
      </p:grpSp>
      <p:grpSp>
        <p:nvGrpSpPr>
          <p:cNvPr id="192" name="Group 191" descr="Harmaa jalanjälki, jossa teksti CO2e.">
            <a:extLst>
              <a:ext uri="{FF2B5EF4-FFF2-40B4-BE49-F238E27FC236}">
                <a16:creationId xmlns:a16="http://schemas.microsoft.com/office/drawing/2014/main" id="{475DAE48-EB34-31F7-C6D4-70A4D16880D4}"/>
              </a:ext>
            </a:extLst>
          </p:cNvPr>
          <p:cNvGrpSpPr/>
          <p:nvPr/>
        </p:nvGrpSpPr>
        <p:grpSpPr>
          <a:xfrm>
            <a:off x="9476233" y="91301"/>
            <a:ext cx="1942928" cy="3203046"/>
            <a:chOff x="9476233" y="91301"/>
            <a:chExt cx="1942928" cy="3203046"/>
          </a:xfrm>
        </p:grpSpPr>
        <p:pic>
          <p:nvPicPr>
            <p:cNvPr id="190" name="Graphic 189" descr="Jalanjälki, jossa hiilijalanjäljen yksikön lyhenne kilogrammaa hiilidioksidiekvivalenttia kgCO2e">
              <a:extLst>
                <a:ext uri="{FF2B5EF4-FFF2-40B4-BE49-F238E27FC236}">
                  <a16:creationId xmlns:a16="http://schemas.microsoft.com/office/drawing/2014/main" id="{843FBF6E-46E2-3C3B-4138-CFE402B2DB61}"/>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46135" t="19012" r="4739"/>
            <a:stretch/>
          </p:blipFill>
          <p:spPr>
            <a:xfrm rot="19546512">
              <a:off x="9476233" y="91301"/>
              <a:ext cx="1942928" cy="3203046"/>
            </a:xfrm>
            <a:prstGeom prst="rect">
              <a:avLst/>
            </a:prstGeom>
          </p:spPr>
        </p:pic>
        <p:sp>
          <p:nvSpPr>
            <p:cNvPr id="191" name="TextBox 190">
              <a:extLst>
                <a:ext uri="{FF2B5EF4-FFF2-40B4-BE49-F238E27FC236}">
                  <a16:creationId xmlns:a16="http://schemas.microsoft.com/office/drawing/2014/main" id="{2D040A1A-A5E0-BF00-166C-916B040DA0E1}"/>
                </a:ext>
              </a:extLst>
            </p:cNvPr>
            <p:cNvSpPr txBox="1"/>
            <p:nvPr/>
          </p:nvSpPr>
          <p:spPr>
            <a:xfrm>
              <a:off x="9741481" y="1391591"/>
              <a:ext cx="1454788" cy="738664"/>
            </a:xfrm>
            <a:prstGeom prst="rect">
              <a:avLst/>
            </a:prstGeom>
            <a:noFill/>
          </p:spPr>
          <p:txBody>
            <a:bodyPr wrap="square" rtlCol="0">
              <a:spAutoFit/>
            </a:bodyPr>
            <a:lstStyle/>
            <a:p>
              <a:r>
                <a:rPr lang="fi-FI" sz="2400" b="1">
                  <a:solidFill>
                    <a:schemeClr val="bg1"/>
                  </a:solidFill>
                </a:rPr>
                <a:t>kg CO</a:t>
              </a:r>
              <a:r>
                <a:rPr lang="fi-FI" sz="2400" b="1" baseline="-25000">
                  <a:solidFill>
                    <a:schemeClr val="bg1"/>
                  </a:solidFill>
                </a:rPr>
                <a:t>2</a:t>
              </a:r>
              <a:r>
                <a:rPr lang="fi-FI" sz="2400" b="1">
                  <a:solidFill>
                    <a:schemeClr val="bg1"/>
                  </a:solidFill>
                </a:rPr>
                <a:t>e</a:t>
              </a:r>
            </a:p>
            <a:p>
              <a:endParaRPr lang="fi-FI"/>
            </a:p>
          </p:txBody>
        </p:sp>
      </p:grpSp>
    </p:spTree>
    <p:extLst>
      <p:ext uri="{BB962C8B-B14F-4D97-AF65-F5344CB8AC3E}">
        <p14:creationId xmlns:p14="http://schemas.microsoft.com/office/powerpoint/2010/main" val="21757242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764A1-2F98-4D1B-97C1-193E69DC9D71}"/>
              </a:ext>
            </a:extLst>
          </p:cNvPr>
          <p:cNvSpPr>
            <a:spLocks noGrp="1"/>
          </p:cNvSpPr>
          <p:nvPr>
            <p:ph type="title"/>
          </p:nvPr>
        </p:nvSpPr>
        <p:spPr/>
        <p:txBody>
          <a:bodyPr/>
          <a:lstStyle/>
          <a:p>
            <a:r>
              <a:rPr lang="fi-FI">
                <a:solidFill>
                  <a:srgbClr val="262728"/>
                </a:solidFill>
              </a:rPr>
              <a:t>Keskivertosuomalaisen hiilijalanjälki 1/5</a:t>
            </a:r>
          </a:p>
        </p:txBody>
      </p:sp>
      <p:pic>
        <p:nvPicPr>
          <p:cNvPr id="1026" name="Picture 2" descr="Keskivertosuomalaisen hiilijalanjälki on 10 300 kg ja se jakautuu asumisen (2100), ruoan (1800), liikenteen ja matkailun (3000) sekä muun kulutuksen (3400) mukaan.">
            <a:hlinkClick r:id="rId3"/>
            <a:extLst>
              <a:ext uri="{FF2B5EF4-FFF2-40B4-BE49-F238E27FC236}">
                <a16:creationId xmlns:a16="http://schemas.microsoft.com/office/drawing/2014/main" id="{38A27123-F797-4B61-A7C1-56E86E1AD659}"/>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704389" y="1319954"/>
            <a:ext cx="8783221" cy="464504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82C0619-E79A-40BB-942E-60CEB0C50E28}"/>
              </a:ext>
            </a:extLst>
          </p:cNvPr>
          <p:cNvSpPr txBox="1"/>
          <p:nvPr/>
        </p:nvSpPr>
        <p:spPr>
          <a:xfrm>
            <a:off x="6212264" y="5965000"/>
            <a:ext cx="5413680" cy="369332"/>
          </a:xfrm>
          <a:prstGeom prst="rect">
            <a:avLst/>
          </a:prstGeom>
          <a:noFill/>
        </p:spPr>
        <p:txBody>
          <a:bodyPr wrap="square" rtlCol="0">
            <a:spAutoFit/>
          </a:bodyPr>
          <a:lstStyle/>
          <a:p>
            <a:r>
              <a:rPr lang="fi-FI"/>
              <a:t>Kuva: </a:t>
            </a:r>
            <a:r>
              <a:rPr lang="fi-FI">
                <a:hlinkClick r:id="rId3"/>
              </a:rPr>
              <a:t>Keskivertosuomalaisen hiilijalanjälki - Sitra</a:t>
            </a:r>
            <a:endParaRPr lang="fi-FI"/>
          </a:p>
        </p:txBody>
      </p:sp>
    </p:spTree>
    <p:extLst>
      <p:ext uri="{BB962C8B-B14F-4D97-AF65-F5344CB8AC3E}">
        <p14:creationId xmlns:p14="http://schemas.microsoft.com/office/powerpoint/2010/main" val="3203834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8B293-8BA7-A434-D45D-B1C197A1F270}"/>
              </a:ext>
            </a:extLst>
          </p:cNvPr>
          <p:cNvSpPr>
            <a:spLocks noGrp="1"/>
          </p:cNvSpPr>
          <p:nvPr>
            <p:ph type="title"/>
          </p:nvPr>
        </p:nvSpPr>
        <p:spPr/>
        <p:txBody>
          <a:bodyPr/>
          <a:lstStyle/>
          <a:p>
            <a:r>
              <a:rPr lang="fi-FI"/>
              <a:t>Materiaalin kuvaus</a:t>
            </a:r>
          </a:p>
        </p:txBody>
      </p:sp>
      <p:sp>
        <p:nvSpPr>
          <p:cNvPr id="3" name="Text Placeholder 2">
            <a:extLst>
              <a:ext uri="{FF2B5EF4-FFF2-40B4-BE49-F238E27FC236}">
                <a16:creationId xmlns:a16="http://schemas.microsoft.com/office/drawing/2014/main" id="{8F06F40F-D5F1-EBDA-8439-5EF8666277AE}"/>
              </a:ext>
            </a:extLst>
          </p:cNvPr>
          <p:cNvSpPr>
            <a:spLocks noGrp="1"/>
          </p:cNvSpPr>
          <p:nvPr>
            <p:ph type="body" sz="quarter" idx="10"/>
          </p:nvPr>
        </p:nvSpPr>
        <p:spPr>
          <a:xfrm>
            <a:off x="838200" y="1771650"/>
            <a:ext cx="10515600" cy="4019550"/>
          </a:xfrm>
        </p:spPr>
        <p:txBody>
          <a:bodyPr>
            <a:normAutofit fontScale="62500" lnSpcReduction="20000"/>
          </a:bodyPr>
          <a:lstStyle/>
          <a:p>
            <a:pPr marL="457200" indent="-457200">
              <a:buFont typeface="Arial" panose="020B0604020202020204" pitchFamily="34" charset="0"/>
              <a:buChar char="•"/>
            </a:pPr>
            <a:r>
              <a:rPr lang="fi-FI"/>
              <a:t>Materiaalin tavoite: Kestävyysaiheisen teemapäivän mallin ohjeet opettajan/ohjaajan käyttöön. </a:t>
            </a:r>
          </a:p>
          <a:p>
            <a:pPr marL="457200" indent="-457200">
              <a:buFont typeface="Arial" panose="020B0604020202020204" pitchFamily="34" charset="0"/>
              <a:buChar char="•"/>
            </a:pPr>
            <a:r>
              <a:rPr lang="fi-FI"/>
              <a:t>Materiaalin kohderyhmä: Teemapäivä soveltuu toisen asteen koulutukseen. Materiaalit ja tehtävät on suunniteltu soveltuvaksi lukion ja ammatillisen koulutuksen perustutkinto-opiskelijoille. Mallia voi hyödyntää myös muilla kouluasteilla, muokkaamalla materiaalia ja tehtäviä osallistujien mukaan.</a:t>
            </a:r>
          </a:p>
          <a:p>
            <a:pPr marL="457200" indent="-457200">
              <a:buFont typeface="Arial" panose="020B0604020202020204" pitchFamily="34" charset="0"/>
              <a:buChar char="•"/>
            </a:pPr>
            <a:r>
              <a:rPr lang="fi-FI"/>
              <a:t>Materiaalin sisältö: Teemapäivän kuvaus, aikataulu, valittavat kestävyyteen ja vastuullisuuteen liittyvät aihealueet (8). Materiaalit ja tehtävät kuhunkin aiheeseen.</a:t>
            </a:r>
          </a:p>
          <a:p>
            <a:pPr marL="1371600" lvl="2" indent="-457200">
              <a:buFont typeface="Arial" panose="020B0604020202020204" pitchFamily="34" charset="0"/>
              <a:buChar char="•"/>
            </a:pPr>
            <a:r>
              <a:rPr lang="fi-FI"/>
              <a:t>Jokaiselle aihealueelle, eli teemapisteelle tarvitaan opettaja/ohjaaja, jonka tehtävänä on pitää teemapistettä. </a:t>
            </a:r>
          </a:p>
          <a:p>
            <a:pPr marL="457200" indent="-457200">
              <a:buFont typeface="Arial" panose="020B0604020202020204" pitchFamily="34" charset="0"/>
              <a:buChar char="•"/>
            </a:pPr>
            <a:r>
              <a:rPr lang="fi-FI"/>
              <a:t>Ohjeistus: Materiaalia voi käyttää kokonaiseen teemapäivään tai niitä voi jakaa lyhempiin osiin. Tehtävistä voi valita tilanteeseen parhaiten sopivat.</a:t>
            </a:r>
          </a:p>
          <a:p>
            <a:pPr marL="457200" indent="-457200">
              <a:buFont typeface="Arial" panose="020B0604020202020204" pitchFamily="34" charset="0"/>
              <a:buChar char="•"/>
            </a:pPr>
            <a:r>
              <a:rPr lang="fi-FI"/>
              <a:t>Osallistuja määrä per ryhmä 10-20 henkilöä.</a:t>
            </a:r>
          </a:p>
          <a:p>
            <a:pPr marL="457200" indent="-457200">
              <a:buFont typeface="Arial" panose="020B0604020202020204" pitchFamily="34" charset="0"/>
              <a:buChar char="•"/>
            </a:pPr>
            <a:r>
              <a:rPr lang="fi-FI"/>
              <a:t>Kehitä itse lisää rasteja! </a:t>
            </a:r>
          </a:p>
          <a:p>
            <a:endParaRPr lang="fi-FI"/>
          </a:p>
        </p:txBody>
      </p:sp>
    </p:spTree>
    <p:extLst>
      <p:ext uri="{BB962C8B-B14F-4D97-AF65-F5344CB8AC3E}">
        <p14:creationId xmlns:p14="http://schemas.microsoft.com/office/powerpoint/2010/main" val="15926018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0643DF32-8E51-1FF7-2E1B-25605EA6CC10}"/>
              </a:ext>
            </a:extLst>
          </p:cNvPr>
          <p:cNvSpPr>
            <a:spLocks noGrp="1"/>
          </p:cNvSpPr>
          <p:nvPr>
            <p:ph type="title"/>
          </p:nvPr>
        </p:nvSpPr>
        <p:spPr/>
        <p:txBody>
          <a:bodyPr/>
          <a:lstStyle/>
          <a:p>
            <a:r>
              <a:rPr lang="fi-FI"/>
              <a:t>Keskivertosuomalaisen hiilijalanjälki 2/5</a:t>
            </a:r>
          </a:p>
        </p:txBody>
      </p:sp>
      <p:pic>
        <p:nvPicPr>
          <p:cNvPr id="4" name="Picture 3" descr="Keskivertosuomalaisen hiilijalanjäljessä asumisen osuus koostuu sähköstä (860), lämmityksestä (800), asunnosta (400) ja käyttövedestä (10). ">
            <a:hlinkClick r:id="rId3"/>
            <a:extLst>
              <a:ext uri="{FF2B5EF4-FFF2-40B4-BE49-F238E27FC236}">
                <a16:creationId xmlns:a16="http://schemas.microsoft.com/office/drawing/2014/main" id="{F20FBF54-8B02-48F6-8744-B66CDF8EB295}"/>
              </a:ext>
            </a:extLst>
          </p:cNvPr>
          <p:cNvPicPr>
            <a:picLocks noChangeAspect="1"/>
          </p:cNvPicPr>
          <p:nvPr/>
        </p:nvPicPr>
        <p:blipFill rotWithShape="1">
          <a:blip r:embed="rId4">
            <a:extLst>
              <a:ext uri="{28A0092B-C50C-407E-A947-70E740481C1C}">
                <a14:useLocalDpi xmlns:a14="http://schemas.microsoft.com/office/drawing/2010/main" val="0"/>
              </a:ext>
            </a:extLst>
          </a:blip>
          <a:srcRect t="3809"/>
          <a:stretch/>
        </p:blipFill>
        <p:spPr>
          <a:xfrm>
            <a:off x="1042392" y="1719357"/>
            <a:ext cx="3385408" cy="4528002"/>
          </a:xfrm>
          <a:prstGeom prst="rect">
            <a:avLst/>
          </a:prstGeom>
        </p:spPr>
      </p:pic>
      <p:pic>
        <p:nvPicPr>
          <p:cNvPr id="5" name="Kuva 4" descr="Keskivertosuomalaisen hiilijalanjäljessä liikkumisen osuus koostuu henkilöautoilusta (2240 kg CO2e), joukkoliikenteestä (50), lentomatkailusta (630), laivamatkailusta (10), polkupyöräilystä (4) ja muista (120 kg CO2e). ">
            <a:extLst>
              <a:ext uri="{FF2B5EF4-FFF2-40B4-BE49-F238E27FC236}">
                <a16:creationId xmlns:a16="http://schemas.microsoft.com/office/drawing/2014/main" id="{6814C2A4-E680-9F34-F194-4ECD56279969}"/>
              </a:ext>
            </a:extLst>
          </p:cNvPr>
          <p:cNvPicPr>
            <a:picLocks noChangeAspect="1"/>
          </p:cNvPicPr>
          <p:nvPr/>
        </p:nvPicPr>
        <p:blipFill>
          <a:blip r:embed="rId5"/>
          <a:stretch>
            <a:fillRect/>
          </a:stretch>
        </p:blipFill>
        <p:spPr>
          <a:xfrm>
            <a:off x="6567055" y="1558827"/>
            <a:ext cx="3519083" cy="4717202"/>
          </a:xfrm>
          <a:prstGeom prst="rect">
            <a:avLst/>
          </a:prstGeom>
        </p:spPr>
      </p:pic>
      <p:sp>
        <p:nvSpPr>
          <p:cNvPr id="6" name="TextBox 5">
            <a:extLst>
              <a:ext uri="{FF2B5EF4-FFF2-40B4-BE49-F238E27FC236}">
                <a16:creationId xmlns:a16="http://schemas.microsoft.com/office/drawing/2014/main" id="{8C148DBA-142D-0C8E-0870-D94777A276EE}"/>
              </a:ext>
            </a:extLst>
          </p:cNvPr>
          <p:cNvSpPr txBox="1"/>
          <p:nvPr/>
        </p:nvSpPr>
        <p:spPr>
          <a:xfrm>
            <a:off x="3773929" y="6323598"/>
            <a:ext cx="4644142" cy="338554"/>
          </a:xfrm>
          <a:prstGeom prst="rect">
            <a:avLst/>
          </a:prstGeom>
          <a:noFill/>
        </p:spPr>
        <p:txBody>
          <a:bodyPr wrap="square">
            <a:spAutoFit/>
          </a:bodyPr>
          <a:lstStyle/>
          <a:p>
            <a:r>
              <a:rPr lang="fi-FI" sz="1600"/>
              <a:t>Kuvat: </a:t>
            </a:r>
            <a:r>
              <a:rPr lang="fi-FI" sz="1600">
                <a:hlinkClick r:id="rId6"/>
              </a:rPr>
              <a:t>Keskivertosuomalaisen hiilijalanjälki - Sitra</a:t>
            </a:r>
            <a:endParaRPr lang="fi-FI" sz="1600"/>
          </a:p>
        </p:txBody>
      </p:sp>
    </p:spTree>
    <p:extLst>
      <p:ext uri="{BB962C8B-B14F-4D97-AF65-F5344CB8AC3E}">
        <p14:creationId xmlns:p14="http://schemas.microsoft.com/office/powerpoint/2010/main" val="25134383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DEB2D25-6E37-C917-8554-94E61CF5F6A8}"/>
              </a:ext>
            </a:extLst>
          </p:cNvPr>
          <p:cNvSpPr>
            <a:spLocks noGrp="1"/>
          </p:cNvSpPr>
          <p:nvPr>
            <p:ph type="title"/>
          </p:nvPr>
        </p:nvSpPr>
        <p:spPr/>
        <p:txBody>
          <a:bodyPr/>
          <a:lstStyle/>
          <a:p>
            <a:r>
              <a:rPr lang="fi-FI"/>
              <a:t>Keskivertosuomalaisen hiilijalanjälki 3/5 </a:t>
            </a:r>
          </a:p>
        </p:txBody>
      </p:sp>
      <p:pic>
        <p:nvPicPr>
          <p:cNvPr id="4" name="Sisällön paikkamerkki 3" descr="Palkkikaavio energiamuotojen hiilijalanjäljistä. Suurimmat hiilijalanjäljet ovat tavallisella sähköllä, kevyellä polttoöljyllä, maakaasulla ja kaukolämmöllä. Pienimmät hiilijalanjäljet vihreällä kaukolämmöllä, puulla/pelleteillä ja ekosähköllä.">
            <a:extLst>
              <a:ext uri="{FF2B5EF4-FFF2-40B4-BE49-F238E27FC236}">
                <a16:creationId xmlns:a16="http://schemas.microsoft.com/office/drawing/2014/main" id="{65B748D7-D181-5E45-713F-BA5FCD1B7823}"/>
              </a:ext>
            </a:extLst>
          </p:cNvPr>
          <p:cNvPicPr>
            <a:picLocks noGrp="1" noChangeAspect="1"/>
          </p:cNvPicPr>
          <p:nvPr>
            <p:ph idx="4294967295"/>
          </p:nvPr>
        </p:nvPicPr>
        <p:blipFill rotWithShape="1">
          <a:blip r:embed="rId3"/>
          <a:srcRect t="5274"/>
          <a:stretch/>
        </p:blipFill>
        <p:spPr>
          <a:xfrm>
            <a:off x="556598" y="1690688"/>
            <a:ext cx="5287963" cy="4141787"/>
          </a:xfrm>
          <a:prstGeom prst="rect">
            <a:avLst/>
          </a:prstGeom>
        </p:spPr>
      </p:pic>
      <p:pic>
        <p:nvPicPr>
          <p:cNvPr id="1026" name="Picture 2" descr="Palkkikaavio liikennemuotojen hiilijalanjäljistä. Suurimmat hiilijalanjäljet lentokoneilla, bensa- ja dieselautoilla sekä sähköautoilla. Pienimmät hiilijalanjäljet junilla, polku- ja sähköpyörillä sekä metroilla ja raitiovaunuilla.">
            <a:extLst>
              <a:ext uri="{FF2B5EF4-FFF2-40B4-BE49-F238E27FC236}">
                <a16:creationId xmlns:a16="http://schemas.microsoft.com/office/drawing/2014/main" id="{0A1C4DD4-A264-CA1F-EC3B-6B7A633E4D3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809"/>
          <a:stretch/>
        </p:blipFill>
        <p:spPr bwMode="auto">
          <a:xfrm>
            <a:off x="6291334" y="1690688"/>
            <a:ext cx="4615692" cy="453198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029DB46-2361-4288-8997-53D7C84B3797}"/>
              </a:ext>
            </a:extLst>
          </p:cNvPr>
          <p:cNvSpPr txBox="1"/>
          <p:nvPr/>
        </p:nvSpPr>
        <p:spPr>
          <a:xfrm>
            <a:off x="2330879" y="5957033"/>
            <a:ext cx="6093822" cy="369332"/>
          </a:xfrm>
          <a:prstGeom prst="rect">
            <a:avLst/>
          </a:prstGeom>
          <a:noFill/>
        </p:spPr>
        <p:txBody>
          <a:bodyPr wrap="square">
            <a:spAutoFit/>
          </a:bodyPr>
          <a:lstStyle/>
          <a:p>
            <a:r>
              <a:rPr lang="fi-FI" sz="1800"/>
              <a:t>Kuvat: </a:t>
            </a:r>
            <a:r>
              <a:rPr lang="fi-FI" sz="1600">
                <a:hlinkClick r:id="rId5"/>
              </a:rPr>
              <a:t>Keskivertosuomalaisen</a:t>
            </a:r>
            <a:r>
              <a:rPr lang="fi-FI" sz="1800">
                <a:hlinkClick r:id="rId5"/>
              </a:rPr>
              <a:t> hiilijalanjälki - Sitra</a:t>
            </a:r>
            <a:endParaRPr lang="fi-FI" sz="1800"/>
          </a:p>
        </p:txBody>
      </p:sp>
    </p:spTree>
    <p:extLst>
      <p:ext uri="{BB962C8B-B14F-4D97-AF65-F5344CB8AC3E}">
        <p14:creationId xmlns:p14="http://schemas.microsoft.com/office/powerpoint/2010/main" val="38707509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Keskivertosuomalaisen hiilijalanjäljessä ruuan osuudessa merkittävin osa syntyy punaisesta lihasta (560), juustoista (340), muista maitotuotteista (290) sekä kanasta, kalasta ja kananmunasta (170). ">
            <a:hlinkClick r:id="rId3"/>
            <a:extLst>
              <a:ext uri="{FF2B5EF4-FFF2-40B4-BE49-F238E27FC236}">
                <a16:creationId xmlns:a16="http://schemas.microsoft.com/office/drawing/2014/main" id="{61066C9E-8E4B-4F67-9312-BC728C93EEB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637"/>
          <a:stretch/>
        </p:blipFill>
        <p:spPr bwMode="auto">
          <a:xfrm>
            <a:off x="1295896" y="1617851"/>
            <a:ext cx="3418980" cy="4580915"/>
          </a:xfrm>
          <a:prstGeom prst="rect">
            <a:avLst/>
          </a:prstGeom>
          <a:noFill/>
          <a:extLst>
            <a:ext uri="{909E8E84-426E-40DD-AFC4-6F175D3DCCD1}">
              <a14:hiddenFill xmlns:a14="http://schemas.microsoft.com/office/drawing/2010/main">
                <a:solidFill>
                  <a:srgbClr val="FFFFFF"/>
                </a:solidFill>
              </a14:hiddenFill>
            </a:ext>
          </a:extLst>
        </p:spPr>
      </p:pic>
      <p:sp>
        <p:nvSpPr>
          <p:cNvPr id="2" name="Otsikko 1">
            <a:extLst>
              <a:ext uri="{FF2B5EF4-FFF2-40B4-BE49-F238E27FC236}">
                <a16:creationId xmlns:a16="http://schemas.microsoft.com/office/drawing/2014/main" id="{FDF46BA8-C954-1714-DC90-5840AC10B6DD}"/>
              </a:ext>
            </a:extLst>
          </p:cNvPr>
          <p:cNvSpPr>
            <a:spLocks noGrp="1"/>
          </p:cNvSpPr>
          <p:nvPr>
            <p:ph type="title"/>
          </p:nvPr>
        </p:nvSpPr>
        <p:spPr/>
        <p:txBody>
          <a:bodyPr/>
          <a:lstStyle/>
          <a:p>
            <a:r>
              <a:rPr lang="fi-FI"/>
              <a:t>Keskivertosuomalaisen hiilijalanjälki 4/5</a:t>
            </a:r>
          </a:p>
        </p:txBody>
      </p:sp>
      <p:pic>
        <p:nvPicPr>
          <p:cNvPr id="3" name="Kuva 2" descr="Keskivertosuomalaisen hiilijalanjäljessä muu kulutus -osio koostuu vapaa-ajasta ja palveluista (1690 kg CO2e), kodin kulutustavaroista (1140), lemmikeistä (190) ja mökkeilystä (360 kg CO2e). ">
            <a:extLst>
              <a:ext uri="{FF2B5EF4-FFF2-40B4-BE49-F238E27FC236}">
                <a16:creationId xmlns:a16="http://schemas.microsoft.com/office/drawing/2014/main" id="{CA764E32-ADA3-66F2-2954-55F932AD485B}"/>
              </a:ext>
            </a:extLst>
          </p:cNvPr>
          <p:cNvPicPr>
            <a:picLocks noChangeAspect="1"/>
          </p:cNvPicPr>
          <p:nvPr/>
        </p:nvPicPr>
        <p:blipFill>
          <a:blip r:embed="rId5"/>
          <a:stretch>
            <a:fillRect/>
          </a:stretch>
        </p:blipFill>
        <p:spPr>
          <a:xfrm>
            <a:off x="6756643" y="1690688"/>
            <a:ext cx="3389670" cy="4523624"/>
          </a:xfrm>
          <a:prstGeom prst="rect">
            <a:avLst/>
          </a:prstGeom>
        </p:spPr>
      </p:pic>
      <p:sp>
        <p:nvSpPr>
          <p:cNvPr id="5" name="TextBox 4">
            <a:extLst>
              <a:ext uri="{FF2B5EF4-FFF2-40B4-BE49-F238E27FC236}">
                <a16:creationId xmlns:a16="http://schemas.microsoft.com/office/drawing/2014/main" id="{83D71FC9-05AA-800D-FDA4-D57291D70E91}"/>
              </a:ext>
            </a:extLst>
          </p:cNvPr>
          <p:cNvSpPr txBox="1"/>
          <p:nvPr/>
        </p:nvSpPr>
        <p:spPr>
          <a:xfrm>
            <a:off x="3346515" y="6437016"/>
            <a:ext cx="4917979" cy="338554"/>
          </a:xfrm>
          <a:prstGeom prst="rect">
            <a:avLst/>
          </a:prstGeom>
          <a:noFill/>
        </p:spPr>
        <p:txBody>
          <a:bodyPr wrap="square">
            <a:spAutoFit/>
          </a:bodyPr>
          <a:lstStyle/>
          <a:p>
            <a:r>
              <a:rPr lang="fi-FI" sz="1600"/>
              <a:t>Kuvat: </a:t>
            </a:r>
            <a:r>
              <a:rPr lang="fi-FI" sz="1600">
                <a:hlinkClick r:id="rId6"/>
              </a:rPr>
              <a:t>Keskivertosuomalaisen hiilijalanjälki - Sitra</a:t>
            </a:r>
            <a:endParaRPr lang="fi-FI" sz="1600"/>
          </a:p>
        </p:txBody>
      </p:sp>
    </p:spTree>
    <p:extLst>
      <p:ext uri="{BB962C8B-B14F-4D97-AF65-F5344CB8AC3E}">
        <p14:creationId xmlns:p14="http://schemas.microsoft.com/office/powerpoint/2010/main" val="35737216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006AC9A-984E-A3EF-264B-0F185F2BFD6A}"/>
              </a:ext>
            </a:extLst>
          </p:cNvPr>
          <p:cNvSpPr>
            <a:spLocks noGrp="1"/>
          </p:cNvSpPr>
          <p:nvPr>
            <p:ph type="title"/>
          </p:nvPr>
        </p:nvSpPr>
        <p:spPr/>
        <p:txBody>
          <a:bodyPr/>
          <a:lstStyle/>
          <a:p>
            <a:r>
              <a:rPr lang="fi-FI"/>
              <a:t>Keskivertosuomalaisen hiilijalanjälki 5/5</a:t>
            </a:r>
          </a:p>
        </p:txBody>
      </p:sp>
      <p:pic>
        <p:nvPicPr>
          <p:cNvPr id="4" name="Sisällön paikkamerkki 3" descr="Palkkikaavio ruokien hiilijalanjäljistä. Suurimmat hiilijalanjäljet naudanlihalla, emmental-juustolla ja porsaanlihalla, sekä muillakin eläinperäisillä tuotteilla. Pienimmät hiilijalanjäljet kasvipohjaisilla tuotteilla, erityisesti hedelmillä, vihanneksilla ja viljatuotteilla.">
            <a:extLst>
              <a:ext uri="{FF2B5EF4-FFF2-40B4-BE49-F238E27FC236}">
                <a16:creationId xmlns:a16="http://schemas.microsoft.com/office/drawing/2014/main" id="{1B62C434-3FC7-3A4D-AEA6-6044AE38424E}"/>
              </a:ext>
            </a:extLst>
          </p:cNvPr>
          <p:cNvPicPr>
            <a:picLocks noGrp="1" noChangeAspect="1"/>
          </p:cNvPicPr>
          <p:nvPr>
            <p:ph idx="4294967295"/>
          </p:nvPr>
        </p:nvPicPr>
        <p:blipFill rotWithShape="1">
          <a:blip r:embed="rId3"/>
          <a:srcRect t="3296"/>
          <a:stretch/>
        </p:blipFill>
        <p:spPr>
          <a:xfrm>
            <a:off x="1107647" y="1463097"/>
            <a:ext cx="4416425" cy="4783137"/>
          </a:xfrm>
          <a:prstGeom prst="rect">
            <a:avLst/>
          </a:prstGeom>
        </p:spPr>
      </p:pic>
      <p:pic>
        <p:nvPicPr>
          <p:cNvPr id="2050" name="Picture 2" descr="Palkkikaavio tavaroiden ja palveluiden hiilijalanjäljistä. Suurimmat hiilijalanjäljet peleillä ja leikkikaluilla, muovituotteilla, toimisto- ja tietokoneilla sekä lasituotteilla. Pienimmät hiilijalanjäljet soittimilla, audiovisuaalisilla laitteilla ja painotuotteilla.">
            <a:extLst>
              <a:ext uri="{FF2B5EF4-FFF2-40B4-BE49-F238E27FC236}">
                <a16:creationId xmlns:a16="http://schemas.microsoft.com/office/drawing/2014/main" id="{66A49F32-A98F-E7EF-D6EC-C29C5FAF3F5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459"/>
          <a:stretch/>
        </p:blipFill>
        <p:spPr bwMode="auto">
          <a:xfrm>
            <a:off x="6667929" y="1556243"/>
            <a:ext cx="3960487" cy="45968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91C0828-0B47-1DC8-FA12-4C5F4CE02F0B}"/>
              </a:ext>
            </a:extLst>
          </p:cNvPr>
          <p:cNvSpPr txBox="1"/>
          <p:nvPr/>
        </p:nvSpPr>
        <p:spPr>
          <a:xfrm>
            <a:off x="3412504" y="6323598"/>
            <a:ext cx="4824172" cy="338554"/>
          </a:xfrm>
          <a:prstGeom prst="rect">
            <a:avLst/>
          </a:prstGeom>
          <a:noFill/>
        </p:spPr>
        <p:txBody>
          <a:bodyPr wrap="square">
            <a:spAutoFit/>
          </a:bodyPr>
          <a:lstStyle/>
          <a:p>
            <a:r>
              <a:rPr lang="fi-FI" sz="1600"/>
              <a:t>Kuvat: </a:t>
            </a:r>
            <a:r>
              <a:rPr lang="fi-FI" sz="1600">
                <a:hlinkClick r:id="rId5"/>
              </a:rPr>
              <a:t>Keskivertosuomalaisen hiilijalanjälki - Sitra</a:t>
            </a:r>
            <a:endParaRPr lang="fi-FI" sz="1600"/>
          </a:p>
        </p:txBody>
      </p:sp>
    </p:spTree>
    <p:extLst>
      <p:ext uri="{BB962C8B-B14F-4D97-AF65-F5344CB8AC3E}">
        <p14:creationId xmlns:p14="http://schemas.microsoft.com/office/powerpoint/2010/main" val="28039481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954EEE3-7EB3-0153-4999-96165D8CFA37}"/>
              </a:ext>
            </a:extLst>
          </p:cNvPr>
          <p:cNvSpPr>
            <a:spLocks noGrp="1"/>
          </p:cNvSpPr>
          <p:nvPr>
            <p:ph type="title"/>
          </p:nvPr>
        </p:nvSpPr>
        <p:spPr/>
        <p:txBody>
          <a:bodyPr/>
          <a:lstStyle/>
          <a:p>
            <a:r>
              <a:rPr lang="fi-FI">
                <a:solidFill>
                  <a:srgbClr val="262728"/>
                </a:solidFill>
              </a:rPr>
              <a:t>Tehtävä 1. Yrityksen hiilijalanjälki</a:t>
            </a:r>
          </a:p>
        </p:txBody>
      </p:sp>
      <p:sp>
        <p:nvSpPr>
          <p:cNvPr id="3" name="Sisällön paikkamerkki 2">
            <a:extLst>
              <a:ext uri="{FF2B5EF4-FFF2-40B4-BE49-F238E27FC236}">
                <a16:creationId xmlns:a16="http://schemas.microsoft.com/office/drawing/2014/main" id="{DD0FF6D7-1FEE-F8A7-45AD-D6BAB10D01D9}"/>
              </a:ext>
            </a:extLst>
          </p:cNvPr>
          <p:cNvSpPr>
            <a:spLocks noGrp="1"/>
          </p:cNvSpPr>
          <p:nvPr>
            <p:ph idx="1"/>
          </p:nvPr>
        </p:nvSpPr>
        <p:spPr>
          <a:xfrm>
            <a:off x="838200" y="1825625"/>
            <a:ext cx="7327605" cy="4351338"/>
          </a:xfrm>
        </p:spPr>
        <p:txBody>
          <a:bodyPr/>
          <a:lstStyle/>
          <a:p>
            <a:r>
              <a:rPr lang="fi-FI"/>
              <a:t>Muodostakaa 3-5 hengen ryhmät.</a:t>
            </a:r>
          </a:p>
          <a:p>
            <a:r>
              <a:rPr lang="fi-FI"/>
              <a:t>Valitkaa jokin omaan alaan liittyvä yritys.</a:t>
            </a:r>
          </a:p>
          <a:p>
            <a:r>
              <a:rPr lang="fi-FI"/>
              <a:t>Mikä kasvattaa yrityksen hiilijalanjälkeä?</a:t>
            </a:r>
          </a:p>
          <a:p>
            <a:r>
              <a:rPr lang="fi-FI"/>
              <a:t>Kirjatkaa hiilijalanjälkeä kasvattavia tekijöitä </a:t>
            </a:r>
            <a:r>
              <a:rPr lang="fi-FI" err="1"/>
              <a:t>post</a:t>
            </a:r>
            <a:r>
              <a:rPr lang="fi-FI"/>
              <a:t> it -lapuille yksi asia kerrallaan.</a:t>
            </a:r>
          </a:p>
          <a:p>
            <a:endParaRPr lang="fi-FI"/>
          </a:p>
          <a:p>
            <a:pPr marL="0" indent="0">
              <a:buNone/>
            </a:pPr>
            <a:endParaRPr lang="fi-FI"/>
          </a:p>
        </p:txBody>
      </p:sp>
      <p:sp>
        <p:nvSpPr>
          <p:cNvPr id="4" name="Suorakulmio 3">
            <a:extLst>
              <a:ext uri="{FF2B5EF4-FFF2-40B4-BE49-F238E27FC236}">
                <a16:creationId xmlns:a16="http://schemas.microsoft.com/office/drawing/2014/main" id="{7B0B5B37-6793-1FC2-5A7D-E6218C9671E3}"/>
              </a:ext>
              <a:ext uri="{C183D7F6-B498-43B3-948B-1728B52AA6E4}">
                <adec:decorative xmlns:adec="http://schemas.microsoft.com/office/drawing/2017/decorative" val="1"/>
              </a:ext>
            </a:extLst>
          </p:cNvPr>
          <p:cNvSpPr/>
          <p:nvPr/>
        </p:nvSpPr>
        <p:spPr>
          <a:xfrm rot="1525758">
            <a:off x="9044982" y="2095765"/>
            <a:ext cx="1157287" cy="2214563"/>
          </a:xfrm>
          <a:prstGeom prst="rect">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19824771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758E2DA-816C-E254-3487-1E60E1B5C0CC}"/>
              </a:ext>
            </a:extLst>
          </p:cNvPr>
          <p:cNvSpPr>
            <a:spLocks noGrp="1"/>
          </p:cNvSpPr>
          <p:nvPr>
            <p:ph type="title"/>
          </p:nvPr>
        </p:nvSpPr>
        <p:spPr>
          <a:xfrm>
            <a:off x="453401" y="3004458"/>
            <a:ext cx="2551055" cy="1600200"/>
          </a:xfrm>
        </p:spPr>
        <p:txBody>
          <a:bodyPr>
            <a:noAutofit/>
          </a:bodyPr>
          <a:lstStyle/>
          <a:p>
            <a:r>
              <a:rPr lang="fi-FI" sz="4400"/>
              <a:t>Päästö-lähteiden luokittelu</a:t>
            </a:r>
          </a:p>
        </p:txBody>
      </p:sp>
      <p:pic>
        <p:nvPicPr>
          <p:cNvPr id="7" name="Content Placeholder 6" descr="Päästölähteiden scope-jaottelua kuvaava kaavio. Scopet kuvattu ylöspäin suuntaavilla nuolilla kuvan alareunassa kulkevan arvoketjun varrelle. Scope 1 arvoketjun keskellä kuvaa yrityksen suoria päästöjä. Scope 2 arvoketjussa aikaisemmin kuvaa ostoenergian päästöjä. Scope 3 arvoketjun alku- ja loppupäässä kuvaa muita epäsuoria päästöjä, kuten ostettuja tuotteita ja palveluita tai jätteitä.">
            <a:extLst>
              <a:ext uri="{FF2B5EF4-FFF2-40B4-BE49-F238E27FC236}">
                <a16:creationId xmlns:a16="http://schemas.microsoft.com/office/drawing/2014/main" id="{315A69A1-B0EA-40B9-68C1-66E0C0ABE29A}"/>
              </a:ext>
            </a:extLst>
          </p:cNvPr>
          <p:cNvPicPr>
            <a:picLocks noGrp="1" noChangeAspect="1"/>
          </p:cNvPicPr>
          <p:nvPr>
            <p:ph idx="1"/>
          </p:nvPr>
        </p:nvPicPr>
        <p:blipFill>
          <a:blip r:embed="rId3"/>
          <a:stretch>
            <a:fillRect/>
          </a:stretch>
        </p:blipFill>
        <p:spPr>
          <a:xfrm>
            <a:off x="3045358" y="960120"/>
            <a:ext cx="8693241" cy="4937760"/>
          </a:xfrm>
        </p:spPr>
      </p:pic>
    </p:spTree>
    <p:extLst>
      <p:ext uri="{BB962C8B-B14F-4D97-AF65-F5344CB8AC3E}">
        <p14:creationId xmlns:p14="http://schemas.microsoft.com/office/powerpoint/2010/main" val="2533301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B1DAA-AA45-4D13-9F8F-87EE2256897E}"/>
              </a:ext>
            </a:extLst>
          </p:cNvPr>
          <p:cNvSpPr>
            <a:spLocks noGrp="1"/>
          </p:cNvSpPr>
          <p:nvPr>
            <p:ph type="title"/>
          </p:nvPr>
        </p:nvSpPr>
        <p:spPr>
          <a:solidFill>
            <a:schemeClr val="accent2"/>
          </a:solidFill>
        </p:spPr>
        <p:txBody>
          <a:bodyPr/>
          <a:lstStyle/>
          <a:p>
            <a:pPr algn="ctr"/>
            <a:r>
              <a:rPr lang="fi-FI" err="1"/>
              <a:t>Scope</a:t>
            </a:r>
            <a:r>
              <a:rPr lang="fi-FI"/>
              <a:t> 1</a:t>
            </a:r>
          </a:p>
        </p:txBody>
      </p:sp>
      <p:sp>
        <p:nvSpPr>
          <p:cNvPr id="3" name="Content Placeholder 2">
            <a:extLst>
              <a:ext uri="{FF2B5EF4-FFF2-40B4-BE49-F238E27FC236}">
                <a16:creationId xmlns:a16="http://schemas.microsoft.com/office/drawing/2014/main" id="{A6520715-4F1C-49DE-9812-FCEEF11404F8}"/>
              </a:ext>
            </a:extLst>
          </p:cNvPr>
          <p:cNvSpPr>
            <a:spLocks noGrp="1"/>
          </p:cNvSpPr>
          <p:nvPr>
            <p:ph idx="1"/>
          </p:nvPr>
        </p:nvSpPr>
        <p:spPr>
          <a:xfrm>
            <a:off x="838200" y="1917065"/>
            <a:ext cx="10515600" cy="4351338"/>
          </a:xfrm>
        </p:spPr>
        <p:txBody>
          <a:bodyPr/>
          <a:lstStyle/>
          <a:p>
            <a:r>
              <a:rPr lang="fi-FI"/>
              <a:t>Suorat päästöt omista polttoprosesseista</a:t>
            </a:r>
          </a:p>
          <a:p>
            <a:pPr lvl="1"/>
            <a:r>
              <a:rPr lang="fi-FI"/>
              <a:t>Omistetut ja hallinnassa olevat ajoneuvot (autot, työkoneet jne.)</a:t>
            </a:r>
          </a:p>
          <a:p>
            <a:pPr lvl="1"/>
            <a:r>
              <a:rPr lang="fi-FI"/>
              <a:t>Oma energiantuotanto </a:t>
            </a:r>
          </a:p>
          <a:p>
            <a:pPr lvl="1"/>
            <a:r>
              <a:rPr lang="fi-FI"/>
              <a:t>= oma piippu tai pakoputki</a:t>
            </a:r>
          </a:p>
          <a:p>
            <a:r>
              <a:rPr lang="fi-FI"/>
              <a:t>Syntyvät paikan päällä, suoraan yrityksen oman toiminnan seurauksena </a:t>
            </a:r>
          </a:p>
          <a:p>
            <a:pPr lvl="1"/>
            <a:r>
              <a:rPr lang="fi-FI"/>
              <a:t>Päästölähteet omia tai suoraan omassa hallinnassa olevia</a:t>
            </a:r>
          </a:p>
        </p:txBody>
      </p:sp>
    </p:spTree>
    <p:extLst>
      <p:ext uri="{BB962C8B-B14F-4D97-AF65-F5344CB8AC3E}">
        <p14:creationId xmlns:p14="http://schemas.microsoft.com/office/powerpoint/2010/main" val="18108627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EB685-7598-45F6-A9B8-D71E2DC5FEF8}"/>
              </a:ext>
            </a:extLst>
          </p:cNvPr>
          <p:cNvSpPr>
            <a:spLocks noGrp="1"/>
          </p:cNvSpPr>
          <p:nvPr>
            <p:ph type="title"/>
          </p:nvPr>
        </p:nvSpPr>
        <p:spPr>
          <a:solidFill>
            <a:schemeClr val="accent3"/>
          </a:solidFill>
        </p:spPr>
        <p:txBody>
          <a:bodyPr/>
          <a:lstStyle/>
          <a:p>
            <a:pPr algn="ctr"/>
            <a:r>
              <a:rPr lang="fi-FI" err="1">
                <a:solidFill>
                  <a:schemeClr val="bg1"/>
                </a:solidFill>
              </a:rPr>
              <a:t>Scope</a:t>
            </a:r>
            <a:r>
              <a:rPr lang="fi-FI">
                <a:solidFill>
                  <a:schemeClr val="bg1"/>
                </a:solidFill>
              </a:rPr>
              <a:t> 2</a:t>
            </a:r>
          </a:p>
        </p:txBody>
      </p:sp>
      <p:sp>
        <p:nvSpPr>
          <p:cNvPr id="3" name="Content Placeholder 2">
            <a:extLst>
              <a:ext uri="{FF2B5EF4-FFF2-40B4-BE49-F238E27FC236}">
                <a16:creationId xmlns:a16="http://schemas.microsoft.com/office/drawing/2014/main" id="{50313DB2-C200-4911-BF5F-CB3D79BE256C}"/>
              </a:ext>
            </a:extLst>
          </p:cNvPr>
          <p:cNvSpPr>
            <a:spLocks noGrp="1"/>
          </p:cNvSpPr>
          <p:nvPr>
            <p:ph idx="1"/>
          </p:nvPr>
        </p:nvSpPr>
        <p:spPr>
          <a:xfrm>
            <a:off x="838200" y="1951355"/>
            <a:ext cx="10515600" cy="4351338"/>
          </a:xfrm>
        </p:spPr>
        <p:txBody>
          <a:bodyPr/>
          <a:lstStyle/>
          <a:p>
            <a:r>
              <a:rPr lang="fi-FI"/>
              <a:t>Yrityksen käyttöön ostetun energian tuotannosta aiheutuvat päästöt</a:t>
            </a:r>
          </a:p>
          <a:p>
            <a:pPr lvl="1"/>
            <a:r>
              <a:rPr lang="fi-FI"/>
              <a:t>Sähkö</a:t>
            </a:r>
          </a:p>
          <a:p>
            <a:pPr lvl="1"/>
            <a:r>
              <a:rPr lang="fi-FI"/>
              <a:t>Lämpö</a:t>
            </a:r>
          </a:p>
          <a:p>
            <a:pPr lvl="1"/>
            <a:r>
              <a:rPr lang="fi-FI"/>
              <a:t>Jäähdytys</a:t>
            </a:r>
          </a:p>
          <a:p>
            <a:r>
              <a:rPr lang="fi-FI"/>
              <a:t>Epäsuoria päästöjä, sillä yritys ei itse tuota, mutta suoraa seurausta yrityksen toiminnasta.</a:t>
            </a:r>
          </a:p>
          <a:p>
            <a:pPr lvl="1"/>
            <a:endParaRPr lang="fi-FI"/>
          </a:p>
        </p:txBody>
      </p:sp>
    </p:spTree>
    <p:extLst>
      <p:ext uri="{BB962C8B-B14F-4D97-AF65-F5344CB8AC3E}">
        <p14:creationId xmlns:p14="http://schemas.microsoft.com/office/powerpoint/2010/main" val="14332253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DED56-6DD0-4A86-871D-7A32737C44C1}"/>
              </a:ext>
            </a:extLst>
          </p:cNvPr>
          <p:cNvSpPr>
            <a:spLocks noGrp="1"/>
          </p:cNvSpPr>
          <p:nvPr>
            <p:ph type="title"/>
          </p:nvPr>
        </p:nvSpPr>
        <p:spPr>
          <a:solidFill>
            <a:schemeClr val="accent4"/>
          </a:solidFill>
        </p:spPr>
        <p:txBody>
          <a:bodyPr/>
          <a:lstStyle/>
          <a:p>
            <a:pPr algn="ctr"/>
            <a:r>
              <a:rPr lang="fi-FI" err="1">
                <a:solidFill>
                  <a:schemeClr val="bg1"/>
                </a:solidFill>
              </a:rPr>
              <a:t>Scope</a:t>
            </a:r>
            <a:r>
              <a:rPr lang="fi-FI">
                <a:solidFill>
                  <a:schemeClr val="bg1"/>
                </a:solidFill>
              </a:rPr>
              <a:t> 3</a:t>
            </a:r>
          </a:p>
        </p:txBody>
      </p:sp>
      <p:sp>
        <p:nvSpPr>
          <p:cNvPr id="3" name="Content Placeholder 2">
            <a:extLst>
              <a:ext uri="{FF2B5EF4-FFF2-40B4-BE49-F238E27FC236}">
                <a16:creationId xmlns:a16="http://schemas.microsoft.com/office/drawing/2014/main" id="{0D98743D-1AED-4B58-9850-18E1260661B5}"/>
              </a:ext>
            </a:extLst>
          </p:cNvPr>
          <p:cNvSpPr>
            <a:spLocks noGrp="1"/>
          </p:cNvSpPr>
          <p:nvPr>
            <p:ph idx="1"/>
          </p:nvPr>
        </p:nvSpPr>
        <p:spPr>
          <a:xfrm>
            <a:off x="838200" y="1859915"/>
            <a:ext cx="10515600" cy="4351338"/>
          </a:xfrm>
        </p:spPr>
        <p:txBody>
          <a:bodyPr>
            <a:normAutofit fontScale="85000" lnSpcReduction="20000"/>
          </a:bodyPr>
          <a:lstStyle/>
          <a:p>
            <a:r>
              <a:rPr lang="fi-FI"/>
              <a:t>Kaikki muut epäsuorat päästöt, kuten:</a:t>
            </a:r>
          </a:p>
          <a:p>
            <a:pPr lvl="1"/>
            <a:r>
              <a:rPr lang="fi-FI"/>
              <a:t>Jätteet, vesi</a:t>
            </a:r>
          </a:p>
          <a:p>
            <a:pPr lvl="1"/>
            <a:r>
              <a:rPr lang="fi-FI"/>
              <a:t>Työmatkat, kotimatkat</a:t>
            </a:r>
          </a:p>
          <a:p>
            <a:pPr lvl="1"/>
            <a:r>
              <a:rPr lang="fi-FI"/>
              <a:t>Ostetut tuotteet ja palvelut</a:t>
            </a:r>
          </a:p>
          <a:p>
            <a:pPr lvl="1"/>
            <a:r>
              <a:rPr lang="fi-FI"/>
              <a:t>Kuljetukset ja jakelu (sisään ja ulos)</a:t>
            </a:r>
          </a:p>
          <a:p>
            <a:pPr lvl="1"/>
            <a:r>
              <a:rPr lang="fi-FI"/>
              <a:t>Myytyjen tuotteiden prosessointi, käyttö ja käytöstä poisto</a:t>
            </a:r>
          </a:p>
          <a:p>
            <a:pPr lvl="1"/>
            <a:r>
              <a:rPr lang="fi-FI"/>
              <a:t>Vuokrattu omaisuus (sisään ja ulos)</a:t>
            </a:r>
          </a:p>
          <a:p>
            <a:pPr lvl="1"/>
            <a:r>
              <a:rPr lang="fi-FI"/>
              <a:t>Investoinnit, sijoitukset</a:t>
            </a:r>
          </a:p>
          <a:p>
            <a:r>
              <a:rPr lang="fi-FI"/>
              <a:t>Epäsuoria, sillä yritys ei itse tuota, mutta suoraa seurausta yrityksen toiminnasta</a:t>
            </a:r>
          </a:p>
          <a:p>
            <a:r>
              <a:rPr lang="fi-FI" err="1"/>
              <a:t>Upstream</a:t>
            </a:r>
            <a:r>
              <a:rPr lang="fi-FI"/>
              <a:t> ja </a:t>
            </a:r>
            <a:r>
              <a:rPr lang="fi-FI" err="1"/>
              <a:t>downstream</a:t>
            </a:r>
            <a:r>
              <a:rPr lang="fi-FI"/>
              <a:t>, eli päästölähteitä toimintaketjussa ennen ja jälkeen tarkasteltavan yrityksen.</a:t>
            </a:r>
          </a:p>
        </p:txBody>
      </p:sp>
    </p:spTree>
    <p:extLst>
      <p:ext uri="{BB962C8B-B14F-4D97-AF65-F5344CB8AC3E}">
        <p14:creationId xmlns:p14="http://schemas.microsoft.com/office/powerpoint/2010/main" val="33813607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757D459-B9C5-FE04-CFC5-54550817844C}"/>
              </a:ext>
            </a:extLst>
          </p:cNvPr>
          <p:cNvSpPr>
            <a:spLocks noGrp="1"/>
          </p:cNvSpPr>
          <p:nvPr>
            <p:ph type="title"/>
          </p:nvPr>
        </p:nvSpPr>
        <p:spPr>
          <a:xfrm>
            <a:off x="838200" y="365125"/>
            <a:ext cx="10942674" cy="1325563"/>
          </a:xfrm>
        </p:spPr>
        <p:txBody>
          <a:bodyPr anchor="ctr">
            <a:normAutofit/>
          </a:bodyPr>
          <a:lstStyle/>
          <a:p>
            <a:r>
              <a:rPr lang="fi-FI">
                <a:solidFill>
                  <a:srgbClr val="262728"/>
                </a:solidFill>
              </a:rPr>
              <a:t>Tehtävä 2. Päästölähteiden luokittelu (SCOPE) </a:t>
            </a:r>
          </a:p>
        </p:txBody>
      </p:sp>
      <p:sp>
        <p:nvSpPr>
          <p:cNvPr id="7" name="Text Placeholder 2">
            <a:extLst>
              <a:ext uri="{FF2B5EF4-FFF2-40B4-BE49-F238E27FC236}">
                <a16:creationId xmlns:a16="http://schemas.microsoft.com/office/drawing/2014/main" id="{BBCCF4BF-9512-48E2-17AE-8FF3A6E3C2BB}"/>
              </a:ext>
            </a:extLst>
          </p:cNvPr>
          <p:cNvSpPr>
            <a:spLocks noGrp="1"/>
          </p:cNvSpPr>
          <p:nvPr>
            <p:ph type="body" sz="quarter" idx="10"/>
          </p:nvPr>
        </p:nvSpPr>
        <p:spPr>
          <a:xfrm>
            <a:off x="838200" y="1771650"/>
            <a:ext cx="7678479" cy="4376738"/>
          </a:xfrm>
        </p:spPr>
        <p:txBody>
          <a:bodyPr>
            <a:normAutofit/>
          </a:bodyPr>
          <a:lstStyle/>
          <a:p>
            <a:pPr marL="457200" indent="-457200">
              <a:buFont typeface="Arial" panose="020B0604020202020204" pitchFamily="34" charset="0"/>
              <a:buChar char="•"/>
            </a:pPr>
            <a:r>
              <a:rPr lang="fi-FI"/>
              <a:t>Pohtikaa jokaisen hiilijalanjälkeä kasvattavan tekijän kohdalta, mistä </a:t>
            </a:r>
            <a:r>
              <a:rPr lang="fi-FI" err="1"/>
              <a:t>SCOPEsta</a:t>
            </a:r>
            <a:r>
              <a:rPr lang="fi-FI"/>
              <a:t> on kysymys.</a:t>
            </a:r>
          </a:p>
          <a:p>
            <a:pPr marL="914400" lvl="1" indent="-457200">
              <a:buFont typeface="Arial" panose="020B0604020202020204" pitchFamily="34" charset="0"/>
              <a:buChar char="•"/>
            </a:pPr>
            <a:r>
              <a:rPr lang="fi-FI">
                <a:solidFill>
                  <a:schemeClr val="tx1"/>
                </a:solidFill>
              </a:rPr>
              <a:t>SCOPE 1 = suorat päästöt</a:t>
            </a:r>
          </a:p>
          <a:p>
            <a:pPr marL="914400" lvl="1" indent="-457200">
              <a:buFont typeface="Arial" panose="020B0604020202020204" pitchFamily="34" charset="0"/>
              <a:buChar char="•"/>
            </a:pPr>
            <a:r>
              <a:rPr lang="fi-FI">
                <a:solidFill>
                  <a:schemeClr val="tx1"/>
                </a:solidFill>
              </a:rPr>
              <a:t>SCOPE 2 = ostoenergian päästöt</a:t>
            </a:r>
          </a:p>
          <a:p>
            <a:pPr marL="914400" lvl="1" indent="-457200">
              <a:buFont typeface="Arial" panose="020B0604020202020204" pitchFamily="34" charset="0"/>
              <a:buChar char="•"/>
            </a:pPr>
            <a:r>
              <a:rPr lang="fi-FI">
                <a:solidFill>
                  <a:schemeClr val="tx1"/>
                </a:solidFill>
              </a:rPr>
              <a:t>SCOPE 3 = epäsuorat päästöt</a:t>
            </a:r>
          </a:p>
          <a:p>
            <a:pPr marL="457200" indent="-457200">
              <a:buFont typeface="Arial" panose="020B0604020202020204" pitchFamily="34" charset="0"/>
              <a:buChar char="•"/>
            </a:pPr>
            <a:r>
              <a:rPr lang="fi-FI"/>
              <a:t>Merkitkää SCOPE-numero (1, 2 tai 3) kuhunkin </a:t>
            </a:r>
            <a:r>
              <a:rPr lang="fi-FI" err="1"/>
              <a:t>post</a:t>
            </a:r>
            <a:r>
              <a:rPr lang="fi-FI"/>
              <a:t> it -lappuun.</a:t>
            </a:r>
          </a:p>
          <a:p>
            <a:pPr marL="457200" indent="-457200">
              <a:buFont typeface="Arial" panose="020B0604020202020204" pitchFamily="34" charset="0"/>
              <a:buChar char="•"/>
            </a:pPr>
            <a:endParaRPr lang="fi-FI"/>
          </a:p>
        </p:txBody>
      </p:sp>
      <p:pic>
        <p:nvPicPr>
          <p:cNvPr id="3" name="Kuva 2">
            <a:extLst>
              <a:ext uri="{FF2B5EF4-FFF2-40B4-BE49-F238E27FC236}">
                <a16:creationId xmlns:a16="http://schemas.microsoft.com/office/drawing/2014/main" id="{03AC5678-9F20-07DB-FC6F-BFE37BD25D6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19977344">
            <a:off x="8988347" y="2492396"/>
            <a:ext cx="2365453" cy="2444708"/>
          </a:xfrm>
          <a:prstGeom prst="rect">
            <a:avLst/>
          </a:prstGeom>
        </p:spPr>
      </p:pic>
    </p:spTree>
    <p:extLst>
      <p:ext uri="{BB962C8B-B14F-4D97-AF65-F5344CB8AC3E}">
        <p14:creationId xmlns:p14="http://schemas.microsoft.com/office/powerpoint/2010/main" val="2933089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556D6AF-3C56-4258-4606-0132A116F409}"/>
              </a:ext>
            </a:extLst>
          </p:cNvPr>
          <p:cNvSpPr>
            <a:spLocks noGrp="1"/>
          </p:cNvSpPr>
          <p:nvPr>
            <p:ph type="title"/>
          </p:nvPr>
        </p:nvSpPr>
        <p:spPr/>
        <p:txBody>
          <a:bodyPr/>
          <a:lstStyle/>
          <a:p>
            <a:r>
              <a:rPr lang="fi-FI"/>
              <a:t>Teemapäivän rakenne</a:t>
            </a:r>
          </a:p>
        </p:txBody>
      </p:sp>
      <p:sp>
        <p:nvSpPr>
          <p:cNvPr id="3" name="Tekstin paikkamerkki 2">
            <a:extLst>
              <a:ext uri="{FF2B5EF4-FFF2-40B4-BE49-F238E27FC236}">
                <a16:creationId xmlns:a16="http://schemas.microsoft.com/office/drawing/2014/main" id="{98D487ED-30DD-2077-7FB0-9FBFE6B88F51}"/>
              </a:ext>
            </a:extLst>
          </p:cNvPr>
          <p:cNvSpPr>
            <a:spLocks noGrp="1"/>
          </p:cNvSpPr>
          <p:nvPr>
            <p:ph type="body" sz="quarter" idx="10"/>
          </p:nvPr>
        </p:nvSpPr>
        <p:spPr/>
        <p:txBody>
          <a:bodyPr>
            <a:normAutofit fontScale="85000" lnSpcReduction="20000"/>
          </a:bodyPr>
          <a:lstStyle/>
          <a:p>
            <a:pPr marL="457200" indent="-457200">
              <a:buFont typeface="Arial" panose="020B0604020202020204" pitchFamily="34" charset="0"/>
              <a:buChar char="•"/>
            </a:pPr>
            <a:r>
              <a:rPr lang="fi-FI"/>
              <a:t>Teemapäivän voi järjestää kokonaisena päivänä (6-7 tuntia) tai sen voi pilkkoa osiin. </a:t>
            </a:r>
          </a:p>
          <a:p>
            <a:pPr marL="914400" lvl="1" indent="-457200">
              <a:buFont typeface="Arial" panose="020B0604020202020204" pitchFamily="34" charset="0"/>
              <a:buChar char="•"/>
            </a:pPr>
            <a:r>
              <a:rPr lang="fi-FI"/>
              <a:t>Osio 1: Kestävyyden perusteet, orientaatio teemapäivään: sisältää video 28min+ tehtävät ja keskustelu. </a:t>
            </a:r>
          </a:p>
          <a:p>
            <a:pPr marL="1371600" lvl="2" indent="-457200">
              <a:buFont typeface="Arial" panose="020B0604020202020204" pitchFamily="34" charset="0"/>
              <a:buChar char="•"/>
            </a:pPr>
            <a:r>
              <a:rPr lang="fi-FI"/>
              <a:t>Orientaation voi pitää erillisenä, esim. edellisenä päivänä osallistuvan ryhmän oppitunnilla tai yhdistää teemapäivään, jolloin se on kaikille yhteinen osio päivän alussa. Orientaatioon on hyvä varata aikaa noin 75-90 min. Jos orientaatio on samana päivänä, teemapisteitä kannattaa ottaa mukaan maks.3.</a:t>
            </a:r>
          </a:p>
          <a:p>
            <a:pPr marL="914400" lvl="1" indent="-457200">
              <a:buFont typeface="Arial" panose="020B0604020202020204" pitchFamily="34" charset="0"/>
              <a:buChar char="•"/>
            </a:pPr>
            <a:r>
              <a:rPr lang="fi-FI"/>
              <a:t>Osa 2: Valitse sopivat teemat. </a:t>
            </a:r>
          </a:p>
          <a:p>
            <a:pPr marL="1371600" lvl="2" indent="-457200">
              <a:buFont typeface="Arial" panose="020B0604020202020204" pitchFamily="34" charset="0"/>
              <a:buChar char="•"/>
            </a:pPr>
            <a:r>
              <a:rPr lang="fi-FI"/>
              <a:t>Yksi teema kestää 50 min. Teemapisteiden lukumäärä voi vaihdella päivän keston mukaan esim. 3-4 teemaa per ryhmä.</a:t>
            </a:r>
          </a:p>
          <a:p>
            <a:pPr marL="1371600" lvl="2" indent="-457200">
              <a:buFont typeface="Arial" panose="020B0604020202020204" pitchFamily="34" charset="0"/>
              <a:buChar char="•"/>
            </a:pPr>
            <a:r>
              <a:rPr lang="fi-FI"/>
              <a:t>Jokaisen teeman välille on varattava siirtymäaikaa n. 10 min.</a:t>
            </a:r>
          </a:p>
          <a:p>
            <a:pPr marL="1371600" lvl="2" indent="-457200">
              <a:buFont typeface="Arial" panose="020B0604020202020204" pitchFamily="34" charset="0"/>
              <a:buChar char="•"/>
            </a:pPr>
            <a:r>
              <a:rPr lang="fi-FI"/>
              <a:t>Teemapisteet järjestetään eri tiloissa ja ryhmät kiertävät tiloja erillisen aikataulun mukaan.</a:t>
            </a:r>
          </a:p>
        </p:txBody>
      </p:sp>
    </p:spTree>
    <p:extLst>
      <p:ext uri="{BB962C8B-B14F-4D97-AF65-F5344CB8AC3E}">
        <p14:creationId xmlns:p14="http://schemas.microsoft.com/office/powerpoint/2010/main" val="16643950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E4D00B0-67F0-12ED-8453-9F9AF6030314}"/>
              </a:ext>
            </a:extLst>
          </p:cNvPr>
          <p:cNvSpPr>
            <a:spLocks noGrp="1"/>
          </p:cNvSpPr>
          <p:nvPr>
            <p:ph type="title"/>
          </p:nvPr>
        </p:nvSpPr>
        <p:spPr/>
        <p:txBody>
          <a:bodyPr>
            <a:normAutofit/>
          </a:bodyPr>
          <a:lstStyle/>
          <a:p>
            <a:r>
              <a:rPr lang="fi-FI">
                <a:solidFill>
                  <a:srgbClr val="262728"/>
                </a:solidFill>
              </a:rPr>
              <a:t>Tehtävä 3. Hiilijalanjäljen pienentäminen  Kehittämissuunnitelma</a:t>
            </a:r>
          </a:p>
        </p:txBody>
      </p:sp>
      <p:sp>
        <p:nvSpPr>
          <p:cNvPr id="3" name="Sisällön paikkamerkki 2">
            <a:extLst>
              <a:ext uri="{FF2B5EF4-FFF2-40B4-BE49-F238E27FC236}">
                <a16:creationId xmlns:a16="http://schemas.microsoft.com/office/drawing/2014/main" id="{DE92A0E6-4C12-3CEF-008C-1AE56D45BA7C}"/>
              </a:ext>
            </a:extLst>
          </p:cNvPr>
          <p:cNvSpPr>
            <a:spLocks noGrp="1"/>
          </p:cNvSpPr>
          <p:nvPr>
            <p:ph idx="1"/>
          </p:nvPr>
        </p:nvSpPr>
        <p:spPr>
          <a:xfrm>
            <a:off x="838200" y="1825625"/>
            <a:ext cx="8077200" cy="4351338"/>
          </a:xfrm>
        </p:spPr>
        <p:txBody>
          <a:bodyPr/>
          <a:lstStyle/>
          <a:p>
            <a:r>
              <a:rPr lang="fi-FI"/>
              <a:t>Pohtikaa toimenpiteitä, joilla yrityksen hiilijalanjälkeä voidaan pienentää. </a:t>
            </a:r>
          </a:p>
          <a:p>
            <a:r>
              <a:rPr lang="fi-FI"/>
              <a:t>Kirjatkaa hiilijalanjälkeä pienentävä toimenpide-ehdotus vihreälle </a:t>
            </a:r>
            <a:r>
              <a:rPr lang="fi-FI" err="1"/>
              <a:t>post</a:t>
            </a:r>
            <a:r>
              <a:rPr lang="fi-FI"/>
              <a:t> it –lapulle jokaisen hiilijalanjälkeä kasvattavan asian kohdalle. </a:t>
            </a:r>
          </a:p>
          <a:p>
            <a:endParaRPr lang="fi-FI"/>
          </a:p>
          <a:p>
            <a:endParaRPr lang="fi-FI"/>
          </a:p>
        </p:txBody>
      </p:sp>
      <p:sp>
        <p:nvSpPr>
          <p:cNvPr id="5" name="Suorakulmio 4">
            <a:extLst>
              <a:ext uri="{FF2B5EF4-FFF2-40B4-BE49-F238E27FC236}">
                <a16:creationId xmlns:a16="http://schemas.microsoft.com/office/drawing/2014/main" id="{A541ED3E-0F10-6B26-1467-290207871B03}"/>
              </a:ext>
              <a:ext uri="{C183D7F6-B498-43B3-948B-1728B52AA6E4}">
                <adec:decorative xmlns:adec="http://schemas.microsoft.com/office/drawing/2017/decorative" val="1"/>
              </a:ext>
            </a:extLst>
          </p:cNvPr>
          <p:cNvSpPr/>
          <p:nvPr/>
        </p:nvSpPr>
        <p:spPr>
          <a:xfrm rot="1445912">
            <a:off x="9410735" y="2483195"/>
            <a:ext cx="1157287" cy="2214563"/>
          </a:xfrm>
          <a:prstGeom prst="rect">
            <a:avLst/>
          </a:prstGeom>
          <a:solidFill>
            <a:srgbClr val="CCFFCC"/>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15522602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uva 3">
            <a:extLst>
              <a:ext uri="{FF2B5EF4-FFF2-40B4-BE49-F238E27FC236}">
                <a16:creationId xmlns:a16="http://schemas.microsoft.com/office/drawing/2014/main" id="{50364B6E-BA77-4AE1-A402-20703CB6A692}"/>
              </a:ext>
              <a:ext uri="{C183D7F6-B498-43B3-948B-1728B52AA6E4}">
                <adec:decorative xmlns:adec="http://schemas.microsoft.com/office/drawing/2017/decorative" val="1"/>
              </a:ext>
            </a:extLst>
          </p:cNvPr>
          <p:cNvPicPr>
            <a:picLocks noChangeAspect="1"/>
          </p:cNvPicPr>
          <p:nvPr/>
        </p:nvPicPr>
        <p:blipFill rotWithShape="1">
          <a:blip r:embed="rId3"/>
          <a:srcRect t="1158"/>
          <a:stretch/>
        </p:blipFill>
        <p:spPr>
          <a:xfrm>
            <a:off x="4119754" y="1469669"/>
            <a:ext cx="6734293" cy="4704648"/>
          </a:xfrm>
          <a:prstGeom prst="rect">
            <a:avLst/>
          </a:prstGeom>
          <a:ln>
            <a:noFill/>
          </a:ln>
          <a:effectLst>
            <a:outerShdw blurRad="292100" dist="139700" dir="2700000" algn="tl" rotWithShape="0">
              <a:srgbClr val="333333">
                <a:alpha val="65000"/>
              </a:srgbClr>
            </a:outerShdw>
          </a:effectLst>
        </p:spPr>
      </p:pic>
      <p:sp>
        <p:nvSpPr>
          <p:cNvPr id="2" name="Otsikko 1">
            <a:extLst>
              <a:ext uri="{FF2B5EF4-FFF2-40B4-BE49-F238E27FC236}">
                <a16:creationId xmlns:a16="http://schemas.microsoft.com/office/drawing/2014/main" id="{99A873A2-672D-EC59-6894-581DC11400FC}"/>
              </a:ext>
            </a:extLst>
          </p:cNvPr>
          <p:cNvSpPr>
            <a:spLocks noGrp="1"/>
          </p:cNvSpPr>
          <p:nvPr>
            <p:ph type="title"/>
          </p:nvPr>
        </p:nvSpPr>
        <p:spPr/>
        <p:txBody>
          <a:bodyPr/>
          <a:lstStyle/>
          <a:p>
            <a:r>
              <a:rPr lang="fi-FI">
                <a:solidFill>
                  <a:schemeClr val="tx1"/>
                </a:solidFill>
              </a:rPr>
              <a:t>Tuotos  </a:t>
            </a:r>
          </a:p>
        </p:txBody>
      </p:sp>
      <p:cxnSp>
        <p:nvCxnSpPr>
          <p:cNvPr id="31" name="Suora nuoliyhdysviiva 30">
            <a:extLst>
              <a:ext uri="{FF2B5EF4-FFF2-40B4-BE49-F238E27FC236}">
                <a16:creationId xmlns:a16="http://schemas.microsoft.com/office/drawing/2014/main" id="{075F0CE4-3701-6307-168F-E4FFE76D978D}"/>
              </a:ext>
              <a:ext uri="{C183D7F6-B498-43B3-948B-1728B52AA6E4}">
                <adec:decorative xmlns:adec="http://schemas.microsoft.com/office/drawing/2017/decorative" val="1"/>
              </a:ext>
            </a:extLst>
          </p:cNvPr>
          <p:cNvCxnSpPr>
            <a:cxnSpLocks/>
            <a:stCxn id="44" idx="3"/>
          </p:cNvCxnSpPr>
          <p:nvPr/>
        </p:nvCxnSpPr>
        <p:spPr>
          <a:xfrm>
            <a:off x="3748281" y="4613708"/>
            <a:ext cx="1244010" cy="2675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2" name="Suora nuoliyhdysviiva 31">
            <a:extLst>
              <a:ext uri="{FF2B5EF4-FFF2-40B4-BE49-F238E27FC236}">
                <a16:creationId xmlns:a16="http://schemas.microsoft.com/office/drawing/2014/main" id="{80DA47DB-1AAB-6F57-9C6A-0E52D2F0372B}"/>
              </a:ext>
              <a:ext uri="{C183D7F6-B498-43B3-948B-1728B52AA6E4}">
                <adec:decorative xmlns:adec="http://schemas.microsoft.com/office/drawing/2017/decorative" val="1"/>
              </a:ext>
            </a:extLst>
          </p:cNvPr>
          <p:cNvCxnSpPr>
            <a:cxnSpLocks/>
            <a:stCxn id="39" idx="3"/>
          </p:cNvCxnSpPr>
          <p:nvPr/>
        </p:nvCxnSpPr>
        <p:spPr>
          <a:xfrm>
            <a:off x="3625703" y="2694250"/>
            <a:ext cx="2966484" cy="9158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9" name="Tekstiruutu 38">
            <a:extLst>
              <a:ext uri="{FF2B5EF4-FFF2-40B4-BE49-F238E27FC236}">
                <a16:creationId xmlns:a16="http://schemas.microsoft.com/office/drawing/2014/main" id="{E6297A0E-4CE0-D161-D529-15876A0FF2E7}"/>
              </a:ext>
            </a:extLst>
          </p:cNvPr>
          <p:cNvSpPr txBox="1"/>
          <p:nvPr/>
        </p:nvSpPr>
        <p:spPr>
          <a:xfrm>
            <a:off x="977586" y="2186418"/>
            <a:ext cx="2648117"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000" b="0" i="0" u="none" strike="noStrike" kern="1200" cap="none" spc="0" normalizeH="0" baseline="0" noProof="0">
                <a:ln>
                  <a:noFill/>
                </a:ln>
                <a:solidFill>
                  <a:srgbClr val="393A3C"/>
                </a:solidFill>
                <a:effectLst/>
                <a:uLnTx/>
                <a:uFillTx/>
                <a:latin typeface="Calibri" panose="020F0502020204030204"/>
                <a:ea typeface="+mn-ea"/>
                <a:cs typeface="+mn-cs"/>
              </a:rPr>
              <a:t>Hiilijalanjälkeä kasvattavat tekijät keltaiselle alueelle</a:t>
            </a:r>
          </a:p>
        </p:txBody>
      </p:sp>
      <p:sp>
        <p:nvSpPr>
          <p:cNvPr id="44" name="Tekstiruutu 43">
            <a:extLst>
              <a:ext uri="{FF2B5EF4-FFF2-40B4-BE49-F238E27FC236}">
                <a16:creationId xmlns:a16="http://schemas.microsoft.com/office/drawing/2014/main" id="{74D32B4C-32F9-AFAB-9E5A-4DC9F359B03D}"/>
              </a:ext>
            </a:extLst>
          </p:cNvPr>
          <p:cNvSpPr txBox="1"/>
          <p:nvPr/>
        </p:nvSpPr>
        <p:spPr>
          <a:xfrm>
            <a:off x="977586" y="4105876"/>
            <a:ext cx="2770695"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000" b="0" i="0" u="none" strike="noStrike" kern="1200" cap="none" spc="0" normalizeH="0" baseline="0" noProof="0">
                <a:ln>
                  <a:noFill/>
                </a:ln>
                <a:solidFill>
                  <a:srgbClr val="393A3C"/>
                </a:solidFill>
                <a:effectLst/>
                <a:uLnTx/>
                <a:uFillTx/>
                <a:latin typeface="Calibri" panose="020F0502020204030204"/>
                <a:ea typeface="+mn-ea"/>
                <a:cs typeface="+mn-cs"/>
              </a:rPr>
              <a:t>Hiilijalanjälkeä pienentävät tekijät vihreälle alueelle</a:t>
            </a:r>
          </a:p>
        </p:txBody>
      </p:sp>
    </p:spTree>
    <p:extLst>
      <p:ext uri="{BB962C8B-B14F-4D97-AF65-F5344CB8AC3E}">
        <p14:creationId xmlns:p14="http://schemas.microsoft.com/office/powerpoint/2010/main" val="481985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2917A59-BD5B-31FB-73D0-B0BA86AF039A}"/>
              </a:ext>
            </a:extLst>
          </p:cNvPr>
          <p:cNvSpPr>
            <a:spLocks noGrp="1"/>
          </p:cNvSpPr>
          <p:nvPr>
            <p:ph type="title"/>
          </p:nvPr>
        </p:nvSpPr>
        <p:spPr/>
        <p:txBody>
          <a:bodyPr/>
          <a:lstStyle/>
          <a:p>
            <a:r>
              <a:rPr lang="fi-FI">
                <a:solidFill>
                  <a:srgbClr val="262728"/>
                </a:solidFill>
              </a:rPr>
              <a:t>Ideoiden jakamista ja jalostamista</a:t>
            </a:r>
          </a:p>
        </p:txBody>
      </p:sp>
      <p:sp>
        <p:nvSpPr>
          <p:cNvPr id="3" name="Sisällön paikkamerkki 2">
            <a:extLst>
              <a:ext uri="{FF2B5EF4-FFF2-40B4-BE49-F238E27FC236}">
                <a16:creationId xmlns:a16="http://schemas.microsoft.com/office/drawing/2014/main" id="{C422B5D1-6DCA-E47D-6CF4-7E42B0D6AA2C}"/>
              </a:ext>
            </a:extLst>
          </p:cNvPr>
          <p:cNvSpPr>
            <a:spLocks noGrp="1"/>
          </p:cNvSpPr>
          <p:nvPr>
            <p:ph idx="1"/>
          </p:nvPr>
        </p:nvSpPr>
        <p:spPr/>
        <p:txBody>
          <a:bodyPr/>
          <a:lstStyle/>
          <a:p>
            <a:r>
              <a:rPr lang="fi-FI"/>
              <a:t>Kukin ryhmä esittelee oman tuotoksensa muille. </a:t>
            </a:r>
          </a:p>
          <a:p>
            <a:r>
              <a:rPr lang="fi-FI"/>
              <a:t>Voitte täydentää omaa tuotosta muilta saamillanne ideoilla.</a:t>
            </a:r>
          </a:p>
          <a:p>
            <a:r>
              <a:rPr lang="fi-FI"/>
              <a:t>Halutessanne ottakaa valokuva omasta tuotoksestanne muistutukseksi itsellenne. </a:t>
            </a:r>
            <a:r>
              <a:rPr lang="fi-FI">
                <a:sym typeface="Wingdings" panose="05000000000000000000" pitchFamily="2" charset="2"/>
              </a:rPr>
              <a:t></a:t>
            </a:r>
            <a:endParaRPr lang="fi-FI"/>
          </a:p>
          <a:p>
            <a:endParaRPr lang="fi-FI"/>
          </a:p>
          <a:p>
            <a:endParaRPr lang="fi-FI"/>
          </a:p>
        </p:txBody>
      </p:sp>
    </p:spTree>
    <p:extLst>
      <p:ext uri="{BB962C8B-B14F-4D97-AF65-F5344CB8AC3E}">
        <p14:creationId xmlns:p14="http://schemas.microsoft.com/office/powerpoint/2010/main" val="29839736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132BB-71B0-9DC9-2EF0-33BF38BBCA34}"/>
              </a:ext>
            </a:extLst>
          </p:cNvPr>
          <p:cNvSpPr>
            <a:spLocks noGrp="1"/>
          </p:cNvSpPr>
          <p:nvPr>
            <p:ph type="title"/>
          </p:nvPr>
        </p:nvSpPr>
        <p:spPr/>
        <p:txBody>
          <a:bodyPr/>
          <a:lstStyle/>
          <a:p>
            <a:r>
              <a:rPr lang="fi-FI"/>
              <a:t>Hiilijalanjäljellä on väliä</a:t>
            </a:r>
          </a:p>
        </p:txBody>
      </p:sp>
      <p:sp>
        <p:nvSpPr>
          <p:cNvPr id="3" name="Content Placeholder 2">
            <a:extLst>
              <a:ext uri="{FF2B5EF4-FFF2-40B4-BE49-F238E27FC236}">
                <a16:creationId xmlns:a16="http://schemas.microsoft.com/office/drawing/2014/main" id="{03BE4794-A383-C2F4-FA36-3D7627852EBC}"/>
              </a:ext>
            </a:extLst>
          </p:cNvPr>
          <p:cNvSpPr>
            <a:spLocks noGrp="1"/>
          </p:cNvSpPr>
          <p:nvPr>
            <p:ph idx="1"/>
          </p:nvPr>
        </p:nvSpPr>
        <p:spPr/>
        <p:txBody>
          <a:bodyPr/>
          <a:lstStyle/>
          <a:p>
            <a:pPr marL="0" indent="0">
              <a:buNone/>
            </a:pPr>
            <a:r>
              <a:rPr lang="fi-FI"/>
              <a:t>”Kasvihuonekaasupäästöjen lisääntyminen vaikuttaa suoraan ilmaston lämpenemiseen. Se vauhdittaa ilmastonmuutosta, jolla on katastrofaalisia seurauksia maapallollemme. Voimme kaikki osallistua ilmaston lämpenemisen torjuntaan tekemällä ilmastoystävällisiä valintoja arjessamme.”</a:t>
            </a:r>
          </a:p>
          <a:p>
            <a:pPr marL="0" indent="0" algn="r">
              <a:buNone/>
            </a:pPr>
            <a:endParaRPr lang="fi-FI" sz="2000">
              <a:hlinkClick r:id="" action="ppaction://noaction"/>
            </a:endParaRPr>
          </a:p>
          <a:p>
            <a:pPr marL="0" indent="0" algn="r">
              <a:buNone/>
            </a:pPr>
            <a:r>
              <a:rPr lang="fi-FI" sz="2000">
                <a:hlinkClick r:id="" action="ppaction://noaction"/>
              </a:rPr>
              <a:t>Miten voin pienentää hiilijalanjälkeäni? | European </a:t>
            </a:r>
            <a:r>
              <a:rPr lang="fi-FI" sz="2000" err="1">
                <a:hlinkClick r:id="rId2"/>
              </a:rPr>
              <a:t>Youth</a:t>
            </a:r>
            <a:r>
              <a:rPr lang="fi-FI" sz="2000">
                <a:hlinkClick r:id="rId2"/>
              </a:rPr>
              <a:t> </a:t>
            </a:r>
            <a:r>
              <a:rPr lang="fi-FI" sz="2000" err="1">
                <a:hlinkClick r:id="rId2"/>
              </a:rPr>
              <a:t>Portal</a:t>
            </a:r>
            <a:r>
              <a:rPr lang="fi-FI" sz="2000">
                <a:hlinkClick r:id="rId2"/>
              </a:rPr>
              <a:t> (europa.eu)</a:t>
            </a:r>
            <a:r>
              <a:rPr lang="fi-FI" sz="2000"/>
              <a:t> </a:t>
            </a:r>
          </a:p>
        </p:txBody>
      </p:sp>
    </p:spTree>
    <p:extLst>
      <p:ext uri="{BB962C8B-B14F-4D97-AF65-F5344CB8AC3E}">
        <p14:creationId xmlns:p14="http://schemas.microsoft.com/office/powerpoint/2010/main" val="34331682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tsikko 3">
            <a:extLst>
              <a:ext uri="{FF2B5EF4-FFF2-40B4-BE49-F238E27FC236}">
                <a16:creationId xmlns:a16="http://schemas.microsoft.com/office/drawing/2014/main" id="{737E458E-E5D2-8759-51BD-2615575B46A2}"/>
              </a:ext>
            </a:extLst>
          </p:cNvPr>
          <p:cNvSpPr>
            <a:spLocks noGrp="1"/>
          </p:cNvSpPr>
          <p:nvPr>
            <p:ph type="title"/>
          </p:nvPr>
        </p:nvSpPr>
        <p:spPr/>
        <p:txBody>
          <a:bodyPr/>
          <a:lstStyle/>
          <a:p>
            <a:r>
              <a:rPr lang="fi-FI"/>
              <a:t>Esimerkkejä eri aloilta</a:t>
            </a:r>
          </a:p>
        </p:txBody>
      </p:sp>
      <p:sp>
        <p:nvSpPr>
          <p:cNvPr id="5" name="Sisällön paikkamerkki 4">
            <a:extLst>
              <a:ext uri="{FF2B5EF4-FFF2-40B4-BE49-F238E27FC236}">
                <a16:creationId xmlns:a16="http://schemas.microsoft.com/office/drawing/2014/main" id="{C55DF0BD-5C68-E8A1-202A-A25D57DFF371}"/>
              </a:ext>
            </a:extLst>
          </p:cNvPr>
          <p:cNvSpPr>
            <a:spLocks noGrp="1"/>
          </p:cNvSpPr>
          <p:nvPr>
            <p:ph idx="1"/>
          </p:nvPr>
        </p:nvSpPr>
        <p:spPr/>
        <p:txBody>
          <a:bodyPr>
            <a:normAutofit fontScale="77500" lnSpcReduction="20000"/>
          </a:bodyPr>
          <a:lstStyle/>
          <a:p>
            <a:r>
              <a:rPr lang="fi-FI" sz="3200">
                <a:hlinkClick r:id="rId2"/>
              </a:rPr>
              <a:t>Vastuullisuus - Elinkeinoelämän keskusliitto (ek.fi)</a:t>
            </a:r>
            <a:endParaRPr lang="fi-FI" sz="3200"/>
          </a:p>
          <a:p>
            <a:r>
              <a:rPr lang="fi-FI" sz="3200">
                <a:hlinkClick r:id="rId3"/>
              </a:rPr>
              <a:t>Pääkirjoitus: Kestävä kehitys luo ravintoloille ja matkailualalle kannattavaa liiketoimintaa ja tuo hyvinvointia | Viisi Tähteä (viisitahtea.com)</a:t>
            </a:r>
            <a:endParaRPr lang="fi-FI"/>
          </a:p>
          <a:p>
            <a:r>
              <a:rPr lang="fi-FI" sz="3200">
                <a:hlinkClick r:id="rId4"/>
              </a:rPr>
              <a:t>Ympäristöosaava - Kestävä kehitys (ymparistoosaava.fi)</a:t>
            </a:r>
            <a:endParaRPr lang="fi-FI" sz="3200"/>
          </a:p>
          <a:p>
            <a:r>
              <a:rPr lang="fi-FI" sz="3200">
                <a:hlinkClick r:id="rId5"/>
              </a:rPr>
              <a:t>Logistiikan kestävä kehitys tarkoittaa paitsi uuden teknologian hyödyntämistä, myös nykyisen toiminnan optimointia | Paulig Group</a:t>
            </a:r>
            <a:endParaRPr lang="fi-FI" sz="3200"/>
          </a:p>
          <a:p>
            <a:r>
              <a:rPr lang="fi-FI" err="1">
                <a:ea typeface="Open Sans Light"/>
                <a:cs typeface="Open Sans Light"/>
                <a:hlinkClick r:id="rId6"/>
              </a:rPr>
              <a:t>Metsätrans</a:t>
            </a:r>
            <a:r>
              <a:rPr lang="fi-FI">
                <a:ea typeface="Open Sans Light"/>
                <a:cs typeface="Open Sans Light"/>
                <a:hlinkClick r:id="rId6"/>
              </a:rPr>
              <a:t>-Lehti Oy (metsatrans.com)</a:t>
            </a:r>
            <a:endParaRPr lang="fi-FI">
              <a:ea typeface="Open Sans Light"/>
              <a:cs typeface="Open Sans Light"/>
            </a:endParaRPr>
          </a:p>
          <a:p>
            <a:r>
              <a:rPr lang="fi-FI">
                <a:hlinkClick r:id="rId7"/>
              </a:rPr>
              <a:t>Hiilineutraalius – </a:t>
            </a:r>
            <a:r>
              <a:rPr lang="fi-FI" err="1">
                <a:hlinkClick r:id="rId7"/>
              </a:rPr>
              <a:t>Ponsse</a:t>
            </a:r>
            <a:endParaRPr lang="fi-FI"/>
          </a:p>
          <a:p>
            <a:r>
              <a:rPr lang="fi-FI" err="1">
                <a:hlinkClick r:id="rId6"/>
              </a:rPr>
              <a:t>Metsätrans</a:t>
            </a:r>
            <a:r>
              <a:rPr lang="fi-FI">
                <a:hlinkClick r:id="rId6"/>
              </a:rPr>
              <a:t>-Lehti Oy (metsatrans.com)</a:t>
            </a:r>
            <a:endParaRPr lang="fi-FI"/>
          </a:p>
          <a:p>
            <a:r>
              <a:rPr lang="fi-FI">
                <a:hlinkClick r:id="rId8"/>
              </a:rPr>
              <a:t>https://kuljetuslehti.fi/2023/tulevaisuudessa-kaukokiidon-liikenne-kulkee-hiilineutraalisti/</a:t>
            </a:r>
            <a:r>
              <a:rPr lang="fi-FI"/>
              <a:t> </a:t>
            </a:r>
          </a:p>
          <a:p>
            <a:endParaRPr lang="fi-FI"/>
          </a:p>
          <a:p>
            <a:endParaRPr lang="fi-FI"/>
          </a:p>
          <a:p>
            <a:endParaRPr lang="fi-FI"/>
          </a:p>
          <a:p>
            <a:endParaRPr lang="fi-FI"/>
          </a:p>
          <a:p>
            <a:endParaRPr lang="fi-FI"/>
          </a:p>
        </p:txBody>
      </p:sp>
    </p:spTree>
    <p:extLst>
      <p:ext uri="{BB962C8B-B14F-4D97-AF65-F5344CB8AC3E}">
        <p14:creationId xmlns:p14="http://schemas.microsoft.com/office/powerpoint/2010/main" val="30188339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uva 2">
            <a:extLst>
              <a:ext uri="{FF2B5EF4-FFF2-40B4-BE49-F238E27FC236}">
                <a16:creationId xmlns:a16="http://schemas.microsoft.com/office/drawing/2014/main" id="{EBBD2B55-7544-3653-A003-174C4419681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252612" y="0"/>
            <a:ext cx="9686775" cy="6857999"/>
          </a:xfrm>
          <a:prstGeom prst="rect">
            <a:avLst/>
          </a:prstGeom>
        </p:spPr>
      </p:pic>
      <p:sp>
        <p:nvSpPr>
          <p:cNvPr id="4" name="Otsikko 3">
            <a:extLst>
              <a:ext uri="{FF2B5EF4-FFF2-40B4-BE49-F238E27FC236}">
                <a16:creationId xmlns:a16="http://schemas.microsoft.com/office/drawing/2014/main" id="{B0A8D576-08A1-CCD7-BADF-FE636FA1484E}"/>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fi-FI"/>
              <a:t>Hiilijalanjälki yrityksessä -</a:t>
            </a:r>
            <a:r>
              <a:rPr lang="fi-FI" err="1"/>
              <a:t>canvaspohja</a:t>
            </a:r>
            <a:endParaRPr lang="fi-FI"/>
          </a:p>
        </p:txBody>
      </p:sp>
    </p:spTree>
    <p:extLst>
      <p:ext uri="{BB962C8B-B14F-4D97-AF65-F5344CB8AC3E}">
        <p14:creationId xmlns:p14="http://schemas.microsoft.com/office/powerpoint/2010/main" val="39061949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048D34-F646-AF97-9560-ABE9D74F789C}"/>
              </a:ext>
            </a:extLst>
          </p:cNvPr>
          <p:cNvSpPr>
            <a:spLocks noGrp="1"/>
          </p:cNvSpPr>
          <p:nvPr>
            <p:ph type="ctrTitle"/>
          </p:nvPr>
        </p:nvSpPr>
        <p:spPr/>
        <p:txBody>
          <a:bodyPr>
            <a:normAutofit/>
          </a:bodyPr>
          <a:lstStyle/>
          <a:p>
            <a:r>
              <a:rPr lang="fi-FI">
                <a:solidFill>
                  <a:srgbClr val="FF007B"/>
                </a:solidFill>
                <a:latin typeface="Open Sans Semibold"/>
                <a:ea typeface="Open Sans Semibold"/>
                <a:cs typeface="Open Sans Semibold"/>
              </a:rPr>
              <a:t>Oma hiilijalanjälki </a:t>
            </a:r>
          </a:p>
        </p:txBody>
      </p:sp>
      <p:sp>
        <p:nvSpPr>
          <p:cNvPr id="5" name="Subtitle 4">
            <a:extLst>
              <a:ext uri="{FF2B5EF4-FFF2-40B4-BE49-F238E27FC236}">
                <a16:creationId xmlns:a16="http://schemas.microsoft.com/office/drawing/2014/main" id="{D8C96DBE-3DA3-9F2B-743B-B8576BD9EDFF}"/>
              </a:ext>
            </a:extLst>
          </p:cNvPr>
          <p:cNvSpPr>
            <a:spLocks noGrp="1"/>
          </p:cNvSpPr>
          <p:nvPr>
            <p:ph type="subTitle" idx="1"/>
          </p:nvPr>
        </p:nvSpPr>
        <p:spPr/>
        <p:txBody>
          <a:bodyPr/>
          <a:lstStyle/>
          <a:p>
            <a:r>
              <a:rPr lang="fi-FI"/>
              <a:t>Veera Vainio, Birgitta Mannila ja Elisa Vallius</a:t>
            </a:r>
          </a:p>
        </p:txBody>
      </p:sp>
    </p:spTree>
    <p:extLst>
      <p:ext uri="{BB962C8B-B14F-4D97-AF65-F5344CB8AC3E}">
        <p14:creationId xmlns:p14="http://schemas.microsoft.com/office/powerpoint/2010/main" val="37707936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7ACF9-AB2D-05A5-69BC-C87E0AF238F7}"/>
              </a:ext>
            </a:extLst>
          </p:cNvPr>
          <p:cNvSpPr>
            <a:spLocks noGrp="1"/>
          </p:cNvSpPr>
          <p:nvPr>
            <p:ph type="title"/>
          </p:nvPr>
        </p:nvSpPr>
        <p:spPr/>
        <p:txBody>
          <a:bodyPr/>
          <a:lstStyle/>
          <a:p>
            <a:r>
              <a:rPr lang="fi-FI"/>
              <a:t>Esivalmistelut</a:t>
            </a:r>
          </a:p>
        </p:txBody>
      </p:sp>
      <p:sp>
        <p:nvSpPr>
          <p:cNvPr id="3" name="Content Placeholder 2">
            <a:extLst>
              <a:ext uri="{FF2B5EF4-FFF2-40B4-BE49-F238E27FC236}">
                <a16:creationId xmlns:a16="http://schemas.microsoft.com/office/drawing/2014/main" id="{860C7CEE-7CC5-D86E-C160-E504ADCEED0A}"/>
              </a:ext>
            </a:extLst>
          </p:cNvPr>
          <p:cNvSpPr>
            <a:spLocks noGrp="1"/>
          </p:cNvSpPr>
          <p:nvPr>
            <p:ph idx="1"/>
          </p:nvPr>
        </p:nvSpPr>
        <p:spPr/>
        <p:txBody>
          <a:bodyPr>
            <a:normAutofit/>
          </a:bodyPr>
          <a:lstStyle/>
          <a:p>
            <a:r>
              <a:rPr lang="fi-FI" sz="2800"/>
              <a:t>Varaa sopiva määrä </a:t>
            </a:r>
            <a:r>
              <a:rPr lang="fi-FI" sz="2800" err="1"/>
              <a:t>post</a:t>
            </a:r>
            <a:r>
              <a:rPr lang="fi-FI" sz="2800"/>
              <a:t> it-lappuja (kolmea eri väriä), kopiopaperia sekä kyniä tehtävää 1 varten.</a:t>
            </a:r>
          </a:p>
          <a:p>
            <a:r>
              <a:rPr lang="fi-FI" sz="2800"/>
              <a:t>Tehtävässä 2 muodostetaan jana luokan päästä päähän. Kirjoita lapuille tai luokan tauluille toiseen päähän 1 000 kg CO2e ja toiseen päähän 15 000 kg CO2e (tai muut haluamasi luvut, joiden välille osallistujien hiilijalanjäljet todennäköisesti asettuvat).</a:t>
            </a:r>
          </a:p>
          <a:p>
            <a:r>
              <a:rPr lang="fi-FI" sz="2800"/>
              <a:t>Tulosta halutessasi huoneentaulupohjat tehtävää 3 varten.</a:t>
            </a:r>
          </a:p>
        </p:txBody>
      </p:sp>
    </p:spTree>
    <p:extLst>
      <p:ext uri="{BB962C8B-B14F-4D97-AF65-F5344CB8AC3E}">
        <p14:creationId xmlns:p14="http://schemas.microsoft.com/office/powerpoint/2010/main" val="24087407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40A8AC-BCF2-34D4-0A8F-92DF97252A46}"/>
              </a:ext>
            </a:extLst>
          </p:cNvPr>
          <p:cNvSpPr>
            <a:spLocks noGrp="1"/>
          </p:cNvSpPr>
          <p:nvPr>
            <p:ph type="title"/>
          </p:nvPr>
        </p:nvSpPr>
        <p:spPr/>
        <p:txBody>
          <a:bodyPr/>
          <a:lstStyle/>
          <a:p>
            <a:r>
              <a:rPr lang="fi-FI">
                <a:solidFill>
                  <a:schemeClr val="tx1">
                    <a:lumMod val="50000"/>
                  </a:schemeClr>
                </a:solidFill>
              </a:rPr>
              <a:t>Hiilijalanjälki-rastin kulku</a:t>
            </a:r>
          </a:p>
        </p:txBody>
      </p:sp>
      <p:sp>
        <p:nvSpPr>
          <p:cNvPr id="3" name="Content Placeholder 2">
            <a:extLst>
              <a:ext uri="{FF2B5EF4-FFF2-40B4-BE49-F238E27FC236}">
                <a16:creationId xmlns:a16="http://schemas.microsoft.com/office/drawing/2014/main" id="{DCDAEFC3-BF43-CEF2-351C-0E8D8FEC90B6}"/>
              </a:ext>
            </a:extLst>
          </p:cNvPr>
          <p:cNvSpPr>
            <a:spLocks noGrp="1"/>
          </p:cNvSpPr>
          <p:nvPr>
            <p:ph idx="1"/>
          </p:nvPr>
        </p:nvSpPr>
        <p:spPr/>
        <p:txBody>
          <a:bodyPr>
            <a:normAutofit/>
          </a:bodyPr>
          <a:lstStyle/>
          <a:p>
            <a:r>
              <a:rPr lang="fi-FI" sz="3600"/>
              <a:t>Johdatus hiilijalanjälkeen</a:t>
            </a:r>
          </a:p>
          <a:p>
            <a:r>
              <a:rPr lang="fi-FI" sz="3600"/>
              <a:t>Tehtävä 1: Arkipäivän hiilijalanjälki</a:t>
            </a:r>
          </a:p>
          <a:p>
            <a:r>
              <a:rPr lang="fi-FI" sz="3600"/>
              <a:t>Tehtävä 2: Oma hiilijalanjälki</a:t>
            </a:r>
          </a:p>
          <a:p>
            <a:r>
              <a:rPr lang="fi-FI" sz="3600">
                <a:solidFill>
                  <a:schemeClr val="tx1"/>
                </a:solidFill>
              </a:rPr>
              <a:t>Tehtävä 3: Kolme askelta kohti pienempää hiilijalanjälkeä</a:t>
            </a:r>
          </a:p>
          <a:p>
            <a:endParaRPr lang="fi-FI" sz="3600"/>
          </a:p>
        </p:txBody>
      </p:sp>
    </p:spTree>
    <p:extLst>
      <p:ext uri="{BB962C8B-B14F-4D97-AF65-F5344CB8AC3E}">
        <p14:creationId xmlns:p14="http://schemas.microsoft.com/office/powerpoint/2010/main" val="22799355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D652128-5629-9434-7659-60DF39FF406C}"/>
              </a:ext>
            </a:extLst>
          </p:cNvPr>
          <p:cNvSpPr>
            <a:spLocks noGrp="1"/>
          </p:cNvSpPr>
          <p:nvPr>
            <p:ph type="title"/>
          </p:nvPr>
        </p:nvSpPr>
        <p:spPr/>
        <p:txBody>
          <a:bodyPr>
            <a:normAutofit/>
          </a:bodyPr>
          <a:lstStyle/>
          <a:p>
            <a:r>
              <a:rPr lang="fi-FI"/>
              <a:t>Oma hiilijalanjälki | Kuvaus ja ohje </a:t>
            </a:r>
          </a:p>
        </p:txBody>
      </p:sp>
      <p:sp>
        <p:nvSpPr>
          <p:cNvPr id="3" name="Sisällön paikkamerkki 2">
            <a:extLst>
              <a:ext uri="{FF2B5EF4-FFF2-40B4-BE49-F238E27FC236}">
                <a16:creationId xmlns:a16="http://schemas.microsoft.com/office/drawing/2014/main" id="{007710F2-30AA-5DEC-A059-4AA8ADF94EE8}"/>
              </a:ext>
            </a:extLst>
          </p:cNvPr>
          <p:cNvSpPr>
            <a:spLocks noGrp="1"/>
          </p:cNvSpPr>
          <p:nvPr>
            <p:ph idx="1"/>
          </p:nvPr>
        </p:nvSpPr>
        <p:spPr/>
        <p:txBody>
          <a:bodyPr vert="horz" lIns="91440" tIns="45720" rIns="91440" bIns="45720" rtlCol="0" anchor="t">
            <a:normAutofit fontScale="77500" lnSpcReduction="20000"/>
          </a:bodyPr>
          <a:lstStyle/>
          <a:p>
            <a:pPr marL="0" indent="0">
              <a:buNone/>
            </a:pPr>
            <a:r>
              <a:rPr lang="fi-FI">
                <a:solidFill>
                  <a:schemeClr val="accent1"/>
                </a:solidFill>
                <a:ea typeface="Open Sans Light"/>
                <a:cs typeface="Open Sans Light"/>
              </a:rPr>
              <a:t>Tavoite: </a:t>
            </a:r>
            <a:r>
              <a:rPr lang="fi-FI">
                <a:ea typeface="Open Sans Light"/>
                <a:cs typeface="Open Sans Light"/>
              </a:rPr>
              <a:t>Opiskelija tietää yleisesti, mitä </a:t>
            </a:r>
            <a:r>
              <a:rPr lang="fi-FI">
                <a:ea typeface="Open Sans Light"/>
                <a:cs typeface="Calibri"/>
              </a:rPr>
              <a:t>hiilijalanjälki</a:t>
            </a:r>
            <a:r>
              <a:rPr lang="fi-FI">
                <a:ea typeface="Open Sans Light"/>
                <a:cs typeface="Open Sans Light"/>
              </a:rPr>
              <a:t> tarkoittaa. Hän tunnistaa tärkeimpiä päästölähteitä, tutustuu keskivertosuomalaisen hiilijalanjälkeen, määrittää oman hiilijalanjälkensä elämäntapatestillä, pohtii hiilijalanjälkeä pienentäviä tekijöitä.  </a:t>
            </a:r>
          </a:p>
          <a:p>
            <a:pPr marL="0" indent="0">
              <a:buNone/>
            </a:pPr>
            <a:r>
              <a:rPr lang="fi-FI">
                <a:solidFill>
                  <a:schemeClr val="accent1"/>
                </a:solidFill>
                <a:ea typeface="Open Sans Light"/>
                <a:cs typeface="Open Sans Light"/>
              </a:rPr>
              <a:t>Kohderyhmät: </a:t>
            </a:r>
            <a:r>
              <a:rPr lang="fi-FI">
                <a:ea typeface="Open Sans Light"/>
                <a:cs typeface="Open Sans Light"/>
              </a:rPr>
              <a:t>Toinen aste</a:t>
            </a:r>
            <a:endParaRPr lang="fi-FI"/>
          </a:p>
          <a:p>
            <a:pPr marL="0" indent="0">
              <a:buNone/>
            </a:pPr>
            <a:r>
              <a:rPr lang="fi-FI">
                <a:solidFill>
                  <a:schemeClr val="accent1"/>
                </a:solidFill>
                <a:ea typeface="Open Sans Light"/>
                <a:cs typeface="Open Sans Light"/>
              </a:rPr>
              <a:t>Lyhyt kuvaus: </a:t>
            </a:r>
            <a:r>
              <a:rPr lang="fi-FI">
                <a:ea typeface="Open Sans Light"/>
                <a:cs typeface="Open Sans Light"/>
              </a:rPr>
              <a:t>Tiiviit teoriadiat hiilijalanjäljestä ja  päästölähteistä, keskivertosuomalaisen hiilijalanjälki, ohjeet harjoitustehtäviin. Diojen lopussa Kolme askelta kohti pienempää hiilijalanjälkeä –pohjat sekä linkkivinkkejä.</a:t>
            </a:r>
            <a:endParaRPr lang="fi-FI"/>
          </a:p>
          <a:p>
            <a:pPr marL="0" indent="0">
              <a:buNone/>
            </a:pPr>
            <a:r>
              <a:rPr lang="fi-FI">
                <a:solidFill>
                  <a:schemeClr val="accent1"/>
                </a:solidFill>
              </a:rPr>
              <a:t>Ohjeistus opettajalle: </a:t>
            </a:r>
            <a:r>
              <a:rPr lang="fi-FI"/>
              <a:t>Rastia on tarkoitus käyttää osana kestävän kehityksen teemapäivää. Harjoitustehtävässä tarvitaan huoneentaulu-pohjia, tyhjiä A4-kopiopapereita, </a:t>
            </a:r>
            <a:r>
              <a:rPr lang="fi-FI" err="1"/>
              <a:t>post</a:t>
            </a:r>
            <a:r>
              <a:rPr lang="fi-FI"/>
              <a:t> it-lappuja ja kyniä.</a:t>
            </a:r>
          </a:p>
          <a:p>
            <a:pPr marL="0" indent="0">
              <a:buNone/>
            </a:pPr>
            <a:r>
              <a:rPr lang="fi-FI">
                <a:solidFill>
                  <a:schemeClr val="accent1"/>
                </a:solidFill>
              </a:rPr>
              <a:t>Arvio opetusmateriaalin läpikäymiseen kuluvasta ajasta: </a:t>
            </a:r>
            <a:r>
              <a:rPr lang="fi-FI"/>
              <a:t>50 minuuttia + esivalmistelut</a:t>
            </a:r>
          </a:p>
          <a:p>
            <a:endParaRPr lang="fi-FI"/>
          </a:p>
        </p:txBody>
      </p:sp>
    </p:spTree>
    <p:extLst>
      <p:ext uri="{BB962C8B-B14F-4D97-AF65-F5344CB8AC3E}">
        <p14:creationId xmlns:p14="http://schemas.microsoft.com/office/powerpoint/2010/main" val="1286367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8904228-282B-1941-3E5B-B8CD5CF9F8BD}"/>
              </a:ext>
            </a:extLst>
          </p:cNvPr>
          <p:cNvSpPr>
            <a:spLocks noGrp="1"/>
          </p:cNvSpPr>
          <p:nvPr>
            <p:ph type="title" idx="4294967295"/>
          </p:nvPr>
        </p:nvSpPr>
        <p:spPr/>
        <p:txBody>
          <a:bodyPr/>
          <a:lstStyle/>
          <a:p>
            <a:r>
              <a:rPr lang="fi-FI"/>
              <a:t>Esimerkki päivän ohjelmasta</a:t>
            </a:r>
          </a:p>
        </p:txBody>
      </p:sp>
      <p:sp>
        <p:nvSpPr>
          <p:cNvPr id="2" name="Tekstiruutu 1">
            <a:extLst>
              <a:ext uri="{FF2B5EF4-FFF2-40B4-BE49-F238E27FC236}">
                <a16:creationId xmlns:a16="http://schemas.microsoft.com/office/drawing/2014/main" id="{C346DBFC-A4F1-E6C5-53BF-4EBBB9AAFBCE}"/>
              </a:ext>
            </a:extLst>
          </p:cNvPr>
          <p:cNvSpPr txBox="1"/>
          <p:nvPr/>
        </p:nvSpPr>
        <p:spPr>
          <a:xfrm>
            <a:off x="967665" y="1751068"/>
            <a:ext cx="8262059" cy="4247317"/>
          </a:xfrm>
          <a:prstGeom prst="rect">
            <a:avLst/>
          </a:prstGeom>
          <a:noFill/>
        </p:spPr>
        <p:txBody>
          <a:bodyPr wrap="square" rtlCol="0">
            <a:spAutoFit/>
          </a:bodyPr>
          <a:lstStyle/>
          <a:p>
            <a:pPr>
              <a:defRPr/>
            </a:pPr>
            <a:r>
              <a:rPr lang="fi-FI" b="1">
                <a:solidFill>
                  <a:srgbClr val="393A3C"/>
                </a:solidFill>
                <a:ea typeface="+mn-lt"/>
                <a:cs typeface="Calibri" panose="020F0502020204030204"/>
              </a:rPr>
              <a:t>Mallissa orientaatio on pidetty aiemmin, päivän aikana 5 eri teemapistettä</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09.00 – 09.10	Päivän ohjelma ja ohjeet päivään, ryhmien jako (ellei ole aiemmin tehty)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09.10 – 10.00	1. Piste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10.00 – 10.10	Tauko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10.10 – 11.00	2. Piste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11.00 – 11.10	Tauko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11.10 – 12.00	3. Piste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12.00 – 12.45	LOUNAS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12.50 – 13.40	4. Piste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13.40 – 13.50	Tauko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13.50 – 15.00	5. Piste ja palautteen kerääminen</a:t>
            </a:r>
          </a:p>
        </p:txBody>
      </p:sp>
    </p:spTree>
    <p:extLst>
      <p:ext uri="{BB962C8B-B14F-4D97-AF65-F5344CB8AC3E}">
        <p14:creationId xmlns:p14="http://schemas.microsoft.com/office/powerpoint/2010/main" val="20455754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B4FB11C-9F70-19D1-175E-57F13EABEDD0}"/>
              </a:ext>
            </a:extLst>
          </p:cNvPr>
          <p:cNvSpPr>
            <a:spLocks noGrp="1"/>
          </p:cNvSpPr>
          <p:nvPr>
            <p:ph type="title"/>
          </p:nvPr>
        </p:nvSpPr>
        <p:spPr/>
        <p:txBody>
          <a:bodyPr/>
          <a:lstStyle/>
          <a:p>
            <a:r>
              <a:rPr lang="fi-FI">
                <a:solidFill>
                  <a:srgbClr val="262728"/>
                </a:solidFill>
              </a:rPr>
              <a:t>Mikä on hiilijalanjälki?</a:t>
            </a:r>
          </a:p>
        </p:txBody>
      </p:sp>
      <p:sp>
        <p:nvSpPr>
          <p:cNvPr id="3" name="Tekstin paikkamerkki 2">
            <a:extLst>
              <a:ext uri="{FF2B5EF4-FFF2-40B4-BE49-F238E27FC236}">
                <a16:creationId xmlns:a16="http://schemas.microsoft.com/office/drawing/2014/main" id="{B653FC75-E1C2-5813-3837-C100FB5760FB}"/>
              </a:ext>
            </a:extLst>
          </p:cNvPr>
          <p:cNvSpPr>
            <a:spLocks noGrp="1"/>
          </p:cNvSpPr>
          <p:nvPr>
            <p:ph type="body" sz="quarter" idx="10"/>
          </p:nvPr>
        </p:nvSpPr>
        <p:spPr/>
        <p:txBody>
          <a:bodyPr/>
          <a:lstStyle/>
          <a:p>
            <a:r>
              <a:rPr lang="fi-FI">
                <a:solidFill>
                  <a:schemeClr val="tx1"/>
                </a:solidFill>
              </a:rPr>
              <a:t>Hiilijalanjälki</a:t>
            </a:r>
            <a:r>
              <a:rPr lang="fi-FI"/>
              <a:t> = ihmisen toiminnan aiheuttama ilmastokuorma eli kasvihuonekaasupäästöt</a:t>
            </a:r>
          </a:p>
          <a:p>
            <a:pPr lvl="1"/>
            <a:r>
              <a:rPr lang="fi-FI"/>
              <a:t>Lasketaan jollekin kokonaisuudelle, kuten yritykselle, </a:t>
            </a:r>
            <a:br>
              <a:rPr lang="fi-FI"/>
            </a:br>
            <a:r>
              <a:rPr lang="fi-FI"/>
              <a:t>tuotteelle tai henkilölle</a:t>
            </a:r>
          </a:p>
          <a:p>
            <a:r>
              <a:rPr lang="fi-FI"/>
              <a:t>Työkalu ilmastovaikutusten tunnistamiseen ja </a:t>
            </a:r>
            <a:br>
              <a:rPr lang="fi-FI"/>
            </a:br>
            <a:r>
              <a:rPr lang="fi-FI"/>
              <a:t>hallintaan</a:t>
            </a:r>
          </a:p>
          <a:p>
            <a:pPr lvl="1"/>
            <a:r>
              <a:rPr lang="fi-FI"/>
              <a:t>Taustalla ilmastonmuutoksen hillitseminen ja omien </a:t>
            </a:r>
            <a:br>
              <a:rPr lang="fi-FI"/>
            </a:br>
            <a:r>
              <a:rPr lang="fi-FI"/>
              <a:t>vaikutusten vähentäminen</a:t>
            </a:r>
          </a:p>
          <a:p>
            <a:endParaRPr lang="fi-FI"/>
          </a:p>
        </p:txBody>
      </p:sp>
      <p:pic>
        <p:nvPicPr>
          <p:cNvPr id="4" name="Kuva 3">
            <a:extLst>
              <a:ext uri="{FF2B5EF4-FFF2-40B4-BE49-F238E27FC236}">
                <a16:creationId xmlns:a16="http://schemas.microsoft.com/office/drawing/2014/main" id="{E26C16D3-DFE9-42CC-CFE8-8951AD3CF48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9376995" y="2386830"/>
            <a:ext cx="2109399" cy="3761558"/>
          </a:xfrm>
          <a:prstGeom prst="rect">
            <a:avLst/>
          </a:prstGeom>
        </p:spPr>
      </p:pic>
    </p:spTree>
    <p:extLst>
      <p:ext uri="{BB962C8B-B14F-4D97-AF65-F5344CB8AC3E}">
        <p14:creationId xmlns:p14="http://schemas.microsoft.com/office/powerpoint/2010/main" val="24207670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DDFD6-DCE1-42EC-A7A6-D23550E0F257}"/>
              </a:ext>
            </a:extLst>
          </p:cNvPr>
          <p:cNvSpPr>
            <a:spLocks noGrp="1"/>
          </p:cNvSpPr>
          <p:nvPr>
            <p:ph type="title"/>
          </p:nvPr>
        </p:nvSpPr>
        <p:spPr>
          <a:xfrm>
            <a:off x="838200" y="254000"/>
            <a:ext cx="10515600" cy="1325563"/>
          </a:xfrm>
        </p:spPr>
        <p:txBody>
          <a:bodyPr/>
          <a:lstStyle/>
          <a:p>
            <a:r>
              <a:rPr lang="fi-FI">
                <a:solidFill>
                  <a:schemeClr val="tx1"/>
                </a:solidFill>
              </a:rPr>
              <a:t>Mistä päästöjä syntyy?</a:t>
            </a:r>
          </a:p>
        </p:txBody>
      </p:sp>
      <p:grpSp>
        <p:nvGrpSpPr>
          <p:cNvPr id="5" name="Group 4" descr="Pilven muotoisessa kuviossa erilaisia päästöjen lähteitä, kuten ajoneuvoja ja liikennevälineitä, energiantuotantoa, kulutustavaraa, ruokaa ja asumiseen liittyviä asioita viivapiirroksina.">
            <a:extLst>
              <a:ext uri="{FF2B5EF4-FFF2-40B4-BE49-F238E27FC236}">
                <a16:creationId xmlns:a16="http://schemas.microsoft.com/office/drawing/2014/main" id="{BA8EC691-8F2D-AFEF-D2F9-B579F873C45B}"/>
              </a:ext>
            </a:extLst>
          </p:cNvPr>
          <p:cNvGrpSpPr/>
          <p:nvPr/>
        </p:nvGrpSpPr>
        <p:grpSpPr>
          <a:xfrm>
            <a:off x="957721" y="952472"/>
            <a:ext cx="9841182" cy="5576472"/>
            <a:chOff x="957721" y="952472"/>
            <a:chExt cx="9841182" cy="5576472"/>
          </a:xfrm>
        </p:grpSpPr>
        <p:pic>
          <p:nvPicPr>
            <p:cNvPr id="27" name="Graphic 26" descr="Pilven muotoisessa kuviossa erilaisia päästöjen lähteitä, kuten ajoneuvoja ja liikennevälineitä, energiantuotantoa, kulutustavaraa, ruokaa ja asumiseen liittyviä asioita viivapiirroksina.">
              <a:extLst>
                <a:ext uri="{FF2B5EF4-FFF2-40B4-BE49-F238E27FC236}">
                  <a16:creationId xmlns:a16="http://schemas.microsoft.com/office/drawing/2014/main" id="{50152912-966A-B0BF-40DA-F62AA26FB67E}"/>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992" t="22254" r="992" b="21081"/>
            <a:stretch/>
          </p:blipFill>
          <p:spPr>
            <a:xfrm>
              <a:off x="957721" y="952472"/>
              <a:ext cx="9841182" cy="5576472"/>
            </a:xfrm>
            <a:prstGeom prst="rect">
              <a:avLst/>
            </a:prstGeom>
          </p:spPr>
        </p:pic>
        <p:grpSp>
          <p:nvGrpSpPr>
            <p:cNvPr id="189" name="Group 188">
              <a:extLst>
                <a:ext uri="{FF2B5EF4-FFF2-40B4-BE49-F238E27FC236}">
                  <a16:creationId xmlns:a16="http://schemas.microsoft.com/office/drawing/2014/main" id="{E6B90894-E38A-0203-C274-323D61A1EF23}"/>
                </a:ext>
              </a:extLst>
            </p:cNvPr>
            <p:cNvGrpSpPr/>
            <p:nvPr/>
          </p:nvGrpSpPr>
          <p:grpSpPr>
            <a:xfrm>
              <a:off x="2012996" y="1643516"/>
              <a:ext cx="7795568" cy="4175534"/>
              <a:chOff x="2012996" y="1643516"/>
              <a:chExt cx="7795568" cy="4175534"/>
            </a:xfrm>
          </p:grpSpPr>
          <p:grpSp>
            <p:nvGrpSpPr>
              <p:cNvPr id="3" name="Content Placeholder 4" descr="Garbage outline">
                <a:extLst>
                  <a:ext uri="{FF2B5EF4-FFF2-40B4-BE49-F238E27FC236}">
                    <a16:creationId xmlns:a16="http://schemas.microsoft.com/office/drawing/2014/main" id="{38546AA0-2501-1CCB-70CB-E7B69556341D}"/>
                  </a:ext>
                </a:extLst>
              </p:cNvPr>
              <p:cNvGrpSpPr/>
              <p:nvPr/>
            </p:nvGrpSpPr>
            <p:grpSpPr>
              <a:xfrm>
                <a:off x="7351450" y="2590198"/>
                <a:ext cx="475980" cy="555310"/>
                <a:chOff x="7351450" y="2590198"/>
                <a:chExt cx="475980" cy="555310"/>
              </a:xfrm>
              <a:solidFill>
                <a:schemeClr val="accent3"/>
              </a:solidFill>
            </p:grpSpPr>
            <p:sp>
              <p:nvSpPr>
                <p:cNvPr id="4" name="Freeform: Shape 3">
                  <a:extLst>
                    <a:ext uri="{FF2B5EF4-FFF2-40B4-BE49-F238E27FC236}">
                      <a16:creationId xmlns:a16="http://schemas.microsoft.com/office/drawing/2014/main" id="{E5F3DD0C-6884-E2F8-A444-3263559AB691}"/>
                    </a:ext>
                  </a:extLst>
                </p:cNvPr>
                <p:cNvSpPr/>
                <p:nvPr/>
              </p:nvSpPr>
              <p:spPr>
                <a:xfrm>
                  <a:off x="7351450" y="2590198"/>
                  <a:ext cx="475980" cy="555310"/>
                </a:xfrm>
                <a:custGeom>
                  <a:avLst/>
                  <a:gdLst>
                    <a:gd name="connsiteX0" fmla="*/ 475980 w 475980"/>
                    <a:gd name="connsiteY0" fmla="*/ 86542 h 555310"/>
                    <a:gd name="connsiteX1" fmla="*/ 447133 w 475980"/>
                    <a:gd name="connsiteY1" fmla="*/ 57695 h 555310"/>
                    <a:gd name="connsiteX2" fmla="*/ 317320 w 475980"/>
                    <a:gd name="connsiteY2" fmla="*/ 57695 h 555310"/>
                    <a:gd name="connsiteX3" fmla="*/ 317320 w 475980"/>
                    <a:gd name="connsiteY3" fmla="*/ 36059 h 555310"/>
                    <a:gd name="connsiteX4" fmla="*/ 281261 w 475980"/>
                    <a:gd name="connsiteY4" fmla="*/ 0 h 555310"/>
                    <a:gd name="connsiteX5" fmla="*/ 194719 w 475980"/>
                    <a:gd name="connsiteY5" fmla="*/ 0 h 555310"/>
                    <a:gd name="connsiteX6" fmla="*/ 158660 w 475980"/>
                    <a:gd name="connsiteY6" fmla="*/ 36059 h 555310"/>
                    <a:gd name="connsiteX7" fmla="*/ 158660 w 475980"/>
                    <a:gd name="connsiteY7" fmla="*/ 57695 h 555310"/>
                    <a:gd name="connsiteX8" fmla="*/ 28847 w 475980"/>
                    <a:gd name="connsiteY8" fmla="*/ 57695 h 555310"/>
                    <a:gd name="connsiteX9" fmla="*/ 0 w 475980"/>
                    <a:gd name="connsiteY9" fmla="*/ 86542 h 555310"/>
                    <a:gd name="connsiteX10" fmla="*/ 0 w 475980"/>
                    <a:gd name="connsiteY10" fmla="*/ 129813 h 555310"/>
                    <a:gd name="connsiteX11" fmla="*/ 29201 w 475980"/>
                    <a:gd name="connsiteY11" fmla="*/ 129813 h 555310"/>
                    <a:gd name="connsiteX12" fmla="*/ 49105 w 475980"/>
                    <a:gd name="connsiteY12" fmla="*/ 521083 h 555310"/>
                    <a:gd name="connsiteX13" fmla="*/ 85100 w 475980"/>
                    <a:gd name="connsiteY13" fmla="*/ 555310 h 555310"/>
                    <a:gd name="connsiteX14" fmla="*/ 390881 w 475980"/>
                    <a:gd name="connsiteY14" fmla="*/ 555310 h 555310"/>
                    <a:gd name="connsiteX15" fmla="*/ 426889 w 475980"/>
                    <a:gd name="connsiteY15" fmla="*/ 521083 h 555310"/>
                    <a:gd name="connsiteX16" fmla="*/ 446780 w 475980"/>
                    <a:gd name="connsiteY16" fmla="*/ 129813 h 555310"/>
                    <a:gd name="connsiteX17" fmla="*/ 475980 w 475980"/>
                    <a:gd name="connsiteY17" fmla="*/ 129813 h 555310"/>
                    <a:gd name="connsiteX18" fmla="*/ 173084 w 475980"/>
                    <a:gd name="connsiteY18" fmla="*/ 36059 h 555310"/>
                    <a:gd name="connsiteX19" fmla="*/ 194719 w 475980"/>
                    <a:gd name="connsiteY19" fmla="*/ 14424 h 555310"/>
                    <a:gd name="connsiteX20" fmla="*/ 281261 w 475980"/>
                    <a:gd name="connsiteY20" fmla="*/ 14424 h 555310"/>
                    <a:gd name="connsiteX21" fmla="*/ 302897 w 475980"/>
                    <a:gd name="connsiteY21" fmla="*/ 36059 h 555310"/>
                    <a:gd name="connsiteX22" fmla="*/ 302897 w 475980"/>
                    <a:gd name="connsiteY22" fmla="*/ 57695 h 555310"/>
                    <a:gd name="connsiteX23" fmla="*/ 173084 w 475980"/>
                    <a:gd name="connsiteY23" fmla="*/ 57695 h 555310"/>
                    <a:gd name="connsiteX24" fmla="*/ 412473 w 475980"/>
                    <a:gd name="connsiteY24" fmla="*/ 520347 h 555310"/>
                    <a:gd name="connsiteX25" fmla="*/ 390881 w 475980"/>
                    <a:gd name="connsiteY25" fmla="*/ 540887 h 555310"/>
                    <a:gd name="connsiteX26" fmla="*/ 85100 w 475980"/>
                    <a:gd name="connsiteY26" fmla="*/ 540887 h 555310"/>
                    <a:gd name="connsiteX27" fmla="*/ 63464 w 475980"/>
                    <a:gd name="connsiteY27" fmla="*/ 520347 h 555310"/>
                    <a:gd name="connsiteX28" fmla="*/ 43646 w 475980"/>
                    <a:gd name="connsiteY28" fmla="*/ 129813 h 555310"/>
                    <a:gd name="connsiteX29" fmla="*/ 432363 w 475980"/>
                    <a:gd name="connsiteY29" fmla="*/ 129813 h 555310"/>
                    <a:gd name="connsiteX30" fmla="*/ 461557 w 475980"/>
                    <a:gd name="connsiteY30" fmla="*/ 115389 h 555310"/>
                    <a:gd name="connsiteX31" fmla="*/ 14424 w 475980"/>
                    <a:gd name="connsiteY31" fmla="*/ 115389 h 555310"/>
                    <a:gd name="connsiteX32" fmla="*/ 14424 w 475980"/>
                    <a:gd name="connsiteY32" fmla="*/ 86542 h 555310"/>
                    <a:gd name="connsiteX33" fmla="*/ 28847 w 475980"/>
                    <a:gd name="connsiteY33" fmla="*/ 72118 h 555310"/>
                    <a:gd name="connsiteX34" fmla="*/ 447133 w 475980"/>
                    <a:gd name="connsiteY34" fmla="*/ 72118 h 555310"/>
                    <a:gd name="connsiteX35" fmla="*/ 461557 w 475980"/>
                    <a:gd name="connsiteY35" fmla="*/ 86542 h 555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5980" h="555310">
                      <a:moveTo>
                        <a:pt x="475980" y="86542"/>
                      </a:moveTo>
                      <a:cubicBezTo>
                        <a:pt x="475933" y="70630"/>
                        <a:pt x="463045" y="57742"/>
                        <a:pt x="447133" y="57695"/>
                      </a:cubicBezTo>
                      <a:lnTo>
                        <a:pt x="317320" y="57695"/>
                      </a:lnTo>
                      <a:lnTo>
                        <a:pt x="317320" y="36059"/>
                      </a:lnTo>
                      <a:cubicBezTo>
                        <a:pt x="317296" y="16154"/>
                        <a:pt x="301166" y="24"/>
                        <a:pt x="281261" y="0"/>
                      </a:cubicBezTo>
                      <a:lnTo>
                        <a:pt x="194719" y="0"/>
                      </a:lnTo>
                      <a:cubicBezTo>
                        <a:pt x="174814" y="24"/>
                        <a:pt x="158684" y="16154"/>
                        <a:pt x="158660" y="36059"/>
                      </a:cubicBezTo>
                      <a:lnTo>
                        <a:pt x="158660" y="57695"/>
                      </a:lnTo>
                      <a:lnTo>
                        <a:pt x="28847" y="57695"/>
                      </a:lnTo>
                      <a:cubicBezTo>
                        <a:pt x="12935" y="57742"/>
                        <a:pt x="48" y="70630"/>
                        <a:pt x="0" y="86542"/>
                      </a:cubicBezTo>
                      <a:lnTo>
                        <a:pt x="0" y="129813"/>
                      </a:lnTo>
                      <a:lnTo>
                        <a:pt x="29201" y="129813"/>
                      </a:lnTo>
                      <a:lnTo>
                        <a:pt x="49105" y="521083"/>
                      </a:lnTo>
                      <a:cubicBezTo>
                        <a:pt x="50080" y="540254"/>
                        <a:pt x="65904" y="555300"/>
                        <a:pt x="85100" y="555310"/>
                      </a:cubicBezTo>
                      <a:lnTo>
                        <a:pt x="390881" y="555310"/>
                      </a:lnTo>
                      <a:cubicBezTo>
                        <a:pt x="410082" y="555308"/>
                        <a:pt x="425914" y="540260"/>
                        <a:pt x="426889" y="521083"/>
                      </a:cubicBezTo>
                      <a:lnTo>
                        <a:pt x="446780" y="129813"/>
                      </a:lnTo>
                      <a:lnTo>
                        <a:pt x="475980" y="129813"/>
                      </a:lnTo>
                      <a:close/>
                      <a:moveTo>
                        <a:pt x="173084" y="36059"/>
                      </a:moveTo>
                      <a:cubicBezTo>
                        <a:pt x="173084" y="24110"/>
                        <a:pt x="182770" y="14424"/>
                        <a:pt x="194719" y="14424"/>
                      </a:cubicBezTo>
                      <a:lnTo>
                        <a:pt x="281261" y="14424"/>
                      </a:lnTo>
                      <a:cubicBezTo>
                        <a:pt x="293210" y="14424"/>
                        <a:pt x="302897" y="24110"/>
                        <a:pt x="302897" y="36059"/>
                      </a:cubicBezTo>
                      <a:lnTo>
                        <a:pt x="302897" y="57695"/>
                      </a:lnTo>
                      <a:lnTo>
                        <a:pt x="173084" y="57695"/>
                      </a:lnTo>
                      <a:close/>
                      <a:moveTo>
                        <a:pt x="412473" y="520347"/>
                      </a:moveTo>
                      <a:cubicBezTo>
                        <a:pt x="411890" y="531850"/>
                        <a:pt x="402397" y="540879"/>
                        <a:pt x="390881" y="540887"/>
                      </a:cubicBezTo>
                      <a:lnTo>
                        <a:pt x="85100" y="540887"/>
                      </a:lnTo>
                      <a:cubicBezTo>
                        <a:pt x="73566" y="540902"/>
                        <a:pt x="64048" y="531866"/>
                        <a:pt x="63464" y="520347"/>
                      </a:cubicBezTo>
                      <a:lnTo>
                        <a:pt x="43646" y="129813"/>
                      </a:lnTo>
                      <a:lnTo>
                        <a:pt x="432363" y="129813"/>
                      </a:lnTo>
                      <a:close/>
                      <a:moveTo>
                        <a:pt x="461557" y="115389"/>
                      </a:moveTo>
                      <a:lnTo>
                        <a:pt x="14424" y="115389"/>
                      </a:lnTo>
                      <a:lnTo>
                        <a:pt x="14424" y="86542"/>
                      </a:lnTo>
                      <a:cubicBezTo>
                        <a:pt x="14424" y="78576"/>
                        <a:pt x="20881" y="72118"/>
                        <a:pt x="28847" y="72118"/>
                      </a:cubicBezTo>
                      <a:lnTo>
                        <a:pt x="447133" y="72118"/>
                      </a:lnTo>
                      <a:cubicBezTo>
                        <a:pt x="455099" y="72118"/>
                        <a:pt x="461557" y="78576"/>
                        <a:pt x="461557" y="86542"/>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6" name="Freeform: Shape 5">
                  <a:extLst>
                    <a:ext uri="{FF2B5EF4-FFF2-40B4-BE49-F238E27FC236}">
                      <a16:creationId xmlns:a16="http://schemas.microsoft.com/office/drawing/2014/main" id="{1AA49DCA-4B7D-BFA3-9B12-9B79B51C68EA}"/>
                    </a:ext>
                  </a:extLst>
                </p:cNvPr>
                <p:cNvSpPr/>
                <p:nvPr/>
              </p:nvSpPr>
              <p:spPr>
                <a:xfrm>
                  <a:off x="7481253" y="2770491"/>
                  <a:ext cx="28865" cy="310110"/>
                </a:xfrm>
                <a:custGeom>
                  <a:avLst/>
                  <a:gdLst>
                    <a:gd name="connsiteX0" fmla="*/ 21645 w 28865"/>
                    <a:gd name="connsiteY0" fmla="*/ 310110 h 310110"/>
                    <a:gd name="connsiteX1" fmla="*/ 22005 w 28865"/>
                    <a:gd name="connsiteY1" fmla="*/ 310110 h 310110"/>
                    <a:gd name="connsiteX2" fmla="*/ 28857 w 28865"/>
                    <a:gd name="connsiteY2" fmla="*/ 302555 h 310110"/>
                    <a:gd name="connsiteX3" fmla="*/ 28856 w 28865"/>
                    <a:gd name="connsiteY3" fmla="*/ 302545 h 310110"/>
                    <a:gd name="connsiteX4" fmla="*/ 14433 w 28865"/>
                    <a:gd name="connsiteY4" fmla="*/ 6860 h 310110"/>
                    <a:gd name="connsiteX5" fmla="*/ 6860 w 28865"/>
                    <a:gd name="connsiteY5" fmla="*/ 9 h 310110"/>
                    <a:gd name="connsiteX6" fmla="*/ 9 w 28865"/>
                    <a:gd name="connsiteY6" fmla="*/ 7582 h 310110"/>
                    <a:gd name="connsiteX7" fmla="*/ 14433 w 28865"/>
                    <a:gd name="connsiteY7" fmla="*/ 303266 h 310110"/>
                    <a:gd name="connsiteX8" fmla="*/ 21645 w 28865"/>
                    <a:gd name="connsiteY8" fmla="*/ 310110 h 310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65" h="310110">
                      <a:moveTo>
                        <a:pt x="21645" y="310110"/>
                      </a:moveTo>
                      <a:lnTo>
                        <a:pt x="22005" y="310110"/>
                      </a:lnTo>
                      <a:cubicBezTo>
                        <a:pt x="25983" y="309916"/>
                        <a:pt x="29051" y="306534"/>
                        <a:pt x="28857" y="302555"/>
                      </a:cubicBezTo>
                      <a:cubicBezTo>
                        <a:pt x="28856" y="302552"/>
                        <a:pt x="28856" y="302549"/>
                        <a:pt x="28856" y="302545"/>
                      </a:cubicBezTo>
                      <a:lnTo>
                        <a:pt x="14433" y="6860"/>
                      </a:lnTo>
                      <a:cubicBezTo>
                        <a:pt x="14234" y="2877"/>
                        <a:pt x="10843" y="-190"/>
                        <a:pt x="6860" y="9"/>
                      </a:cubicBezTo>
                      <a:cubicBezTo>
                        <a:pt x="2877" y="208"/>
                        <a:pt x="-190" y="3598"/>
                        <a:pt x="9" y="7582"/>
                      </a:cubicBezTo>
                      <a:lnTo>
                        <a:pt x="14433" y="303266"/>
                      </a:lnTo>
                      <a:cubicBezTo>
                        <a:pt x="14629" y="307105"/>
                        <a:pt x="17801" y="310115"/>
                        <a:pt x="21645" y="310110"/>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82F92385-B134-E6C2-6FAA-9B6B5C88D10B}"/>
                    </a:ext>
                  </a:extLst>
                </p:cNvPr>
                <p:cNvSpPr/>
                <p:nvPr/>
              </p:nvSpPr>
              <p:spPr>
                <a:xfrm>
                  <a:off x="7582228" y="2770493"/>
                  <a:ext cx="14423" cy="310108"/>
                </a:xfrm>
                <a:custGeom>
                  <a:avLst/>
                  <a:gdLst>
                    <a:gd name="connsiteX0" fmla="*/ 7212 w 14423"/>
                    <a:gd name="connsiteY0" fmla="*/ 310108 h 310108"/>
                    <a:gd name="connsiteX1" fmla="*/ 14424 w 14423"/>
                    <a:gd name="connsiteY1" fmla="*/ 302897 h 310108"/>
                    <a:gd name="connsiteX2" fmla="*/ 14424 w 14423"/>
                    <a:gd name="connsiteY2" fmla="*/ 7212 h 310108"/>
                    <a:gd name="connsiteX3" fmla="*/ 7212 w 14423"/>
                    <a:gd name="connsiteY3" fmla="*/ 0 h 310108"/>
                    <a:gd name="connsiteX4" fmla="*/ 0 w 14423"/>
                    <a:gd name="connsiteY4" fmla="*/ 7212 h 310108"/>
                    <a:gd name="connsiteX5" fmla="*/ 0 w 14423"/>
                    <a:gd name="connsiteY5" fmla="*/ 302897 h 310108"/>
                    <a:gd name="connsiteX6" fmla="*/ 7212 w 14423"/>
                    <a:gd name="connsiteY6" fmla="*/ 310108 h 310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23" h="310108">
                      <a:moveTo>
                        <a:pt x="7212" y="310108"/>
                      </a:moveTo>
                      <a:cubicBezTo>
                        <a:pt x="11195" y="310108"/>
                        <a:pt x="14424" y="306880"/>
                        <a:pt x="14424" y="302897"/>
                      </a:cubicBezTo>
                      <a:lnTo>
                        <a:pt x="14424" y="7212"/>
                      </a:lnTo>
                      <a:cubicBezTo>
                        <a:pt x="14424" y="3229"/>
                        <a:pt x="11195" y="0"/>
                        <a:pt x="7212" y="0"/>
                      </a:cubicBezTo>
                      <a:cubicBezTo>
                        <a:pt x="3229" y="0"/>
                        <a:pt x="0" y="3229"/>
                        <a:pt x="0" y="7212"/>
                      </a:cubicBezTo>
                      <a:lnTo>
                        <a:pt x="0" y="302897"/>
                      </a:lnTo>
                      <a:cubicBezTo>
                        <a:pt x="0" y="306880"/>
                        <a:pt x="3229" y="310108"/>
                        <a:pt x="7212" y="310108"/>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9668614B-C001-D437-4470-074B93C46F42}"/>
                    </a:ext>
                  </a:extLst>
                </p:cNvPr>
                <p:cNvSpPr/>
                <p:nvPr/>
              </p:nvSpPr>
              <p:spPr>
                <a:xfrm>
                  <a:off x="7668760" y="2770477"/>
                  <a:ext cx="28866" cy="310124"/>
                </a:xfrm>
                <a:custGeom>
                  <a:avLst/>
                  <a:gdLst>
                    <a:gd name="connsiteX0" fmla="*/ 6868 w 28866"/>
                    <a:gd name="connsiteY0" fmla="*/ 310125 h 310124"/>
                    <a:gd name="connsiteX1" fmla="*/ 7222 w 28866"/>
                    <a:gd name="connsiteY1" fmla="*/ 310125 h 310124"/>
                    <a:gd name="connsiteX2" fmla="*/ 14434 w 28866"/>
                    <a:gd name="connsiteY2" fmla="*/ 303266 h 310124"/>
                    <a:gd name="connsiteX3" fmla="*/ 28857 w 28866"/>
                    <a:gd name="connsiteY3" fmla="*/ 7582 h 310124"/>
                    <a:gd name="connsiteX4" fmla="*/ 22006 w 28866"/>
                    <a:gd name="connsiteY4" fmla="*/ 9 h 310124"/>
                    <a:gd name="connsiteX5" fmla="*/ 14434 w 28866"/>
                    <a:gd name="connsiteY5" fmla="*/ 6860 h 310124"/>
                    <a:gd name="connsiteX6" fmla="*/ 10 w 28866"/>
                    <a:gd name="connsiteY6" fmla="*/ 302545 h 310124"/>
                    <a:gd name="connsiteX7" fmla="*/ 6836 w 28866"/>
                    <a:gd name="connsiteY7" fmla="*/ 310123 h 310124"/>
                    <a:gd name="connsiteX8" fmla="*/ 6868 w 28866"/>
                    <a:gd name="connsiteY8" fmla="*/ 310125 h 310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866" h="310124">
                      <a:moveTo>
                        <a:pt x="6868" y="310125"/>
                      </a:moveTo>
                      <a:lnTo>
                        <a:pt x="7222" y="310125"/>
                      </a:lnTo>
                      <a:cubicBezTo>
                        <a:pt x="11071" y="310129"/>
                        <a:pt x="14245" y="307111"/>
                        <a:pt x="14434" y="303266"/>
                      </a:cubicBezTo>
                      <a:lnTo>
                        <a:pt x="28857" y="7582"/>
                      </a:lnTo>
                      <a:cubicBezTo>
                        <a:pt x="29056" y="3598"/>
                        <a:pt x="25989" y="208"/>
                        <a:pt x="22006" y="9"/>
                      </a:cubicBezTo>
                      <a:cubicBezTo>
                        <a:pt x="18023" y="-190"/>
                        <a:pt x="14633" y="2877"/>
                        <a:pt x="14434" y="6860"/>
                      </a:cubicBezTo>
                      <a:lnTo>
                        <a:pt x="10" y="302545"/>
                      </a:lnTo>
                      <a:cubicBezTo>
                        <a:pt x="-198" y="306522"/>
                        <a:pt x="2859" y="309916"/>
                        <a:pt x="6836" y="310123"/>
                      </a:cubicBezTo>
                      <a:cubicBezTo>
                        <a:pt x="6847" y="310123"/>
                        <a:pt x="6858" y="310124"/>
                        <a:pt x="6868" y="310125"/>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12" name="Graphic 6" descr="Recycle outline">
                <a:extLst>
                  <a:ext uri="{FF2B5EF4-FFF2-40B4-BE49-F238E27FC236}">
                    <a16:creationId xmlns:a16="http://schemas.microsoft.com/office/drawing/2014/main" id="{E75067F4-40A5-822A-EA9C-D24B51234036}"/>
                  </a:ext>
                </a:extLst>
              </p:cNvPr>
              <p:cNvGrpSpPr/>
              <p:nvPr/>
            </p:nvGrpSpPr>
            <p:grpSpPr>
              <a:xfrm>
                <a:off x="7837855" y="2985921"/>
                <a:ext cx="608122" cy="580562"/>
                <a:chOff x="7837855" y="2985921"/>
                <a:chExt cx="608122" cy="580562"/>
              </a:xfrm>
              <a:solidFill>
                <a:schemeClr val="accent3"/>
              </a:solidFill>
            </p:grpSpPr>
            <p:sp>
              <p:nvSpPr>
                <p:cNvPr id="14" name="Freeform: Shape 13">
                  <a:extLst>
                    <a:ext uri="{FF2B5EF4-FFF2-40B4-BE49-F238E27FC236}">
                      <a16:creationId xmlns:a16="http://schemas.microsoft.com/office/drawing/2014/main" id="{A3F1B13D-9991-779F-E2F5-4CCD05C55FE0}"/>
                    </a:ext>
                  </a:extLst>
                </p:cNvPr>
                <p:cNvSpPr/>
                <p:nvPr/>
              </p:nvSpPr>
              <p:spPr>
                <a:xfrm>
                  <a:off x="8095856" y="3281040"/>
                  <a:ext cx="350121" cy="285443"/>
                </a:xfrm>
                <a:custGeom>
                  <a:avLst/>
                  <a:gdLst>
                    <a:gd name="connsiteX0" fmla="*/ 343701 w 350121"/>
                    <a:gd name="connsiteY0" fmla="*/ 197344 h 285443"/>
                    <a:gd name="connsiteX1" fmla="*/ 342035 w 350121"/>
                    <a:gd name="connsiteY1" fmla="*/ 144236 h 285443"/>
                    <a:gd name="connsiteX2" fmla="*/ 254253 w 350121"/>
                    <a:gd name="connsiteY2" fmla="*/ 0 h 285443"/>
                    <a:gd name="connsiteX3" fmla="*/ 241928 w 350121"/>
                    <a:gd name="connsiteY3" fmla="*/ 7500 h 285443"/>
                    <a:gd name="connsiteX4" fmla="*/ 330741 w 350121"/>
                    <a:gd name="connsiteY4" fmla="*/ 153417 h 285443"/>
                    <a:gd name="connsiteX5" fmla="*/ 330648 w 350121"/>
                    <a:gd name="connsiteY5" fmla="*/ 191084 h 285443"/>
                    <a:gd name="connsiteX6" fmla="*/ 298411 w 350121"/>
                    <a:gd name="connsiteY6" fmla="*/ 208227 h 285443"/>
                    <a:gd name="connsiteX7" fmla="*/ 27780 w 350121"/>
                    <a:gd name="connsiteY7" fmla="*/ 208227 h 285443"/>
                    <a:gd name="connsiteX8" fmla="*/ 27709 w 350121"/>
                    <a:gd name="connsiteY8" fmla="*/ 208154 h 285443"/>
                    <a:gd name="connsiteX9" fmla="*/ 27729 w 350121"/>
                    <a:gd name="connsiteY9" fmla="*/ 208104 h 285443"/>
                    <a:gd name="connsiteX10" fmla="*/ 80203 w 350121"/>
                    <a:gd name="connsiteY10" fmla="*/ 155631 h 285443"/>
                    <a:gd name="connsiteX11" fmla="*/ 70005 w 350121"/>
                    <a:gd name="connsiteY11" fmla="*/ 145434 h 285443"/>
                    <a:gd name="connsiteX12" fmla="*/ 0 w 350121"/>
                    <a:gd name="connsiteY12" fmla="*/ 215439 h 285443"/>
                    <a:gd name="connsiteX13" fmla="*/ 70005 w 350121"/>
                    <a:gd name="connsiteY13" fmla="*/ 285444 h 285443"/>
                    <a:gd name="connsiteX14" fmla="*/ 80203 w 350121"/>
                    <a:gd name="connsiteY14" fmla="*/ 275246 h 285443"/>
                    <a:gd name="connsiteX15" fmla="*/ 27729 w 350121"/>
                    <a:gd name="connsiteY15" fmla="*/ 222773 h 285443"/>
                    <a:gd name="connsiteX16" fmla="*/ 27730 w 350121"/>
                    <a:gd name="connsiteY16" fmla="*/ 222672 h 285443"/>
                    <a:gd name="connsiteX17" fmla="*/ 27780 w 350121"/>
                    <a:gd name="connsiteY17" fmla="*/ 222651 h 285443"/>
                    <a:gd name="connsiteX18" fmla="*/ 299940 w 350121"/>
                    <a:gd name="connsiteY18" fmla="*/ 222651 h 285443"/>
                    <a:gd name="connsiteX19" fmla="*/ 343701 w 350121"/>
                    <a:gd name="connsiteY19" fmla="*/ 197344 h 285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0121" h="285443">
                      <a:moveTo>
                        <a:pt x="343701" y="197344"/>
                      </a:moveTo>
                      <a:cubicBezTo>
                        <a:pt x="352824" y="180651"/>
                        <a:pt x="352186" y="160325"/>
                        <a:pt x="342035" y="144236"/>
                      </a:cubicBezTo>
                      <a:lnTo>
                        <a:pt x="254253" y="0"/>
                      </a:lnTo>
                      <a:lnTo>
                        <a:pt x="241928" y="7500"/>
                      </a:lnTo>
                      <a:lnTo>
                        <a:pt x="330741" y="153417"/>
                      </a:lnTo>
                      <a:cubicBezTo>
                        <a:pt x="337878" y="164968"/>
                        <a:pt x="337841" y="179569"/>
                        <a:pt x="330648" y="191084"/>
                      </a:cubicBezTo>
                      <a:cubicBezTo>
                        <a:pt x="323587" y="201985"/>
                        <a:pt x="311396" y="208467"/>
                        <a:pt x="298411" y="208227"/>
                      </a:cubicBezTo>
                      <a:lnTo>
                        <a:pt x="27780" y="208227"/>
                      </a:lnTo>
                      <a:cubicBezTo>
                        <a:pt x="27740" y="208226"/>
                        <a:pt x="27709" y="208194"/>
                        <a:pt x="27709" y="208154"/>
                      </a:cubicBezTo>
                      <a:cubicBezTo>
                        <a:pt x="27709" y="208135"/>
                        <a:pt x="27716" y="208117"/>
                        <a:pt x="27729" y="208104"/>
                      </a:cubicBezTo>
                      <a:lnTo>
                        <a:pt x="80203" y="155631"/>
                      </a:lnTo>
                      <a:lnTo>
                        <a:pt x="70005" y="145434"/>
                      </a:lnTo>
                      <a:lnTo>
                        <a:pt x="0" y="215439"/>
                      </a:lnTo>
                      <a:lnTo>
                        <a:pt x="70005" y="285444"/>
                      </a:lnTo>
                      <a:lnTo>
                        <a:pt x="80203" y="275246"/>
                      </a:lnTo>
                      <a:lnTo>
                        <a:pt x="27729" y="222773"/>
                      </a:lnTo>
                      <a:cubicBezTo>
                        <a:pt x="27701" y="222745"/>
                        <a:pt x="27702" y="222699"/>
                        <a:pt x="27730" y="222672"/>
                      </a:cubicBezTo>
                      <a:cubicBezTo>
                        <a:pt x="27744" y="222659"/>
                        <a:pt x="27761" y="222651"/>
                        <a:pt x="27780" y="222651"/>
                      </a:cubicBezTo>
                      <a:lnTo>
                        <a:pt x="299940" y="222651"/>
                      </a:lnTo>
                      <a:cubicBezTo>
                        <a:pt x="318038" y="222780"/>
                        <a:pt x="334786" y="213095"/>
                        <a:pt x="343701" y="197344"/>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DF976713-4478-9102-064C-DB44D8A5DBDB}"/>
                    </a:ext>
                  </a:extLst>
                </p:cNvPr>
                <p:cNvSpPr/>
                <p:nvPr/>
              </p:nvSpPr>
              <p:spPr>
                <a:xfrm>
                  <a:off x="7837855" y="3183313"/>
                  <a:ext cx="220103" cy="320384"/>
                </a:xfrm>
                <a:custGeom>
                  <a:avLst/>
                  <a:gdLst>
                    <a:gd name="connsiteX0" fmla="*/ 6309 w 220103"/>
                    <a:gd name="connsiteY0" fmla="*/ 294156 h 320384"/>
                    <a:gd name="connsiteX1" fmla="*/ 52558 w 220103"/>
                    <a:gd name="connsiteY1" fmla="*/ 320378 h 320384"/>
                    <a:gd name="connsiteX2" fmla="*/ 220103 w 220103"/>
                    <a:gd name="connsiteY2" fmla="*/ 320378 h 320384"/>
                    <a:gd name="connsiteX3" fmla="*/ 220103 w 220103"/>
                    <a:gd name="connsiteY3" fmla="*/ 305954 h 320384"/>
                    <a:gd name="connsiteX4" fmla="*/ 52104 w 220103"/>
                    <a:gd name="connsiteY4" fmla="*/ 305954 h 320384"/>
                    <a:gd name="connsiteX5" fmla="*/ 19874 w 220103"/>
                    <a:gd name="connsiteY5" fmla="*/ 288812 h 320384"/>
                    <a:gd name="connsiteX6" fmla="*/ 19780 w 220103"/>
                    <a:gd name="connsiteY6" fmla="*/ 251145 h 320384"/>
                    <a:gd name="connsiteX7" fmla="*/ 154966 w 220103"/>
                    <a:gd name="connsiteY7" fmla="*/ 29071 h 320384"/>
                    <a:gd name="connsiteX8" fmla="*/ 155063 w 220103"/>
                    <a:gd name="connsiteY8" fmla="*/ 29038 h 320384"/>
                    <a:gd name="connsiteX9" fmla="*/ 155096 w 220103"/>
                    <a:gd name="connsiteY9" fmla="*/ 29071 h 320384"/>
                    <a:gd name="connsiteX10" fmla="*/ 173630 w 220103"/>
                    <a:gd name="connsiteY10" fmla="*/ 99588 h 320384"/>
                    <a:gd name="connsiteX11" fmla="*/ 187578 w 220103"/>
                    <a:gd name="connsiteY11" fmla="*/ 95917 h 320384"/>
                    <a:gd name="connsiteX12" fmla="*/ 162336 w 220103"/>
                    <a:gd name="connsiteY12" fmla="*/ 0 h 320384"/>
                    <a:gd name="connsiteX13" fmla="*/ 66376 w 220103"/>
                    <a:gd name="connsiteY13" fmla="*/ 25241 h 320384"/>
                    <a:gd name="connsiteX14" fmla="*/ 70039 w 220103"/>
                    <a:gd name="connsiteY14" fmla="*/ 39189 h 320384"/>
                    <a:gd name="connsiteX15" fmla="*/ 143528 w 220103"/>
                    <a:gd name="connsiteY15" fmla="*/ 19876 h 320384"/>
                    <a:gd name="connsiteX16" fmla="*/ 143616 w 220103"/>
                    <a:gd name="connsiteY16" fmla="*/ 19927 h 320384"/>
                    <a:gd name="connsiteX17" fmla="*/ 143607 w 220103"/>
                    <a:gd name="connsiteY17" fmla="*/ 19984 h 320384"/>
                    <a:gd name="connsiteX18" fmla="*/ 7455 w 220103"/>
                    <a:gd name="connsiteY18" fmla="*/ 243644 h 320384"/>
                    <a:gd name="connsiteX19" fmla="*/ 6309 w 220103"/>
                    <a:gd name="connsiteY19" fmla="*/ 294156 h 320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0103" h="320384">
                      <a:moveTo>
                        <a:pt x="6309" y="294156"/>
                      </a:moveTo>
                      <a:cubicBezTo>
                        <a:pt x="15818" y="310648"/>
                        <a:pt x="33523" y="320686"/>
                        <a:pt x="52558" y="320378"/>
                      </a:cubicBezTo>
                      <a:lnTo>
                        <a:pt x="220103" y="320378"/>
                      </a:lnTo>
                      <a:lnTo>
                        <a:pt x="220103" y="305954"/>
                      </a:lnTo>
                      <a:lnTo>
                        <a:pt x="52104" y="305954"/>
                      </a:lnTo>
                      <a:cubicBezTo>
                        <a:pt x="39119" y="306197"/>
                        <a:pt x="26931" y="299714"/>
                        <a:pt x="19874" y="288812"/>
                      </a:cubicBezTo>
                      <a:cubicBezTo>
                        <a:pt x="12674" y="277298"/>
                        <a:pt x="12637" y="262694"/>
                        <a:pt x="19780" y="251145"/>
                      </a:cubicBezTo>
                      <a:lnTo>
                        <a:pt x="154966" y="29071"/>
                      </a:lnTo>
                      <a:cubicBezTo>
                        <a:pt x="154983" y="29035"/>
                        <a:pt x="155026" y="29020"/>
                        <a:pt x="155063" y="29038"/>
                      </a:cubicBezTo>
                      <a:cubicBezTo>
                        <a:pt x="155077" y="29044"/>
                        <a:pt x="155088" y="29056"/>
                        <a:pt x="155096" y="29071"/>
                      </a:cubicBezTo>
                      <a:lnTo>
                        <a:pt x="173630" y="99588"/>
                      </a:lnTo>
                      <a:lnTo>
                        <a:pt x="187578" y="95917"/>
                      </a:lnTo>
                      <a:lnTo>
                        <a:pt x="162336" y="0"/>
                      </a:lnTo>
                      <a:lnTo>
                        <a:pt x="66376" y="25241"/>
                      </a:lnTo>
                      <a:lnTo>
                        <a:pt x="70039" y="39189"/>
                      </a:lnTo>
                      <a:lnTo>
                        <a:pt x="143528" y="19876"/>
                      </a:lnTo>
                      <a:cubicBezTo>
                        <a:pt x="143566" y="19866"/>
                        <a:pt x="143606" y="19889"/>
                        <a:pt x="143616" y="19927"/>
                      </a:cubicBezTo>
                      <a:cubicBezTo>
                        <a:pt x="143621" y="19946"/>
                        <a:pt x="143618" y="19967"/>
                        <a:pt x="143607" y="19984"/>
                      </a:cubicBezTo>
                      <a:lnTo>
                        <a:pt x="7455" y="243644"/>
                      </a:lnTo>
                      <a:cubicBezTo>
                        <a:pt x="-2057" y="259028"/>
                        <a:pt x="-2496" y="278356"/>
                        <a:pt x="6309" y="294156"/>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60819342-D634-F823-BC7C-606700D98059}"/>
                    </a:ext>
                  </a:extLst>
                </p:cNvPr>
                <p:cNvSpPr/>
                <p:nvPr/>
              </p:nvSpPr>
              <p:spPr>
                <a:xfrm>
                  <a:off x="8018999" y="2985921"/>
                  <a:ext cx="325822" cy="258670"/>
                </a:xfrm>
                <a:custGeom>
                  <a:avLst/>
                  <a:gdLst>
                    <a:gd name="connsiteX0" fmla="*/ 203489 w 325822"/>
                    <a:gd name="connsiteY0" fmla="*/ 233703 h 258670"/>
                    <a:gd name="connsiteX1" fmla="*/ 300848 w 325822"/>
                    <a:gd name="connsiteY1" fmla="*/ 258671 h 258670"/>
                    <a:gd name="connsiteX2" fmla="*/ 325823 w 325822"/>
                    <a:gd name="connsiteY2" fmla="*/ 161311 h 258670"/>
                    <a:gd name="connsiteX3" fmla="*/ 311846 w 325822"/>
                    <a:gd name="connsiteY3" fmla="*/ 157705 h 258670"/>
                    <a:gd name="connsiteX4" fmla="*/ 292793 w 325822"/>
                    <a:gd name="connsiteY4" fmla="*/ 231944 h 258670"/>
                    <a:gd name="connsiteX5" fmla="*/ 292702 w 325822"/>
                    <a:gd name="connsiteY5" fmla="*/ 231990 h 258670"/>
                    <a:gd name="connsiteX6" fmla="*/ 292656 w 325822"/>
                    <a:gd name="connsiteY6" fmla="*/ 231944 h 258670"/>
                    <a:gd name="connsiteX7" fmla="*/ 166240 w 325822"/>
                    <a:gd name="connsiteY7" fmla="*/ 24243 h 258670"/>
                    <a:gd name="connsiteX8" fmla="*/ 96870 w 325822"/>
                    <a:gd name="connsiteY8" fmla="*/ 7367 h 258670"/>
                    <a:gd name="connsiteX9" fmla="*/ 79994 w 325822"/>
                    <a:gd name="connsiteY9" fmla="*/ 24243 h 258670"/>
                    <a:gd name="connsiteX10" fmla="*/ 0 w 325822"/>
                    <a:gd name="connsiteY10" fmla="*/ 155693 h 258670"/>
                    <a:gd name="connsiteX11" fmla="*/ 12325 w 325822"/>
                    <a:gd name="connsiteY11" fmla="*/ 163193 h 258670"/>
                    <a:gd name="connsiteX12" fmla="*/ 91475 w 325822"/>
                    <a:gd name="connsiteY12" fmla="*/ 33164 h 258670"/>
                    <a:gd name="connsiteX13" fmla="*/ 121166 w 325822"/>
                    <a:gd name="connsiteY13" fmla="*/ 14514 h 258670"/>
                    <a:gd name="connsiteX14" fmla="*/ 153915 w 325822"/>
                    <a:gd name="connsiteY14" fmla="*/ 31772 h 258670"/>
                    <a:gd name="connsiteX15" fmla="*/ 279559 w 325822"/>
                    <a:gd name="connsiteY15" fmla="*/ 238196 h 258670"/>
                    <a:gd name="connsiteX16" fmla="*/ 279537 w 325822"/>
                    <a:gd name="connsiteY16" fmla="*/ 238296 h 258670"/>
                    <a:gd name="connsiteX17" fmla="*/ 279480 w 325822"/>
                    <a:gd name="connsiteY17" fmla="*/ 238304 h 258670"/>
                    <a:gd name="connsiteX18" fmla="*/ 207066 w 325822"/>
                    <a:gd name="connsiteY18" fmla="*/ 219727 h 25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5822" h="258670">
                      <a:moveTo>
                        <a:pt x="203489" y="233703"/>
                      </a:moveTo>
                      <a:lnTo>
                        <a:pt x="300848" y="258671"/>
                      </a:lnTo>
                      <a:lnTo>
                        <a:pt x="325823" y="161311"/>
                      </a:lnTo>
                      <a:lnTo>
                        <a:pt x="311846" y="157705"/>
                      </a:lnTo>
                      <a:lnTo>
                        <a:pt x="292793" y="231944"/>
                      </a:lnTo>
                      <a:cubicBezTo>
                        <a:pt x="292781" y="231981"/>
                        <a:pt x="292739" y="232002"/>
                        <a:pt x="292702" y="231990"/>
                      </a:cubicBezTo>
                      <a:cubicBezTo>
                        <a:pt x="292680" y="231982"/>
                        <a:pt x="292663" y="231965"/>
                        <a:pt x="292656" y="231944"/>
                      </a:cubicBezTo>
                      <a:lnTo>
                        <a:pt x="166240" y="24243"/>
                      </a:lnTo>
                      <a:cubicBezTo>
                        <a:pt x="151744" y="427"/>
                        <a:pt x="120686" y="-7129"/>
                        <a:pt x="96870" y="7367"/>
                      </a:cubicBezTo>
                      <a:cubicBezTo>
                        <a:pt x="89976" y="11563"/>
                        <a:pt x="84189" y="17350"/>
                        <a:pt x="79994" y="24243"/>
                      </a:cubicBezTo>
                      <a:lnTo>
                        <a:pt x="0" y="155693"/>
                      </a:lnTo>
                      <a:lnTo>
                        <a:pt x="12325" y="163193"/>
                      </a:lnTo>
                      <a:lnTo>
                        <a:pt x="91475" y="33164"/>
                      </a:lnTo>
                      <a:cubicBezTo>
                        <a:pt x="97707" y="22447"/>
                        <a:pt x="108806" y="15476"/>
                        <a:pt x="121166" y="14514"/>
                      </a:cubicBezTo>
                      <a:cubicBezTo>
                        <a:pt x="134438" y="13747"/>
                        <a:pt x="147045" y="20390"/>
                        <a:pt x="153915" y="31772"/>
                      </a:cubicBezTo>
                      <a:lnTo>
                        <a:pt x="279559" y="238196"/>
                      </a:lnTo>
                      <a:cubicBezTo>
                        <a:pt x="279580" y="238230"/>
                        <a:pt x="279570" y="238274"/>
                        <a:pt x="279537" y="238296"/>
                      </a:cubicBezTo>
                      <a:cubicBezTo>
                        <a:pt x="279519" y="238307"/>
                        <a:pt x="279499" y="238309"/>
                        <a:pt x="279480" y="238304"/>
                      </a:cubicBezTo>
                      <a:lnTo>
                        <a:pt x="207066" y="219727"/>
                      </a:ln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24" name="Graphic 12" descr="Box outline">
                <a:extLst>
                  <a:ext uri="{FF2B5EF4-FFF2-40B4-BE49-F238E27FC236}">
                    <a16:creationId xmlns:a16="http://schemas.microsoft.com/office/drawing/2014/main" id="{8095EF03-9487-E7B1-D3E3-4C36DF8BF48A}"/>
                  </a:ext>
                </a:extLst>
              </p:cNvPr>
              <p:cNvGrpSpPr/>
              <p:nvPr/>
            </p:nvGrpSpPr>
            <p:grpSpPr>
              <a:xfrm>
                <a:off x="8500151" y="5174025"/>
                <a:ext cx="552839" cy="645025"/>
                <a:chOff x="8500151" y="5174025"/>
                <a:chExt cx="552839" cy="645025"/>
              </a:xfrm>
              <a:solidFill>
                <a:schemeClr val="accent3"/>
              </a:solidFill>
            </p:grpSpPr>
            <p:sp>
              <p:nvSpPr>
                <p:cNvPr id="26" name="Freeform: Shape 25">
                  <a:extLst>
                    <a:ext uri="{FF2B5EF4-FFF2-40B4-BE49-F238E27FC236}">
                      <a16:creationId xmlns:a16="http://schemas.microsoft.com/office/drawing/2014/main" id="{D11BB9FC-2275-40C3-4A76-A4903DA7B065}"/>
                    </a:ext>
                  </a:extLst>
                </p:cNvPr>
                <p:cNvSpPr/>
                <p:nvPr/>
              </p:nvSpPr>
              <p:spPr>
                <a:xfrm>
                  <a:off x="8500151" y="5174025"/>
                  <a:ext cx="552839" cy="645025"/>
                </a:xfrm>
                <a:custGeom>
                  <a:avLst/>
                  <a:gdLst>
                    <a:gd name="connsiteX0" fmla="*/ 276420 w 552839"/>
                    <a:gd name="connsiteY0" fmla="*/ 0 h 645025"/>
                    <a:gd name="connsiteX1" fmla="*/ 0 w 552839"/>
                    <a:gd name="connsiteY1" fmla="*/ 167527 h 645025"/>
                    <a:gd name="connsiteX2" fmla="*/ 0 w 552839"/>
                    <a:gd name="connsiteY2" fmla="*/ 477499 h 645025"/>
                    <a:gd name="connsiteX3" fmla="*/ 276420 w 552839"/>
                    <a:gd name="connsiteY3" fmla="*/ 645025 h 645025"/>
                    <a:gd name="connsiteX4" fmla="*/ 552839 w 552839"/>
                    <a:gd name="connsiteY4" fmla="*/ 477499 h 645025"/>
                    <a:gd name="connsiteX5" fmla="*/ 552839 w 552839"/>
                    <a:gd name="connsiteY5" fmla="*/ 167527 h 645025"/>
                    <a:gd name="connsiteX6" fmla="*/ 529027 w 552839"/>
                    <a:gd name="connsiteY6" fmla="*/ 172112 h 645025"/>
                    <a:gd name="connsiteX7" fmla="*/ 412597 w 552839"/>
                    <a:gd name="connsiteY7" fmla="*/ 242672 h 645025"/>
                    <a:gd name="connsiteX8" fmla="*/ 159990 w 552839"/>
                    <a:gd name="connsiteY8" fmla="*/ 89576 h 645025"/>
                    <a:gd name="connsiteX9" fmla="*/ 276420 w 552839"/>
                    <a:gd name="connsiteY9" fmla="*/ 19016 h 645025"/>
                    <a:gd name="connsiteX10" fmla="*/ 276420 w 552839"/>
                    <a:gd name="connsiteY10" fmla="*/ 325200 h 645025"/>
                    <a:gd name="connsiteX11" fmla="*/ 23813 w 552839"/>
                    <a:gd name="connsiteY11" fmla="*/ 172112 h 645025"/>
                    <a:gd name="connsiteX12" fmla="*/ 144307 w 552839"/>
                    <a:gd name="connsiteY12" fmla="*/ 99080 h 645025"/>
                    <a:gd name="connsiteX13" fmla="*/ 396914 w 552839"/>
                    <a:gd name="connsiteY13" fmla="*/ 252176 h 645025"/>
                    <a:gd name="connsiteX14" fmla="*/ 16260 w 552839"/>
                    <a:gd name="connsiteY14" fmla="*/ 186534 h 645025"/>
                    <a:gd name="connsiteX15" fmla="*/ 268290 w 552839"/>
                    <a:gd name="connsiteY15" fmla="*/ 339289 h 645025"/>
                    <a:gd name="connsiteX16" fmla="*/ 268290 w 552839"/>
                    <a:gd name="connsiteY16" fmla="*/ 621082 h 645025"/>
                    <a:gd name="connsiteX17" fmla="*/ 16260 w 552839"/>
                    <a:gd name="connsiteY17" fmla="*/ 468336 h 645025"/>
                    <a:gd name="connsiteX18" fmla="*/ 284550 w 552839"/>
                    <a:gd name="connsiteY18" fmla="*/ 621082 h 645025"/>
                    <a:gd name="connsiteX19" fmla="*/ 284550 w 552839"/>
                    <a:gd name="connsiteY19" fmla="*/ 339289 h 645025"/>
                    <a:gd name="connsiteX20" fmla="*/ 536579 w 552839"/>
                    <a:gd name="connsiteY20" fmla="*/ 186534 h 645025"/>
                    <a:gd name="connsiteX21" fmla="*/ 536579 w 552839"/>
                    <a:gd name="connsiteY21" fmla="*/ 468336 h 64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52839" h="645025">
                      <a:moveTo>
                        <a:pt x="276420" y="0"/>
                      </a:moveTo>
                      <a:lnTo>
                        <a:pt x="0" y="167527"/>
                      </a:lnTo>
                      <a:lnTo>
                        <a:pt x="0" y="477499"/>
                      </a:lnTo>
                      <a:lnTo>
                        <a:pt x="276420" y="645025"/>
                      </a:lnTo>
                      <a:lnTo>
                        <a:pt x="552839" y="477499"/>
                      </a:lnTo>
                      <a:lnTo>
                        <a:pt x="552839" y="167527"/>
                      </a:lnTo>
                      <a:close/>
                      <a:moveTo>
                        <a:pt x="529027" y="172112"/>
                      </a:moveTo>
                      <a:lnTo>
                        <a:pt x="412597" y="242672"/>
                      </a:lnTo>
                      <a:lnTo>
                        <a:pt x="159990" y="89576"/>
                      </a:lnTo>
                      <a:lnTo>
                        <a:pt x="276420" y="19016"/>
                      </a:lnTo>
                      <a:close/>
                      <a:moveTo>
                        <a:pt x="276420" y="325200"/>
                      </a:moveTo>
                      <a:lnTo>
                        <a:pt x="23813" y="172112"/>
                      </a:lnTo>
                      <a:lnTo>
                        <a:pt x="144307" y="99080"/>
                      </a:lnTo>
                      <a:lnTo>
                        <a:pt x="396914" y="252176"/>
                      </a:lnTo>
                      <a:close/>
                      <a:moveTo>
                        <a:pt x="16260" y="186534"/>
                      </a:moveTo>
                      <a:lnTo>
                        <a:pt x="268290" y="339289"/>
                      </a:lnTo>
                      <a:lnTo>
                        <a:pt x="268290" y="621082"/>
                      </a:lnTo>
                      <a:lnTo>
                        <a:pt x="16260" y="468336"/>
                      </a:lnTo>
                      <a:close/>
                      <a:moveTo>
                        <a:pt x="284550" y="621082"/>
                      </a:moveTo>
                      <a:lnTo>
                        <a:pt x="284550" y="339289"/>
                      </a:lnTo>
                      <a:lnTo>
                        <a:pt x="536579" y="186534"/>
                      </a:lnTo>
                      <a:lnTo>
                        <a:pt x="536579" y="468336"/>
                      </a:ln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28" name="Freeform: Shape 27">
                  <a:extLst>
                    <a:ext uri="{FF2B5EF4-FFF2-40B4-BE49-F238E27FC236}">
                      <a16:creationId xmlns:a16="http://schemas.microsoft.com/office/drawing/2014/main" id="{0A50E780-5B57-48C1-12FC-A127C8C30421}"/>
                    </a:ext>
                  </a:extLst>
                </p:cNvPr>
                <p:cNvSpPr/>
                <p:nvPr/>
              </p:nvSpPr>
              <p:spPr>
                <a:xfrm>
                  <a:off x="8817221" y="5488160"/>
                  <a:ext cx="73169" cy="114348"/>
                </a:xfrm>
                <a:custGeom>
                  <a:avLst/>
                  <a:gdLst>
                    <a:gd name="connsiteX0" fmla="*/ 7894 w 73169"/>
                    <a:gd name="connsiteY0" fmla="*/ 39146 h 114348"/>
                    <a:gd name="connsiteX1" fmla="*/ 0 w 73169"/>
                    <a:gd name="connsiteY1" fmla="*/ 43902 h 114348"/>
                    <a:gd name="connsiteX2" fmla="*/ 0 w 73169"/>
                    <a:gd name="connsiteY2" fmla="*/ 114348 h 114348"/>
                    <a:gd name="connsiteX3" fmla="*/ 24626 w 73169"/>
                    <a:gd name="connsiteY3" fmla="*/ 99576 h 114348"/>
                    <a:gd name="connsiteX4" fmla="*/ 65276 w 73169"/>
                    <a:gd name="connsiteY4" fmla="*/ 75186 h 114348"/>
                    <a:gd name="connsiteX5" fmla="*/ 73170 w 73169"/>
                    <a:gd name="connsiteY5" fmla="*/ 70430 h 114348"/>
                    <a:gd name="connsiteX6" fmla="*/ 73170 w 73169"/>
                    <a:gd name="connsiteY6" fmla="*/ 0 h 114348"/>
                    <a:gd name="connsiteX7" fmla="*/ 48544 w 73169"/>
                    <a:gd name="connsiteY7" fmla="*/ 14772 h 114348"/>
                    <a:gd name="connsiteX8" fmla="*/ 56910 w 73169"/>
                    <a:gd name="connsiteY8" fmla="*/ 61227 h 114348"/>
                    <a:gd name="connsiteX9" fmla="*/ 16260 w 73169"/>
                    <a:gd name="connsiteY9" fmla="*/ 85617 h 114348"/>
                    <a:gd name="connsiteX10" fmla="*/ 16260 w 73169"/>
                    <a:gd name="connsiteY10" fmla="*/ 53097 h 114348"/>
                    <a:gd name="connsiteX11" fmla="*/ 56910 w 73169"/>
                    <a:gd name="connsiteY11" fmla="*/ 28707 h 114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169" h="114348">
                      <a:moveTo>
                        <a:pt x="7894" y="39146"/>
                      </a:moveTo>
                      <a:lnTo>
                        <a:pt x="0" y="43902"/>
                      </a:lnTo>
                      <a:lnTo>
                        <a:pt x="0" y="114348"/>
                      </a:lnTo>
                      <a:lnTo>
                        <a:pt x="24626" y="99576"/>
                      </a:lnTo>
                      <a:lnTo>
                        <a:pt x="65276" y="75186"/>
                      </a:lnTo>
                      <a:lnTo>
                        <a:pt x="73170" y="70430"/>
                      </a:lnTo>
                      <a:lnTo>
                        <a:pt x="73170" y="0"/>
                      </a:lnTo>
                      <a:lnTo>
                        <a:pt x="48544" y="14772"/>
                      </a:lnTo>
                      <a:close/>
                      <a:moveTo>
                        <a:pt x="56910" y="61227"/>
                      </a:moveTo>
                      <a:lnTo>
                        <a:pt x="16260" y="85617"/>
                      </a:lnTo>
                      <a:lnTo>
                        <a:pt x="16260" y="53097"/>
                      </a:lnTo>
                      <a:lnTo>
                        <a:pt x="56910" y="28707"/>
                      </a:ln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30" name="Graphic 14" descr="Bus outline">
                <a:extLst>
                  <a:ext uri="{FF2B5EF4-FFF2-40B4-BE49-F238E27FC236}">
                    <a16:creationId xmlns:a16="http://schemas.microsoft.com/office/drawing/2014/main" id="{09428B2A-5929-111F-91B5-479B74464B04}"/>
                  </a:ext>
                </a:extLst>
              </p:cNvPr>
              <p:cNvGrpSpPr/>
              <p:nvPr/>
            </p:nvGrpSpPr>
            <p:grpSpPr>
              <a:xfrm>
                <a:off x="4927894" y="1643516"/>
                <a:ext cx="594901" cy="331679"/>
                <a:chOff x="4927894" y="1643516"/>
                <a:chExt cx="594901" cy="331679"/>
              </a:xfrm>
              <a:solidFill>
                <a:schemeClr val="accent3"/>
              </a:solidFill>
            </p:grpSpPr>
            <p:sp>
              <p:nvSpPr>
                <p:cNvPr id="32" name="Freeform: Shape 31">
                  <a:extLst>
                    <a:ext uri="{FF2B5EF4-FFF2-40B4-BE49-F238E27FC236}">
                      <a16:creationId xmlns:a16="http://schemas.microsoft.com/office/drawing/2014/main" id="{692754B6-BF81-6A05-7964-D548FE0C2084}"/>
                    </a:ext>
                  </a:extLst>
                </p:cNvPr>
                <p:cNvSpPr/>
                <p:nvPr/>
              </p:nvSpPr>
              <p:spPr>
                <a:xfrm>
                  <a:off x="4995463" y="1867031"/>
                  <a:ext cx="108164" cy="108164"/>
                </a:xfrm>
                <a:custGeom>
                  <a:avLst/>
                  <a:gdLst>
                    <a:gd name="connsiteX0" fmla="*/ 54082 w 108164"/>
                    <a:gd name="connsiteY0" fmla="*/ 0 h 108164"/>
                    <a:gd name="connsiteX1" fmla="*/ 0 w 108164"/>
                    <a:gd name="connsiteY1" fmla="*/ 54082 h 108164"/>
                    <a:gd name="connsiteX2" fmla="*/ 54082 w 108164"/>
                    <a:gd name="connsiteY2" fmla="*/ 108164 h 108164"/>
                    <a:gd name="connsiteX3" fmla="*/ 108164 w 108164"/>
                    <a:gd name="connsiteY3" fmla="*/ 54082 h 108164"/>
                    <a:gd name="connsiteX4" fmla="*/ 54082 w 108164"/>
                    <a:gd name="connsiteY4" fmla="*/ 0 h 108164"/>
                    <a:gd name="connsiteX5" fmla="*/ 54082 w 108164"/>
                    <a:gd name="connsiteY5" fmla="*/ 94644 h 108164"/>
                    <a:gd name="connsiteX6" fmla="*/ 13521 w 108164"/>
                    <a:gd name="connsiteY6" fmla="*/ 54082 h 108164"/>
                    <a:gd name="connsiteX7" fmla="*/ 54082 w 108164"/>
                    <a:gd name="connsiteY7" fmla="*/ 13521 h 108164"/>
                    <a:gd name="connsiteX8" fmla="*/ 94644 w 108164"/>
                    <a:gd name="connsiteY8" fmla="*/ 54082 h 108164"/>
                    <a:gd name="connsiteX9" fmla="*/ 54082 w 108164"/>
                    <a:gd name="connsiteY9" fmla="*/ 94671 h 10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164" h="108164">
                      <a:moveTo>
                        <a:pt x="54082" y="0"/>
                      </a:moveTo>
                      <a:cubicBezTo>
                        <a:pt x="24213" y="0"/>
                        <a:pt x="0" y="24213"/>
                        <a:pt x="0" y="54082"/>
                      </a:cubicBezTo>
                      <a:cubicBezTo>
                        <a:pt x="0" y="83951"/>
                        <a:pt x="24213" y="108164"/>
                        <a:pt x="54082" y="108164"/>
                      </a:cubicBezTo>
                      <a:cubicBezTo>
                        <a:pt x="83951" y="108164"/>
                        <a:pt x="108164" y="83951"/>
                        <a:pt x="108164" y="54082"/>
                      </a:cubicBezTo>
                      <a:cubicBezTo>
                        <a:pt x="108127" y="24229"/>
                        <a:pt x="83935" y="37"/>
                        <a:pt x="54082" y="0"/>
                      </a:cubicBezTo>
                      <a:close/>
                      <a:moveTo>
                        <a:pt x="54082" y="94644"/>
                      </a:moveTo>
                      <a:cubicBezTo>
                        <a:pt x="31681" y="94644"/>
                        <a:pt x="13521" y="76483"/>
                        <a:pt x="13521" y="54082"/>
                      </a:cubicBezTo>
                      <a:cubicBezTo>
                        <a:pt x="13521" y="31681"/>
                        <a:pt x="31681" y="13521"/>
                        <a:pt x="54082" y="13521"/>
                      </a:cubicBezTo>
                      <a:cubicBezTo>
                        <a:pt x="76483" y="13521"/>
                        <a:pt x="94644" y="31681"/>
                        <a:pt x="94644" y="54082"/>
                      </a:cubicBezTo>
                      <a:cubicBezTo>
                        <a:pt x="94632" y="76483"/>
                        <a:pt x="76483" y="94644"/>
                        <a:pt x="54082" y="94671"/>
                      </a:cubicBezTo>
                      <a:close/>
                    </a:path>
                  </a:pathLst>
                </a:custGeom>
                <a:solidFill>
                  <a:schemeClr val="accent3"/>
                </a:solidFill>
                <a:ln w="674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34" name="Freeform: Shape 33">
                  <a:extLst>
                    <a:ext uri="{FF2B5EF4-FFF2-40B4-BE49-F238E27FC236}">
                      <a16:creationId xmlns:a16="http://schemas.microsoft.com/office/drawing/2014/main" id="{0DB68295-B700-6CFD-7FDD-76F78E79E311}"/>
                    </a:ext>
                  </a:extLst>
                </p:cNvPr>
                <p:cNvSpPr/>
                <p:nvPr/>
              </p:nvSpPr>
              <p:spPr>
                <a:xfrm>
                  <a:off x="5114200" y="1927447"/>
                  <a:ext cx="229050" cy="13520"/>
                </a:xfrm>
                <a:custGeom>
                  <a:avLst/>
                  <a:gdLst>
                    <a:gd name="connsiteX0" fmla="*/ 2657 w 229050"/>
                    <a:gd name="connsiteY0" fmla="*/ 0 h 13520"/>
                    <a:gd name="connsiteX1" fmla="*/ 0 w 229050"/>
                    <a:gd name="connsiteY1" fmla="*/ 13521 h 13520"/>
                    <a:gd name="connsiteX2" fmla="*/ 229051 w 229050"/>
                    <a:gd name="connsiteY2" fmla="*/ 13521 h 13520"/>
                    <a:gd name="connsiteX3" fmla="*/ 226387 w 229050"/>
                    <a:gd name="connsiteY3" fmla="*/ 0 h 13520"/>
                  </a:gdLst>
                  <a:ahLst/>
                  <a:cxnLst>
                    <a:cxn ang="0">
                      <a:pos x="connsiteX0" y="connsiteY0"/>
                    </a:cxn>
                    <a:cxn ang="0">
                      <a:pos x="connsiteX1" y="connsiteY1"/>
                    </a:cxn>
                    <a:cxn ang="0">
                      <a:pos x="connsiteX2" y="connsiteY2"/>
                    </a:cxn>
                    <a:cxn ang="0">
                      <a:pos x="connsiteX3" y="connsiteY3"/>
                    </a:cxn>
                  </a:cxnLst>
                  <a:rect l="l" t="t" r="r" b="b"/>
                  <a:pathLst>
                    <a:path w="229050" h="13520">
                      <a:moveTo>
                        <a:pt x="2657" y="0"/>
                      </a:moveTo>
                      <a:cubicBezTo>
                        <a:pt x="2236" y="4586"/>
                        <a:pt x="1346" y="9116"/>
                        <a:pt x="0" y="13521"/>
                      </a:cubicBezTo>
                      <a:lnTo>
                        <a:pt x="229051" y="13521"/>
                      </a:lnTo>
                      <a:cubicBezTo>
                        <a:pt x="227699" y="9118"/>
                        <a:pt x="226806" y="4587"/>
                        <a:pt x="226387" y="0"/>
                      </a:cubicBezTo>
                      <a:close/>
                    </a:path>
                  </a:pathLst>
                </a:custGeom>
                <a:solidFill>
                  <a:schemeClr val="accent3"/>
                </a:solidFill>
                <a:ln w="674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36" name="Freeform: Shape 35">
                  <a:extLst>
                    <a:ext uri="{FF2B5EF4-FFF2-40B4-BE49-F238E27FC236}">
                      <a16:creationId xmlns:a16="http://schemas.microsoft.com/office/drawing/2014/main" id="{998721A3-26A6-6E6F-2483-AF49DD35E48A}"/>
                    </a:ext>
                  </a:extLst>
                </p:cNvPr>
                <p:cNvSpPr/>
                <p:nvPr/>
              </p:nvSpPr>
              <p:spPr>
                <a:xfrm>
                  <a:off x="4927894" y="1643516"/>
                  <a:ext cx="594901" cy="297451"/>
                </a:xfrm>
                <a:custGeom>
                  <a:avLst/>
                  <a:gdLst>
                    <a:gd name="connsiteX0" fmla="*/ 594138 w 594901"/>
                    <a:gd name="connsiteY0" fmla="*/ 170453 h 297451"/>
                    <a:gd name="connsiteX1" fmla="*/ 575061 w 594901"/>
                    <a:gd name="connsiteY1" fmla="*/ 51230 h 297451"/>
                    <a:gd name="connsiteX2" fmla="*/ 514989 w 594901"/>
                    <a:gd name="connsiteY2" fmla="*/ 0 h 297451"/>
                    <a:gd name="connsiteX3" fmla="*/ 33801 w 594901"/>
                    <a:gd name="connsiteY3" fmla="*/ 0 h 297451"/>
                    <a:gd name="connsiteX4" fmla="*/ 0 w 594901"/>
                    <a:gd name="connsiteY4" fmla="*/ 33802 h 297451"/>
                    <a:gd name="connsiteX5" fmla="*/ 0 w 594901"/>
                    <a:gd name="connsiteY5" fmla="*/ 263650 h 297451"/>
                    <a:gd name="connsiteX6" fmla="*/ 33801 w 594901"/>
                    <a:gd name="connsiteY6" fmla="*/ 297451 h 297451"/>
                    <a:gd name="connsiteX7" fmla="*/ 57057 w 594901"/>
                    <a:gd name="connsiteY7" fmla="*/ 297451 h 297451"/>
                    <a:gd name="connsiteX8" fmla="*/ 54393 w 594901"/>
                    <a:gd name="connsiteY8" fmla="*/ 283931 h 297451"/>
                    <a:gd name="connsiteX9" fmla="*/ 33801 w 594901"/>
                    <a:gd name="connsiteY9" fmla="*/ 283931 h 297451"/>
                    <a:gd name="connsiteX10" fmla="*/ 13521 w 594901"/>
                    <a:gd name="connsiteY10" fmla="*/ 263650 h 297451"/>
                    <a:gd name="connsiteX11" fmla="*/ 13521 w 594901"/>
                    <a:gd name="connsiteY11" fmla="*/ 148726 h 297451"/>
                    <a:gd name="connsiteX12" fmla="*/ 429857 w 594901"/>
                    <a:gd name="connsiteY12" fmla="*/ 148726 h 297451"/>
                    <a:gd name="connsiteX13" fmla="*/ 470419 w 594901"/>
                    <a:gd name="connsiteY13" fmla="*/ 189287 h 297451"/>
                    <a:gd name="connsiteX14" fmla="*/ 581382 w 594901"/>
                    <a:gd name="connsiteY14" fmla="*/ 189287 h 297451"/>
                    <a:gd name="connsiteX15" fmla="*/ 581382 w 594901"/>
                    <a:gd name="connsiteY15" fmla="*/ 263650 h 297451"/>
                    <a:gd name="connsiteX16" fmla="*/ 561101 w 594901"/>
                    <a:gd name="connsiteY16" fmla="*/ 283931 h 297451"/>
                    <a:gd name="connsiteX17" fmla="*/ 547263 w 594901"/>
                    <a:gd name="connsiteY17" fmla="*/ 283931 h 297451"/>
                    <a:gd name="connsiteX18" fmla="*/ 544599 w 594901"/>
                    <a:gd name="connsiteY18" fmla="*/ 297451 h 297451"/>
                    <a:gd name="connsiteX19" fmla="*/ 561101 w 594901"/>
                    <a:gd name="connsiteY19" fmla="*/ 297451 h 297451"/>
                    <a:gd name="connsiteX20" fmla="*/ 594902 w 594901"/>
                    <a:gd name="connsiteY20" fmla="*/ 263650 h 297451"/>
                    <a:gd name="connsiteX21" fmla="*/ 594902 w 594901"/>
                    <a:gd name="connsiteY21" fmla="*/ 180066 h 297451"/>
                    <a:gd name="connsiteX22" fmla="*/ 594138 w 594901"/>
                    <a:gd name="connsiteY22" fmla="*/ 170453 h 297451"/>
                    <a:gd name="connsiteX23" fmla="*/ 425896 w 594901"/>
                    <a:gd name="connsiteY23" fmla="*/ 13521 h 297451"/>
                    <a:gd name="connsiteX24" fmla="*/ 425896 w 594901"/>
                    <a:gd name="connsiteY24" fmla="*/ 135205 h 297451"/>
                    <a:gd name="connsiteX25" fmla="*/ 297451 w 594901"/>
                    <a:gd name="connsiteY25" fmla="*/ 135205 h 297451"/>
                    <a:gd name="connsiteX26" fmla="*/ 297451 w 594901"/>
                    <a:gd name="connsiteY26" fmla="*/ 13521 h 297451"/>
                    <a:gd name="connsiteX27" fmla="*/ 283931 w 594901"/>
                    <a:gd name="connsiteY27" fmla="*/ 13521 h 297451"/>
                    <a:gd name="connsiteX28" fmla="*/ 283931 w 594901"/>
                    <a:gd name="connsiteY28" fmla="*/ 135205 h 297451"/>
                    <a:gd name="connsiteX29" fmla="*/ 155486 w 594901"/>
                    <a:gd name="connsiteY29" fmla="*/ 135205 h 297451"/>
                    <a:gd name="connsiteX30" fmla="*/ 155486 w 594901"/>
                    <a:gd name="connsiteY30" fmla="*/ 13521 h 297451"/>
                    <a:gd name="connsiteX31" fmla="*/ 13521 w 594901"/>
                    <a:gd name="connsiteY31" fmla="*/ 33802 h 297451"/>
                    <a:gd name="connsiteX32" fmla="*/ 33801 w 594901"/>
                    <a:gd name="connsiteY32" fmla="*/ 13521 h 297451"/>
                    <a:gd name="connsiteX33" fmla="*/ 141965 w 594901"/>
                    <a:gd name="connsiteY33" fmla="*/ 13521 h 297451"/>
                    <a:gd name="connsiteX34" fmla="*/ 141965 w 594901"/>
                    <a:gd name="connsiteY34" fmla="*/ 135205 h 297451"/>
                    <a:gd name="connsiteX35" fmla="*/ 13521 w 594901"/>
                    <a:gd name="connsiteY35" fmla="*/ 135205 h 297451"/>
                    <a:gd name="connsiteX36" fmla="*/ 439416 w 594901"/>
                    <a:gd name="connsiteY36" fmla="*/ 139167 h 297451"/>
                    <a:gd name="connsiteX37" fmla="*/ 439416 w 594901"/>
                    <a:gd name="connsiteY37" fmla="*/ 13521 h 297451"/>
                    <a:gd name="connsiteX38" fmla="*/ 514989 w 594901"/>
                    <a:gd name="connsiteY38" fmla="*/ 13521 h 297451"/>
                    <a:gd name="connsiteX39" fmla="*/ 561743 w 594901"/>
                    <a:gd name="connsiteY39" fmla="*/ 53366 h 297451"/>
                    <a:gd name="connsiteX40" fmla="*/ 580814 w 594901"/>
                    <a:gd name="connsiteY40" fmla="*/ 172596 h 297451"/>
                    <a:gd name="connsiteX41" fmla="*/ 581064 w 594901"/>
                    <a:gd name="connsiteY41" fmla="*/ 175767 h 297451"/>
                    <a:gd name="connsiteX42" fmla="*/ 476016 w 594901"/>
                    <a:gd name="connsiteY42" fmla="*/ 175767 h 297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94901" h="297451">
                      <a:moveTo>
                        <a:pt x="594138" y="170453"/>
                      </a:moveTo>
                      <a:lnTo>
                        <a:pt x="575061" y="51230"/>
                      </a:lnTo>
                      <a:cubicBezTo>
                        <a:pt x="570444" y="21657"/>
                        <a:pt x="544920" y="-110"/>
                        <a:pt x="514989" y="0"/>
                      </a:cubicBezTo>
                      <a:lnTo>
                        <a:pt x="33801" y="0"/>
                      </a:lnTo>
                      <a:cubicBezTo>
                        <a:pt x="15143" y="23"/>
                        <a:pt x="22" y="15143"/>
                        <a:pt x="0" y="33802"/>
                      </a:cubicBezTo>
                      <a:lnTo>
                        <a:pt x="0" y="263650"/>
                      </a:lnTo>
                      <a:cubicBezTo>
                        <a:pt x="22" y="282309"/>
                        <a:pt x="15143" y="297429"/>
                        <a:pt x="33801" y="297451"/>
                      </a:cubicBezTo>
                      <a:lnTo>
                        <a:pt x="57057" y="297451"/>
                      </a:lnTo>
                      <a:cubicBezTo>
                        <a:pt x="55705" y="293048"/>
                        <a:pt x="54812" y="288518"/>
                        <a:pt x="54393" y="283931"/>
                      </a:cubicBezTo>
                      <a:lnTo>
                        <a:pt x="33801" y="283931"/>
                      </a:lnTo>
                      <a:cubicBezTo>
                        <a:pt x="22601" y="283931"/>
                        <a:pt x="13521" y="274851"/>
                        <a:pt x="13521" y="263650"/>
                      </a:cubicBezTo>
                      <a:lnTo>
                        <a:pt x="13521" y="148726"/>
                      </a:lnTo>
                      <a:lnTo>
                        <a:pt x="429857" y="148726"/>
                      </a:lnTo>
                      <a:lnTo>
                        <a:pt x="470419" y="189287"/>
                      </a:lnTo>
                      <a:lnTo>
                        <a:pt x="581382" y="189287"/>
                      </a:lnTo>
                      <a:lnTo>
                        <a:pt x="581382" y="263650"/>
                      </a:lnTo>
                      <a:cubicBezTo>
                        <a:pt x="581382" y="274851"/>
                        <a:pt x="572301" y="283931"/>
                        <a:pt x="561101" y="283931"/>
                      </a:cubicBezTo>
                      <a:lnTo>
                        <a:pt x="547263" y="283931"/>
                      </a:lnTo>
                      <a:cubicBezTo>
                        <a:pt x="546843" y="288518"/>
                        <a:pt x="545950" y="293048"/>
                        <a:pt x="544599" y="297451"/>
                      </a:cubicBezTo>
                      <a:lnTo>
                        <a:pt x="561101" y="297451"/>
                      </a:lnTo>
                      <a:cubicBezTo>
                        <a:pt x="579760" y="297429"/>
                        <a:pt x="594880" y="282309"/>
                        <a:pt x="594902" y="263650"/>
                      </a:cubicBezTo>
                      <a:lnTo>
                        <a:pt x="594902" y="180066"/>
                      </a:lnTo>
                      <a:cubicBezTo>
                        <a:pt x="594903" y="176847"/>
                        <a:pt x="594648" y="173632"/>
                        <a:pt x="594138" y="170453"/>
                      </a:cubicBezTo>
                      <a:close/>
                      <a:moveTo>
                        <a:pt x="425896" y="13521"/>
                      </a:moveTo>
                      <a:lnTo>
                        <a:pt x="425896" y="135205"/>
                      </a:lnTo>
                      <a:lnTo>
                        <a:pt x="297451" y="135205"/>
                      </a:lnTo>
                      <a:lnTo>
                        <a:pt x="297451" y="13521"/>
                      </a:lnTo>
                      <a:close/>
                      <a:moveTo>
                        <a:pt x="283931" y="13521"/>
                      </a:moveTo>
                      <a:lnTo>
                        <a:pt x="283931" y="135205"/>
                      </a:lnTo>
                      <a:lnTo>
                        <a:pt x="155486" y="135205"/>
                      </a:lnTo>
                      <a:lnTo>
                        <a:pt x="155486" y="13521"/>
                      </a:lnTo>
                      <a:close/>
                      <a:moveTo>
                        <a:pt x="13521" y="33802"/>
                      </a:moveTo>
                      <a:cubicBezTo>
                        <a:pt x="13521" y="22601"/>
                        <a:pt x="22601" y="13521"/>
                        <a:pt x="33801" y="13521"/>
                      </a:cubicBezTo>
                      <a:lnTo>
                        <a:pt x="141965" y="13521"/>
                      </a:lnTo>
                      <a:lnTo>
                        <a:pt x="141965" y="135205"/>
                      </a:lnTo>
                      <a:lnTo>
                        <a:pt x="13521" y="135205"/>
                      </a:lnTo>
                      <a:close/>
                      <a:moveTo>
                        <a:pt x="439416" y="139167"/>
                      </a:moveTo>
                      <a:lnTo>
                        <a:pt x="439416" y="13521"/>
                      </a:lnTo>
                      <a:lnTo>
                        <a:pt x="514989" y="13521"/>
                      </a:lnTo>
                      <a:cubicBezTo>
                        <a:pt x="538278" y="13425"/>
                        <a:pt x="558145" y="30356"/>
                        <a:pt x="561743" y="53366"/>
                      </a:cubicBezTo>
                      <a:lnTo>
                        <a:pt x="580814" y="172596"/>
                      </a:lnTo>
                      <a:cubicBezTo>
                        <a:pt x="580983" y="173637"/>
                        <a:pt x="580969" y="174712"/>
                        <a:pt x="581064" y="175767"/>
                      </a:cubicBezTo>
                      <a:lnTo>
                        <a:pt x="476016" y="175767"/>
                      </a:lnTo>
                      <a:close/>
                    </a:path>
                  </a:pathLst>
                </a:custGeom>
                <a:solidFill>
                  <a:schemeClr val="accent3"/>
                </a:solidFill>
                <a:ln w="674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38" name="Freeform: Shape 37">
                  <a:extLst>
                    <a:ext uri="{FF2B5EF4-FFF2-40B4-BE49-F238E27FC236}">
                      <a16:creationId xmlns:a16="http://schemas.microsoft.com/office/drawing/2014/main" id="{3203DF0E-0ACB-62A0-91E1-471F80090F05}"/>
                    </a:ext>
                  </a:extLst>
                </p:cNvPr>
                <p:cNvSpPr/>
                <p:nvPr/>
              </p:nvSpPr>
              <p:spPr>
                <a:xfrm>
                  <a:off x="5353790" y="1867031"/>
                  <a:ext cx="108164" cy="108164"/>
                </a:xfrm>
                <a:custGeom>
                  <a:avLst/>
                  <a:gdLst>
                    <a:gd name="connsiteX0" fmla="*/ 54082 w 108164"/>
                    <a:gd name="connsiteY0" fmla="*/ 0 h 108164"/>
                    <a:gd name="connsiteX1" fmla="*/ 0 w 108164"/>
                    <a:gd name="connsiteY1" fmla="*/ 54082 h 108164"/>
                    <a:gd name="connsiteX2" fmla="*/ 54082 w 108164"/>
                    <a:gd name="connsiteY2" fmla="*/ 108164 h 108164"/>
                    <a:gd name="connsiteX3" fmla="*/ 108164 w 108164"/>
                    <a:gd name="connsiteY3" fmla="*/ 54082 h 108164"/>
                    <a:gd name="connsiteX4" fmla="*/ 54082 w 108164"/>
                    <a:gd name="connsiteY4" fmla="*/ 0 h 108164"/>
                    <a:gd name="connsiteX5" fmla="*/ 54082 w 108164"/>
                    <a:gd name="connsiteY5" fmla="*/ 94644 h 108164"/>
                    <a:gd name="connsiteX6" fmla="*/ 13521 w 108164"/>
                    <a:gd name="connsiteY6" fmla="*/ 54082 h 108164"/>
                    <a:gd name="connsiteX7" fmla="*/ 54082 w 108164"/>
                    <a:gd name="connsiteY7" fmla="*/ 13521 h 108164"/>
                    <a:gd name="connsiteX8" fmla="*/ 94644 w 108164"/>
                    <a:gd name="connsiteY8" fmla="*/ 54082 h 108164"/>
                    <a:gd name="connsiteX9" fmla="*/ 54082 w 108164"/>
                    <a:gd name="connsiteY9" fmla="*/ 94671 h 108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164" h="108164">
                      <a:moveTo>
                        <a:pt x="54082" y="0"/>
                      </a:moveTo>
                      <a:cubicBezTo>
                        <a:pt x="24213" y="0"/>
                        <a:pt x="0" y="24213"/>
                        <a:pt x="0" y="54082"/>
                      </a:cubicBezTo>
                      <a:cubicBezTo>
                        <a:pt x="0" y="83951"/>
                        <a:pt x="24213" y="108164"/>
                        <a:pt x="54082" y="108164"/>
                      </a:cubicBezTo>
                      <a:cubicBezTo>
                        <a:pt x="83951" y="108164"/>
                        <a:pt x="108164" y="83951"/>
                        <a:pt x="108164" y="54082"/>
                      </a:cubicBezTo>
                      <a:cubicBezTo>
                        <a:pt x="108127" y="24229"/>
                        <a:pt x="83935" y="37"/>
                        <a:pt x="54082" y="0"/>
                      </a:cubicBezTo>
                      <a:close/>
                      <a:moveTo>
                        <a:pt x="54082" y="94644"/>
                      </a:moveTo>
                      <a:cubicBezTo>
                        <a:pt x="31681" y="94644"/>
                        <a:pt x="13521" y="76483"/>
                        <a:pt x="13521" y="54082"/>
                      </a:cubicBezTo>
                      <a:cubicBezTo>
                        <a:pt x="13521" y="31681"/>
                        <a:pt x="31681" y="13521"/>
                        <a:pt x="54082" y="13521"/>
                      </a:cubicBezTo>
                      <a:cubicBezTo>
                        <a:pt x="76483" y="13521"/>
                        <a:pt x="94644" y="31681"/>
                        <a:pt x="94644" y="54082"/>
                      </a:cubicBezTo>
                      <a:cubicBezTo>
                        <a:pt x="94632" y="76483"/>
                        <a:pt x="76483" y="94644"/>
                        <a:pt x="54082" y="94671"/>
                      </a:cubicBezTo>
                      <a:close/>
                    </a:path>
                  </a:pathLst>
                </a:custGeom>
                <a:solidFill>
                  <a:schemeClr val="accent3"/>
                </a:solidFill>
                <a:ln w="674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40" name="Graphic 16" descr="Car outline">
                <a:extLst>
                  <a:ext uri="{FF2B5EF4-FFF2-40B4-BE49-F238E27FC236}">
                    <a16:creationId xmlns:a16="http://schemas.microsoft.com/office/drawing/2014/main" id="{040369B4-02AC-AC05-86F8-2CCD82A1EC95}"/>
                  </a:ext>
                </a:extLst>
              </p:cNvPr>
              <p:cNvGrpSpPr/>
              <p:nvPr/>
            </p:nvGrpSpPr>
            <p:grpSpPr>
              <a:xfrm>
                <a:off x="4289701" y="2156624"/>
                <a:ext cx="715439" cy="365816"/>
                <a:chOff x="4289701" y="2156624"/>
                <a:chExt cx="715439" cy="365816"/>
              </a:xfrm>
              <a:solidFill>
                <a:schemeClr val="accent3"/>
              </a:solidFill>
            </p:grpSpPr>
            <p:sp>
              <p:nvSpPr>
                <p:cNvPr id="42" name="Freeform: Shape 41">
                  <a:extLst>
                    <a:ext uri="{FF2B5EF4-FFF2-40B4-BE49-F238E27FC236}">
                      <a16:creationId xmlns:a16="http://schemas.microsoft.com/office/drawing/2014/main" id="{0B836F5C-BD1F-BE31-4515-01C54A86FDED}"/>
                    </a:ext>
                  </a:extLst>
                </p:cNvPr>
                <p:cNvSpPr/>
                <p:nvPr/>
              </p:nvSpPr>
              <p:spPr>
                <a:xfrm>
                  <a:off x="4769371" y="2376101"/>
                  <a:ext cx="146339" cy="146339"/>
                </a:xfrm>
                <a:custGeom>
                  <a:avLst/>
                  <a:gdLst>
                    <a:gd name="connsiteX0" fmla="*/ 73170 w 146339"/>
                    <a:gd name="connsiteY0" fmla="*/ 0 h 146339"/>
                    <a:gd name="connsiteX1" fmla="*/ 0 w 146339"/>
                    <a:gd name="connsiteY1" fmla="*/ 73170 h 146339"/>
                    <a:gd name="connsiteX2" fmla="*/ 73170 w 146339"/>
                    <a:gd name="connsiteY2" fmla="*/ 146340 h 146339"/>
                    <a:gd name="connsiteX3" fmla="*/ 146340 w 146339"/>
                    <a:gd name="connsiteY3" fmla="*/ 73170 h 146339"/>
                    <a:gd name="connsiteX4" fmla="*/ 73170 w 146339"/>
                    <a:gd name="connsiteY4" fmla="*/ 0 h 146339"/>
                    <a:gd name="connsiteX5" fmla="*/ 73170 w 146339"/>
                    <a:gd name="connsiteY5" fmla="*/ 130080 h 146339"/>
                    <a:gd name="connsiteX6" fmla="*/ 16260 w 146339"/>
                    <a:gd name="connsiteY6" fmla="*/ 73170 h 146339"/>
                    <a:gd name="connsiteX7" fmla="*/ 73170 w 146339"/>
                    <a:gd name="connsiteY7" fmla="*/ 16260 h 146339"/>
                    <a:gd name="connsiteX8" fmla="*/ 130080 w 146339"/>
                    <a:gd name="connsiteY8" fmla="*/ 73170 h 146339"/>
                    <a:gd name="connsiteX9" fmla="*/ 73170 w 146339"/>
                    <a:gd name="connsiteY9" fmla="*/ 130080 h 146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339" h="146339">
                      <a:moveTo>
                        <a:pt x="73170" y="0"/>
                      </a:moveTo>
                      <a:cubicBezTo>
                        <a:pt x="32759" y="0"/>
                        <a:pt x="0" y="32759"/>
                        <a:pt x="0" y="73170"/>
                      </a:cubicBezTo>
                      <a:cubicBezTo>
                        <a:pt x="0" y="113581"/>
                        <a:pt x="32759" y="146340"/>
                        <a:pt x="73170" y="146340"/>
                      </a:cubicBezTo>
                      <a:cubicBezTo>
                        <a:pt x="113581" y="146340"/>
                        <a:pt x="146340" y="113581"/>
                        <a:pt x="146340" y="73170"/>
                      </a:cubicBezTo>
                      <a:cubicBezTo>
                        <a:pt x="146299" y="32776"/>
                        <a:pt x="113564" y="41"/>
                        <a:pt x="73170" y="0"/>
                      </a:cubicBezTo>
                      <a:close/>
                      <a:moveTo>
                        <a:pt x="73170" y="130080"/>
                      </a:moveTo>
                      <a:cubicBezTo>
                        <a:pt x="41739" y="130080"/>
                        <a:pt x="16260" y="104600"/>
                        <a:pt x="16260" y="73170"/>
                      </a:cubicBezTo>
                      <a:cubicBezTo>
                        <a:pt x="16260" y="41739"/>
                        <a:pt x="41739" y="16260"/>
                        <a:pt x="73170" y="16260"/>
                      </a:cubicBezTo>
                      <a:cubicBezTo>
                        <a:pt x="104600" y="16260"/>
                        <a:pt x="130080" y="41739"/>
                        <a:pt x="130080" y="73170"/>
                      </a:cubicBezTo>
                      <a:cubicBezTo>
                        <a:pt x="130080" y="104600"/>
                        <a:pt x="104600" y="130080"/>
                        <a:pt x="73170" y="130080"/>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44" name="Freeform: Shape 43">
                  <a:extLst>
                    <a:ext uri="{FF2B5EF4-FFF2-40B4-BE49-F238E27FC236}">
                      <a16:creationId xmlns:a16="http://schemas.microsoft.com/office/drawing/2014/main" id="{7471722A-0347-3FBC-240E-940552178AC4}"/>
                    </a:ext>
                  </a:extLst>
                </p:cNvPr>
                <p:cNvSpPr/>
                <p:nvPr/>
              </p:nvSpPr>
              <p:spPr>
                <a:xfrm>
                  <a:off x="4540195" y="2433149"/>
                  <a:ext cx="214501" cy="16259"/>
                </a:xfrm>
                <a:custGeom>
                  <a:avLst/>
                  <a:gdLst>
                    <a:gd name="connsiteX0" fmla="*/ 0 w 214501"/>
                    <a:gd name="connsiteY0" fmla="*/ 0 h 16259"/>
                    <a:gd name="connsiteX1" fmla="*/ 1537 w 214501"/>
                    <a:gd name="connsiteY1" fmla="*/ 16122 h 16259"/>
                    <a:gd name="connsiteX2" fmla="*/ 1537 w 214501"/>
                    <a:gd name="connsiteY2" fmla="*/ 16260 h 16259"/>
                    <a:gd name="connsiteX3" fmla="*/ 212965 w 214501"/>
                    <a:gd name="connsiteY3" fmla="*/ 16260 h 16259"/>
                    <a:gd name="connsiteX4" fmla="*/ 212965 w 214501"/>
                    <a:gd name="connsiteY4" fmla="*/ 16122 h 16259"/>
                    <a:gd name="connsiteX5" fmla="*/ 214501 w 214501"/>
                    <a:gd name="connsiteY5" fmla="*/ 0 h 16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501" h="16259">
                      <a:moveTo>
                        <a:pt x="0" y="0"/>
                      </a:moveTo>
                      <a:cubicBezTo>
                        <a:pt x="999" y="5316"/>
                        <a:pt x="1514" y="10712"/>
                        <a:pt x="1537" y="16122"/>
                      </a:cubicBezTo>
                      <a:lnTo>
                        <a:pt x="1537" y="16260"/>
                      </a:lnTo>
                      <a:lnTo>
                        <a:pt x="212965" y="16260"/>
                      </a:lnTo>
                      <a:lnTo>
                        <a:pt x="212965" y="16122"/>
                      </a:lnTo>
                      <a:cubicBezTo>
                        <a:pt x="212988" y="10712"/>
                        <a:pt x="213502" y="5316"/>
                        <a:pt x="214501" y="0"/>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46" name="Freeform: Shape 45">
                  <a:extLst>
                    <a:ext uri="{FF2B5EF4-FFF2-40B4-BE49-F238E27FC236}">
                      <a16:creationId xmlns:a16="http://schemas.microsoft.com/office/drawing/2014/main" id="{347348DF-F527-B4BA-6FCE-06F465B12C59}"/>
                    </a:ext>
                  </a:extLst>
                </p:cNvPr>
                <p:cNvSpPr/>
                <p:nvPr/>
              </p:nvSpPr>
              <p:spPr>
                <a:xfrm>
                  <a:off x="4289701" y="2156624"/>
                  <a:ext cx="715439" cy="292784"/>
                </a:xfrm>
                <a:custGeom>
                  <a:avLst/>
                  <a:gdLst>
                    <a:gd name="connsiteX0" fmla="*/ 634140 w 715439"/>
                    <a:gd name="connsiteY0" fmla="*/ 146307 h 292784"/>
                    <a:gd name="connsiteX1" fmla="*/ 699180 w 715439"/>
                    <a:gd name="connsiteY1" fmla="*/ 211347 h 292784"/>
                    <a:gd name="connsiteX2" fmla="*/ 699180 w 715439"/>
                    <a:gd name="connsiteY2" fmla="*/ 260257 h 292784"/>
                    <a:gd name="connsiteX3" fmla="*/ 682920 w 715439"/>
                    <a:gd name="connsiteY3" fmla="*/ 276517 h 292784"/>
                    <a:gd name="connsiteX4" fmla="*/ 640750 w 715439"/>
                    <a:gd name="connsiteY4" fmla="*/ 276517 h 292784"/>
                    <a:gd name="connsiteX5" fmla="*/ 642270 w 715439"/>
                    <a:gd name="connsiteY5" fmla="*/ 292647 h 292784"/>
                    <a:gd name="connsiteX6" fmla="*/ 642270 w 715439"/>
                    <a:gd name="connsiteY6" fmla="*/ 292785 h 292784"/>
                    <a:gd name="connsiteX7" fmla="*/ 682920 w 715439"/>
                    <a:gd name="connsiteY7" fmla="*/ 292785 h 292784"/>
                    <a:gd name="connsiteX8" fmla="*/ 715440 w 715439"/>
                    <a:gd name="connsiteY8" fmla="*/ 260265 h 292784"/>
                    <a:gd name="connsiteX9" fmla="*/ 715440 w 715439"/>
                    <a:gd name="connsiteY9" fmla="*/ 211485 h 292784"/>
                    <a:gd name="connsiteX10" fmla="*/ 634059 w 715439"/>
                    <a:gd name="connsiteY10" fmla="*/ 130047 h 292784"/>
                    <a:gd name="connsiteX11" fmla="*/ 566661 w 715439"/>
                    <a:gd name="connsiteY11" fmla="*/ 130047 h 292784"/>
                    <a:gd name="connsiteX12" fmla="*/ 543897 w 715439"/>
                    <a:gd name="connsiteY12" fmla="*/ 120381 h 292784"/>
                    <a:gd name="connsiteX13" fmla="*/ 441459 w 715439"/>
                    <a:gd name="connsiteY13" fmla="*/ 18756 h 292784"/>
                    <a:gd name="connsiteX14" fmla="*/ 395119 w 715439"/>
                    <a:gd name="connsiteY14" fmla="*/ 57 h 292784"/>
                    <a:gd name="connsiteX15" fmla="*/ 260462 w 715439"/>
                    <a:gd name="connsiteY15" fmla="*/ 57 h 292784"/>
                    <a:gd name="connsiteX16" fmla="*/ 260161 w 715439"/>
                    <a:gd name="connsiteY16" fmla="*/ 0 h 292784"/>
                    <a:gd name="connsiteX17" fmla="*/ 259868 w 715439"/>
                    <a:gd name="connsiteY17" fmla="*/ 57 h 292784"/>
                    <a:gd name="connsiteX18" fmla="*/ 156910 w 715439"/>
                    <a:gd name="connsiteY18" fmla="*/ 57 h 292784"/>
                    <a:gd name="connsiteX19" fmla="*/ 110569 w 715439"/>
                    <a:gd name="connsiteY19" fmla="*/ 18756 h 292784"/>
                    <a:gd name="connsiteX20" fmla="*/ 9758 w 715439"/>
                    <a:gd name="connsiteY20" fmla="*/ 120381 h 292784"/>
                    <a:gd name="connsiteX21" fmla="*/ 2 w 715439"/>
                    <a:gd name="connsiteY21" fmla="*/ 143958 h 292784"/>
                    <a:gd name="connsiteX22" fmla="*/ 2 w 715439"/>
                    <a:gd name="connsiteY22" fmla="*/ 227696 h 292784"/>
                    <a:gd name="connsiteX23" fmla="*/ 65041 w 715439"/>
                    <a:gd name="connsiteY23" fmla="*/ 292736 h 292784"/>
                    <a:gd name="connsiteX24" fmla="*/ 73171 w 715439"/>
                    <a:gd name="connsiteY24" fmla="*/ 292736 h 292784"/>
                    <a:gd name="connsiteX25" fmla="*/ 73171 w 715439"/>
                    <a:gd name="connsiteY25" fmla="*/ 292647 h 292784"/>
                    <a:gd name="connsiteX26" fmla="*/ 74700 w 715439"/>
                    <a:gd name="connsiteY26" fmla="*/ 276525 h 292784"/>
                    <a:gd name="connsiteX27" fmla="*/ 65041 w 715439"/>
                    <a:gd name="connsiteY27" fmla="*/ 276525 h 292784"/>
                    <a:gd name="connsiteX28" fmla="*/ 16262 w 715439"/>
                    <a:gd name="connsiteY28" fmla="*/ 227745 h 292784"/>
                    <a:gd name="connsiteX29" fmla="*/ 16262 w 715439"/>
                    <a:gd name="connsiteY29" fmla="*/ 146307 h 292784"/>
                    <a:gd name="connsiteX30" fmla="*/ 430029 w 715439"/>
                    <a:gd name="connsiteY30" fmla="*/ 30276 h 292784"/>
                    <a:gd name="connsiteX31" fmla="*/ 530580 w 715439"/>
                    <a:gd name="connsiteY31" fmla="*/ 130047 h 292784"/>
                    <a:gd name="connsiteX32" fmla="*/ 268291 w 715439"/>
                    <a:gd name="connsiteY32" fmla="*/ 130047 h 292784"/>
                    <a:gd name="connsiteX33" fmla="*/ 268291 w 715439"/>
                    <a:gd name="connsiteY33" fmla="*/ 16284 h 292784"/>
                    <a:gd name="connsiteX34" fmla="*/ 395119 w 715439"/>
                    <a:gd name="connsiteY34" fmla="*/ 16284 h 292784"/>
                    <a:gd name="connsiteX35" fmla="*/ 430029 w 715439"/>
                    <a:gd name="connsiteY35" fmla="*/ 30276 h 292784"/>
                    <a:gd name="connsiteX36" fmla="*/ 122081 w 715439"/>
                    <a:gd name="connsiteY36" fmla="*/ 30227 h 292784"/>
                    <a:gd name="connsiteX37" fmla="*/ 156910 w 715439"/>
                    <a:gd name="connsiteY37" fmla="*/ 16284 h 292784"/>
                    <a:gd name="connsiteX38" fmla="*/ 252031 w 715439"/>
                    <a:gd name="connsiteY38" fmla="*/ 16284 h 292784"/>
                    <a:gd name="connsiteX39" fmla="*/ 252031 w 715439"/>
                    <a:gd name="connsiteY39" fmla="*/ 130047 h 292784"/>
                    <a:gd name="connsiteX40" fmla="*/ 23278 w 715439"/>
                    <a:gd name="connsiteY40" fmla="*/ 130047 h 292784"/>
                    <a:gd name="connsiteX41" fmla="*/ 23213 w 715439"/>
                    <a:gd name="connsiteY41" fmla="*/ 129909 h 292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5439" h="292784">
                      <a:moveTo>
                        <a:pt x="634140" y="146307"/>
                      </a:moveTo>
                      <a:cubicBezTo>
                        <a:pt x="670061" y="146307"/>
                        <a:pt x="699180" y="175426"/>
                        <a:pt x="699180" y="211347"/>
                      </a:cubicBezTo>
                      <a:lnTo>
                        <a:pt x="699180" y="260257"/>
                      </a:lnTo>
                      <a:cubicBezTo>
                        <a:pt x="699180" y="269237"/>
                        <a:pt x="691900" y="276517"/>
                        <a:pt x="682920" y="276517"/>
                      </a:cubicBezTo>
                      <a:lnTo>
                        <a:pt x="640750" y="276517"/>
                      </a:lnTo>
                      <a:cubicBezTo>
                        <a:pt x="641744" y="281836"/>
                        <a:pt x="642253" y="287235"/>
                        <a:pt x="642270" y="292647"/>
                      </a:cubicBezTo>
                      <a:lnTo>
                        <a:pt x="642270" y="292785"/>
                      </a:lnTo>
                      <a:lnTo>
                        <a:pt x="682920" y="292785"/>
                      </a:lnTo>
                      <a:cubicBezTo>
                        <a:pt x="700856" y="292727"/>
                        <a:pt x="715382" y="278201"/>
                        <a:pt x="715440" y="260265"/>
                      </a:cubicBezTo>
                      <a:lnTo>
                        <a:pt x="715440" y="211485"/>
                      </a:lnTo>
                      <a:cubicBezTo>
                        <a:pt x="715315" y="166582"/>
                        <a:pt x="678961" y="130203"/>
                        <a:pt x="634059" y="130047"/>
                      </a:cubicBezTo>
                      <a:lnTo>
                        <a:pt x="566661" y="130047"/>
                      </a:lnTo>
                      <a:cubicBezTo>
                        <a:pt x="558021" y="130325"/>
                        <a:pt x="549697" y="126790"/>
                        <a:pt x="543897" y="120381"/>
                      </a:cubicBezTo>
                      <a:lnTo>
                        <a:pt x="441459" y="18756"/>
                      </a:lnTo>
                      <a:cubicBezTo>
                        <a:pt x="429157" y="6542"/>
                        <a:pt x="412452" y="-198"/>
                        <a:pt x="395119" y="57"/>
                      </a:cubicBezTo>
                      <a:lnTo>
                        <a:pt x="260462" y="57"/>
                      </a:lnTo>
                      <a:cubicBezTo>
                        <a:pt x="260356" y="57"/>
                        <a:pt x="260267" y="0"/>
                        <a:pt x="260161" y="0"/>
                      </a:cubicBezTo>
                      <a:cubicBezTo>
                        <a:pt x="260055" y="0"/>
                        <a:pt x="259974" y="57"/>
                        <a:pt x="259868" y="57"/>
                      </a:cubicBezTo>
                      <a:lnTo>
                        <a:pt x="156910" y="57"/>
                      </a:lnTo>
                      <a:cubicBezTo>
                        <a:pt x="139606" y="-41"/>
                        <a:pt x="122959" y="6676"/>
                        <a:pt x="110569" y="18756"/>
                      </a:cubicBezTo>
                      <a:lnTo>
                        <a:pt x="9758" y="120381"/>
                      </a:lnTo>
                      <a:cubicBezTo>
                        <a:pt x="3437" y="126587"/>
                        <a:pt x="-86" y="135099"/>
                        <a:pt x="2" y="143958"/>
                      </a:cubicBezTo>
                      <a:lnTo>
                        <a:pt x="2" y="227696"/>
                      </a:lnTo>
                      <a:cubicBezTo>
                        <a:pt x="118" y="263569"/>
                        <a:pt x="29169" y="292620"/>
                        <a:pt x="65041" y="292736"/>
                      </a:cubicBezTo>
                      <a:lnTo>
                        <a:pt x="73171" y="292736"/>
                      </a:lnTo>
                      <a:lnTo>
                        <a:pt x="73171" y="292647"/>
                      </a:lnTo>
                      <a:cubicBezTo>
                        <a:pt x="73192" y="287238"/>
                        <a:pt x="73703" y="281841"/>
                        <a:pt x="74700" y="276525"/>
                      </a:cubicBezTo>
                      <a:lnTo>
                        <a:pt x="65041" y="276525"/>
                      </a:lnTo>
                      <a:cubicBezTo>
                        <a:pt x="38101" y="276525"/>
                        <a:pt x="16262" y="254685"/>
                        <a:pt x="16262" y="227745"/>
                      </a:cubicBezTo>
                      <a:lnTo>
                        <a:pt x="16262" y="146307"/>
                      </a:lnTo>
                      <a:close/>
                      <a:moveTo>
                        <a:pt x="430029" y="30276"/>
                      </a:moveTo>
                      <a:lnTo>
                        <a:pt x="530580" y="130047"/>
                      </a:lnTo>
                      <a:lnTo>
                        <a:pt x="268291" y="130047"/>
                      </a:lnTo>
                      <a:lnTo>
                        <a:pt x="268291" y="16284"/>
                      </a:lnTo>
                      <a:lnTo>
                        <a:pt x="395119" y="16284"/>
                      </a:lnTo>
                      <a:cubicBezTo>
                        <a:pt x="408171" y="16019"/>
                        <a:pt x="420773" y="21069"/>
                        <a:pt x="430029" y="30276"/>
                      </a:cubicBezTo>
                      <a:close/>
                      <a:moveTo>
                        <a:pt x="122081" y="30227"/>
                      </a:moveTo>
                      <a:cubicBezTo>
                        <a:pt x="131404" y="21178"/>
                        <a:pt x="143918" y="16168"/>
                        <a:pt x="156910" y="16284"/>
                      </a:cubicBezTo>
                      <a:lnTo>
                        <a:pt x="252031" y="16284"/>
                      </a:lnTo>
                      <a:lnTo>
                        <a:pt x="252031" y="130047"/>
                      </a:lnTo>
                      <a:lnTo>
                        <a:pt x="23278" y="130047"/>
                      </a:lnTo>
                      <a:cubicBezTo>
                        <a:pt x="23164" y="130047"/>
                        <a:pt x="23140" y="129982"/>
                        <a:pt x="23213" y="129909"/>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48" name="Freeform: Shape 47">
                  <a:extLst>
                    <a:ext uri="{FF2B5EF4-FFF2-40B4-BE49-F238E27FC236}">
                      <a16:creationId xmlns:a16="http://schemas.microsoft.com/office/drawing/2014/main" id="{DD8F982E-E5B8-6E9E-8D57-7005AF504F30}"/>
                    </a:ext>
                  </a:extLst>
                </p:cNvPr>
                <p:cNvSpPr/>
                <p:nvPr/>
              </p:nvSpPr>
              <p:spPr>
                <a:xfrm>
                  <a:off x="4379132" y="2376101"/>
                  <a:ext cx="146339" cy="146339"/>
                </a:xfrm>
                <a:custGeom>
                  <a:avLst/>
                  <a:gdLst>
                    <a:gd name="connsiteX0" fmla="*/ 73170 w 146339"/>
                    <a:gd name="connsiteY0" fmla="*/ 0 h 146339"/>
                    <a:gd name="connsiteX1" fmla="*/ 0 w 146339"/>
                    <a:gd name="connsiteY1" fmla="*/ 73170 h 146339"/>
                    <a:gd name="connsiteX2" fmla="*/ 73170 w 146339"/>
                    <a:gd name="connsiteY2" fmla="*/ 146340 h 146339"/>
                    <a:gd name="connsiteX3" fmla="*/ 146340 w 146339"/>
                    <a:gd name="connsiteY3" fmla="*/ 73170 h 146339"/>
                    <a:gd name="connsiteX4" fmla="*/ 73170 w 146339"/>
                    <a:gd name="connsiteY4" fmla="*/ 0 h 146339"/>
                    <a:gd name="connsiteX5" fmla="*/ 73170 w 146339"/>
                    <a:gd name="connsiteY5" fmla="*/ 130080 h 146339"/>
                    <a:gd name="connsiteX6" fmla="*/ 16260 w 146339"/>
                    <a:gd name="connsiteY6" fmla="*/ 73170 h 146339"/>
                    <a:gd name="connsiteX7" fmla="*/ 73170 w 146339"/>
                    <a:gd name="connsiteY7" fmla="*/ 16260 h 146339"/>
                    <a:gd name="connsiteX8" fmla="*/ 130080 w 146339"/>
                    <a:gd name="connsiteY8" fmla="*/ 73170 h 146339"/>
                    <a:gd name="connsiteX9" fmla="*/ 73170 w 146339"/>
                    <a:gd name="connsiteY9" fmla="*/ 130080 h 146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339" h="146339">
                      <a:moveTo>
                        <a:pt x="73170" y="0"/>
                      </a:moveTo>
                      <a:cubicBezTo>
                        <a:pt x="32759" y="0"/>
                        <a:pt x="0" y="32759"/>
                        <a:pt x="0" y="73170"/>
                      </a:cubicBezTo>
                      <a:cubicBezTo>
                        <a:pt x="0" y="113581"/>
                        <a:pt x="32759" y="146340"/>
                        <a:pt x="73170" y="146340"/>
                      </a:cubicBezTo>
                      <a:cubicBezTo>
                        <a:pt x="113581" y="146340"/>
                        <a:pt x="146340" y="113581"/>
                        <a:pt x="146340" y="73170"/>
                      </a:cubicBezTo>
                      <a:cubicBezTo>
                        <a:pt x="146299" y="32776"/>
                        <a:pt x="113564" y="41"/>
                        <a:pt x="73170" y="0"/>
                      </a:cubicBezTo>
                      <a:close/>
                      <a:moveTo>
                        <a:pt x="73170" y="130080"/>
                      </a:moveTo>
                      <a:cubicBezTo>
                        <a:pt x="41739" y="130080"/>
                        <a:pt x="16260" y="104600"/>
                        <a:pt x="16260" y="73170"/>
                      </a:cubicBezTo>
                      <a:cubicBezTo>
                        <a:pt x="16260" y="41739"/>
                        <a:pt x="41739" y="16260"/>
                        <a:pt x="73170" y="16260"/>
                      </a:cubicBezTo>
                      <a:cubicBezTo>
                        <a:pt x="104600" y="16260"/>
                        <a:pt x="130080" y="41739"/>
                        <a:pt x="130080" y="73170"/>
                      </a:cubicBezTo>
                      <a:cubicBezTo>
                        <a:pt x="130080" y="104600"/>
                        <a:pt x="104600" y="130080"/>
                        <a:pt x="73170" y="130080"/>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49" name="Graphic 18" descr="Cell Tower outline">
                <a:extLst>
                  <a:ext uri="{FF2B5EF4-FFF2-40B4-BE49-F238E27FC236}">
                    <a16:creationId xmlns:a16="http://schemas.microsoft.com/office/drawing/2014/main" id="{C6F6A6D4-E2F9-A781-D235-F45073E3F197}"/>
                  </a:ext>
                </a:extLst>
              </p:cNvPr>
              <p:cNvGrpSpPr/>
              <p:nvPr/>
            </p:nvGrpSpPr>
            <p:grpSpPr>
              <a:xfrm>
                <a:off x="2579008" y="3523964"/>
                <a:ext cx="479517" cy="630748"/>
                <a:chOff x="2579008" y="3523964"/>
                <a:chExt cx="479517" cy="630748"/>
              </a:xfrm>
              <a:solidFill>
                <a:schemeClr val="accent3"/>
              </a:solidFill>
            </p:grpSpPr>
            <p:sp>
              <p:nvSpPr>
                <p:cNvPr id="50" name="Freeform: Shape 49">
                  <a:extLst>
                    <a:ext uri="{FF2B5EF4-FFF2-40B4-BE49-F238E27FC236}">
                      <a16:creationId xmlns:a16="http://schemas.microsoft.com/office/drawing/2014/main" id="{4CE0408D-3290-7A78-E250-5B5245ABBAAC}"/>
                    </a:ext>
                  </a:extLst>
                </p:cNvPr>
                <p:cNvSpPr/>
                <p:nvPr/>
              </p:nvSpPr>
              <p:spPr>
                <a:xfrm>
                  <a:off x="2729331" y="3615898"/>
                  <a:ext cx="37715" cy="126413"/>
                </a:xfrm>
                <a:custGeom>
                  <a:avLst/>
                  <a:gdLst>
                    <a:gd name="connsiteX0" fmla="*/ 37715 w 37715"/>
                    <a:gd name="connsiteY0" fmla="*/ 114917 h 126413"/>
                    <a:gd name="connsiteX1" fmla="*/ 37599 w 37715"/>
                    <a:gd name="connsiteY1" fmla="*/ 11612 h 126413"/>
                    <a:gd name="connsiteX2" fmla="*/ 37715 w 37715"/>
                    <a:gd name="connsiteY2" fmla="*/ 11496 h 126413"/>
                    <a:gd name="connsiteX3" fmla="*/ 26228 w 37715"/>
                    <a:gd name="connsiteY3" fmla="*/ 0 h 126413"/>
                    <a:gd name="connsiteX4" fmla="*/ 26069 w 37715"/>
                    <a:gd name="connsiteY4" fmla="*/ 126255 h 126413"/>
                    <a:gd name="connsiteX5" fmla="*/ 26228 w 37715"/>
                    <a:gd name="connsiteY5" fmla="*/ 126413 h 12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15" h="126413">
                      <a:moveTo>
                        <a:pt x="37715" y="114917"/>
                      </a:moveTo>
                      <a:cubicBezTo>
                        <a:pt x="9156" y="86423"/>
                        <a:pt x="9104" y="40171"/>
                        <a:pt x="37599" y="11612"/>
                      </a:cubicBezTo>
                      <a:cubicBezTo>
                        <a:pt x="37638" y="11573"/>
                        <a:pt x="37676" y="11535"/>
                        <a:pt x="37715" y="11496"/>
                      </a:cubicBezTo>
                      <a:lnTo>
                        <a:pt x="26228" y="0"/>
                      </a:lnTo>
                      <a:cubicBezTo>
                        <a:pt x="-8680" y="34820"/>
                        <a:pt x="-8752" y="91346"/>
                        <a:pt x="26069" y="126255"/>
                      </a:cubicBezTo>
                      <a:cubicBezTo>
                        <a:pt x="26122" y="126308"/>
                        <a:pt x="26175" y="126360"/>
                        <a:pt x="26228" y="126413"/>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51" name="Freeform: Shape 50">
                  <a:extLst>
                    <a:ext uri="{FF2B5EF4-FFF2-40B4-BE49-F238E27FC236}">
                      <a16:creationId xmlns:a16="http://schemas.microsoft.com/office/drawing/2014/main" id="{BFE32568-36F2-92DC-A8F0-9E2ECFE8FBE1}"/>
                    </a:ext>
                  </a:extLst>
                </p:cNvPr>
                <p:cNvSpPr/>
                <p:nvPr/>
              </p:nvSpPr>
              <p:spPr>
                <a:xfrm>
                  <a:off x="2870475" y="3615898"/>
                  <a:ext cx="37716" cy="126413"/>
                </a:xfrm>
                <a:custGeom>
                  <a:avLst/>
                  <a:gdLst>
                    <a:gd name="connsiteX0" fmla="*/ 11496 w 37716"/>
                    <a:gd name="connsiteY0" fmla="*/ 126413 h 126413"/>
                    <a:gd name="connsiteX1" fmla="*/ 11632 w 37716"/>
                    <a:gd name="connsiteY1" fmla="*/ 136 h 126413"/>
                    <a:gd name="connsiteX2" fmla="*/ 11496 w 37716"/>
                    <a:gd name="connsiteY2" fmla="*/ 0 h 126413"/>
                    <a:gd name="connsiteX3" fmla="*/ 0 w 37716"/>
                    <a:gd name="connsiteY3" fmla="*/ 11496 h 126413"/>
                    <a:gd name="connsiteX4" fmla="*/ 116 w 37716"/>
                    <a:gd name="connsiteY4" fmla="*/ 114801 h 126413"/>
                    <a:gd name="connsiteX5" fmla="*/ 0 w 37716"/>
                    <a:gd name="connsiteY5" fmla="*/ 114917 h 12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16" h="126413">
                      <a:moveTo>
                        <a:pt x="11496" y="126413"/>
                      </a:moveTo>
                      <a:cubicBezTo>
                        <a:pt x="46404" y="91580"/>
                        <a:pt x="46465" y="35044"/>
                        <a:pt x="11632" y="136"/>
                      </a:cubicBezTo>
                      <a:cubicBezTo>
                        <a:pt x="11586" y="90"/>
                        <a:pt x="11541" y="46"/>
                        <a:pt x="11496" y="0"/>
                      </a:cubicBezTo>
                      <a:lnTo>
                        <a:pt x="0" y="11496"/>
                      </a:lnTo>
                      <a:cubicBezTo>
                        <a:pt x="28559" y="39991"/>
                        <a:pt x="28611" y="86242"/>
                        <a:pt x="116" y="114801"/>
                      </a:cubicBezTo>
                      <a:cubicBezTo>
                        <a:pt x="77" y="114840"/>
                        <a:pt x="39" y="114878"/>
                        <a:pt x="0" y="114917"/>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52" name="Freeform: Shape 51">
                  <a:extLst>
                    <a:ext uri="{FF2B5EF4-FFF2-40B4-BE49-F238E27FC236}">
                      <a16:creationId xmlns:a16="http://schemas.microsoft.com/office/drawing/2014/main" id="{7EA44CBE-3F10-37B5-470D-9761BEA42A55}"/>
                    </a:ext>
                  </a:extLst>
                </p:cNvPr>
                <p:cNvSpPr/>
                <p:nvPr/>
              </p:nvSpPr>
              <p:spPr>
                <a:xfrm>
                  <a:off x="2664292" y="3569931"/>
                  <a:ext cx="56787" cy="218347"/>
                </a:xfrm>
                <a:custGeom>
                  <a:avLst/>
                  <a:gdLst>
                    <a:gd name="connsiteX0" fmla="*/ 45291 w 56787"/>
                    <a:gd name="connsiteY0" fmla="*/ 218347 h 218347"/>
                    <a:gd name="connsiteX1" fmla="*/ 56787 w 56787"/>
                    <a:gd name="connsiteY1" fmla="*/ 206859 h 218347"/>
                    <a:gd name="connsiteX2" fmla="*/ 56563 w 56787"/>
                    <a:gd name="connsiteY2" fmla="*/ 11712 h 218347"/>
                    <a:gd name="connsiteX3" fmla="*/ 56787 w 56787"/>
                    <a:gd name="connsiteY3" fmla="*/ 11488 h 218347"/>
                    <a:gd name="connsiteX4" fmla="*/ 45291 w 56787"/>
                    <a:gd name="connsiteY4" fmla="*/ 0 h 218347"/>
                    <a:gd name="connsiteX5" fmla="*/ 45052 w 56787"/>
                    <a:gd name="connsiteY5" fmla="*/ 218108 h 218347"/>
                    <a:gd name="connsiteX6" fmla="*/ 45291 w 56787"/>
                    <a:gd name="connsiteY6" fmla="*/ 218347 h 218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787" h="218347">
                      <a:moveTo>
                        <a:pt x="45291" y="218347"/>
                      </a:moveTo>
                      <a:lnTo>
                        <a:pt x="56787" y="206859"/>
                      </a:lnTo>
                      <a:cubicBezTo>
                        <a:pt x="2837" y="153032"/>
                        <a:pt x="2737" y="65662"/>
                        <a:pt x="56563" y="11712"/>
                      </a:cubicBezTo>
                      <a:cubicBezTo>
                        <a:pt x="56638" y="11637"/>
                        <a:pt x="56712" y="11562"/>
                        <a:pt x="56787" y="11488"/>
                      </a:cubicBezTo>
                      <a:lnTo>
                        <a:pt x="45291" y="0"/>
                      </a:lnTo>
                      <a:cubicBezTo>
                        <a:pt x="-15004" y="60163"/>
                        <a:pt x="-15110" y="157814"/>
                        <a:pt x="45052" y="218108"/>
                      </a:cubicBezTo>
                      <a:cubicBezTo>
                        <a:pt x="45132" y="218188"/>
                        <a:pt x="45212" y="218267"/>
                        <a:pt x="45291" y="218347"/>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53" name="Freeform: Shape 52">
                  <a:extLst>
                    <a:ext uri="{FF2B5EF4-FFF2-40B4-BE49-F238E27FC236}">
                      <a16:creationId xmlns:a16="http://schemas.microsoft.com/office/drawing/2014/main" id="{50F2DA8F-0DB4-1C0D-495F-A0AE1E5BECCE}"/>
                    </a:ext>
                  </a:extLst>
                </p:cNvPr>
                <p:cNvSpPr/>
                <p:nvPr/>
              </p:nvSpPr>
              <p:spPr>
                <a:xfrm>
                  <a:off x="2962409" y="3523964"/>
                  <a:ext cx="75860" cy="310281"/>
                </a:xfrm>
                <a:custGeom>
                  <a:avLst/>
                  <a:gdLst>
                    <a:gd name="connsiteX0" fmla="*/ 0 w 75860"/>
                    <a:gd name="connsiteY0" fmla="*/ 298793 h 310281"/>
                    <a:gd name="connsiteX1" fmla="*/ 11496 w 75860"/>
                    <a:gd name="connsiteY1" fmla="*/ 310281 h 310281"/>
                    <a:gd name="connsiteX2" fmla="*/ 11849 w 75860"/>
                    <a:gd name="connsiteY2" fmla="*/ 353 h 310281"/>
                    <a:gd name="connsiteX3" fmla="*/ 11496 w 75860"/>
                    <a:gd name="connsiteY3" fmla="*/ 0 h 310281"/>
                    <a:gd name="connsiteX4" fmla="*/ 0 w 75860"/>
                    <a:gd name="connsiteY4" fmla="*/ 11488 h 310281"/>
                    <a:gd name="connsiteX5" fmla="*/ 339 w 75860"/>
                    <a:gd name="connsiteY5" fmla="*/ 298454 h 310281"/>
                    <a:gd name="connsiteX6" fmla="*/ 0 w 75860"/>
                    <a:gd name="connsiteY6" fmla="*/ 298793 h 31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60" h="310281">
                      <a:moveTo>
                        <a:pt x="0" y="298793"/>
                      </a:moveTo>
                      <a:lnTo>
                        <a:pt x="11496" y="310281"/>
                      </a:lnTo>
                      <a:cubicBezTo>
                        <a:pt x="97178" y="224794"/>
                        <a:pt x="97336" y="86036"/>
                        <a:pt x="11849" y="353"/>
                      </a:cubicBezTo>
                      <a:cubicBezTo>
                        <a:pt x="11732" y="236"/>
                        <a:pt x="11614" y="118"/>
                        <a:pt x="11496" y="0"/>
                      </a:cubicBezTo>
                      <a:lnTo>
                        <a:pt x="0" y="11488"/>
                      </a:lnTo>
                      <a:cubicBezTo>
                        <a:pt x="79337" y="90638"/>
                        <a:pt x="79489" y="219117"/>
                        <a:pt x="339" y="298454"/>
                      </a:cubicBezTo>
                      <a:cubicBezTo>
                        <a:pt x="226" y="298567"/>
                        <a:pt x="113" y="298680"/>
                        <a:pt x="0" y="298793"/>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54" name="Freeform: Shape 53">
                  <a:extLst>
                    <a:ext uri="{FF2B5EF4-FFF2-40B4-BE49-F238E27FC236}">
                      <a16:creationId xmlns:a16="http://schemas.microsoft.com/office/drawing/2014/main" id="{2BABE1B1-43BC-9F45-842B-AA886ADBD0B9}"/>
                    </a:ext>
                  </a:extLst>
                </p:cNvPr>
                <p:cNvSpPr/>
                <p:nvPr/>
              </p:nvSpPr>
              <p:spPr>
                <a:xfrm>
                  <a:off x="2599251" y="3523964"/>
                  <a:ext cx="75860" cy="310281"/>
                </a:xfrm>
                <a:custGeom>
                  <a:avLst/>
                  <a:gdLst>
                    <a:gd name="connsiteX0" fmla="*/ 75861 w 75860"/>
                    <a:gd name="connsiteY0" fmla="*/ 298793 h 310281"/>
                    <a:gd name="connsiteX1" fmla="*/ 75522 w 75860"/>
                    <a:gd name="connsiteY1" fmla="*/ 11826 h 310281"/>
                    <a:gd name="connsiteX2" fmla="*/ 75861 w 75860"/>
                    <a:gd name="connsiteY2" fmla="*/ 11488 h 310281"/>
                    <a:gd name="connsiteX3" fmla="*/ 64365 w 75860"/>
                    <a:gd name="connsiteY3" fmla="*/ 0 h 310281"/>
                    <a:gd name="connsiteX4" fmla="*/ 64011 w 75860"/>
                    <a:gd name="connsiteY4" fmla="*/ 309927 h 310281"/>
                    <a:gd name="connsiteX5" fmla="*/ 64365 w 75860"/>
                    <a:gd name="connsiteY5" fmla="*/ 310281 h 31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860" h="310281">
                      <a:moveTo>
                        <a:pt x="75861" y="298793"/>
                      </a:moveTo>
                      <a:cubicBezTo>
                        <a:pt x="-3477" y="219643"/>
                        <a:pt x="-3628" y="91164"/>
                        <a:pt x="75522" y="11826"/>
                      </a:cubicBezTo>
                      <a:cubicBezTo>
                        <a:pt x="75635" y="11713"/>
                        <a:pt x="75748" y="11600"/>
                        <a:pt x="75861" y="11488"/>
                      </a:cubicBezTo>
                      <a:lnTo>
                        <a:pt x="64365" y="0"/>
                      </a:lnTo>
                      <a:cubicBezTo>
                        <a:pt x="-21317" y="85487"/>
                        <a:pt x="-21475" y="224245"/>
                        <a:pt x="64011" y="309927"/>
                      </a:cubicBezTo>
                      <a:cubicBezTo>
                        <a:pt x="64129" y="310045"/>
                        <a:pt x="64247" y="310163"/>
                        <a:pt x="64365" y="310281"/>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55" name="Freeform: Shape 54">
                  <a:extLst>
                    <a:ext uri="{FF2B5EF4-FFF2-40B4-BE49-F238E27FC236}">
                      <a16:creationId xmlns:a16="http://schemas.microsoft.com/office/drawing/2014/main" id="{37487F4E-190E-0488-BADC-13BAD5CA49E9}"/>
                    </a:ext>
                  </a:extLst>
                </p:cNvPr>
                <p:cNvSpPr/>
                <p:nvPr/>
              </p:nvSpPr>
              <p:spPr>
                <a:xfrm>
                  <a:off x="2916418" y="3569931"/>
                  <a:ext cx="56787" cy="218347"/>
                </a:xfrm>
                <a:custGeom>
                  <a:avLst/>
                  <a:gdLst>
                    <a:gd name="connsiteX0" fmla="*/ 11496 w 56787"/>
                    <a:gd name="connsiteY0" fmla="*/ 218347 h 218347"/>
                    <a:gd name="connsiteX1" fmla="*/ 11735 w 56787"/>
                    <a:gd name="connsiteY1" fmla="*/ 239 h 218347"/>
                    <a:gd name="connsiteX2" fmla="*/ 11496 w 56787"/>
                    <a:gd name="connsiteY2" fmla="*/ 0 h 218347"/>
                    <a:gd name="connsiteX3" fmla="*/ 0 w 56787"/>
                    <a:gd name="connsiteY3" fmla="*/ 11488 h 218347"/>
                    <a:gd name="connsiteX4" fmla="*/ 224 w 56787"/>
                    <a:gd name="connsiteY4" fmla="*/ 206635 h 218347"/>
                    <a:gd name="connsiteX5" fmla="*/ 0 w 56787"/>
                    <a:gd name="connsiteY5" fmla="*/ 206859 h 218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787" h="218347">
                      <a:moveTo>
                        <a:pt x="11496" y="218347"/>
                      </a:moveTo>
                      <a:cubicBezTo>
                        <a:pt x="71791" y="158184"/>
                        <a:pt x="71898" y="60533"/>
                        <a:pt x="11735" y="239"/>
                      </a:cubicBezTo>
                      <a:cubicBezTo>
                        <a:pt x="11655" y="159"/>
                        <a:pt x="11575" y="80"/>
                        <a:pt x="11496" y="0"/>
                      </a:cubicBezTo>
                      <a:lnTo>
                        <a:pt x="0" y="11488"/>
                      </a:lnTo>
                      <a:cubicBezTo>
                        <a:pt x="53951" y="65315"/>
                        <a:pt x="54051" y="152685"/>
                        <a:pt x="224" y="206635"/>
                      </a:cubicBezTo>
                      <a:cubicBezTo>
                        <a:pt x="150" y="206710"/>
                        <a:pt x="75" y="206785"/>
                        <a:pt x="0" y="206859"/>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56" name="Freeform: Shape 55">
                  <a:extLst>
                    <a:ext uri="{FF2B5EF4-FFF2-40B4-BE49-F238E27FC236}">
                      <a16:creationId xmlns:a16="http://schemas.microsoft.com/office/drawing/2014/main" id="{9909C79E-0C6A-D086-148F-E53300EF699B}"/>
                    </a:ext>
                  </a:extLst>
                </p:cNvPr>
                <p:cNvSpPr/>
                <p:nvPr/>
              </p:nvSpPr>
              <p:spPr>
                <a:xfrm>
                  <a:off x="2579008" y="3654769"/>
                  <a:ext cx="479517" cy="499943"/>
                </a:xfrm>
                <a:custGeom>
                  <a:avLst/>
                  <a:gdLst>
                    <a:gd name="connsiteX0" fmla="*/ 479506 w 479517"/>
                    <a:gd name="connsiteY0" fmla="*/ 492317 h 499943"/>
                    <a:gd name="connsiteX1" fmla="*/ 479506 w 479517"/>
                    <a:gd name="connsiteY1" fmla="*/ 491390 h 499943"/>
                    <a:gd name="connsiteX2" fmla="*/ 479156 w 479517"/>
                    <a:gd name="connsiteY2" fmla="*/ 489464 h 499943"/>
                    <a:gd name="connsiteX3" fmla="*/ 478864 w 479517"/>
                    <a:gd name="connsiteY3" fmla="*/ 488553 h 499943"/>
                    <a:gd name="connsiteX4" fmla="*/ 478709 w 479517"/>
                    <a:gd name="connsiteY4" fmla="*/ 488090 h 499943"/>
                    <a:gd name="connsiteX5" fmla="*/ 251460 w 479517"/>
                    <a:gd name="connsiteY5" fmla="*/ 45599 h 499943"/>
                    <a:gd name="connsiteX6" fmla="*/ 262947 w 479517"/>
                    <a:gd name="connsiteY6" fmla="*/ 16640 h 499943"/>
                    <a:gd name="connsiteX7" fmla="*/ 247549 w 479517"/>
                    <a:gd name="connsiteY7" fmla="*/ 1193 h 499943"/>
                    <a:gd name="connsiteX8" fmla="*/ 216832 w 479517"/>
                    <a:gd name="connsiteY8" fmla="*/ 16883 h 499943"/>
                    <a:gd name="connsiteX9" fmla="*/ 228037 w 479517"/>
                    <a:gd name="connsiteY9" fmla="*/ 45631 h 499943"/>
                    <a:gd name="connsiteX10" fmla="*/ 812 w 479517"/>
                    <a:gd name="connsiteY10" fmla="*/ 488090 h 499943"/>
                    <a:gd name="connsiteX11" fmla="*/ 666 w 479517"/>
                    <a:gd name="connsiteY11" fmla="*/ 488553 h 499943"/>
                    <a:gd name="connsiteX12" fmla="*/ 365 w 479517"/>
                    <a:gd name="connsiteY12" fmla="*/ 489456 h 499943"/>
                    <a:gd name="connsiteX13" fmla="*/ 15 w 479517"/>
                    <a:gd name="connsiteY13" fmla="*/ 491374 h 499943"/>
                    <a:gd name="connsiteX14" fmla="*/ 15 w 479517"/>
                    <a:gd name="connsiteY14" fmla="*/ 492325 h 499943"/>
                    <a:gd name="connsiteX15" fmla="*/ 519 w 479517"/>
                    <a:gd name="connsiteY15" fmla="*/ 494642 h 499943"/>
                    <a:gd name="connsiteX16" fmla="*/ 609 w 479517"/>
                    <a:gd name="connsiteY16" fmla="*/ 495073 h 499943"/>
                    <a:gd name="connsiteX17" fmla="*/ 682 w 479517"/>
                    <a:gd name="connsiteY17" fmla="*/ 495187 h 499943"/>
                    <a:gd name="connsiteX18" fmla="*/ 1202 w 479517"/>
                    <a:gd name="connsiteY18" fmla="*/ 496000 h 499943"/>
                    <a:gd name="connsiteX19" fmla="*/ 2015 w 479517"/>
                    <a:gd name="connsiteY19" fmla="*/ 497236 h 499943"/>
                    <a:gd name="connsiteX20" fmla="*/ 2105 w 479517"/>
                    <a:gd name="connsiteY20" fmla="*/ 497366 h 499943"/>
                    <a:gd name="connsiteX21" fmla="*/ 2414 w 479517"/>
                    <a:gd name="connsiteY21" fmla="*/ 497577 h 499943"/>
                    <a:gd name="connsiteX22" fmla="*/ 4479 w 479517"/>
                    <a:gd name="connsiteY22" fmla="*/ 499025 h 499943"/>
                    <a:gd name="connsiteX23" fmla="*/ 5170 w 479517"/>
                    <a:gd name="connsiteY23" fmla="*/ 499342 h 499943"/>
                    <a:gd name="connsiteX24" fmla="*/ 8031 w 479517"/>
                    <a:gd name="connsiteY24" fmla="*/ 499927 h 499943"/>
                    <a:gd name="connsiteX25" fmla="*/ 11283 w 479517"/>
                    <a:gd name="connsiteY25" fmla="*/ 499236 h 499943"/>
                    <a:gd name="connsiteX26" fmla="*/ 239882 w 479517"/>
                    <a:gd name="connsiteY26" fmla="*/ 398936 h 499943"/>
                    <a:gd name="connsiteX27" fmla="*/ 468189 w 479517"/>
                    <a:gd name="connsiteY27" fmla="*/ 499252 h 499943"/>
                    <a:gd name="connsiteX28" fmla="*/ 471116 w 479517"/>
                    <a:gd name="connsiteY28" fmla="*/ 499870 h 499943"/>
                    <a:gd name="connsiteX29" fmla="*/ 471449 w 479517"/>
                    <a:gd name="connsiteY29" fmla="*/ 499943 h 499943"/>
                    <a:gd name="connsiteX30" fmla="*/ 472368 w 479517"/>
                    <a:gd name="connsiteY30" fmla="*/ 499813 h 499943"/>
                    <a:gd name="connsiteX31" fmla="*/ 473384 w 479517"/>
                    <a:gd name="connsiteY31" fmla="*/ 499667 h 499943"/>
                    <a:gd name="connsiteX32" fmla="*/ 474652 w 479517"/>
                    <a:gd name="connsiteY32" fmla="*/ 499195 h 499943"/>
                    <a:gd name="connsiteX33" fmla="*/ 475595 w 479517"/>
                    <a:gd name="connsiteY33" fmla="*/ 498764 h 499943"/>
                    <a:gd name="connsiteX34" fmla="*/ 476733 w 479517"/>
                    <a:gd name="connsiteY34" fmla="*/ 497886 h 499943"/>
                    <a:gd name="connsiteX35" fmla="*/ 477384 w 479517"/>
                    <a:gd name="connsiteY35" fmla="*/ 497382 h 499943"/>
                    <a:gd name="connsiteX36" fmla="*/ 477481 w 479517"/>
                    <a:gd name="connsiteY36" fmla="*/ 497236 h 499943"/>
                    <a:gd name="connsiteX37" fmla="*/ 478229 w 479517"/>
                    <a:gd name="connsiteY37" fmla="*/ 496147 h 499943"/>
                    <a:gd name="connsiteX38" fmla="*/ 478847 w 479517"/>
                    <a:gd name="connsiteY38" fmla="*/ 495163 h 499943"/>
                    <a:gd name="connsiteX39" fmla="*/ 478896 w 479517"/>
                    <a:gd name="connsiteY39" fmla="*/ 495082 h 499943"/>
                    <a:gd name="connsiteX40" fmla="*/ 478969 w 479517"/>
                    <a:gd name="connsiteY40" fmla="*/ 494732 h 499943"/>
                    <a:gd name="connsiteX41" fmla="*/ 479506 w 479517"/>
                    <a:gd name="connsiteY41" fmla="*/ 492317 h 499943"/>
                    <a:gd name="connsiteX42" fmla="*/ 260102 w 479517"/>
                    <a:gd name="connsiteY42" fmla="*/ 390058 h 499943"/>
                    <a:gd name="connsiteX43" fmla="*/ 382482 w 479517"/>
                    <a:gd name="connsiteY43" fmla="*/ 336343 h 499943"/>
                    <a:gd name="connsiteX44" fmla="*/ 453661 w 479517"/>
                    <a:gd name="connsiteY44" fmla="*/ 474952 h 499943"/>
                    <a:gd name="connsiteX45" fmla="*/ 453630 w 479517"/>
                    <a:gd name="connsiteY45" fmla="*/ 475063 h 499943"/>
                    <a:gd name="connsiteX46" fmla="*/ 453555 w 479517"/>
                    <a:gd name="connsiteY46" fmla="*/ 475065 h 499943"/>
                    <a:gd name="connsiteX47" fmla="*/ 168615 w 479517"/>
                    <a:gd name="connsiteY47" fmla="*/ 196922 h 499943"/>
                    <a:gd name="connsiteX48" fmla="*/ 224167 w 479517"/>
                    <a:gd name="connsiteY48" fmla="*/ 234515 h 499943"/>
                    <a:gd name="connsiteX49" fmla="*/ 108364 w 479517"/>
                    <a:gd name="connsiteY49" fmla="*/ 314254 h 499943"/>
                    <a:gd name="connsiteX50" fmla="*/ 371214 w 479517"/>
                    <a:gd name="connsiteY50" fmla="*/ 314401 h 499943"/>
                    <a:gd name="connsiteX51" fmla="*/ 253012 w 479517"/>
                    <a:gd name="connsiteY51" fmla="*/ 234402 h 499943"/>
                    <a:gd name="connsiteX52" fmla="*/ 309987 w 479517"/>
                    <a:gd name="connsiteY52" fmla="*/ 195166 h 499943"/>
                    <a:gd name="connsiteX53" fmla="*/ 238549 w 479517"/>
                    <a:gd name="connsiteY53" fmla="*/ 224613 h 499943"/>
                    <a:gd name="connsiteX54" fmla="*/ 176095 w 479517"/>
                    <a:gd name="connsiteY54" fmla="*/ 182337 h 499943"/>
                    <a:gd name="connsiteX55" fmla="*/ 239679 w 479517"/>
                    <a:gd name="connsiteY55" fmla="*/ 58517 h 499943"/>
                    <a:gd name="connsiteX56" fmla="*/ 239788 w 479517"/>
                    <a:gd name="connsiteY56" fmla="*/ 58480 h 499943"/>
                    <a:gd name="connsiteX57" fmla="*/ 239826 w 479517"/>
                    <a:gd name="connsiteY57" fmla="*/ 58517 h 499943"/>
                    <a:gd name="connsiteX58" fmla="*/ 302500 w 479517"/>
                    <a:gd name="connsiteY58" fmla="*/ 180565 h 499943"/>
                    <a:gd name="connsiteX59" fmla="*/ 238630 w 479517"/>
                    <a:gd name="connsiteY59" fmla="*/ 244304 h 499943"/>
                    <a:gd name="connsiteX60" fmla="*/ 361808 w 479517"/>
                    <a:gd name="connsiteY60" fmla="*/ 327661 h 499943"/>
                    <a:gd name="connsiteX61" fmla="*/ 239858 w 479517"/>
                    <a:gd name="connsiteY61" fmla="*/ 381172 h 499943"/>
                    <a:gd name="connsiteX62" fmla="*/ 117770 w 479517"/>
                    <a:gd name="connsiteY62" fmla="*/ 327522 h 499943"/>
                    <a:gd name="connsiteX63" fmla="*/ 97095 w 479517"/>
                    <a:gd name="connsiteY63" fmla="*/ 336173 h 499943"/>
                    <a:gd name="connsiteX64" fmla="*/ 219639 w 479517"/>
                    <a:gd name="connsiteY64" fmla="*/ 390050 h 499943"/>
                    <a:gd name="connsiteX65" fmla="*/ 25942 w 479517"/>
                    <a:gd name="connsiteY65" fmla="*/ 475074 h 499943"/>
                    <a:gd name="connsiteX66" fmla="*/ 25836 w 479517"/>
                    <a:gd name="connsiteY66" fmla="*/ 475028 h 499943"/>
                    <a:gd name="connsiteX67" fmla="*/ 25836 w 479517"/>
                    <a:gd name="connsiteY67" fmla="*/ 474968 h 499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79517" h="499943">
                      <a:moveTo>
                        <a:pt x="479506" y="492317"/>
                      </a:moveTo>
                      <a:cubicBezTo>
                        <a:pt x="479522" y="492008"/>
                        <a:pt x="479522" y="491699"/>
                        <a:pt x="479506" y="491390"/>
                      </a:cubicBezTo>
                      <a:cubicBezTo>
                        <a:pt x="479469" y="490736"/>
                        <a:pt x="479351" y="490089"/>
                        <a:pt x="479156" y="489464"/>
                      </a:cubicBezTo>
                      <a:cubicBezTo>
                        <a:pt x="479078" y="489154"/>
                        <a:pt x="478981" y="488850"/>
                        <a:pt x="478864" y="488553"/>
                      </a:cubicBezTo>
                      <a:cubicBezTo>
                        <a:pt x="478790" y="488407"/>
                        <a:pt x="478782" y="488244"/>
                        <a:pt x="478709" y="488090"/>
                      </a:cubicBezTo>
                      <a:lnTo>
                        <a:pt x="251460" y="45599"/>
                      </a:lnTo>
                      <a:cubicBezTo>
                        <a:pt x="261781" y="39988"/>
                        <a:pt x="266616" y="27801"/>
                        <a:pt x="262947" y="16640"/>
                      </a:cubicBezTo>
                      <a:cubicBezTo>
                        <a:pt x="260616" y="9303"/>
                        <a:pt x="254878" y="3548"/>
                        <a:pt x="247549" y="1193"/>
                      </a:cubicBezTo>
                      <a:cubicBezTo>
                        <a:pt x="234734" y="-2957"/>
                        <a:pt x="220981" y="4068"/>
                        <a:pt x="216832" y="16883"/>
                      </a:cubicBezTo>
                      <a:cubicBezTo>
                        <a:pt x="213260" y="27910"/>
                        <a:pt x="217945" y="39929"/>
                        <a:pt x="228037" y="45631"/>
                      </a:cubicBezTo>
                      <a:lnTo>
                        <a:pt x="812" y="488090"/>
                      </a:lnTo>
                      <a:cubicBezTo>
                        <a:pt x="739" y="488244"/>
                        <a:pt x="731" y="488407"/>
                        <a:pt x="666" y="488553"/>
                      </a:cubicBezTo>
                      <a:cubicBezTo>
                        <a:pt x="546" y="488847"/>
                        <a:pt x="445" y="489148"/>
                        <a:pt x="365" y="489456"/>
                      </a:cubicBezTo>
                      <a:cubicBezTo>
                        <a:pt x="170" y="490078"/>
                        <a:pt x="52" y="490723"/>
                        <a:pt x="15" y="491374"/>
                      </a:cubicBezTo>
                      <a:cubicBezTo>
                        <a:pt x="-5" y="491691"/>
                        <a:pt x="-5" y="492008"/>
                        <a:pt x="15" y="492325"/>
                      </a:cubicBezTo>
                      <a:cubicBezTo>
                        <a:pt x="65" y="493119"/>
                        <a:pt x="235" y="493900"/>
                        <a:pt x="519" y="494642"/>
                      </a:cubicBezTo>
                      <a:cubicBezTo>
                        <a:pt x="540" y="494788"/>
                        <a:pt x="571" y="494932"/>
                        <a:pt x="609" y="495073"/>
                      </a:cubicBezTo>
                      <a:lnTo>
                        <a:pt x="682" y="495187"/>
                      </a:lnTo>
                      <a:cubicBezTo>
                        <a:pt x="837" y="495469"/>
                        <a:pt x="1011" y="495741"/>
                        <a:pt x="1202" y="496000"/>
                      </a:cubicBezTo>
                      <a:cubicBezTo>
                        <a:pt x="1436" y="496435"/>
                        <a:pt x="1708" y="496849"/>
                        <a:pt x="2015" y="497236"/>
                      </a:cubicBezTo>
                      <a:lnTo>
                        <a:pt x="2105" y="497366"/>
                      </a:lnTo>
                      <a:cubicBezTo>
                        <a:pt x="2194" y="497455"/>
                        <a:pt x="2324" y="497488"/>
                        <a:pt x="2414" y="497577"/>
                      </a:cubicBezTo>
                      <a:cubicBezTo>
                        <a:pt x="3022" y="498166"/>
                        <a:pt x="3718" y="498654"/>
                        <a:pt x="4479" y="499025"/>
                      </a:cubicBezTo>
                      <a:cubicBezTo>
                        <a:pt x="4706" y="499138"/>
                        <a:pt x="4926" y="499244"/>
                        <a:pt x="5170" y="499342"/>
                      </a:cubicBezTo>
                      <a:cubicBezTo>
                        <a:pt x="6081" y="499706"/>
                        <a:pt x="7050" y="499904"/>
                        <a:pt x="8031" y="499927"/>
                      </a:cubicBezTo>
                      <a:cubicBezTo>
                        <a:pt x="9152" y="499927"/>
                        <a:pt x="10260" y="499692"/>
                        <a:pt x="11283" y="499236"/>
                      </a:cubicBezTo>
                      <a:lnTo>
                        <a:pt x="239882" y="398936"/>
                      </a:lnTo>
                      <a:lnTo>
                        <a:pt x="468189" y="499252"/>
                      </a:lnTo>
                      <a:cubicBezTo>
                        <a:pt x="469116" y="499640"/>
                        <a:pt x="470110" y="499850"/>
                        <a:pt x="471116" y="499870"/>
                      </a:cubicBezTo>
                      <a:cubicBezTo>
                        <a:pt x="471229" y="499870"/>
                        <a:pt x="471335" y="499943"/>
                        <a:pt x="471449" y="499943"/>
                      </a:cubicBezTo>
                      <a:cubicBezTo>
                        <a:pt x="471757" y="499916"/>
                        <a:pt x="472064" y="499873"/>
                        <a:pt x="472368" y="499813"/>
                      </a:cubicBezTo>
                      <a:cubicBezTo>
                        <a:pt x="472709" y="499786"/>
                        <a:pt x="473048" y="499737"/>
                        <a:pt x="473384" y="499667"/>
                      </a:cubicBezTo>
                      <a:cubicBezTo>
                        <a:pt x="473819" y="499544"/>
                        <a:pt x="474242" y="499386"/>
                        <a:pt x="474652" y="499195"/>
                      </a:cubicBezTo>
                      <a:cubicBezTo>
                        <a:pt x="474976" y="499073"/>
                        <a:pt x="475291" y="498929"/>
                        <a:pt x="475595" y="498764"/>
                      </a:cubicBezTo>
                      <a:cubicBezTo>
                        <a:pt x="476001" y="498507"/>
                        <a:pt x="476381" y="498213"/>
                        <a:pt x="476733" y="497886"/>
                      </a:cubicBezTo>
                      <a:cubicBezTo>
                        <a:pt x="476937" y="497707"/>
                        <a:pt x="477189" y="497586"/>
                        <a:pt x="477384" y="497382"/>
                      </a:cubicBezTo>
                      <a:cubicBezTo>
                        <a:pt x="477424" y="497382"/>
                        <a:pt x="477441" y="497285"/>
                        <a:pt x="477481" y="497236"/>
                      </a:cubicBezTo>
                      <a:cubicBezTo>
                        <a:pt x="477759" y="496893"/>
                        <a:pt x="478008" y="496529"/>
                        <a:pt x="478229" y="496147"/>
                      </a:cubicBezTo>
                      <a:cubicBezTo>
                        <a:pt x="478454" y="495830"/>
                        <a:pt x="478659" y="495502"/>
                        <a:pt x="478847" y="495163"/>
                      </a:cubicBezTo>
                      <a:lnTo>
                        <a:pt x="478896" y="495082"/>
                      </a:lnTo>
                      <a:cubicBezTo>
                        <a:pt x="478945" y="494968"/>
                        <a:pt x="478896" y="494846"/>
                        <a:pt x="478969" y="494732"/>
                      </a:cubicBezTo>
                      <a:cubicBezTo>
                        <a:pt x="479272" y="493960"/>
                        <a:pt x="479453" y="493145"/>
                        <a:pt x="479506" y="492317"/>
                      </a:cubicBezTo>
                      <a:close/>
                      <a:moveTo>
                        <a:pt x="260102" y="390058"/>
                      </a:moveTo>
                      <a:lnTo>
                        <a:pt x="382482" y="336343"/>
                      </a:lnTo>
                      <a:lnTo>
                        <a:pt x="453661" y="474952"/>
                      </a:lnTo>
                      <a:cubicBezTo>
                        <a:pt x="453683" y="474991"/>
                        <a:pt x="453669" y="475040"/>
                        <a:pt x="453630" y="475063"/>
                      </a:cubicBezTo>
                      <a:cubicBezTo>
                        <a:pt x="453608" y="475076"/>
                        <a:pt x="453579" y="475077"/>
                        <a:pt x="453555" y="475065"/>
                      </a:cubicBezTo>
                      <a:close/>
                      <a:moveTo>
                        <a:pt x="168615" y="196922"/>
                      </a:moveTo>
                      <a:lnTo>
                        <a:pt x="224167" y="234515"/>
                      </a:lnTo>
                      <a:lnTo>
                        <a:pt x="108364" y="314254"/>
                      </a:lnTo>
                      <a:close/>
                      <a:moveTo>
                        <a:pt x="371214" y="314401"/>
                      </a:moveTo>
                      <a:lnTo>
                        <a:pt x="253012" y="234402"/>
                      </a:lnTo>
                      <a:lnTo>
                        <a:pt x="309987" y="195166"/>
                      </a:lnTo>
                      <a:close/>
                      <a:moveTo>
                        <a:pt x="238549" y="224613"/>
                      </a:moveTo>
                      <a:lnTo>
                        <a:pt x="176095" y="182337"/>
                      </a:lnTo>
                      <a:lnTo>
                        <a:pt x="239679" y="58517"/>
                      </a:lnTo>
                      <a:cubicBezTo>
                        <a:pt x="239699" y="58477"/>
                        <a:pt x="239747" y="58460"/>
                        <a:pt x="239788" y="58480"/>
                      </a:cubicBezTo>
                      <a:cubicBezTo>
                        <a:pt x="239804" y="58487"/>
                        <a:pt x="239817" y="58501"/>
                        <a:pt x="239826" y="58517"/>
                      </a:cubicBezTo>
                      <a:lnTo>
                        <a:pt x="302500" y="180565"/>
                      </a:lnTo>
                      <a:close/>
                      <a:moveTo>
                        <a:pt x="238630" y="244304"/>
                      </a:moveTo>
                      <a:lnTo>
                        <a:pt x="361808" y="327661"/>
                      </a:lnTo>
                      <a:lnTo>
                        <a:pt x="239858" y="381172"/>
                      </a:lnTo>
                      <a:lnTo>
                        <a:pt x="117770" y="327522"/>
                      </a:lnTo>
                      <a:close/>
                      <a:moveTo>
                        <a:pt x="97095" y="336173"/>
                      </a:moveTo>
                      <a:lnTo>
                        <a:pt x="219639" y="390050"/>
                      </a:lnTo>
                      <a:lnTo>
                        <a:pt x="25942" y="475074"/>
                      </a:lnTo>
                      <a:cubicBezTo>
                        <a:pt x="25900" y="475090"/>
                        <a:pt x="25853" y="475070"/>
                        <a:pt x="25836" y="475028"/>
                      </a:cubicBezTo>
                      <a:cubicBezTo>
                        <a:pt x="25828" y="475009"/>
                        <a:pt x="25828" y="474987"/>
                        <a:pt x="25836" y="474968"/>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57" name="Graphic 20" descr="Cheese outline">
                <a:extLst>
                  <a:ext uri="{FF2B5EF4-FFF2-40B4-BE49-F238E27FC236}">
                    <a16:creationId xmlns:a16="http://schemas.microsoft.com/office/drawing/2014/main" id="{B7E3774F-6BB3-5315-1892-B52F326E1811}"/>
                  </a:ext>
                </a:extLst>
              </p:cNvPr>
              <p:cNvGrpSpPr/>
              <p:nvPr/>
            </p:nvGrpSpPr>
            <p:grpSpPr>
              <a:xfrm>
                <a:off x="5703922" y="5074385"/>
                <a:ext cx="487798" cy="617716"/>
                <a:chOff x="5703922" y="5074385"/>
                <a:chExt cx="487798" cy="617716"/>
              </a:xfrm>
              <a:solidFill>
                <a:schemeClr val="accent3"/>
              </a:solidFill>
            </p:grpSpPr>
            <p:sp>
              <p:nvSpPr>
                <p:cNvPr id="58" name="Freeform: Shape 57">
                  <a:extLst>
                    <a:ext uri="{FF2B5EF4-FFF2-40B4-BE49-F238E27FC236}">
                      <a16:creationId xmlns:a16="http://schemas.microsoft.com/office/drawing/2014/main" id="{9DC19A2B-7C36-F3B2-FEEB-5C1F0FDDEB69}"/>
                    </a:ext>
                  </a:extLst>
                </p:cNvPr>
                <p:cNvSpPr/>
                <p:nvPr/>
              </p:nvSpPr>
              <p:spPr>
                <a:xfrm>
                  <a:off x="5972211" y="5372139"/>
                  <a:ext cx="81299" cy="65560"/>
                </a:xfrm>
                <a:custGeom>
                  <a:avLst/>
                  <a:gdLst>
                    <a:gd name="connsiteX0" fmla="*/ 40650 w 81299"/>
                    <a:gd name="connsiteY0" fmla="*/ 4325 h 65560"/>
                    <a:gd name="connsiteX1" fmla="*/ 20512 w 81299"/>
                    <a:gd name="connsiteY1" fmla="*/ 0 h 65560"/>
                    <a:gd name="connsiteX2" fmla="*/ 0 w 81299"/>
                    <a:gd name="connsiteY2" fmla="*/ 16520 h 65560"/>
                    <a:gd name="connsiteX3" fmla="*/ 40650 w 81299"/>
                    <a:gd name="connsiteY3" fmla="*/ 61235 h 65560"/>
                    <a:gd name="connsiteX4" fmla="*/ 60788 w 81299"/>
                    <a:gd name="connsiteY4" fmla="*/ 65560 h 65560"/>
                    <a:gd name="connsiteX5" fmla="*/ 81300 w 81299"/>
                    <a:gd name="connsiteY5" fmla="*/ 49040 h 65560"/>
                    <a:gd name="connsiteX6" fmla="*/ 40650 w 81299"/>
                    <a:gd name="connsiteY6" fmla="*/ 4325 h 65560"/>
                    <a:gd name="connsiteX7" fmla="*/ 60788 w 81299"/>
                    <a:gd name="connsiteY7" fmla="*/ 49300 h 65560"/>
                    <a:gd name="connsiteX8" fmla="*/ 46690 w 81299"/>
                    <a:gd name="connsiteY8" fmla="*/ 46138 h 65560"/>
                    <a:gd name="connsiteX9" fmla="*/ 16317 w 81299"/>
                    <a:gd name="connsiteY9" fmla="*/ 16870 h 65560"/>
                    <a:gd name="connsiteX10" fmla="*/ 20512 w 81299"/>
                    <a:gd name="connsiteY10" fmla="*/ 16301 h 65560"/>
                    <a:gd name="connsiteX11" fmla="*/ 34609 w 81299"/>
                    <a:gd name="connsiteY11" fmla="*/ 19463 h 65560"/>
                    <a:gd name="connsiteX12" fmla="*/ 64991 w 81299"/>
                    <a:gd name="connsiteY12" fmla="*/ 48780 h 65560"/>
                    <a:gd name="connsiteX13" fmla="*/ 60780 w 81299"/>
                    <a:gd name="connsiteY13" fmla="*/ 49300 h 65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299" h="65560">
                      <a:moveTo>
                        <a:pt x="40650" y="4325"/>
                      </a:moveTo>
                      <a:cubicBezTo>
                        <a:pt x="34268" y="1633"/>
                        <a:pt x="27436" y="167"/>
                        <a:pt x="20512" y="0"/>
                      </a:cubicBezTo>
                      <a:cubicBezTo>
                        <a:pt x="8260" y="0"/>
                        <a:pt x="0" y="5935"/>
                        <a:pt x="0" y="16520"/>
                      </a:cubicBezTo>
                      <a:cubicBezTo>
                        <a:pt x="0" y="32235"/>
                        <a:pt x="18203" y="52292"/>
                        <a:pt x="40650" y="61235"/>
                      </a:cubicBezTo>
                      <a:cubicBezTo>
                        <a:pt x="47031" y="63929"/>
                        <a:pt x="53863" y="65397"/>
                        <a:pt x="60788" y="65560"/>
                      </a:cubicBezTo>
                      <a:cubicBezTo>
                        <a:pt x="73040" y="65560"/>
                        <a:pt x="81300" y="59625"/>
                        <a:pt x="81300" y="49040"/>
                      </a:cubicBezTo>
                      <a:cubicBezTo>
                        <a:pt x="81300" y="33325"/>
                        <a:pt x="63097" y="13309"/>
                        <a:pt x="40650" y="4325"/>
                      </a:cubicBezTo>
                      <a:close/>
                      <a:moveTo>
                        <a:pt x="60788" y="49300"/>
                      </a:moveTo>
                      <a:cubicBezTo>
                        <a:pt x="55931" y="49148"/>
                        <a:pt x="51147" y="48075"/>
                        <a:pt x="46690" y="46138"/>
                      </a:cubicBezTo>
                      <a:cubicBezTo>
                        <a:pt x="28943" y="39040"/>
                        <a:pt x="16992" y="24374"/>
                        <a:pt x="16317" y="16870"/>
                      </a:cubicBezTo>
                      <a:cubicBezTo>
                        <a:pt x="17674" y="16446"/>
                        <a:pt x="19092" y="16253"/>
                        <a:pt x="20512" y="16301"/>
                      </a:cubicBezTo>
                      <a:cubicBezTo>
                        <a:pt x="25369" y="16457"/>
                        <a:pt x="30152" y="17530"/>
                        <a:pt x="34609" y="19463"/>
                      </a:cubicBezTo>
                      <a:cubicBezTo>
                        <a:pt x="52357" y="26561"/>
                        <a:pt x="64316" y="41235"/>
                        <a:pt x="64991" y="48780"/>
                      </a:cubicBezTo>
                      <a:cubicBezTo>
                        <a:pt x="63625" y="49182"/>
                        <a:pt x="62202" y="49359"/>
                        <a:pt x="60780" y="49300"/>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59" name="Freeform: Shape 58">
                  <a:extLst>
                    <a:ext uri="{FF2B5EF4-FFF2-40B4-BE49-F238E27FC236}">
                      <a16:creationId xmlns:a16="http://schemas.microsoft.com/office/drawing/2014/main" id="{2C34AC8B-6F2C-1BA9-3201-6013359A3915}"/>
                    </a:ext>
                  </a:extLst>
                </p:cNvPr>
                <p:cNvSpPr/>
                <p:nvPr/>
              </p:nvSpPr>
              <p:spPr>
                <a:xfrm>
                  <a:off x="5785222" y="5291384"/>
                  <a:ext cx="97559" cy="75860"/>
                </a:xfrm>
                <a:custGeom>
                  <a:avLst/>
                  <a:gdLst>
                    <a:gd name="connsiteX0" fmla="*/ 97560 w 97559"/>
                    <a:gd name="connsiteY0" fmla="*/ 57438 h 75860"/>
                    <a:gd name="connsiteX1" fmla="*/ 48780 w 97559"/>
                    <a:gd name="connsiteY1" fmla="*/ 5406 h 75860"/>
                    <a:gd name="connsiteX2" fmla="*/ 23723 w 97559"/>
                    <a:gd name="connsiteY2" fmla="*/ 0 h 75860"/>
                    <a:gd name="connsiteX3" fmla="*/ 0 w 97559"/>
                    <a:gd name="connsiteY3" fmla="*/ 18414 h 75860"/>
                    <a:gd name="connsiteX4" fmla="*/ 48780 w 97559"/>
                    <a:gd name="connsiteY4" fmla="*/ 70446 h 75860"/>
                    <a:gd name="connsiteX5" fmla="*/ 73845 w 97559"/>
                    <a:gd name="connsiteY5" fmla="*/ 75861 h 75860"/>
                    <a:gd name="connsiteX6" fmla="*/ 97560 w 97559"/>
                    <a:gd name="connsiteY6" fmla="*/ 57438 h 75860"/>
                    <a:gd name="connsiteX7" fmla="*/ 16260 w 97559"/>
                    <a:gd name="connsiteY7" fmla="*/ 17772 h 75860"/>
                    <a:gd name="connsiteX8" fmla="*/ 23699 w 97559"/>
                    <a:gd name="connsiteY8" fmla="*/ 16260 h 75860"/>
                    <a:gd name="connsiteX9" fmla="*/ 42715 w 97559"/>
                    <a:gd name="connsiteY9" fmla="*/ 20504 h 75860"/>
                    <a:gd name="connsiteX10" fmla="*/ 81210 w 97559"/>
                    <a:gd name="connsiteY10" fmla="*/ 56365 h 75860"/>
                    <a:gd name="connsiteX11" fmla="*/ 81259 w 97559"/>
                    <a:gd name="connsiteY11" fmla="*/ 58081 h 75860"/>
                    <a:gd name="connsiteX12" fmla="*/ 73820 w 97559"/>
                    <a:gd name="connsiteY12" fmla="*/ 59601 h 75860"/>
                    <a:gd name="connsiteX13" fmla="*/ 54796 w 97559"/>
                    <a:gd name="connsiteY13" fmla="*/ 55349 h 75860"/>
                    <a:gd name="connsiteX14" fmla="*/ 16284 w 97559"/>
                    <a:gd name="connsiteY14" fmla="*/ 19276 h 75860"/>
                    <a:gd name="connsiteX15" fmla="*/ 16260 w 97559"/>
                    <a:gd name="connsiteY15" fmla="*/ 17772 h 75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7559" h="75860">
                      <a:moveTo>
                        <a:pt x="97560" y="57438"/>
                      </a:moveTo>
                      <a:cubicBezTo>
                        <a:pt x="97560" y="39479"/>
                        <a:pt x="75723" y="16187"/>
                        <a:pt x="48780" y="5406"/>
                      </a:cubicBezTo>
                      <a:cubicBezTo>
                        <a:pt x="40841" y="2050"/>
                        <a:pt x="32340" y="215"/>
                        <a:pt x="23723" y="0"/>
                      </a:cubicBezTo>
                      <a:cubicBezTo>
                        <a:pt x="9512" y="0"/>
                        <a:pt x="0" y="6569"/>
                        <a:pt x="0" y="18414"/>
                      </a:cubicBezTo>
                      <a:cubicBezTo>
                        <a:pt x="0" y="36374"/>
                        <a:pt x="21837" y="59674"/>
                        <a:pt x="48780" y="70446"/>
                      </a:cubicBezTo>
                      <a:cubicBezTo>
                        <a:pt x="56722" y="73806"/>
                        <a:pt x="65224" y="75643"/>
                        <a:pt x="73845" y="75861"/>
                      </a:cubicBezTo>
                      <a:cubicBezTo>
                        <a:pt x="88040" y="75861"/>
                        <a:pt x="97560" y="69292"/>
                        <a:pt x="97560" y="57438"/>
                      </a:cubicBezTo>
                      <a:close/>
                      <a:moveTo>
                        <a:pt x="16260" y="17772"/>
                      </a:moveTo>
                      <a:cubicBezTo>
                        <a:pt x="18528" y="16524"/>
                        <a:pt x="21123" y="15997"/>
                        <a:pt x="23699" y="16260"/>
                      </a:cubicBezTo>
                      <a:cubicBezTo>
                        <a:pt x="30249" y="16459"/>
                        <a:pt x="36702" y="17900"/>
                        <a:pt x="42715" y="20504"/>
                      </a:cubicBezTo>
                      <a:cubicBezTo>
                        <a:pt x="65333" y="29552"/>
                        <a:pt x="80113" y="47211"/>
                        <a:pt x="81210" y="56365"/>
                      </a:cubicBezTo>
                      <a:cubicBezTo>
                        <a:pt x="81310" y="56932"/>
                        <a:pt x="81327" y="57510"/>
                        <a:pt x="81259" y="58081"/>
                      </a:cubicBezTo>
                      <a:cubicBezTo>
                        <a:pt x="78983" y="59308"/>
                        <a:pt x="76396" y="59837"/>
                        <a:pt x="73820" y="59601"/>
                      </a:cubicBezTo>
                      <a:cubicBezTo>
                        <a:pt x="67267" y="59398"/>
                        <a:pt x="60811" y="57956"/>
                        <a:pt x="54796" y="55349"/>
                      </a:cubicBezTo>
                      <a:cubicBezTo>
                        <a:pt x="32032" y="46235"/>
                        <a:pt x="17195" y="28365"/>
                        <a:pt x="16284" y="19276"/>
                      </a:cubicBezTo>
                      <a:cubicBezTo>
                        <a:pt x="16207" y="18779"/>
                        <a:pt x="16199" y="18272"/>
                        <a:pt x="16260" y="17772"/>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60" name="Freeform: Shape 59">
                  <a:extLst>
                    <a:ext uri="{FF2B5EF4-FFF2-40B4-BE49-F238E27FC236}">
                      <a16:creationId xmlns:a16="http://schemas.microsoft.com/office/drawing/2014/main" id="{B379742E-37D1-1D78-866C-9FD31B5B1652}"/>
                    </a:ext>
                  </a:extLst>
                </p:cNvPr>
                <p:cNvSpPr/>
                <p:nvPr/>
              </p:nvSpPr>
              <p:spPr>
                <a:xfrm>
                  <a:off x="5858392" y="5413602"/>
                  <a:ext cx="121949" cy="94828"/>
                </a:xfrm>
                <a:custGeom>
                  <a:avLst/>
                  <a:gdLst>
                    <a:gd name="connsiteX0" fmla="*/ 60975 w 121949"/>
                    <a:gd name="connsiteY0" fmla="*/ 6764 h 94828"/>
                    <a:gd name="connsiteX1" fmla="*/ 29650 w 121949"/>
                    <a:gd name="connsiteY1" fmla="*/ 0 h 94828"/>
                    <a:gd name="connsiteX2" fmla="*/ 0 w 121949"/>
                    <a:gd name="connsiteY2" fmla="*/ 23024 h 94828"/>
                    <a:gd name="connsiteX3" fmla="*/ 60975 w 121949"/>
                    <a:gd name="connsiteY3" fmla="*/ 88064 h 94828"/>
                    <a:gd name="connsiteX4" fmla="*/ 92300 w 121949"/>
                    <a:gd name="connsiteY4" fmla="*/ 94828 h 94828"/>
                    <a:gd name="connsiteX5" fmla="*/ 121950 w 121949"/>
                    <a:gd name="connsiteY5" fmla="*/ 71804 h 94828"/>
                    <a:gd name="connsiteX6" fmla="*/ 60975 w 121949"/>
                    <a:gd name="connsiteY6" fmla="*/ 6764 h 94828"/>
                    <a:gd name="connsiteX7" fmla="*/ 92300 w 121949"/>
                    <a:gd name="connsiteY7" fmla="*/ 78568 h 94828"/>
                    <a:gd name="connsiteX8" fmla="*/ 67015 w 121949"/>
                    <a:gd name="connsiteY8" fmla="*/ 72967 h 94828"/>
                    <a:gd name="connsiteX9" fmla="*/ 16260 w 121949"/>
                    <a:gd name="connsiteY9" fmla="*/ 23024 h 94828"/>
                    <a:gd name="connsiteX10" fmla="*/ 29650 w 121949"/>
                    <a:gd name="connsiteY10" fmla="*/ 16260 h 94828"/>
                    <a:gd name="connsiteX11" fmla="*/ 54934 w 121949"/>
                    <a:gd name="connsiteY11" fmla="*/ 21862 h 94828"/>
                    <a:gd name="connsiteX12" fmla="*/ 105690 w 121949"/>
                    <a:gd name="connsiteY12" fmla="*/ 71804 h 94828"/>
                    <a:gd name="connsiteX13" fmla="*/ 92292 w 121949"/>
                    <a:gd name="connsiteY13" fmla="*/ 78568 h 94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49" h="94828">
                      <a:moveTo>
                        <a:pt x="60975" y="6764"/>
                      </a:moveTo>
                      <a:cubicBezTo>
                        <a:pt x="51048" y="2569"/>
                        <a:pt x="40423" y="275"/>
                        <a:pt x="29650" y="0"/>
                      </a:cubicBezTo>
                      <a:cubicBezTo>
                        <a:pt x="11886" y="0"/>
                        <a:pt x="0" y="8211"/>
                        <a:pt x="0" y="23024"/>
                      </a:cubicBezTo>
                      <a:cubicBezTo>
                        <a:pt x="0" y="45479"/>
                        <a:pt x="27300" y="74593"/>
                        <a:pt x="60975" y="88064"/>
                      </a:cubicBezTo>
                      <a:cubicBezTo>
                        <a:pt x="70900" y="92263"/>
                        <a:pt x="81527" y="94557"/>
                        <a:pt x="92300" y="94828"/>
                      </a:cubicBezTo>
                      <a:cubicBezTo>
                        <a:pt x="110064" y="94828"/>
                        <a:pt x="121950" y="86617"/>
                        <a:pt x="121950" y="71804"/>
                      </a:cubicBezTo>
                      <a:cubicBezTo>
                        <a:pt x="121950" y="49398"/>
                        <a:pt x="94641" y="20236"/>
                        <a:pt x="60975" y="6764"/>
                      </a:cubicBezTo>
                      <a:close/>
                      <a:moveTo>
                        <a:pt x="92300" y="78568"/>
                      </a:moveTo>
                      <a:cubicBezTo>
                        <a:pt x="83597" y="78286"/>
                        <a:pt x="75023" y="76386"/>
                        <a:pt x="67015" y="72967"/>
                      </a:cubicBezTo>
                      <a:cubicBezTo>
                        <a:pt x="37959" y="61349"/>
                        <a:pt x="16260" y="37016"/>
                        <a:pt x="16260" y="23024"/>
                      </a:cubicBezTo>
                      <a:cubicBezTo>
                        <a:pt x="16260" y="18536"/>
                        <a:pt x="20764" y="16260"/>
                        <a:pt x="29650" y="16260"/>
                      </a:cubicBezTo>
                      <a:cubicBezTo>
                        <a:pt x="38352" y="16546"/>
                        <a:pt x="46925" y="18445"/>
                        <a:pt x="54934" y="21862"/>
                      </a:cubicBezTo>
                      <a:cubicBezTo>
                        <a:pt x="83975" y="33479"/>
                        <a:pt x="105690" y="57812"/>
                        <a:pt x="105690" y="71804"/>
                      </a:cubicBezTo>
                      <a:cubicBezTo>
                        <a:pt x="105690" y="76292"/>
                        <a:pt x="101178" y="78568"/>
                        <a:pt x="92292" y="78568"/>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61" name="Freeform: Shape 60">
                  <a:extLst>
                    <a:ext uri="{FF2B5EF4-FFF2-40B4-BE49-F238E27FC236}">
                      <a16:creationId xmlns:a16="http://schemas.microsoft.com/office/drawing/2014/main" id="{595E6BAB-E73D-DB9E-93A0-D6727664B981}"/>
                    </a:ext>
                  </a:extLst>
                </p:cNvPr>
                <p:cNvSpPr/>
                <p:nvPr/>
              </p:nvSpPr>
              <p:spPr>
                <a:xfrm>
                  <a:off x="5703922" y="5074385"/>
                  <a:ext cx="487798" cy="617716"/>
                </a:xfrm>
                <a:custGeom>
                  <a:avLst/>
                  <a:gdLst>
                    <a:gd name="connsiteX0" fmla="*/ 469140 w 487798"/>
                    <a:gd name="connsiteY0" fmla="*/ 413695 h 617716"/>
                    <a:gd name="connsiteX1" fmla="*/ 475596 w 487798"/>
                    <a:gd name="connsiteY1" fmla="*/ 414272 h 617716"/>
                    <a:gd name="connsiteX2" fmla="*/ 487799 w 487798"/>
                    <a:gd name="connsiteY2" fmla="*/ 418695 h 617716"/>
                    <a:gd name="connsiteX3" fmla="*/ 487799 w 487798"/>
                    <a:gd name="connsiteY3" fmla="*/ 280233 h 617716"/>
                    <a:gd name="connsiteX4" fmla="*/ 430588 w 487798"/>
                    <a:gd name="connsiteY4" fmla="*/ 143893 h 617716"/>
                    <a:gd name="connsiteX5" fmla="*/ 417409 w 487798"/>
                    <a:gd name="connsiteY5" fmla="*/ 145983 h 617716"/>
                    <a:gd name="connsiteX6" fmla="*/ 382077 w 487798"/>
                    <a:gd name="connsiteY6" fmla="*/ 117528 h 617716"/>
                    <a:gd name="connsiteX7" fmla="*/ 408092 w 487798"/>
                    <a:gd name="connsiteY7" fmla="*/ 90211 h 617716"/>
                    <a:gd name="connsiteX8" fmla="*/ 373979 w 487798"/>
                    <a:gd name="connsiteY8" fmla="*/ 8611 h 617716"/>
                    <a:gd name="connsiteX9" fmla="*/ 279671 w 487798"/>
                    <a:gd name="connsiteY9" fmla="*/ 1 h 617716"/>
                    <a:gd name="connsiteX10" fmla="*/ 0 w 487798"/>
                    <a:gd name="connsiteY10" fmla="*/ 80992 h 617716"/>
                    <a:gd name="connsiteX11" fmla="*/ 0 w 487798"/>
                    <a:gd name="connsiteY11" fmla="*/ 418475 h 617716"/>
                    <a:gd name="connsiteX12" fmla="*/ 487799 w 487798"/>
                    <a:gd name="connsiteY12" fmla="*/ 617717 h 617716"/>
                    <a:gd name="connsiteX13" fmla="*/ 487799 w 487798"/>
                    <a:gd name="connsiteY13" fmla="*/ 487369 h 617716"/>
                    <a:gd name="connsiteX14" fmla="*/ 481384 w 487798"/>
                    <a:gd name="connsiteY14" fmla="*/ 487954 h 617716"/>
                    <a:gd name="connsiteX15" fmla="*/ 475571 w 487798"/>
                    <a:gd name="connsiteY15" fmla="*/ 487442 h 617716"/>
                    <a:gd name="connsiteX16" fmla="*/ 438986 w 487798"/>
                    <a:gd name="connsiteY16" fmla="*/ 444353 h 617716"/>
                    <a:gd name="connsiteX17" fmla="*/ 467204 w 487798"/>
                    <a:gd name="connsiteY17" fmla="*/ 413711 h 617716"/>
                    <a:gd name="connsiteX18" fmla="*/ 469140 w 487798"/>
                    <a:gd name="connsiteY18" fmla="*/ 413695 h 617716"/>
                    <a:gd name="connsiteX19" fmla="*/ 279671 w 487798"/>
                    <a:gd name="connsiteY19" fmla="*/ 16261 h 617716"/>
                    <a:gd name="connsiteX20" fmla="*/ 362361 w 487798"/>
                    <a:gd name="connsiteY20" fmla="*/ 23049 h 617716"/>
                    <a:gd name="connsiteX21" fmla="*/ 386849 w 487798"/>
                    <a:gd name="connsiteY21" fmla="*/ 81585 h 617716"/>
                    <a:gd name="connsiteX22" fmla="*/ 365849 w 487798"/>
                    <a:gd name="connsiteY22" fmla="*/ 117528 h 617716"/>
                    <a:gd name="connsiteX23" fmla="*/ 417442 w 487798"/>
                    <a:gd name="connsiteY23" fmla="*/ 162243 h 617716"/>
                    <a:gd name="connsiteX24" fmla="*/ 420645 w 487798"/>
                    <a:gd name="connsiteY24" fmla="*/ 162153 h 617716"/>
                    <a:gd name="connsiteX25" fmla="*/ 466173 w 487798"/>
                    <a:gd name="connsiteY25" fmla="*/ 270575 h 617716"/>
                    <a:gd name="connsiteX26" fmla="*/ 466067 w 487798"/>
                    <a:gd name="connsiteY26" fmla="*/ 270672 h 617716"/>
                    <a:gd name="connsiteX27" fmla="*/ 18918 w 487798"/>
                    <a:gd name="connsiteY27" fmla="*/ 88057 h 617716"/>
                    <a:gd name="connsiteX28" fmla="*/ 18881 w 487798"/>
                    <a:gd name="connsiteY28" fmla="*/ 87948 h 617716"/>
                    <a:gd name="connsiteX29" fmla="*/ 18918 w 487798"/>
                    <a:gd name="connsiteY29" fmla="*/ 87910 h 617716"/>
                    <a:gd name="connsiteX30" fmla="*/ 279671 w 487798"/>
                    <a:gd name="connsiteY30" fmla="*/ 16261 h 617716"/>
                    <a:gd name="connsiteX31" fmla="*/ 471539 w 487798"/>
                    <a:gd name="connsiteY31" fmla="*/ 503247 h 617716"/>
                    <a:gd name="connsiteX32" fmla="*/ 471539 w 487798"/>
                    <a:gd name="connsiteY32" fmla="*/ 593489 h 617716"/>
                    <a:gd name="connsiteX33" fmla="*/ 16260 w 487798"/>
                    <a:gd name="connsiteY33" fmla="*/ 407557 h 617716"/>
                    <a:gd name="connsiteX34" fmla="*/ 16260 w 487798"/>
                    <a:gd name="connsiteY34" fmla="*/ 104544 h 617716"/>
                    <a:gd name="connsiteX35" fmla="*/ 471539 w 487798"/>
                    <a:gd name="connsiteY35" fmla="*/ 290501 h 617716"/>
                    <a:gd name="connsiteX36" fmla="*/ 471539 w 487798"/>
                    <a:gd name="connsiteY36" fmla="*/ 397492 h 617716"/>
                    <a:gd name="connsiteX37" fmla="*/ 469100 w 487798"/>
                    <a:gd name="connsiteY37" fmla="*/ 397435 h 617716"/>
                    <a:gd name="connsiteX38" fmla="*/ 422747 w 487798"/>
                    <a:gd name="connsiteY38" fmla="*/ 442321 h 617716"/>
                    <a:gd name="connsiteX39" fmla="*/ 422759 w 487798"/>
                    <a:gd name="connsiteY39" fmla="*/ 444345 h 617716"/>
                    <a:gd name="connsiteX40" fmla="*/ 471539 w 487798"/>
                    <a:gd name="connsiteY40" fmla="*/ 503247 h 617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87798" h="617716">
                      <a:moveTo>
                        <a:pt x="469140" y="413695"/>
                      </a:moveTo>
                      <a:cubicBezTo>
                        <a:pt x="471305" y="413698"/>
                        <a:pt x="473465" y="413891"/>
                        <a:pt x="475596" y="414272"/>
                      </a:cubicBezTo>
                      <a:cubicBezTo>
                        <a:pt x="479870" y="415097"/>
                        <a:pt x="483988" y="416589"/>
                        <a:pt x="487799" y="418695"/>
                      </a:cubicBezTo>
                      <a:lnTo>
                        <a:pt x="487799" y="280233"/>
                      </a:lnTo>
                      <a:cubicBezTo>
                        <a:pt x="487799" y="280233"/>
                        <a:pt x="459141" y="211941"/>
                        <a:pt x="430588" y="143893"/>
                      </a:cubicBezTo>
                      <a:cubicBezTo>
                        <a:pt x="426332" y="145277"/>
                        <a:pt x="421885" y="145983"/>
                        <a:pt x="417409" y="145983"/>
                      </a:cubicBezTo>
                      <a:cubicBezTo>
                        <a:pt x="397897" y="145983"/>
                        <a:pt x="382077" y="133243"/>
                        <a:pt x="382077" y="117528"/>
                      </a:cubicBezTo>
                      <a:cubicBezTo>
                        <a:pt x="383291" y="103457"/>
                        <a:pt x="394098" y="92110"/>
                        <a:pt x="408092" y="90211"/>
                      </a:cubicBezTo>
                      <a:cubicBezTo>
                        <a:pt x="389190" y="45098"/>
                        <a:pt x="374288" y="9497"/>
                        <a:pt x="373979" y="8611"/>
                      </a:cubicBezTo>
                      <a:cubicBezTo>
                        <a:pt x="342878" y="2823"/>
                        <a:pt x="311306" y="-60"/>
                        <a:pt x="279671" y="1"/>
                      </a:cubicBezTo>
                      <a:cubicBezTo>
                        <a:pt x="177551" y="1"/>
                        <a:pt x="74373" y="28911"/>
                        <a:pt x="0" y="80992"/>
                      </a:cubicBezTo>
                      <a:lnTo>
                        <a:pt x="0" y="418475"/>
                      </a:lnTo>
                      <a:lnTo>
                        <a:pt x="487799" y="617717"/>
                      </a:lnTo>
                      <a:lnTo>
                        <a:pt x="487799" y="487369"/>
                      </a:lnTo>
                      <a:cubicBezTo>
                        <a:pt x="485683" y="487755"/>
                        <a:pt x="483535" y="487951"/>
                        <a:pt x="481384" y="487954"/>
                      </a:cubicBezTo>
                      <a:cubicBezTo>
                        <a:pt x="479435" y="487957"/>
                        <a:pt x="477490" y="487785"/>
                        <a:pt x="475571" y="487442"/>
                      </a:cubicBezTo>
                      <a:cubicBezTo>
                        <a:pt x="454880" y="483267"/>
                        <a:pt x="439750" y="465448"/>
                        <a:pt x="438986" y="444353"/>
                      </a:cubicBezTo>
                      <a:cubicBezTo>
                        <a:pt x="438317" y="428100"/>
                        <a:pt x="450950" y="414380"/>
                        <a:pt x="467204" y="413711"/>
                      </a:cubicBezTo>
                      <a:cubicBezTo>
                        <a:pt x="467849" y="413684"/>
                        <a:pt x="468495" y="413679"/>
                        <a:pt x="469140" y="413695"/>
                      </a:cubicBezTo>
                      <a:close/>
                      <a:moveTo>
                        <a:pt x="279671" y="16261"/>
                      </a:moveTo>
                      <a:cubicBezTo>
                        <a:pt x="307376" y="16219"/>
                        <a:pt x="335035" y="18489"/>
                        <a:pt x="362361" y="23049"/>
                      </a:cubicBezTo>
                      <a:cubicBezTo>
                        <a:pt x="365914" y="31586"/>
                        <a:pt x="372930" y="48326"/>
                        <a:pt x="386849" y="81585"/>
                      </a:cubicBezTo>
                      <a:cubicBezTo>
                        <a:pt x="374125" y="89149"/>
                        <a:pt x="366191" y="102730"/>
                        <a:pt x="365849" y="117528"/>
                      </a:cubicBezTo>
                      <a:cubicBezTo>
                        <a:pt x="365849" y="142186"/>
                        <a:pt x="388995" y="162243"/>
                        <a:pt x="417442" y="162243"/>
                      </a:cubicBezTo>
                      <a:cubicBezTo>
                        <a:pt x="418515" y="162243"/>
                        <a:pt x="419580" y="162243"/>
                        <a:pt x="420645" y="162153"/>
                      </a:cubicBezTo>
                      <a:cubicBezTo>
                        <a:pt x="439100" y="206153"/>
                        <a:pt x="456856" y="248453"/>
                        <a:pt x="466173" y="270575"/>
                      </a:cubicBezTo>
                      <a:cubicBezTo>
                        <a:pt x="466222" y="270680"/>
                        <a:pt x="466173" y="270713"/>
                        <a:pt x="466067" y="270672"/>
                      </a:cubicBezTo>
                      <a:lnTo>
                        <a:pt x="18918" y="88057"/>
                      </a:lnTo>
                      <a:cubicBezTo>
                        <a:pt x="18878" y="88037"/>
                        <a:pt x="18862" y="87988"/>
                        <a:pt x="18881" y="87948"/>
                      </a:cubicBezTo>
                      <a:cubicBezTo>
                        <a:pt x="18888" y="87932"/>
                        <a:pt x="18902" y="87919"/>
                        <a:pt x="18918" y="87910"/>
                      </a:cubicBezTo>
                      <a:cubicBezTo>
                        <a:pt x="88901" y="42277"/>
                        <a:pt x="183144" y="16261"/>
                        <a:pt x="279671" y="16261"/>
                      </a:cubicBezTo>
                      <a:close/>
                      <a:moveTo>
                        <a:pt x="471539" y="503247"/>
                      </a:moveTo>
                      <a:lnTo>
                        <a:pt x="471539" y="593489"/>
                      </a:lnTo>
                      <a:lnTo>
                        <a:pt x="16260" y="407557"/>
                      </a:lnTo>
                      <a:lnTo>
                        <a:pt x="16260" y="104544"/>
                      </a:lnTo>
                      <a:lnTo>
                        <a:pt x="471539" y="290501"/>
                      </a:lnTo>
                      <a:lnTo>
                        <a:pt x="471539" y="397492"/>
                      </a:lnTo>
                      <a:cubicBezTo>
                        <a:pt x="470726" y="397451"/>
                        <a:pt x="469913" y="397435"/>
                        <a:pt x="469100" y="397435"/>
                      </a:cubicBezTo>
                      <a:cubicBezTo>
                        <a:pt x="443905" y="397030"/>
                        <a:pt x="423152" y="417126"/>
                        <a:pt x="422747" y="442321"/>
                      </a:cubicBezTo>
                      <a:cubicBezTo>
                        <a:pt x="422735" y="442995"/>
                        <a:pt x="422739" y="443670"/>
                        <a:pt x="422759" y="444345"/>
                      </a:cubicBezTo>
                      <a:cubicBezTo>
                        <a:pt x="423455" y="472892"/>
                        <a:pt x="443621" y="497243"/>
                        <a:pt x="471539" y="503247"/>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63" name="Graphic 24" descr="Chinese Teapot And Cup outline">
                <a:extLst>
                  <a:ext uri="{FF2B5EF4-FFF2-40B4-BE49-F238E27FC236}">
                    <a16:creationId xmlns:a16="http://schemas.microsoft.com/office/drawing/2014/main" id="{72538FD0-8921-AD75-A595-405AF973715F}"/>
                  </a:ext>
                </a:extLst>
              </p:cNvPr>
              <p:cNvGrpSpPr/>
              <p:nvPr/>
            </p:nvGrpSpPr>
            <p:grpSpPr>
              <a:xfrm>
                <a:off x="6443733" y="5165673"/>
                <a:ext cx="739161" cy="528448"/>
                <a:chOff x="6443733" y="5165673"/>
                <a:chExt cx="739161" cy="528448"/>
              </a:xfrm>
              <a:solidFill>
                <a:schemeClr val="accent3"/>
              </a:solidFill>
            </p:grpSpPr>
            <p:sp>
              <p:nvSpPr>
                <p:cNvPr id="128" name="Freeform: Shape 127">
                  <a:extLst>
                    <a:ext uri="{FF2B5EF4-FFF2-40B4-BE49-F238E27FC236}">
                      <a16:creationId xmlns:a16="http://schemas.microsoft.com/office/drawing/2014/main" id="{B858E84F-D77B-80E2-FA60-C777A807E06D}"/>
                    </a:ext>
                  </a:extLst>
                </p:cNvPr>
                <p:cNvSpPr/>
                <p:nvPr/>
              </p:nvSpPr>
              <p:spPr>
                <a:xfrm>
                  <a:off x="6443733" y="5165673"/>
                  <a:ext cx="739161" cy="487798"/>
                </a:xfrm>
                <a:custGeom>
                  <a:avLst/>
                  <a:gdLst>
                    <a:gd name="connsiteX0" fmla="*/ 731330 w 739161"/>
                    <a:gd name="connsiteY0" fmla="*/ 167811 h 487798"/>
                    <a:gd name="connsiteX1" fmla="*/ 716834 w 739161"/>
                    <a:gd name="connsiteY1" fmla="*/ 150567 h 487798"/>
                    <a:gd name="connsiteX2" fmla="*/ 597201 w 739161"/>
                    <a:gd name="connsiteY2" fmla="*/ 156722 h 487798"/>
                    <a:gd name="connsiteX3" fmla="*/ 565380 w 739161"/>
                    <a:gd name="connsiteY3" fmla="*/ 134397 h 487798"/>
                    <a:gd name="connsiteX4" fmla="*/ 568852 w 739161"/>
                    <a:gd name="connsiteY4" fmla="*/ 121950 h 487798"/>
                    <a:gd name="connsiteX5" fmla="*/ 434764 w 739161"/>
                    <a:gd name="connsiteY5" fmla="*/ 66276 h 487798"/>
                    <a:gd name="connsiteX6" fmla="*/ 446902 w 739161"/>
                    <a:gd name="connsiteY6" fmla="*/ 39837 h 487798"/>
                    <a:gd name="connsiteX7" fmla="*/ 399139 w 739161"/>
                    <a:gd name="connsiteY7" fmla="*/ 0 h 487798"/>
                    <a:gd name="connsiteX8" fmla="*/ 351416 w 739161"/>
                    <a:gd name="connsiteY8" fmla="*/ 39837 h 487798"/>
                    <a:gd name="connsiteX9" fmla="*/ 363415 w 739161"/>
                    <a:gd name="connsiteY9" fmla="*/ 66154 h 487798"/>
                    <a:gd name="connsiteX10" fmla="*/ 227393 w 739161"/>
                    <a:gd name="connsiteY10" fmla="*/ 121950 h 487798"/>
                    <a:gd name="connsiteX11" fmla="*/ 228376 w 739161"/>
                    <a:gd name="connsiteY11" fmla="*/ 128738 h 487798"/>
                    <a:gd name="connsiteX12" fmla="*/ 160524 w 739161"/>
                    <a:gd name="connsiteY12" fmla="*/ 185526 h 487798"/>
                    <a:gd name="connsiteX13" fmla="*/ 61866 w 739161"/>
                    <a:gd name="connsiteY13" fmla="*/ 121299 h 487798"/>
                    <a:gd name="connsiteX14" fmla="*/ 40980 w 739161"/>
                    <a:gd name="connsiteY14" fmla="*/ 113438 h 487798"/>
                    <a:gd name="connsiteX15" fmla="*/ 22 w 739161"/>
                    <a:gd name="connsiteY15" fmla="*/ 141031 h 487798"/>
                    <a:gd name="connsiteX16" fmla="*/ 58582 w 739161"/>
                    <a:gd name="connsiteY16" fmla="*/ 195120 h 487798"/>
                    <a:gd name="connsiteX17" fmla="*/ 122809 w 739161"/>
                    <a:gd name="connsiteY17" fmla="*/ 331134 h 487798"/>
                    <a:gd name="connsiteX18" fmla="*/ 149174 w 739161"/>
                    <a:gd name="connsiteY18" fmla="*/ 349589 h 487798"/>
                    <a:gd name="connsiteX19" fmla="*/ 179442 w 739161"/>
                    <a:gd name="connsiteY19" fmla="*/ 349589 h 487798"/>
                    <a:gd name="connsiteX20" fmla="*/ 154239 w 739161"/>
                    <a:gd name="connsiteY20" fmla="*/ 263948 h 487798"/>
                    <a:gd name="connsiteX21" fmla="*/ 237466 w 739161"/>
                    <a:gd name="connsiteY21" fmla="*/ 142592 h 487798"/>
                    <a:gd name="connsiteX22" fmla="*/ 398122 w 739161"/>
                    <a:gd name="connsiteY22" fmla="*/ 178860 h 487798"/>
                    <a:gd name="connsiteX23" fmla="*/ 553795 w 739161"/>
                    <a:gd name="connsiteY23" fmla="*/ 146819 h 487798"/>
                    <a:gd name="connsiteX24" fmla="*/ 628591 w 739161"/>
                    <a:gd name="connsiteY24" fmla="*/ 263948 h 487798"/>
                    <a:gd name="connsiteX25" fmla="*/ 555470 w 739161"/>
                    <a:gd name="connsiteY25" fmla="*/ 401979 h 487798"/>
                    <a:gd name="connsiteX26" fmla="*/ 552015 w 739161"/>
                    <a:gd name="connsiteY26" fmla="*/ 404662 h 487798"/>
                    <a:gd name="connsiteX27" fmla="*/ 552348 w 739161"/>
                    <a:gd name="connsiteY27" fmla="*/ 409035 h 487798"/>
                    <a:gd name="connsiteX28" fmla="*/ 552592 w 739161"/>
                    <a:gd name="connsiteY28" fmla="*/ 410564 h 487798"/>
                    <a:gd name="connsiteX29" fmla="*/ 394057 w 739161"/>
                    <a:gd name="connsiteY29" fmla="*/ 471539 h 487798"/>
                    <a:gd name="connsiteX30" fmla="*/ 255612 w 739161"/>
                    <a:gd name="connsiteY30" fmla="*/ 439116 h 487798"/>
                    <a:gd name="connsiteX31" fmla="*/ 251124 w 739161"/>
                    <a:gd name="connsiteY31" fmla="*/ 455718 h 487798"/>
                    <a:gd name="connsiteX32" fmla="*/ 394057 w 739161"/>
                    <a:gd name="connsiteY32" fmla="*/ 487799 h 487798"/>
                    <a:gd name="connsiteX33" fmla="*/ 568852 w 739161"/>
                    <a:gd name="connsiteY33" fmla="*/ 412190 h 487798"/>
                    <a:gd name="connsiteX34" fmla="*/ 606372 w 739161"/>
                    <a:gd name="connsiteY34" fmla="*/ 374093 h 487798"/>
                    <a:gd name="connsiteX35" fmla="*/ 719224 w 739161"/>
                    <a:gd name="connsiteY35" fmla="*/ 300159 h 487798"/>
                    <a:gd name="connsiteX36" fmla="*/ 731330 w 739161"/>
                    <a:gd name="connsiteY36" fmla="*/ 167811 h 487798"/>
                    <a:gd name="connsiteX37" fmla="*/ 134402 w 739161"/>
                    <a:gd name="connsiteY37" fmla="*/ 319744 h 487798"/>
                    <a:gd name="connsiteX38" fmla="*/ 93752 w 739161"/>
                    <a:gd name="connsiteY38" fmla="*/ 238111 h 487798"/>
                    <a:gd name="connsiteX39" fmla="*/ 73143 w 739161"/>
                    <a:gd name="connsiteY39" fmla="*/ 187851 h 487798"/>
                    <a:gd name="connsiteX40" fmla="*/ 22403 w 739161"/>
                    <a:gd name="connsiteY40" fmla="*/ 137608 h 487798"/>
                    <a:gd name="connsiteX41" fmla="*/ 22377 w 739161"/>
                    <a:gd name="connsiteY41" fmla="*/ 137496 h 487798"/>
                    <a:gd name="connsiteX42" fmla="*/ 22403 w 739161"/>
                    <a:gd name="connsiteY42" fmla="*/ 137470 h 487798"/>
                    <a:gd name="connsiteX43" fmla="*/ 41021 w 739161"/>
                    <a:gd name="connsiteY43" fmla="*/ 129706 h 487798"/>
                    <a:gd name="connsiteX44" fmla="*/ 51436 w 739161"/>
                    <a:gd name="connsiteY44" fmla="*/ 133771 h 487798"/>
                    <a:gd name="connsiteX45" fmla="*/ 152361 w 739161"/>
                    <a:gd name="connsiteY45" fmla="*/ 199624 h 487798"/>
                    <a:gd name="connsiteX46" fmla="*/ 138004 w 739161"/>
                    <a:gd name="connsiteY46" fmla="*/ 263932 h 487798"/>
                    <a:gd name="connsiteX47" fmla="*/ 152638 w 739161"/>
                    <a:gd name="connsiteY47" fmla="*/ 333223 h 487798"/>
                    <a:gd name="connsiteX48" fmla="*/ 134402 w 739161"/>
                    <a:gd name="connsiteY48" fmla="*/ 319744 h 487798"/>
                    <a:gd name="connsiteX49" fmla="*/ 399139 w 739161"/>
                    <a:gd name="connsiteY49" fmla="*/ 16260 h 487798"/>
                    <a:gd name="connsiteX50" fmla="*/ 430642 w 739161"/>
                    <a:gd name="connsiteY50" fmla="*/ 39837 h 487798"/>
                    <a:gd name="connsiteX51" fmla="*/ 399139 w 739161"/>
                    <a:gd name="connsiteY51" fmla="*/ 63414 h 487798"/>
                    <a:gd name="connsiteX52" fmla="*/ 367676 w 739161"/>
                    <a:gd name="connsiteY52" fmla="*/ 39837 h 487798"/>
                    <a:gd name="connsiteX53" fmla="*/ 399139 w 739161"/>
                    <a:gd name="connsiteY53" fmla="*/ 16260 h 487798"/>
                    <a:gd name="connsiteX54" fmla="*/ 398122 w 739161"/>
                    <a:gd name="connsiteY54" fmla="*/ 162600 h 487798"/>
                    <a:gd name="connsiteX55" fmla="*/ 243653 w 739161"/>
                    <a:gd name="connsiteY55" fmla="*/ 121950 h 487798"/>
                    <a:gd name="connsiteX56" fmla="*/ 398122 w 739161"/>
                    <a:gd name="connsiteY56" fmla="*/ 81300 h 487798"/>
                    <a:gd name="connsiteX57" fmla="*/ 552592 w 739161"/>
                    <a:gd name="connsiteY57" fmla="*/ 121950 h 487798"/>
                    <a:gd name="connsiteX58" fmla="*/ 398122 w 739161"/>
                    <a:gd name="connsiteY58" fmla="*/ 162600 h 487798"/>
                    <a:gd name="connsiteX59" fmla="*/ 705249 w 739161"/>
                    <a:gd name="connsiteY59" fmla="*/ 291761 h 487798"/>
                    <a:gd name="connsiteX60" fmla="*/ 620372 w 739161"/>
                    <a:gd name="connsiteY60" fmla="*/ 353296 h 487798"/>
                    <a:gd name="connsiteX61" fmla="*/ 644851 w 739161"/>
                    <a:gd name="connsiteY61" fmla="*/ 263948 h 487798"/>
                    <a:gd name="connsiteX62" fmla="*/ 609892 w 739161"/>
                    <a:gd name="connsiteY62" fmla="*/ 169242 h 487798"/>
                    <a:gd name="connsiteX63" fmla="*/ 711761 w 739161"/>
                    <a:gd name="connsiteY63" fmla="*/ 165990 h 487798"/>
                    <a:gd name="connsiteX64" fmla="*/ 705249 w 739161"/>
                    <a:gd name="connsiteY64" fmla="*/ 291761 h 487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739161" h="487798">
                      <a:moveTo>
                        <a:pt x="731330" y="167811"/>
                      </a:moveTo>
                      <a:cubicBezTo>
                        <a:pt x="727500" y="157966"/>
                        <a:pt x="722761" y="152323"/>
                        <a:pt x="716834" y="150567"/>
                      </a:cubicBezTo>
                      <a:cubicBezTo>
                        <a:pt x="677410" y="139015"/>
                        <a:pt x="635232" y="141185"/>
                        <a:pt x="597201" y="156722"/>
                      </a:cubicBezTo>
                      <a:cubicBezTo>
                        <a:pt x="587430" y="148154"/>
                        <a:pt x="576761" y="140670"/>
                        <a:pt x="565380" y="134397"/>
                      </a:cubicBezTo>
                      <a:cubicBezTo>
                        <a:pt x="567623" y="130629"/>
                        <a:pt x="568821" y="126333"/>
                        <a:pt x="568852" y="121950"/>
                      </a:cubicBezTo>
                      <a:cubicBezTo>
                        <a:pt x="568852" y="89999"/>
                        <a:pt x="506023" y="71089"/>
                        <a:pt x="434764" y="66276"/>
                      </a:cubicBezTo>
                      <a:cubicBezTo>
                        <a:pt x="442327" y="59546"/>
                        <a:pt x="446729" y="49959"/>
                        <a:pt x="446902" y="39837"/>
                      </a:cubicBezTo>
                      <a:cubicBezTo>
                        <a:pt x="446902" y="17886"/>
                        <a:pt x="425472" y="0"/>
                        <a:pt x="399139" y="0"/>
                      </a:cubicBezTo>
                      <a:cubicBezTo>
                        <a:pt x="372806" y="0"/>
                        <a:pt x="351416" y="17886"/>
                        <a:pt x="351416" y="39837"/>
                      </a:cubicBezTo>
                      <a:cubicBezTo>
                        <a:pt x="351583" y="49896"/>
                        <a:pt x="355931" y="59431"/>
                        <a:pt x="363415" y="66154"/>
                      </a:cubicBezTo>
                      <a:cubicBezTo>
                        <a:pt x="291335" y="70731"/>
                        <a:pt x="227393" y="89714"/>
                        <a:pt x="227393" y="121950"/>
                      </a:cubicBezTo>
                      <a:cubicBezTo>
                        <a:pt x="227390" y="124248"/>
                        <a:pt x="227722" y="126535"/>
                        <a:pt x="228376" y="128738"/>
                      </a:cubicBezTo>
                      <a:cubicBezTo>
                        <a:pt x="201020" y="141151"/>
                        <a:pt x="177562" y="160784"/>
                        <a:pt x="160524" y="185526"/>
                      </a:cubicBezTo>
                      <a:cubicBezTo>
                        <a:pt x="124726" y="168963"/>
                        <a:pt x="91499" y="147332"/>
                        <a:pt x="61866" y="121299"/>
                      </a:cubicBezTo>
                      <a:cubicBezTo>
                        <a:pt x="56085" y="116238"/>
                        <a:pt x="48664" y="113444"/>
                        <a:pt x="40980" y="113438"/>
                      </a:cubicBezTo>
                      <a:cubicBezTo>
                        <a:pt x="19282" y="113438"/>
                        <a:pt x="-751" y="134706"/>
                        <a:pt x="22" y="141031"/>
                      </a:cubicBezTo>
                      <a:cubicBezTo>
                        <a:pt x="1672" y="154470"/>
                        <a:pt x="34192" y="146340"/>
                        <a:pt x="58582" y="195120"/>
                      </a:cubicBezTo>
                      <a:cubicBezTo>
                        <a:pt x="78639" y="235241"/>
                        <a:pt x="93744" y="301541"/>
                        <a:pt x="122809" y="331134"/>
                      </a:cubicBezTo>
                      <a:cubicBezTo>
                        <a:pt x="130275" y="338986"/>
                        <a:pt x="139240" y="345262"/>
                        <a:pt x="149174" y="349589"/>
                      </a:cubicBezTo>
                      <a:lnTo>
                        <a:pt x="179442" y="349589"/>
                      </a:lnTo>
                      <a:cubicBezTo>
                        <a:pt x="163180" y="323968"/>
                        <a:pt x="154447" y="294293"/>
                        <a:pt x="154239" y="263948"/>
                      </a:cubicBezTo>
                      <a:cubicBezTo>
                        <a:pt x="154239" y="209672"/>
                        <a:pt x="183897" y="168095"/>
                        <a:pt x="237466" y="142592"/>
                      </a:cubicBezTo>
                      <a:cubicBezTo>
                        <a:pt x="262490" y="166469"/>
                        <a:pt x="330611" y="178860"/>
                        <a:pt x="398122" y="178860"/>
                      </a:cubicBezTo>
                      <a:cubicBezTo>
                        <a:pt x="461536" y="178860"/>
                        <a:pt x="525511" y="167933"/>
                        <a:pt x="553795" y="146819"/>
                      </a:cubicBezTo>
                      <a:cubicBezTo>
                        <a:pt x="602038" y="172591"/>
                        <a:pt x="628591" y="212591"/>
                        <a:pt x="628591" y="263948"/>
                      </a:cubicBezTo>
                      <a:cubicBezTo>
                        <a:pt x="628591" y="316476"/>
                        <a:pt x="602624" y="365499"/>
                        <a:pt x="555470" y="401979"/>
                      </a:cubicBezTo>
                      <a:lnTo>
                        <a:pt x="552015" y="404662"/>
                      </a:lnTo>
                      <a:lnTo>
                        <a:pt x="552348" y="409035"/>
                      </a:lnTo>
                      <a:cubicBezTo>
                        <a:pt x="552379" y="409552"/>
                        <a:pt x="552460" y="410064"/>
                        <a:pt x="552592" y="410564"/>
                      </a:cubicBezTo>
                      <a:cubicBezTo>
                        <a:pt x="552592" y="439401"/>
                        <a:pt x="487479" y="471539"/>
                        <a:pt x="394057" y="471539"/>
                      </a:cubicBezTo>
                      <a:cubicBezTo>
                        <a:pt x="331237" y="471539"/>
                        <a:pt x="281595" y="457287"/>
                        <a:pt x="255612" y="439116"/>
                      </a:cubicBezTo>
                      <a:cubicBezTo>
                        <a:pt x="254252" y="444759"/>
                        <a:pt x="252756" y="450293"/>
                        <a:pt x="251124" y="455718"/>
                      </a:cubicBezTo>
                      <a:cubicBezTo>
                        <a:pt x="282311" y="475344"/>
                        <a:pt x="333944" y="487799"/>
                        <a:pt x="394057" y="487799"/>
                      </a:cubicBezTo>
                      <a:cubicBezTo>
                        <a:pt x="490853" y="487799"/>
                        <a:pt x="566949" y="454710"/>
                        <a:pt x="568852" y="412190"/>
                      </a:cubicBezTo>
                      <a:cubicBezTo>
                        <a:pt x="582838" y="401037"/>
                        <a:pt x="595434" y="388247"/>
                        <a:pt x="606372" y="374093"/>
                      </a:cubicBezTo>
                      <a:cubicBezTo>
                        <a:pt x="658404" y="362296"/>
                        <a:pt x="701671" y="329378"/>
                        <a:pt x="719224" y="300159"/>
                      </a:cubicBezTo>
                      <a:cubicBezTo>
                        <a:pt x="744378" y="258159"/>
                        <a:pt x="742468" y="196315"/>
                        <a:pt x="731330" y="167811"/>
                      </a:cubicBezTo>
                      <a:close/>
                      <a:moveTo>
                        <a:pt x="134402" y="319744"/>
                      </a:moveTo>
                      <a:cubicBezTo>
                        <a:pt x="117866" y="302907"/>
                        <a:pt x="105598" y="269964"/>
                        <a:pt x="93752" y="238111"/>
                      </a:cubicBezTo>
                      <a:cubicBezTo>
                        <a:pt x="87750" y="221015"/>
                        <a:pt x="80871" y="204240"/>
                        <a:pt x="73143" y="187851"/>
                      </a:cubicBezTo>
                      <a:cubicBezTo>
                        <a:pt x="63101" y="165352"/>
                        <a:pt x="45000" y="147428"/>
                        <a:pt x="22403" y="137608"/>
                      </a:cubicBezTo>
                      <a:cubicBezTo>
                        <a:pt x="22365" y="137584"/>
                        <a:pt x="22354" y="137534"/>
                        <a:pt x="22377" y="137496"/>
                      </a:cubicBezTo>
                      <a:cubicBezTo>
                        <a:pt x="22384" y="137485"/>
                        <a:pt x="22393" y="137476"/>
                        <a:pt x="22403" y="137470"/>
                      </a:cubicBezTo>
                      <a:cubicBezTo>
                        <a:pt x="27619" y="132957"/>
                        <a:pt x="34144" y="130236"/>
                        <a:pt x="41021" y="129706"/>
                      </a:cubicBezTo>
                      <a:cubicBezTo>
                        <a:pt x="44877" y="129720"/>
                        <a:pt x="48589" y="131170"/>
                        <a:pt x="51436" y="133771"/>
                      </a:cubicBezTo>
                      <a:cubicBezTo>
                        <a:pt x="81830" y="160336"/>
                        <a:pt x="115803" y="182503"/>
                        <a:pt x="152361" y="199624"/>
                      </a:cubicBezTo>
                      <a:cubicBezTo>
                        <a:pt x="142650" y="219655"/>
                        <a:pt x="137734" y="241672"/>
                        <a:pt x="138004" y="263932"/>
                      </a:cubicBezTo>
                      <a:cubicBezTo>
                        <a:pt x="138083" y="287787"/>
                        <a:pt x="143064" y="311373"/>
                        <a:pt x="152638" y="333223"/>
                      </a:cubicBezTo>
                      <a:cubicBezTo>
                        <a:pt x="145833" y="329806"/>
                        <a:pt x="139665" y="325247"/>
                        <a:pt x="134402" y="319744"/>
                      </a:cubicBezTo>
                      <a:close/>
                      <a:moveTo>
                        <a:pt x="399139" y="16260"/>
                      </a:moveTo>
                      <a:cubicBezTo>
                        <a:pt x="416512" y="16260"/>
                        <a:pt x="430642" y="26829"/>
                        <a:pt x="430642" y="39837"/>
                      </a:cubicBezTo>
                      <a:cubicBezTo>
                        <a:pt x="430642" y="52845"/>
                        <a:pt x="416512" y="63414"/>
                        <a:pt x="399139" y="63414"/>
                      </a:cubicBezTo>
                      <a:cubicBezTo>
                        <a:pt x="381765" y="63414"/>
                        <a:pt x="367676" y="52845"/>
                        <a:pt x="367676" y="39837"/>
                      </a:cubicBezTo>
                      <a:cubicBezTo>
                        <a:pt x="367676" y="26829"/>
                        <a:pt x="381765" y="16260"/>
                        <a:pt x="399139" y="16260"/>
                      </a:cubicBezTo>
                      <a:close/>
                      <a:moveTo>
                        <a:pt x="398122" y="162600"/>
                      </a:moveTo>
                      <a:cubicBezTo>
                        <a:pt x="302416" y="162600"/>
                        <a:pt x="243653" y="138925"/>
                        <a:pt x="243653" y="121950"/>
                      </a:cubicBezTo>
                      <a:cubicBezTo>
                        <a:pt x="243653" y="104974"/>
                        <a:pt x="302416" y="81300"/>
                        <a:pt x="398122" y="81300"/>
                      </a:cubicBezTo>
                      <a:cubicBezTo>
                        <a:pt x="493828" y="81300"/>
                        <a:pt x="552592" y="104974"/>
                        <a:pt x="552592" y="121950"/>
                      </a:cubicBezTo>
                      <a:cubicBezTo>
                        <a:pt x="552592" y="138925"/>
                        <a:pt x="493820" y="162600"/>
                        <a:pt x="398122" y="162600"/>
                      </a:cubicBezTo>
                      <a:close/>
                      <a:moveTo>
                        <a:pt x="705249" y="291761"/>
                      </a:moveTo>
                      <a:cubicBezTo>
                        <a:pt x="694322" y="309972"/>
                        <a:pt x="663509" y="338711"/>
                        <a:pt x="620372" y="353296"/>
                      </a:cubicBezTo>
                      <a:cubicBezTo>
                        <a:pt x="636356" y="326231"/>
                        <a:pt x="644808" y="295381"/>
                        <a:pt x="644851" y="263948"/>
                      </a:cubicBezTo>
                      <a:cubicBezTo>
                        <a:pt x="645562" y="229100"/>
                        <a:pt x="633074" y="195271"/>
                        <a:pt x="609892" y="169242"/>
                      </a:cubicBezTo>
                      <a:cubicBezTo>
                        <a:pt x="642635" y="157335"/>
                        <a:pt x="678325" y="156195"/>
                        <a:pt x="711761" y="165990"/>
                      </a:cubicBezTo>
                      <a:cubicBezTo>
                        <a:pt x="720809" y="172022"/>
                        <a:pt x="734573" y="242883"/>
                        <a:pt x="705249" y="291761"/>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29" name="Freeform: Shape 128">
                  <a:extLst>
                    <a:ext uri="{FF2B5EF4-FFF2-40B4-BE49-F238E27FC236}">
                      <a16:creationId xmlns:a16="http://schemas.microsoft.com/office/drawing/2014/main" id="{1DCD4FBC-7F39-FBF0-5715-F70D87A41F1D}"/>
                    </a:ext>
                  </a:extLst>
                </p:cNvPr>
                <p:cNvSpPr/>
                <p:nvPr/>
              </p:nvSpPr>
              <p:spPr>
                <a:xfrm>
                  <a:off x="6459055" y="5531522"/>
                  <a:ext cx="233167" cy="162599"/>
                </a:xfrm>
                <a:custGeom>
                  <a:avLst/>
                  <a:gdLst>
                    <a:gd name="connsiteX0" fmla="*/ 325 w 233167"/>
                    <a:gd name="connsiteY0" fmla="*/ 8455 h 162599"/>
                    <a:gd name="connsiteX1" fmla="*/ 53755 w 233167"/>
                    <a:gd name="connsiteY1" fmla="*/ 160055 h 162599"/>
                    <a:gd name="connsiteX2" fmla="*/ 56194 w 233167"/>
                    <a:gd name="connsiteY2" fmla="*/ 162600 h 162599"/>
                    <a:gd name="connsiteX3" fmla="*/ 176925 w 233167"/>
                    <a:gd name="connsiteY3" fmla="*/ 162600 h 162599"/>
                    <a:gd name="connsiteX4" fmla="*/ 179323 w 233167"/>
                    <a:gd name="connsiteY4" fmla="*/ 160161 h 162599"/>
                    <a:gd name="connsiteX5" fmla="*/ 232834 w 233167"/>
                    <a:gd name="connsiteY5" fmla="*/ 8480 h 162599"/>
                    <a:gd name="connsiteX6" fmla="*/ 233168 w 233167"/>
                    <a:gd name="connsiteY6" fmla="*/ 0 h 162599"/>
                    <a:gd name="connsiteX7" fmla="*/ 0 w 233167"/>
                    <a:gd name="connsiteY7" fmla="*/ 0 h 162599"/>
                    <a:gd name="connsiteX8" fmla="*/ 216144 w 233167"/>
                    <a:gd name="connsiteY8" fmla="*/ 16260 h 162599"/>
                    <a:gd name="connsiteX9" fmla="*/ 169982 w 233167"/>
                    <a:gd name="connsiteY9" fmla="*/ 146340 h 162599"/>
                    <a:gd name="connsiteX10" fmla="*/ 63251 w 233167"/>
                    <a:gd name="connsiteY10" fmla="*/ 146340 h 162599"/>
                    <a:gd name="connsiteX11" fmla="*/ 17032 w 233167"/>
                    <a:gd name="connsiteY11" fmla="*/ 16260 h 16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3167" h="162599">
                      <a:moveTo>
                        <a:pt x="325" y="8455"/>
                      </a:moveTo>
                      <a:cubicBezTo>
                        <a:pt x="2764" y="70601"/>
                        <a:pt x="22756" y="127275"/>
                        <a:pt x="53755" y="160055"/>
                      </a:cubicBezTo>
                      <a:lnTo>
                        <a:pt x="56194" y="162600"/>
                      </a:lnTo>
                      <a:lnTo>
                        <a:pt x="176925" y="162600"/>
                      </a:lnTo>
                      <a:lnTo>
                        <a:pt x="179323" y="160161"/>
                      </a:lnTo>
                      <a:cubicBezTo>
                        <a:pt x="210339" y="128283"/>
                        <a:pt x="230347" y="71544"/>
                        <a:pt x="232834" y="8480"/>
                      </a:cubicBezTo>
                      <a:lnTo>
                        <a:pt x="233168" y="0"/>
                      </a:lnTo>
                      <a:lnTo>
                        <a:pt x="0" y="0"/>
                      </a:lnTo>
                      <a:close/>
                      <a:moveTo>
                        <a:pt x="216144" y="16260"/>
                      </a:moveTo>
                      <a:cubicBezTo>
                        <a:pt x="212583" y="70389"/>
                        <a:pt x="195632" y="118259"/>
                        <a:pt x="169982" y="146340"/>
                      </a:cubicBezTo>
                      <a:lnTo>
                        <a:pt x="63251" y="146340"/>
                      </a:lnTo>
                      <a:cubicBezTo>
                        <a:pt x="37926" y="117812"/>
                        <a:pt x="20601" y="68926"/>
                        <a:pt x="17032" y="16260"/>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130" name="Graphic 28" descr="Continuous Improvement outline">
                <a:extLst>
                  <a:ext uri="{FF2B5EF4-FFF2-40B4-BE49-F238E27FC236}">
                    <a16:creationId xmlns:a16="http://schemas.microsoft.com/office/drawing/2014/main" id="{A69873D9-C6AA-982C-B732-C0F92894C8FB}"/>
                  </a:ext>
                </a:extLst>
              </p:cNvPr>
              <p:cNvGrpSpPr/>
              <p:nvPr/>
            </p:nvGrpSpPr>
            <p:grpSpPr>
              <a:xfrm>
                <a:off x="7921381" y="3728737"/>
                <a:ext cx="650821" cy="631226"/>
                <a:chOff x="7921381" y="3728737"/>
                <a:chExt cx="650821" cy="631226"/>
              </a:xfrm>
              <a:solidFill>
                <a:schemeClr val="accent3"/>
              </a:solidFill>
            </p:grpSpPr>
            <p:sp>
              <p:nvSpPr>
                <p:cNvPr id="131" name="Freeform: Shape 130">
                  <a:extLst>
                    <a:ext uri="{FF2B5EF4-FFF2-40B4-BE49-F238E27FC236}">
                      <a16:creationId xmlns:a16="http://schemas.microsoft.com/office/drawing/2014/main" id="{9B050A1B-6B68-A626-150D-348C9B47A7D4}"/>
                    </a:ext>
                  </a:extLst>
                </p:cNvPr>
                <p:cNvSpPr/>
                <p:nvPr/>
              </p:nvSpPr>
              <p:spPr>
                <a:xfrm>
                  <a:off x="7921381" y="3902958"/>
                  <a:ext cx="264396" cy="457005"/>
                </a:xfrm>
                <a:custGeom>
                  <a:avLst/>
                  <a:gdLst>
                    <a:gd name="connsiteX0" fmla="*/ 212173 w 264396"/>
                    <a:gd name="connsiteY0" fmla="*/ 301237 h 457005"/>
                    <a:gd name="connsiteX1" fmla="*/ 198489 w 264396"/>
                    <a:gd name="connsiteY1" fmla="*/ 297432 h 457005"/>
                    <a:gd name="connsiteX2" fmla="*/ 194684 w 264396"/>
                    <a:gd name="connsiteY2" fmla="*/ 311116 h 457005"/>
                    <a:gd name="connsiteX3" fmla="*/ 234721 w 264396"/>
                    <a:gd name="connsiteY3" fmla="*/ 381904 h 457005"/>
                    <a:gd name="connsiteX4" fmla="*/ 234601 w 264396"/>
                    <a:gd name="connsiteY4" fmla="*/ 382054 h 457005"/>
                    <a:gd name="connsiteX5" fmla="*/ 26176 w 264396"/>
                    <a:gd name="connsiteY5" fmla="*/ 60022 h 457005"/>
                    <a:gd name="connsiteX6" fmla="*/ 40460 w 264396"/>
                    <a:gd name="connsiteY6" fmla="*/ 13871 h 457005"/>
                    <a:gd name="connsiteX7" fmla="*/ 34998 w 264396"/>
                    <a:gd name="connsiteY7" fmla="*/ 759 h 457005"/>
                    <a:gd name="connsiteX8" fmla="*/ 21887 w 264396"/>
                    <a:gd name="connsiteY8" fmla="*/ 6221 h 457005"/>
                    <a:gd name="connsiteX9" fmla="*/ 180856 w 264396"/>
                    <a:gd name="connsiteY9" fmla="*/ 386415 h 457005"/>
                    <a:gd name="connsiteX10" fmla="*/ 225616 w 264396"/>
                    <a:gd name="connsiteY10" fmla="*/ 400687 h 457005"/>
                    <a:gd name="connsiteX11" fmla="*/ 225616 w 264396"/>
                    <a:gd name="connsiteY11" fmla="*/ 400858 h 457005"/>
                    <a:gd name="connsiteX12" fmla="*/ 159597 w 264396"/>
                    <a:gd name="connsiteY12" fmla="*/ 438214 h 457005"/>
                    <a:gd name="connsiteX13" fmla="*/ 155797 w 264396"/>
                    <a:gd name="connsiteY13" fmla="*/ 451903 h 457005"/>
                    <a:gd name="connsiteX14" fmla="*/ 169486 w 264396"/>
                    <a:gd name="connsiteY14" fmla="*/ 455703 h 457005"/>
                    <a:gd name="connsiteX15" fmla="*/ 259298 w 264396"/>
                    <a:gd name="connsiteY15" fmla="*/ 404904 h 457005"/>
                    <a:gd name="connsiteX16" fmla="*/ 263095 w 264396"/>
                    <a:gd name="connsiteY16" fmla="*/ 391223 h 457005"/>
                    <a:gd name="connsiteX17" fmla="*/ 263093 w 264396"/>
                    <a:gd name="connsiteY17" fmla="*/ 391220 h 457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64396" h="457005">
                      <a:moveTo>
                        <a:pt x="212173" y="301237"/>
                      </a:moveTo>
                      <a:cubicBezTo>
                        <a:pt x="209445" y="296409"/>
                        <a:pt x="203318" y="294705"/>
                        <a:pt x="198489" y="297432"/>
                      </a:cubicBezTo>
                      <a:cubicBezTo>
                        <a:pt x="193660" y="300160"/>
                        <a:pt x="191957" y="306287"/>
                        <a:pt x="194684" y="311116"/>
                      </a:cubicBezTo>
                      <a:lnTo>
                        <a:pt x="234721" y="381904"/>
                      </a:lnTo>
                      <a:cubicBezTo>
                        <a:pt x="234782" y="382014"/>
                        <a:pt x="234721" y="382074"/>
                        <a:pt x="234601" y="382054"/>
                      </a:cubicBezTo>
                      <a:cubicBezTo>
                        <a:pt x="88119" y="350682"/>
                        <a:pt x="-5196" y="206504"/>
                        <a:pt x="26176" y="60022"/>
                      </a:cubicBezTo>
                      <a:cubicBezTo>
                        <a:pt x="29555" y="44244"/>
                        <a:pt x="34335" y="28799"/>
                        <a:pt x="40460" y="13871"/>
                      </a:cubicBezTo>
                      <a:cubicBezTo>
                        <a:pt x="42572" y="8742"/>
                        <a:pt x="40128" y="2872"/>
                        <a:pt x="34998" y="759"/>
                      </a:cubicBezTo>
                      <a:cubicBezTo>
                        <a:pt x="29869" y="-1353"/>
                        <a:pt x="23999" y="1092"/>
                        <a:pt x="21887" y="6221"/>
                      </a:cubicBezTo>
                      <a:cubicBezTo>
                        <a:pt x="-39202" y="155107"/>
                        <a:pt x="31971" y="325326"/>
                        <a:pt x="180856" y="386415"/>
                      </a:cubicBezTo>
                      <a:cubicBezTo>
                        <a:pt x="195367" y="392370"/>
                        <a:pt x="210336" y="397142"/>
                        <a:pt x="225616" y="400687"/>
                      </a:cubicBezTo>
                      <a:cubicBezTo>
                        <a:pt x="225756" y="400687"/>
                        <a:pt x="225766" y="400798"/>
                        <a:pt x="225616" y="400858"/>
                      </a:cubicBezTo>
                      <a:lnTo>
                        <a:pt x="159597" y="438214"/>
                      </a:lnTo>
                      <a:cubicBezTo>
                        <a:pt x="154768" y="440945"/>
                        <a:pt x="153066" y="447074"/>
                        <a:pt x="155797" y="451903"/>
                      </a:cubicBezTo>
                      <a:cubicBezTo>
                        <a:pt x="158528" y="456732"/>
                        <a:pt x="164657" y="458434"/>
                        <a:pt x="169486" y="455703"/>
                      </a:cubicBezTo>
                      <a:lnTo>
                        <a:pt x="259298" y="404904"/>
                      </a:lnTo>
                      <a:cubicBezTo>
                        <a:pt x="264124" y="402174"/>
                        <a:pt x="265823" y="396049"/>
                        <a:pt x="263095" y="391223"/>
                      </a:cubicBezTo>
                      <a:cubicBezTo>
                        <a:pt x="263094" y="391222"/>
                        <a:pt x="263094" y="391221"/>
                        <a:pt x="263093" y="391220"/>
                      </a:cubicBezTo>
                      <a:close/>
                    </a:path>
                  </a:pathLst>
                </a:custGeom>
                <a:solidFill>
                  <a:schemeClr val="accent3"/>
                </a:solidFill>
                <a:ln w="100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32" name="Freeform: Shape 131">
                  <a:extLst>
                    <a:ext uri="{FF2B5EF4-FFF2-40B4-BE49-F238E27FC236}">
                      <a16:creationId xmlns:a16="http://schemas.microsoft.com/office/drawing/2014/main" id="{38ED574D-7F92-18AD-2564-426FF19B32FA}"/>
                    </a:ext>
                  </a:extLst>
                </p:cNvPr>
                <p:cNvSpPr/>
                <p:nvPr/>
              </p:nvSpPr>
              <p:spPr>
                <a:xfrm>
                  <a:off x="8239938" y="3902347"/>
                  <a:ext cx="332264" cy="406227"/>
                </a:xfrm>
                <a:custGeom>
                  <a:avLst/>
                  <a:gdLst>
                    <a:gd name="connsiteX0" fmla="*/ 326945 w 332264"/>
                    <a:gd name="connsiteY0" fmla="*/ 53585 h 406227"/>
                    <a:gd name="connsiteX1" fmla="*/ 237956 w 332264"/>
                    <a:gd name="connsiteY1" fmla="*/ 1381 h 406227"/>
                    <a:gd name="connsiteX2" fmla="*/ 224222 w 332264"/>
                    <a:gd name="connsiteY2" fmla="*/ 4955 h 406227"/>
                    <a:gd name="connsiteX3" fmla="*/ 171927 w 332264"/>
                    <a:gd name="connsiteY3" fmla="*/ 94094 h 406227"/>
                    <a:gd name="connsiteX4" fmla="*/ 175501 w 332264"/>
                    <a:gd name="connsiteY4" fmla="*/ 107828 h 406227"/>
                    <a:gd name="connsiteX5" fmla="*/ 180571 w 332264"/>
                    <a:gd name="connsiteY5" fmla="*/ 109213 h 406227"/>
                    <a:gd name="connsiteX6" fmla="*/ 189235 w 332264"/>
                    <a:gd name="connsiteY6" fmla="*/ 104254 h 406227"/>
                    <a:gd name="connsiteX7" fmla="*/ 230346 w 332264"/>
                    <a:gd name="connsiteY7" fmla="*/ 34229 h 406227"/>
                    <a:gd name="connsiteX8" fmla="*/ 230537 w 332264"/>
                    <a:gd name="connsiteY8" fmla="*/ 34229 h 406227"/>
                    <a:gd name="connsiteX9" fmla="*/ 108087 w 332264"/>
                    <a:gd name="connsiteY9" fmla="*/ 352276 h 406227"/>
                    <a:gd name="connsiteX10" fmla="*/ 8697 w 332264"/>
                    <a:gd name="connsiteY10" fmla="*/ 386239 h 406227"/>
                    <a:gd name="connsiteX11" fmla="*/ 91 w 332264"/>
                    <a:gd name="connsiteY11" fmla="*/ 397532 h 406227"/>
                    <a:gd name="connsiteX12" fmla="*/ 10012 w 332264"/>
                    <a:gd name="connsiteY12" fmla="*/ 406228 h 406227"/>
                    <a:gd name="connsiteX13" fmla="*/ 11368 w 332264"/>
                    <a:gd name="connsiteY13" fmla="*/ 406147 h 406227"/>
                    <a:gd name="connsiteX14" fmla="*/ 261088 w 332264"/>
                    <a:gd name="connsiteY14" fmla="*/ 78355 h 406227"/>
                    <a:gd name="connsiteX15" fmla="*/ 251077 w 332264"/>
                    <a:gd name="connsiteY15" fmla="*/ 32513 h 406227"/>
                    <a:gd name="connsiteX16" fmla="*/ 251218 w 332264"/>
                    <a:gd name="connsiteY16" fmla="*/ 32402 h 406227"/>
                    <a:gd name="connsiteX17" fmla="*/ 316815 w 332264"/>
                    <a:gd name="connsiteY17" fmla="*/ 70903 h 406227"/>
                    <a:gd name="connsiteX18" fmla="*/ 330681 w 332264"/>
                    <a:gd name="connsiteY18" fmla="*/ 67854 h 406227"/>
                    <a:gd name="connsiteX19" fmla="*/ 327632 w 332264"/>
                    <a:gd name="connsiteY19" fmla="*/ 53988 h 406227"/>
                    <a:gd name="connsiteX20" fmla="*/ 326945 w 332264"/>
                    <a:gd name="connsiteY20" fmla="*/ 53585 h 406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2264" h="406227">
                      <a:moveTo>
                        <a:pt x="326945" y="53585"/>
                      </a:moveTo>
                      <a:lnTo>
                        <a:pt x="237956" y="1381"/>
                      </a:lnTo>
                      <a:cubicBezTo>
                        <a:pt x="233176" y="-1422"/>
                        <a:pt x="227029" y="178"/>
                        <a:pt x="224222" y="4955"/>
                      </a:cubicBezTo>
                      <a:lnTo>
                        <a:pt x="171927" y="94094"/>
                      </a:lnTo>
                      <a:cubicBezTo>
                        <a:pt x="169124" y="98874"/>
                        <a:pt x="170724" y="105021"/>
                        <a:pt x="175501" y="107828"/>
                      </a:cubicBezTo>
                      <a:cubicBezTo>
                        <a:pt x="177036" y="108738"/>
                        <a:pt x="178787" y="109215"/>
                        <a:pt x="180571" y="109213"/>
                      </a:cubicBezTo>
                      <a:cubicBezTo>
                        <a:pt x="184135" y="109215"/>
                        <a:pt x="187432" y="107328"/>
                        <a:pt x="189235" y="104254"/>
                      </a:cubicBezTo>
                      <a:lnTo>
                        <a:pt x="230346" y="34229"/>
                      </a:lnTo>
                      <a:cubicBezTo>
                        <a:pt x="230406" y="34119"/>
                        <a:pt x="230497" y="34129"/>
                        <a:pt x="230537" y="34229"/>
                      </a:cubicBezTo>
                      <a:cubicBezTo>
                        <a:pt x="269382" y="155843"/>
                        <a:pt x="218457" y="288112"/>
                        <a:pt x="108087" y="352276"/>
                      </a:cubicBezTo>
                      <a:cubicBezTo>
                        <a:pt x="77507" y="370010"/>
                        <a:pt x="43735" y="381550"/>
                        <a:pt x="8697" y="386239"/>
                      </a:cubicBezTo>
                      <a:cubicBezTo>
                        <a:pt x="3203" y="386981"/>
                        <a:pt x="-650" y="392037"/>
                        <a:pt x="91" y="397532"/>
                      </a:cubicBezTo>
                      <a:cubicBezTo>
                        <a:pt x="763" y="402501"/>
                        <a:pt x="4998" y="406214"/>
                        <a:pt x="10012" y="406228"/>
                      </a:cubicBezTo>
                      <a:cubicBezTo>
                        <a:pt x="10465" y="406226"/>
                        <a:pt x="10918" y="406200"/>
                        <a:pt x="11368" y="406147"/>
                      </a:cubicBezTo>
                      <a:cubicBezTo>
                        <a:pt x="170843" y="384589"/>
                        <a:pt x="282646" y="237832"/>
                        <a:pt x="261088" y="78355"/>
                      </a:cubicBezTo>
                      <a:cubicBezTo>
                        <a:pt x="258988" y="62831"/>
                        <a:pt x="255641" y="47499"/>
                        <a:pt x="251077" y="32513"/>
                      </a:cubicBezTo>
                      <a:cubicBezTo>
                        <a:pt x="251077" y="32382"/>
                        <a:pt x="251077" y="32332"/>
                        <a:pt x="251218" y="32402"/>
                      </a:cubicBezTo>
                      <a:lnTo>
                        <a:pt x="316815" y="70903"/>
                      </a:lnTo>
                      <a:cubicBezTo>
                        <a:pt x="321486" y="73890"/>
                        <a:pt x="327695" y="72526"/>
                        <a:pt x="330681" y="67854"/>
                      </a:cubicBezTo>
                      <a:cubicBezTo>
                        <a:pt x="333669" y="63183"/>
                        <a:pt x="332304" y="56975"/>
                        <a:pt x="327632" y="53988"/>
                      </a:cubicBezTo>
                      <a:cubicBezTo>
                        <a:pt x="327409" y="53844"/>
                        <a:pt x="327179" y="53710"/>
                        <a:pt x="326945" y="53585"/>
                      </a:cubicBezTo>
                      <a:close/>
                    </a:path>
                  </a:pathLst>
                </a:custGeom>
                <a:solidFill>
                  <a:schemeClr val="accent3"/>
                </a:solidFill>
                <a:ln w="100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33" name="Freeform: Shape 132">
                  <a:extLst>
                    <a:ext uri="{FF2B5EF4-FFF2-40B4-BE49-F238E27FC236}">
                      <a16:creationId xmlns:a16="http://schemas.microsoft.com/office/drawing/2014/main" id="{5D60F982-83F7-244C-059F-897B6C9D20B2}"/>
                    </a:ext>
                  </a:extLst>
                </p:cNvPr>
                <p:cNvSpPr/>
                <p:nvPr/>
              </p:nvSpPr>
              <p:spPr>
                <a:xfrm>
                  <a:off x="7979099" y="3728737"/>
                  <a:ext cx="466158" cy="129873"/>
                </a:xfrm>
                <a:custGeom>
                  <a:avLst/>
                  <a:gdLst>
                    <a:gd name="connsiteX0" fmla="*/ 9989 w 466158"/>
                    <a:gd name="connsiteY0" fmla="*/ 129351 h 129873"/>
                    <a:gd name="connsiteX1" fmla="*/ 113394 w 466158"/>
                    <a:gd name="connsiteY1" fmla="*/ 129873 h 129873"/>
                    <a:gd name="connsiteX2" fmla="*/ 113394 w 466158"/>
                    <a:gd name="connsiteY2" fmla="*/ 129873 h 129873"/>
                    <a:gd name="connsiteX3" fmla="*/ 123459 w 466158"/>
                    <a:gd name="connsiteY3" fmla="*/ 119859 h 129873"/>
                    <a:gd name="connsiteX4" fmla="*/ 113445 w 466158"/>
                    <a:gd name="connsiteY4" fmla="*/ 109795 h 129873"/>
                    <a:gd name="connsiteX5" fmla="*/ 32728 w 466158"/>
                    <a:gd name="connsiteY5" fmla="*/ 109383 h 129873"/>
                    <a:gd name="connsiteX6" fmla="*/ 32648 w 466158"/>
                    <a:gd name="connsiteY6" fmla="*/ 109212 h 129873"/>
                    <a:gd name="connsiteX7" fmla="*/ 415637 w 466158"/>
                    <a:gd name="connsiteY7" fmla="*/ 90345 h 129873"/>
                    <a:gd name="connsiteX8" fmla="*/ 448137 w 466158"/>
                    <a:gd name="connsiteY8" fmla="*/ 125496 h 129873"/>
                    <a:gd name="connsiteX9" fmla="*/ 462208 w 466158"/>
                    <a:gd name="connsiteY9" fmla="*/ 127390 h 129873"/>
                    <a:gd name="connsiteX10" fmla="*/ 464101 w 466158"/>
                    <a:gd name="connsiteY10" fmla="*/ 113318 h 129873"/>
                    <a:gd name="connsiteX11" fmla="*/ 464039 w 466158"/>
                    <a:gd name="connsiteY11" fmla="*/ 113238 h 129873"/>
                    <a:gd name="connsiteX12" fmla="*/ 55324 w 466158"/>
                    <a:gd name="connsiteY12" fmla="*/ 60820 h 129873"/>
                    <a:gd name="connsiteX13" fmla="*/ 20380 w 466158"/>
                    <a:gd name="connsiteY13" fmla="*/ 92667 h 129873"/>
                    <a:gd name="connsiteX14" fmla="*/ 20209 w 466158"/>
                    <a:gd name="connsiteY14" fmla="*/ 92607 h 129873"/>
                    <a:gd name="connsiteX15" fmla="*/ 20591 w 466158"/>
                    <a:gd name="connsiteY15" fmla="*/ 16188 h 129873"/>
                    <a:gd name="connsiteX16" fmla="*/ 10551 w 466158"/>
                    <a:gd name="connsiteY16" fmla="*/ 6148 h 129873"/>
                    <a:gd name="connsiteX17" fmla="*/ 10551 w 466158"/>
                    <a:gd name="connsiteY17" fmla="*/ 6148 h 129873"/>
                    <a:gd name="connsiteX18" fmla="*/ 512 w 466158"/>
                    <a:gd name="connsiteY18" fmla="*/ 16137 h 129873"/>
                    <a:gd name="connsiteX19" fmla="*/ 0 w 466158"/>
                    <a:gd name="connsiteY19" fmla="*/ 119312 h 129873"/>
                    <a:gd name="connsiteX20" fmla="*/ 9989 w 466158"/>
                    <a:gd name="connsiteY20" fmla="*/ 129351 h 129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6158" h="129873">
                      <a:moveTo>
                        <a:pt x="9989" y="129351"/>
                      </a:moveTo>
                      <a:lnTo>
                        <a:pt x="113394" y="129873"/>
                      </a:lnTo>
                      <a:lnTo>
                        <a:pt x="113394" y="129873"/>
                      </a:lnTo>
                      <a:cubicBezTo>
                        <a:pt x="118939" y="129887"/>
                        <a:pt x="123445" y="125404"/>
                        <a:pt x="123459" y="119859"/>
                      </a:cubicBezTo>
                      <a:cubicBezTo>
                        <a:pt x="123473" y="114314"/>
                        <a:pt x="118989" y="109809"/>
                        <a:pt x="113445" y="109795"/>
                      </a:cubicBezTo>
                      <a:lnTo>
                        <a:pt x="32728" y="109383"/>
                      </a:lnTo>
                      <a:cubicBezTo>
                        <a:pt x="32598" y="109383"/>
                        <a:pt x="32568" y="109313"/>
                        <a:pt x="32648" y="109212"/>
                      </a:cubicBezTo>
                      <a:cubicBezTo>
                        <a:pt x="133198" y="-1758"/>
                        <a:pt x="304668" y="-10204"/>
                        <a:pt x="415637" y="90345"/>
                      </a:cubicBezTo>
                      <a:cubicBezTo>
                        <a:pt x="427486" y="101081"/>
                        <a:pt x="438361" y="112844"/>
                        <a:pt x="448137" y="125496"/>
                      </a:cubicBezTo>
                      <a:cubicBezTo>
                        <a:pt x="451500" y="129904"/>
                        <a:pt x="457800" y="130753"/>
                        <a:pt x="462208" y="127390"/>
                      </a:cubicBezTo>
                      <a:cubicBezTo>
                        <a:pt x="466616" y="124027"/>
                        <a:pt x="467463" y="117728"/>
                        <a:pt x="464101" y="113318"/>
                      </a:cubicBezTo>
                      <a:cubicBezTo>
                        <a:pt x="464080" y="113291"/>
                        <a:pt x="464060" y="113265"/>
                        <a:pt x="464039" y="113238"/>
                      </a:cubicBezTo>
                      <a:cubicBezTo>
                        <a:pt x="365650" y="-14100"/>
                        <a:pt x="182662" y="-37569"/>
                        <a:pt x="55324" y="60820"/>
                      </a:cubicBezTo>
                      <a:cubicBezTo>
                        <a:pt x="42833" y="70471"/>
                        <a:pt x="31146" y="81122"/>
                        <a:pt x="20380" y="92667"/>
                      </a:cubicBezTo>
                      <a:cubicBezTo>
                        <a:pt x="20290" y="92768"/>
                        <a:pt x="20209" y="92738"/>
                        <a:pt x="20209" y="92607"/>
                      </a:cubicBezTo>
                      <a:lnTo>
                        <a:pt x="20591" y="16188"/>
                      </a:lnTo>
                      <a:cubicBezTo>
                        <a:pt x="20591" y="10643"/>
                        <a:pt x="16096" y="6148"/>
                        <a:pt x="10551" y="6148"/>
                      </a:cubicBezTo>
                      <a:lnTo>
                        <a:pt x="10551" y="6148"/>
                      </a:lnTo>
                      <a:cubicBezTo>
                        <a:pt x="5027" y="6148"/>
                        <a:pt x="540" y="10613"/>
                        <a:pt x="512" y="16137"/>
                      </a:cubicBezTo>
                      <a:lnTo>
                        <a:pt x="0" y="119312"/>
                      </a:lnTo>
                      <a:cubicBezTo>
                        <a:pt x="0" y="124837"/>
                        <a:pt x="4465" y="129323"/>
                        <a:pt x="9989" y="129351"/>
                      </a:cubicBezTo>
                      <a:close/>
                    </a:path>
                  </a:pathLst>
                </a:custGeom>
                <a:solidFill>
                  <a:schemeClr val="accent3"/>
                </a:solidFill>
                <a:ln w="100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34" name="Freeform: Shape 133">
                  <a:extLst>
                    <a:ext uri="{FF2B5EF4-FFF2-40B4-BE49-F238E27FC236}">
                      <a16:creationId xmlns:a16="http://schemas.microsoft.com/office/drawing/2014/main" id="{90F01EA2-416A-FBB1-3861-B6003B02ED8B}"/>
                    </a:ext>
                  </a:extLst>
                </p:cNvPr>
                <p:cNvSpPr/>
                <p:nvPr/>
              </p:nvSpPr>
              <p:spPr>
                <a:xfrm>
                  <a:off x="8262038" y="4028838"/>
                  <a:ext cx="30499" cy="47927"/>
                </a:xfrm>
                <a:custGeom>
                  <a:avLst/>
                  <a:gdLst>
                    <a:gd name="connsiteX0" fmla="*/ 0 w 30499"/>
                    <a:gd name="connsiteY0" fmla="*/ 47928 h 47927"/>
                    <a:gd name="connsiteX1" fmla="*/ 30500 w 30499"/>
                    <a:gd name="connsiteY1" fmla="*/ 30500 h 47927"/>
                    <a:gd name="connsiteX2" fmla="*/ 30500 w 30499"/>
                    <a:gd name="connsiteY2" fmla="*/ 0 h 47927"/>
                    <a:gd name="connsiteX3" fmla="*/ 0 w 30499"/>
                    <a:gd name="connsiteY3" fmla="*/ 17428 h 47927"/>
                    <a:gd name="connsiteX4" fmla="*/ 0 w 30499"/>
                    <a:gd name="connsiteY4" fmla="*/ 47928 h 47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99" h="47927">
                      <a:moveTo>
                        <a:pt x="0" y="47928"/>
                      </a:moveTo>
                      <a:lnTo>
                        <a:pt x="30500" y="30500"/>
                      </a:lnTo>
                      <a:lnTo>
                        <a:pt x="30500" y="0"/>
                      </a:lnTo>
                      <a:lnTo>
                        <a:pt x="0" y="17428"/>
                      </a:lnTo>
                      <a:lnTo>
                        <a:pt x="0" y="47928"/>
                      </a:lnTo>
                      <a:close/>
                    </a:path>
                  </a:pathLst>
                </a:custGeom>
                <a:solidFill>
                  <a:schemeClr val="accent3"/>
                </a:solidFill>
                <a:ln w="100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36" name="Freeform: Shape 135">
                  <a:extLst>
                    <a:ext uri="{FF2B5EF4-FFF2-40B4-BE49-F238E27FC236}">
                      <a16:creationId xmlns:a16="http://schemas.microsoft.com/office/drawing/2014/main" id="{314A0753-E015-63CF-6D2E-2D800EBD1E2A}"/>
                    </a:ext>
                  </a:extLst>
                </p:cNvPr>
                <p:cNvSpPr/>
                <p:nvPr/>
              </p:nvSpPr>
              <p:spPr>
                <a:xfrm>
                  <a:off x="8070487" y="3839034"/>
                  <a:ext cx="307876" cy="361818"/>
                </a:xfrm>
                <a:custGeom>
                  <a:avLst/>
                  <a:gdLst>
                    <a:gd name="connsiteX0" fmla="*/ 307877 w 307876"/>
                    <a:gd name="connsiteY0" fmla="*/ 93446 h 361818"/>
                    <a:gd name="connsiteX1" fmla="*/ 153943 w 307876"/>
                    <a:gd name="connsiteY1" fmla="*/ 0 h 361818"/>
                    <a:gd name="connsiteX2" fmla="*/ 0 w 307876"/>
                    <a:gd name="connsiteY2" fmla="*/ 93446 h 361818"/>
                    <a:gd name="connsiteX3" fmla="*/ 0 w 307876"/>
                    <a:gd name="connsiteY3" fmla="*/ 268392 h 361818"/>
                    <a:gd name="connsiteX4" fmla="*/ 153943 w 307876"/>
                    <a:gd name="connsiteY4" fmla="*/ 361818 h 361818"/>
                    <a:gd name="connsiteX5" fmla="*/ 307877 w 307876"/>
                    <a:gd name="connsiteY5" fmla="*/ 268392 h 361818"/>
                    <a:gd name="connsiteX6" fmla="*/ 278542 w 307876"/>
                    <a:gd name="connsiteY6" fmla="*/ 99098 h 361818"/>
                    <a:gd name="connsiteX7" fmla="*/ 232070 w 307876"/>
                    <a:gd name="connsiteY7" fmla="*/ 127289 h 361818"/>
                    <a:gd name="connsiteX8" fmla="*/ 106799 w 307876"/>
                    <a:gd name="connsiteY8" fmla="*/ 52114 h 361818"/>
                    <a:gd name="connsiteX9" fmla="*/ 153984 w 307876"/>
                    <a:gd name="connsiteY9" fmla="*/ 23492 h 361818"/>
                    <a:gd name="connsiteX10" fmla="*/ 153994 w 307876"/>
                    <a:gd name="connsiteY10" fmla="*/ 174695 h 361818"/>
                    <a:gd name="connsiteX11" fmla="*/ 29445 w 307876"/>
                    <a:gd name="connsiteY11" fmla="*/ 99098 h 361818"/>
                    <a:gd name="connsiteX12" fmla="*/ 87453 w 307876"/>
                    <a:gd name="connsiteY12" fmla="*/ 63890 h 361818"/>
                    <a:gd name="connsiteX13" fmla="*/ 212724 w 307876"/>
                    <a:gd name="connsiteY13" fmla="*/ 139045 h 361818"/>
                    <a:gd name="connsiteX14" fmla="*/ 20079 w 307876"/>
                    <a:gd name="connsiteY14" fmla="*/ 116928 h 361818"/>
                    <a:gd name="connsiteX15" fmla="*/ 143904 w 307876"/>
                    <a:gd name="connsiteY15" fmla="*/ 192093 h 361818"/>
                    <a:gd name="connsiteX16" fmla="*/ 143904 w 307876"/>
                    <a:gd name="connsiteY16" fmla="*/ 332242 h 361818"/>
                    <a:gd name="connsiteX17" fmla="*/ 20079 w 307876"/>
                    <a:gd name="connsiteY17" fmla="*/ 257088 h 361818"/>
                    <a:gd name="connsiteX18" fmla="*/ 163983 w 307876"/>
                    <a:gd name="connsiteY18" fmla="*/ 332242 h 361818"/>
                    <a:gd name="connsiteX19" fmla="*/ 163983 w 307876"/>
                    <a:gd name="connsiteY19" fmla="*/ 192093 h 361818"/>
                    <a:gd name="connsiteX20" fmla="*/ 287798 w 307876"/>
                    <a:gd name="connsiteY20" fmla="*/ 116928 h 361818"/>
                    <a:gd name="connsiteX21" fmla="*/ 287798 w 307876"/>
                    <a:gd name="connsiteY21" fmla="*/ 257088 h 36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7876" h="361818">
                      <a:moveTo>
                        <a:pt x="307877" y="93446"/>
                      </a:moveTo>
                      <a:lnTo>
                        <a:pt x="153943" y="0"/>
                      </a:lnTo>
                      <a:lnTo>
                        <a:pt x="0" y="93446"/>
                      </a:lnTo>
                      <a:lnTo>
                        <a:pt x="0" y="268392"/>
                      </a:lnTo>
                      <a:lnTo>
                        <a:pt x="153943" y="361818"/>
                      </a:lnTo>
                      <a:lnTo>
                        <a:pt x="307877" y="268392"/>
                      </a:lnTo>
                      <a:close/>
                      <a:moveTo>
                        <a:pt x="278542" y="99098"/>
                      </a:moveTo>
                      <a:lnTo>
                        <a:pt x="232070" y="127289"/>
                      </a:lnTo>
                      <a:lnTo>
                        <a:pt x="106799" y="52114"/>
                      </a:lnTo>
                      <a:lnTo>
                        <a:pt x="153984" y="23492"/>
                      </a:lnTo>
                      <a:close/>
                      <a:moveTo>
                        <a:pt x="153994" y="174695"/>
                      </a:moveTo>
                      <a:lnTo>
                        <a:pt x="29445" y="99098"/>
                      </a:lnTo>
                      <a:lnTo>
                        <a:pt x="87453" y="63890"/>
                      </a:lnTo>
                      <a:lnTo>
                        <a:pt x="212724" y="139045"/>
                      </a:lnTo>
                      <a:close/>
                      <a:moveTo>
                        <a:pt x="20079" y="116928"/>
                      </a:moveTo>
                      <a:lnTo>
                        <a:pt x="143904" y="192093"/>
                      </a:lnTo>
                      <a:lnTo>
                        <a:pt x="143904" y="332242"/>
                      </a:lnTo>
                      <a:lnTo>
                        <a:pt x="20079" y="257088"/>
                      </a:lnTo>
                      <a:close/>
                      <a:moveTo>
                        <a:pt x="163983" y="332242"/>
                      </a:moveTo>
                      <a:lnTo>
                        <a:pt x="163983" y="192093"/>
                      </a:lnTo>
                      <a:lnTo>
                        <a:pt x="287798" y="116928"/>
                      </a:lnTo>
                      <a:lnTo>
                        <a:pt x="287798" y="257088"/>
                      </a:lnTo>
                      <a:close/>
                    </a:path>
                  </a:pathLst>
                </a:custGeom>
                <a:solidFill>
                  <a:schemeClr val="accent3"/>
                </a:solidFill>
                <a:ln w="1002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138" name="Graphic 30" descr="Cruise ship outline">
                <a:extLst>
                  <a:ext uri="{FF2B5EF4-FFF2-40B4-BE49-F238E27FC236}">
                    <a16:creationId xmlns:a16="http://schemas.microsoft.com/office/drawing/2014/main" id="{5B3022C9-6C41-5F70-7EFB-6BBDB890CC07}"/>
                  </a:ext>
                </a:extLst>
              </p:cNvPr>
              <p:cNvGrpSpPr/>
              <p:nvPr/>
            </p:nvGrpSpPr>
            <p:grpSpPr>
              <a:xfrm>
                <a:off x="5664157" y="1995036"/>
                <a:ext cx="767903" cy="468127"/>
                <a:chOff x="5664157" y="1995036"/>
                <a:chExt cx="767903" cy="468127"/>
              </a:xfrm>
              <a:solidFill>
                <a:schemeClr val="accent3"/>
              </a:solidFill>
            </p:grpSpPr>
            <p:sp>
              <p:nvSpPr>
                <p:cNvPr id="140" name="Freeform: Shape 139">
                  <a:extLst>
                    <a:ext uri="{FF2B5EF4-FFF2-40B4-BE49-F238E27FC236}">
                      <a16:creationId xmlns:a16="http://schemas.microsoft.com/office/drawing/2014/main" id="{26C0E479-E40E-00C2-43E4-B502BD8A7134}"/>
                    </a:ext>
                  </a:extLst>
                </p:cNvPr>
                <p:cNvSpPr/>
                <p:nvPr/>
              </p:nvSpPr>
              <p:spPr>
                <a:xfrm>
                  <a:off x="5999606"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42" name="Freeform: Shape 141">
                  <a:extLst>
                    <a:ext uri="{FF2B5EF4-FFF2-40B4-BE49-F238E27FC236}">
                      <a16:creationId xmlns:a16="http://schemas.microsoft.com/office/drawing/2014/main" id="{3D398C0C-3CE0-9CB5-F1C7-31EEFD12773B}"/>
                    </a:ext>
                  </a:extLst>
                </p:cNvPr>
                <p:cNvSpPr/>
                <p:nvPr/>
              </p:nvSpPr>
              <p:spPr>
                <a:xfrm>
                  <a:off x="5866094"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43" name="Freeform: Shape 142">
                  <a:extLst>
                    <a:ext uri="{FF2B5EF4-FFF2-40B4-BE49-F238E27FC236}">
                      <a16:creationId xmlns:a16="http://schemas.microsoft.com/office/drawing/2014/main" id="{84E6EB7D-6589-0D3A-A11B-112513799464}"/>
                    </a:ext>
                  </a:extLst>
                </p:cNvPr>
                <p:cNvSpPr/>
                <p:nvPr/>
              </p:nvSpPr>
              <p:spPr>
                <a:xfrm>
                  <a:off x="5799338"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44" name="Freeform: Shape 143">
                  <a:extLst>
                    <a:ext uri="{FF2B5EF4-FFF2-40B4-BE49-F238E27FC236}">
                      <a16:creationId xmlns:a16="http://schemas.microsoft.com/office/drawing/2014/main" id="{EDB609FD-4438-8683-C064-143B5A44411F}"/>
                    </a:ext>
                  </a:extLst>
                </p:cNvPr>
                <p:cNvSpPr/>
                <p:nvPr/>
              </p:nvSpPr>
              <p:spPr>
                <a:xfrm>
                  <a:off x="5932850"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45" name="Freeform: Shape 144">
                  <a:extLst>
                    <a:ext uri="{FF2B5EF4-FFF2-40B4-BE49-F238E27FC236}">
                      <a16:creationId xmlns:a16="http://schemas.microsoft.com/office/drawing/2014/main" id="{94132121-66DE-720C-4E37-8C769E8F713F}"/>
                    </a:ext>
                  </a:extLst>
                </p:cNvPr>
                <p:cNvSpPr/>
                <p:nvPr/>
              </p:nvSpPr>
              <p:spPr>
                <a:xfrm>
                  <a:off x="6133118"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46" name="Freeform: Shape 145">
                  <a:extLst>
                    <a:ext uri="{FF2B5EF4-FFF2-40B4-BE49-F238E27FC236}">
                      <a16:creationId xmlns:a16="http://schemas.microsoft.com/office/drawing/2014/main" id="{CB924176-B8BF-0AB0-F65C-813C52903231}"/>
                    </a:ext>
                  </a:extLst>
                </p:cNvPr>
                <p:cNvSpPr/>
                <p:nvPr/>
              </p:nvSpPr>
              <p:spPr>
                <a:xfrm>
                  <a:off x="6066362"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4" y="5007"/>
                        <a:pt x="5007" y="0"/>
                        <a:pt x="10848" y="0"/>
                      </a:cubicBez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47" name="Freeform: Shape 146">
                  <a:extLst>
                    <a:ext uri="{FF2B5EF4-FFF2-40B4-BE49-F238E27FC236}">
                      <a16:creationId xmlns:a16="http://schemas.microsoft.com/office/drawing/2014/main" id="{52D6A649-CD2C-B02F-8F53-BD3622183F0C}"/>
                    </a:ext>
                  </a:extLst>
                </p:cNvPr>
                <p:cNvSpPr/>
                <p:nvPr/>
              </p:nvSpPr>
              <p:spPr>
                <a:xfrm>
                  <a:off x="6199874" y="2235358"/>
                  <a:ext cx="30040" cy="30040"/>
                </a:xfrm>
                <a:custGeom>
                  <a:avLst/>
                  <a:gdLst>
                    <a:gd name="connsiteX0" fmla="*/ 10848 w 30040"/>
                    <a:gd name="connsiteY0" fmla="*/ 0 h 30040"/>
                    <a:gd name="connsiteX1" fmla="*/ 19192 w 30040"/>
                    <a:gd name="connsiteY1" fmla="*/ 0 h 30040"/>
                    <a:gd name="connsiteX2" fmla="*/ 30040 w 30040"/>
                    <a:gd name="connsiteY2" fmla="*/ 10848 h 30040"/>
                    <a:gd name="connsiteX3" fmla="*/ 30040 w 30040"/>
                    <a:gd name="connsiteY3" fmla="*/ 19192 h 30040"/>
                    <a:gd name="connsiteX4" fmla="*/ 19192 w 30040"/>
                    <a:gd name="connsiteY4" fmla="*/ 30040 h 30040"/>
                    <a:gd name="connsiteX5" fmla="*/ 10848 w 30040"/>
                    <a:gd name="connsiteY5" fmla="*/ 30040 h 30040"/>
                    <a:gd name="connsiteX6" fmla="*/ 0 w 30040"/>
                    <a:gd name="connsiteY6" fmla="*/ 19192 h 30040"/>
                    <a:gd name="connsiteX7" fmla="*/ 0 w 30040"/>
                    <a:gd name="connsiteY7" fmla="*/ 10848 h 30040"/>
                    <a:gd name="connsiteX8" fmla="*/ 10848 w 30040"/>
                    <a:gd name="connsiteY8" fmla="*/ 0 h 3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40" h="30040">
                      <a:moveTo>
                        <a:pt x="10848" y="0"/>
                      </a:moveTo>
                      <a:lnTo>
                        <a:pt x="19192" y="0"/>
                      </a:lnTo>
                      <a:cubicBezTo>
                        <a:pt x="25034" y="0"/>
                        <a:pt x="30040" y="5007"/>
                        <a:pt x="30040" y="10848"/>
                      </a:cubicBezTo>
                      <a:lnTo>
                        <a:pt x="30040" y="19192"/>
                      </a:lnTo>
                      <a:cubicBezTo>
                        <a:pt x="30040" y="25034"/>
                        <a:pt x="25034" y="30040"/>
                        <a:pt x="19192" y="30040"/>
                      </a:cubicBezTo>
                      <a:lnTo>
                        <a:pt x="10848" y="30040"/>
                      </a:lnTo>
                      <a:cubicBezTo>
                        <a:pt x="5007" y="30040"/>
                        <a:pt x="0" y="25034"/>
                        <a:pt x="0" y="19192"/>
                      </a:cubicBezTo>
                      <a:lnTo>
                        <a:pt x="0" y="10848"/>
                      </a:lnTo>
                      <a:cubicBezTo>
                        <a:pt x="835" y="5007"/>
                        <a:pt x="5007" y="0"/>
                        <a:pt x="10848" y="0"/>
                      </a:cubicBez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48" name="Freeform: Shape 147">
                  <a:extLst>
                    <a:ext uri="{FF2B5EF4-FFF2-40B4-BE49-F238E27FC236}">
                      <a16:creationId xmlns:a16="http://schemas.microsoft.com/office/drawing/2014/main" id="{903261AA-422E-C115-4615-B34ED7EB61A8}"/>
                    </a:ext>
                  </a:extLst>
                </p:cNvPr>
                <p:cNvSpPr/>
                <p:nvPr/>
              </p:nvSpPr>
              <p:spPr>
                <a:xfrm>
                  <a:off x="5760118"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cubicBezTo>
                        <a:pt x="6676" y="40888"/>
                        <a:pt x="6676" y="40888"/>
                        <a:pt x="6676" y="40888"/>
                      </a:cubicBez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49" name="Freeform: Shape 148">
                  <a:extLst>
                    <a:ext uri="{FF2B5EF4-FFF2-40B4-BE49-F238E27FC236}">
                      <a16:creationId xmlns:a16="http://schemas.microsoft.com/office/drawing/2014/main" id="{F224B42E-9F5F-8671-6343-B05C4783E1DB}"/>
                    </a:ext>
                  </a:extLst>
                </p:cNvPr>
                <p:cNvSpPr/>
                <p:nvPr/>
              </p:nvSpPr>
              <p:spPr>
                <a:xfrm>
                  <a:off x="5943698"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lnTo>
                        <a:pt x="6676" y="40888"/>
                      </a:ln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50" name="Freeform: Shape 149">
                  <a:extLst>
                    <a:ext uri="{FF2B5EF4-FFF2-40B4-BE49-F238E27FC236}">
                      <a16:creationId xmlns:a16="http://schemas.microsoft.com/office/drawing/2014/main" id="{B41AB0D5-6A0B-F7AA-B9BE-49835012B60E}"/>
                    </a:ext>
                  </a:extLst>
                </p:cNvPr>
                <p:cNvSpPr/>
                <p:nvPr/>
              </p:nvSpPr>
              <p:spPr>
                <a:xfrm>
                  <a:off x="5851908"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lnTo>
                        <a:pt x="6676" y="40888"/>
                      </a:ln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51" name="Freeform: Shape 150">
                  <a:extLst>
                    <a:ext uri="{FF2B5EF4-FFF2-40B4-BE49-F238E27FC236}">
                      <a16:creationId xmlns:a16="http://schemas.microsoft.com/office/drawing/2014/main" id="{EAD85636-CD95-F702-8718-7BD36AA813A2}"/>
                    </a:ext>
                  </a:extLst>
                </p:cNvPr>
                <p:cNvSpPr/>
                <p:nvPr/>
              </p:nvSpPr>
              <p:spPr>
                <a:xfrm>
                  <a:off x="6219066"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lnTo>
                        <a:pt x="6676" y="40888"/>
                      </a:ln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52" name="Freeform: Shape 151">
                  <a:extLst>
                    <a:ext uri="{FF2B5EF4-FFF2-40B4-BE49-F238E27FC236}">
                      <a16:creationId xmlns:a16="http://schemas.microsoft.com/office/drawing/2014/main" id="{85DFDA7B-43A0-6432-0DFC-63CC674DB008}"/>
                    </a:ext>
                  </a:extLst>
                </p:cNvPr>
                <p:cNvSpPr/>
                <p:nvPr/>
              </p:nvSpPr>
              <p:spPr>
                <a:xfrm>
                  <a:off x="6035487"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lnTo>
                        <a:pt x="6676" y="40888"/>
                      </a:ln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53" name="Freeform: Shape 152">
                  <a:extLst>
                    <a:ext uri="{FF2B5EF4-FFF2-40B4-BE49-F238E27FC236}">
                      <a16:creationId xmlns:a16="http://schemas.microsoft.com/office/drawing/2014/main" id="{16F9F6AF-E3B7-A415-E4B4-3A67C244F6CB}"/>
                    </a:ext>
                  </a:extLst>
                </p:cNvPr>
                <p:cNvSpPr/>
                <p:nvPr/>
              </p:nvSpPr>
              <p:spPr>
                <a:xfrm>
                  <a:off x="6127277" y="2355519"/>
                  <a:ext cx="40888" cy="40888"/>
                </a:xfrm>
                <a:custGeom>
                  <a:avLst/>
                  <a:gdLst>
                    <a:gd name="connsiteX0" fmla="*/ 6676 w 40888"/>
                    <a:gd name="connsiteY0" fmla="*/ 40888 h 40888"/>
                    <a:gd name="connsiteX1" fmla="*/ 34212 w 40888"/>
                    <a:gd name="connsiteY1" fmla="*/ 40888 h 40888"/>
                    <a:gd name="connsiteX2" fmla="*/ 40888 w 40888"/>
                    <a:gd name="connsiteY2" fmla="*/ 34212 h 40888"/>
                    <a:gd name="connsiteX3" fmla="*/ 40888 w 40888"/>
                    <a:gd name="connsiteY3" fmla="*/ 6676 h 40888"/>
                    <a:gd name="connsiteX4" fmla="*/ 34212 w 40888"/>
                    <a:gd name="connsiteY4" fmla="*/ 0 h 40888"/>
                    <a:gd name="connsiteX5" fmla="*/ 6676 w 40888"/>
                    <a:gd name="connsiteY5" fmla="*/ 0 h 40888"/>
                    <a:gd name="connsiteX6" fmla="*/ 0 w 40888"/>
                    <a:gd name="connsiteY6" fmla="*/ 6676 h 40888"/>
                    <a:gd name="connsiteX7" fmla="*/ 0 w 40888"/>
                    <a:gd name="connsiteY7" fmla="*/ 34212 h 40888"/>
                    <a:gd name="connsiteX8" fmla="*/ 6676 w 40888"/>
                    <a:gd name="connsiteY8" fmla="*/ 40888 h 40888"/>
                    <a:gd name="connsiteX9" fmla="*/ 6676 w 40888"/>
                    <a:gd name="connsiteY9" fmla="*/ 40888 h 40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88" h="40888">
                      <a:moveTo>
                        <a:pt x="6676" y="40888"/>
                      </a:moveTo>
                      <a:lnTo>
                        <a:pt x="34212" y="40888"/>
                      </a:lnTo>
                      <a:cubicBezTo>
                        <a:pt x="38385" y="40888"/>
                        <a:pt x="40888" y="37550"/>
                        <a:pt x="40888" y="34212"/>
                      </a:cubicBezTo>
                      <a:lnTo>
                        <a:pt x="40888" y="6676"/>
                      </a:lnTo>
                      <a:cubicBezTo>
                        <a:pt x="40888" y="2503"/>
                        <a:pt x="37550" y="0"/>
                        <a:pt x="34212" y="0"/>
                      </a:cubicBezTo>
                      <a:lnTo>
                        <a:pt x="6676" y="0"/>
                      </a:lnTo>
                      <a:cubicBezTo>
                        <a:pt x="2503" y="0"/>
                        <a:pt x="0" y="3338"/>
                        <a:pt x="0" y="6676"/>
                      </a:cubicBezTo>
                      <a:lnTo>
                        <a:pt x="0" y="34212"/>
                      </a:lnTo>
                      <a:cubicBezTo>
                        <a:pt x="0" y="37550"/>
                        <a:pt x="3338" y="40888"/>
                        <a:pt x="6676" y="40888"/>
                      </a:cubicBezTo>
                      <a:lnTo>
                        <a:pt x="6676" y="40888"/>
                      </a:ln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54" name="Freeform: Shape 153">
                  <a:extLst>
                    <a:ext uri="{FF2B5EF4-FFF2-40B4-BE49-F238E27FC236}">
                      <a16:creationId xmlns:a16="http://schemas.microsoft.com/office/drawing/2014/main" id="{B9D5DF91-29A9-8A08-4FAD-4FE961450C20}"/>
                    </a:ext>
                  </a:extLst>
                </p:cNvPr>
                <p:cNvSpPr/>
                <p:nvPr/>
              </p:nvSpPr>
              <p:spPr>
                <a:xfrm>
                  <a:off x="5664157" y="1995036"/>
                  <a:ext cx="767903" cy="468127"/>
                </a:xfrm>
                <a:custGeom>
                  <a:avLst/>
                  <a:gdLst>
                    <a:gd name="connsiteX0" fmla="*/ 33378 w 767903"/>
                    <a:gd name="connsiteY0" fmla="*/ 453107 h 468127"/>
                    <a:gd name="connsiteX1" fmla="*/ 48398 w 767903"/>
                    <a:gd name="connsiteY1" fmla="*/ 468127 h 468127"/>
                    <a:gd name="connsiteX2" fmla="*/ 613322 w 767903"/>
                    <a:gd name="connsiteY2" fmla="*/ 468127 h 468127"/>
                    <a:gd name="connsiteX3" fmla="*/ 624169 w 767903"/>
                    <a:gd name="connsiteY3" fmla="*/ 463955 h 468127"/>
                    <a:gd name="connsiteX4" fmla="*/ 763523 w 767903"/>
                    <a:gd name="connsiteY4" fmla="*/ 327105 h 468127"/>
                    <a:gd name="connsiteX5" fmla="*/ 763523 w 767903"/>
                    <a:gd name="connsiteY5" fmla="*/ 306244 h 468127"/>
                    <a:gd name="connsiteX6" fmla="*/ 752675 w 767903"/>
                    <a:gd name="connsiteY6" fmla="*/ 302071 h 468127"/>
                    <a:gd name="connsiteX7" fmla="*/ 672568 w 767903"/>
                    <a:gd name="connsiteY7" fmla="*/ 302071 h 468127"/>
                    <a:gd name="connsiteX8" fmla="*/ 619163 w 767903"/>
                    <a:gd name="connsiteY8" fmla="*/ 211951 h 468127"/>
                    <a:gd name="connsiteX9" fmla="*/ 600805 w 767903"/>
                    <a:gd name="connsiteY9" fmla="*/ 201103 h 468127"/>
                    <a:gd name="connsiteX10" fmla="*/ 588288 w 767903"/>
                    <a:gd name="connsiteY10" fmla="*/ 201103 h 468127"/>
                    <a:gd name="connsiteX11" fmla="*/ 551572 w 767903"/>
                    <a:gd name="connsiteY11" fmla="*/ 146029 h 468127"/>
                    <a:gd name="connsiteX12" fmla="*/ 530711 w 767903"/>
                    <a:gd name="connsiteY12" fmla="*/ 134347 h 468127"/>
                    <a:gd name="connsiteX13" fmla="*/ 346297 w 767903"/>
                    <a:gd name="connsiteY13" fmla="*/ 134347 h 468127"/>
                    <a:gd name="connsiteX14" fmla="*/ 300402 w 767903"/>
                    <a:gd name="connsiteY14" fmla="*/ 11682 h 468127"/>
                    <a:gd name="connsiteX15" fmla="*/ 283713 w 767903"/>
                    <a:gd name="connsiteY15" fmla="*/ 0 h 468127"/>
                    <a:gd name="connsiteX16" fmla="*/ 196096 w 767903"/>
                    <a:gd name="connsiteY16" fmla="*/ 0 h 468127"/>
                    <a:gd name="connsiteX17" fmla="*/ 196096 w 767903"/>
                    <a:gd name="connsiteY17" fmla="*/ 133512 h 468127"/>
                    <a:gd name="connsiteX18" fmla="*/ 129340 w 767903"/>
                    <a:gd name="connsiteY18" fmla="*/ 133512 h 468127"/>
                    <a:gd name="connsiteX19" fmla="*/ 104306 w 767903"/>
                    <a:gd name="connsiteY19" fmla="*/ 158546 h 468127"/>
                    <a:gd name="connsiteX20" fmla="*/ 104306 w 767903"/>
                    <a:gd name="connsiteY20" fmla="*/ 200268 h 468127"/>
                    <a:gd name="connsiteX21" fmla="*/ 100134 w 767903"/>
                    <a:gd name="connsiteY21" fmla="*/ 200268 h 468127"/>
                    <a:gd name="connsiteX22" fmla="*/ 79273 w 767903"/>
                    <a:gd name="connsiteY22" fmla="*/ 221130 h 468127"/>
                    <a:gd name="connsiteX23" fmla="*/ 79273 w 767903"/>
                    <a:gd name="connsiteY23" fmla="*/ 301237 h 468127"/>
                    <a:gd name="connsiteX24" fmla="*/ 15020 w 767903"/>
                    <a:gd name="connsiteY24" fmla="*/ 301237 h 468127"/>
                    <a:gd name="connsiteX25" fmla="*/ 0 w 767903"/>
                    <a:gd name="connsiteY25" fmla="*/ 316257 h 468127"/>
                    <a:gd name="connsiteX26" fmla="*/ 33378 w 767903"/>
                    <a:gd name="connsiteY26" fmla="*/ 453107 h 468127"/>
                    <a:gd name="connsiteX27" fmla="*/ 283713 w 767903"/>
                    <a:gd name="connsiteY27" fmla="*/ 17523 h 468127"/>
                    <a:gd name="connsiteX28" fmla="*/ 283713 w 767903"/>
                    <a:gd name="connsiteY28" fmla="*/ 17523 h 468127"/>
                    <a:gd name="connsiteX29" fmla="*/ 297065 w 767903"/>
                    <a:gd name="connsiteY29" fmla="*/ 50902 h 468127"/>
                    <a:gd name="connsiteX30" fmla="*/ 212785 w 767903"/>
                    <a:gd name="connsiteY30" fmla="*/ 50902 h 468127"/>
                    <a:gd name="connsiteX31" fmla="*/ 212785 w 767903"/>
                    <a:gd name="connsiteY31" fmla="*/ 17523 h 468127"/>
                    <a:gd name="connsiteX32" fmla="*/ 283713 w 767903"/>
                    <a:gd name="connsiteY32" fmla="*/ 17523 h 468127"/>
                    <a:gd name="connsiteX33" fmla="*/ 303740 w 767903"/>
                    <a:gd name="connsiteY33" fmla="*/ 67591 h 468127"/>
                    <a:gd name="connsiteX34" fmla="*/ 328774 w 767903"/>
                    <a:gd name="connsiteY34" fmla="*/ 134347 h 468127"/>
                    <a:gd name="connsiteX35" fmla="*/ 212785 w 767903"/>
                    <a:gd name="connsiteY35" fmla="*/ 134347 h 468127"/>
                    <a:gd name="connsiteX36" fmla="*/ 212785 w 767903"/>
                    <a:gd name="connsiteY36" fmla="*/ 67591 h 468127"/>
                    <a:gd name="connsiteX37" fmla="*/ 303740 w 767903"/>
                    <a:gd name="connsiteY37" fmla="*/ 67591 h 468127"/>
                    <a:gd name="connsiteX38" fmla="*/ 531545 w 767903"/>
                    <a:gd name="connsiteY38" fmla="*/ 151036 h 468127"/>
                    <a:gd name="connsiteX39" fmla="*/ 538221 w 767903"/>
                    <a:gd name="connsiteY39" fmla="*/ 155208 h 468127"/>
                    <a:gd name="connsiteX40" fmla="*/ 574937 w 767903"/>
                    <a:gd name="connsiteY40" fmla="*/ 210282 h 468127"/>
                    <a:gd name="connsiteX41" fmla="*/ 579944 w 767903"/>
                    <a:gd name="connsiteY41" fmla="*/ 217792 h 468127"/>
                    <a:gd name="connsiteX42" fmla="*/ 600805 w 767903"/>
                    <a:gd name="connsiteY42" fmla="*/ 217792 h 468127"/>
                    <a:gd name="connsiteX43" fmla="*/ 604143 w 767903"/>
                    <a:gd name="connsiteY43" fmla="*/ 219461 h 468127"/>
                    <a:gd name="connsiteX44" fmla="*/ 652541 w 767903"/>
                    <a:gd name="connsiteY44" fmla="*/ 301237 h 468127"/>
                    <a:gd name="connsiteX45" fmla="*/ 95962 w 767903"/>
                    <a:gd name="connsiteY45" fmla="*/ 300402 h 468127"/>
                    <a:gd name="connsiteX46" fmla="*/ 95962 w 767903"/>
                    <a:gd name="connsiteY46" fmla="*/ 221130 h 468127"/>
                    <a:gd name="connsiteX47" fmla="*/ 100134 w 767903"/>
                    <a:gd name="connsiteY47" fmla="*/ 216957 h 468127"/>
                    <a:gd name="connsiteX48" fmla="*/ 120995 w 767903"/>
                    <a:gd name="connsiteY48" fmla="*/ 216957 h 468127"/>
                    <a:gd name="connsiteX49" fmla="*/ 120995 w 767903"/>
                    <a:gd name="connsiteY49" fmla="*/ 158546 h 468127"/>
                    <a:gd name="connsiteX50" fmla="*/ 129340 w 767903"/>
                    <a:gd name="connsiteY50" fmla="*/ 150201 h 468127"/>
                    <a:gd name="connsiteX51" fmla="*/ 531545 w 767903"/>
                    <a:gd name="connsiteY51" fmla="*/ 150201 h 468127"/>
                    <a:gd name="connsiteX52" fmla="*/ 49233 w 767903"/>
                    <a:gd name="connsiteY52" fmla="*/ 448935 h 468127"/>
                    <a:gd name="connsiteX53" fmla="*/ 17523 w 767903"/>
                    <a:gd name="connsiteY53" fmla="*/ 317926 h 468127"/>
                    <a:gd name="connsiteX54" fmla="*/ 17523 w 767903"/>
                    <a:gd name="connsiteY54" fmla="*/ 317926 h 468127"/>
                    <a:gd name="connsiteX55" fmla="*/ 17523 w 767903"/>
                    <a:gd name="connsiteY55" fmla="*/ 317926 h 468127"/>
                    <a:gd name="connsiteX56" fmla="*/ 747668 w 767903"/>
                    <a:gd name="connsiteY56" fmla="*/ 317926 h 468127"/>
                    <a:gd name="connsiteX57" fmla="*/ 747668 w 767903"/>
                    <a:gd name="connsiteY57" fmla="*/ 317926 h 468127"/>
                    <a:gd name="connsiteX58" fmla="*/ 747668 w 767903"/>
                    <a:gd name="connsiteY58" fmla="*/ 317926 h 468127"/>
                    <a:gd name="connsiteX59" fmla="*/ 612487 w 767903"/>
                    <a:gd name="connsiteY59" fmla="*/ 451438 h 468127"/>
                    <a:gd name="connsiteX60" fmla="*/ 50067 w 767903"/>
                    <a:gd name="connsiteY60" fmla="*/ 451438 h 468127"/>
                    <a:gd name="connsiteX61" fmla="*/ 49233 w 767903"/>
                    <a:gd name="connsiteY61" fmla="*/ 448935 h 468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767903" h="468127">
                      <a:moveTo>
                        <a:pt x="33378" y="453107"/>
                      </a:moveTo>
                      <a:cubicBezTo>
                        <a:pt x="34212" y="461451"/>
                        <a:pt x="40054" y="467293"/>
                        <a:pt x="48398" y="468127"/>
                      </a:cubicBezTo>
                      <a:lnTo>
                        <a:pt x="613322" y="468127"/>
                      </a:lnTo>
                      <a:cubicBezTo>
                        <a:pt x="617494" y="468127"/>
                        <a:pt x="620832" y="466458"/>
                        <a:pt x="624169" y="463955"/>
                      </a:cubicBezTo>
                      <a:lnTo>
                        <a:pt x="763523" y="327105"/>
                      </a:lnTo>
                      <a:cubicBezTo>
                        <a:pt x="769364" y="321264"/>
                        <a:pt x="769364" y="312085"/>
                        <a:pt x="763523" y="306244"/>
                      </a:cubicBezTo>
                      <a:cubicBezTo>
                        <a:pt x="761019" y="303740"/>
                        <a:pt x="756847" y="302071"/>
                        <a:pt x="752675" y="302071"/>
                      </a:cubicBezTo>
                      <a:lnTo>
                        <a:pt x="672568" y="302071"/>
                      </a:lnTo>
                      <a:lnTo>
                        <a:pt x="619163" y="211951"/>
                      </a:lnTo>
                      <a:cubicBezTo>
                        <a:pt x="614990" y="204441"/>
                        <a:pt x="608315" y="201103"/>
                        <a:pt x="600805" y="201103"/>
                      </a:cubicBezTo>
                      <a:lnTo>
                        <a:pt x="588288" y="201103"/>
                      </a:lnTo>
                      <a:lnTo>
                        <a:pt x="551572" y="146029"/>
                      </a:lnTo>
                      <a:cubicBezTo>
                        <a:pt x="546565" y="139353"/>
                        <a:pt x="539055" y="134347"/>
                        <a:pt x="530711" y="134347"/>
                      </a:cubicBezTo>
                      <a:lnTo>
                        <a:pt x="346297" y="134347"/>
                      </a:lnTo>
                      <a:lnTo>
                        <a:pt x="300402" y="11682"/>
                      </a:lnTo>
                      <a:cubicBezTo>
                        <a:pt x="297899" y="5007"/>
                        <a:pt x="291223" y="0"/>
                        <a:pt x="283713" y="0"/>
                      </a:cubicBezTo>
                      <a:lnTo>
                        <a:pt x="196096" y="0"/>
                      </a:lnTo>
                      <a:lnTo>
                        <a:pt x="196096" y="133512"/>
                      </a:lnTo>
                      <a:lnTo>
                        <a:pt x="129340" y="133512"/>
                      </a:lnTo>
                      <a:cubicBezTo>
                        <a:pt x="115154" y="133512"/>
                        <a:pt x="104306" y="144360"/>
                        <a:pt x="104306" y="158546"/>
                      </a:cubicBezTo>
                      <a:lnTo>
                        <a:pt x="104306" y="200268"/>
                      </a:lnTo>
                      <a:lnTo>
                        <a:pt x="100134" y="200268"/>
                      </a:lnTo>
                      <a:cubicBezTo>
                        <a:pt x="88452" y="200268"/>
                        <a:pt x="79273" y="209447"/>
                        <a:pt x="79273" y="221130"/>
                      </a:cubicBezTo>
                      <a:lnTo>
                        <a:pt x="79273" y="301237"/>
                      </a:lnTo>
                      <a:lnTo>
                        <a:pt x="15020" y="301237"/>
                      </a:lnTo>
                      <a:cubicBezTo>
                        <a:pt x="6676" y="301237"/>
                        <a:pt x="0" y="307912"/>
                        <a:pt x="0" y="316257"/>
                      </a:cubicBezTo>
                      <a:lnTo>
                        <a:pt x="33378" y="453107"/>
                      </a:lnTo>
                      <a:close/>
                      <a:moveTo>
                        <a:pt x="283713" y="17523"/>
                      </a:moveTo>
                      <a:lnTo>
                        <a:pt x="283713" y="17523"/>
                      </a:lnTo>
                      <a:lnTo>
                        <a:pt x="297065" y="50902"/>
                      </a:lnTo>
                      <a:lnTo>
                        <a:pt x="212785" y="50902"/>
                      </a:lnTo>
                      <a:lnTo>
                        <a:pt x="212785" y="17523"/>
                      </a:lnTo>
                      <a:lnTo>
                        <a:pt x="283713" y="17523"/>
                      </a:lnTo>
                      <a:close/>
                      <a:moveTo>
                        <a:pt x="303740" y="67591"/>
                      </a:moveTo>
                      <a:lnTo>
                        <a:pt x="328774" y="134347"/>
                      </a:lnTo>
                      <a:lnTo>
                        <a:pt x="212785" y="134347"/>
                      </a:lnTo>
                      <a:lnTo>
                        <a:pt x="212785" y="67591"/>
                      </a:lnTo>
                      <a:lnTo>
                        <a:pt x="303740" y="67591"/>
                      </a:lnTo>
                      <a:close/>
                      <a:moveTo>
                        <a:pt x="531545" y="151036"/>
                      </a:moveTo>
                      <a:cubicBezTo>
                        <a:pt x="534049" y="151036"/>
                        <a:pt x="537387" y="152705"/>
                        <a:pt x="538221" y="155208"/>
                      </a:cubicBezTo>
                      <a:lnTo>
                        <a:pt x="574937" y="210282"/>
                      </a:lnTo>
                      <a:lnTo>
                        <a:pt x="579944" y="217792"/>
                      </a:lnTo>
                      <a:lnTo>
                        <a:pt x="600805" y="217792"/>
                      </a:lnTo>
                      <a:cubicBezTo>
                        <a:pt x="602474" y="217792"/>
                        <a:pt x="603308" y="218626"/>
                        <a:pt x="604143" y="219461"/>
                      </a:cubicBezTo>
                      <a:lnTo>
                        <a:pt x="652541" y="301237"/>
                      </a:lnTo>
                      <a:lnTo>
                        <a:pt x="95962" y="300402"/>
                      </a:lnTo>
                      <a:lnTo>
                        <a:pt x="95962" y="221130"/>
                      </a:lnTo>
                      <a:cubicBezTo>
                        <a:pt x="95962" y="218626"/>
                        <a:pt x="97631" y="216957"/>
                        <a:pt x="100134" y="216957"/>
                      </a:cubicBezTo>
                      <a:lnTo>
                        <a:pt x="120995" y="216957"/>
                      </a:lnTo>
                      <a:lnTo>
                        <a:pt x="120995" y="158546"/>
                      </a:lnTo>
                      <a:cubicBezTo>
                        <a:pt x="120995" y="153539"/>
                        <a:pt x="124333" y="150201"/>
                        <a:pt x="129340" y="150201"/>
                      </a:cubicBezTo>
                      <a:lnTo>
                        <a:pt x="531545" y="150201"/>
                      </a:lnTo>
                      <a:close/>
                      <a:moveTo>
                        <a:pt x="49233" y="448935"/>
                      </a:moveTo>
                      <a:lnTo>
                        <a:pt x="17523" y="317926"/>
                      </a:lnTo>
                      <a:cubicBezTo>
                        <a:pt x="17523" y="317926"/>
                        <a:pt x="17523" y="317926"/>
                        <a:pt x="17523" y="317926"/>
                      </a:cubicBezTo>
                      <a:cubicBezTo>
                        <a:pt x="17523" y="317926"/>
                        <a:pt x="17523" y="317926"/>
                        <a:pt x="17523" y="317926"/>
                      </a:cubicBezTo>
                      <a:lnTo>
                        <a:pt x="747668" y="317926"/>
                      </a:lnTo>
                      <a:cubicBezTo>
                        <a:pt x="747668" y="317926"/>
                        <a:pt x="747668" y="317926"/>
                        <a:pt x="747668" y="317926"/>
                      </a:cubicBezTo>
                      <a:cubicBezTo>
                        <a:pt x="747668" y="317926"/>
                        <a:pt x="747668" y="317926"/>
                        <a:pt x="747668" y="317926"/>
                      </a:cubicBezTo>
                      <a:lnTo>
                        <a:pt x="612487" y="451438"/>
                      </a:lnTo>
                      <a:lnTo>
                        <a:pt x="50067" y="451438"/>
                      </a:lnTo>
                      <a:lnTo>
                        <a:pt x="49233" y="448935"/>
                      </a:lnTo>
                      <a:close/>
                    </a:path>
                  </a:pathLst>
                </a:custGeom>
                <a:solidFill>
                  <a:schemeClr val="accent3"/>
                </a:solidFill>
                <a:ln w="833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155" name="Graphic 32" descr="Thermometer outline">
                <a:extLst>
                  <a:ext uri="{FF2B5EF4-FFF2-40B4-BE49-F238E27FC236}">
                    <a16:creationId xmlns:a16="http://schemas.microsoft.com/office/drawing/2014/main" id="{939F825F-2A72-025C-FA20-017C638DB970}"/>
                  </a:ext>
                </a:extLst>
              </p:cNvPr>
              <p:cNvGrpSpPr/>
              <p:nvPr/>
            </p:nvGrpSpPr>
            <p:grpSpPr>
              <a:xfrm>
                <a:off x="2893120" y="4618223"/>
                <a:ext cx="269666" cy="619417"/>
                <a:chOff x="2893120" y="4618223"/>
                <a:chExt cx="269666" cy="619417"/>
              </a:xfrm>
              <a:solidFill>
                <a:schemeClr val="accent3"/>
              </a:solidFill>
            </p:grpSpPr>
            <p:sp>
              <p:nvSpPr>
                <p:cNvPr id="157" name="Freeform: Shape 156">
                  <a:extLst>
                    <a:ext uri="{FF2B5EF4-FFF2-40B4-BE49-F238E27FC236}">
                      <a16:creationId xmlns:a16="http://schemas.microsoft.com/office/drawing/2014/main" id="{03EBAF66-D57D-1113-853C-C337D6E407FB}"/>
                    </a:ext>
                  </a:extLst>
                </p:cNvPr>
                <p:cNvSpPr/>
                <p:nvPr/>
              </p:nvSpPr>
              <p:spPr>
                <a:xfrm>
                  <a:off x="2893120" y="4618223"/>
                  <a:ext cx="269666" cy="619417"/>
                </a:xfrm>
                <a:custGeom>
                  <a:avLst/>
                  <a:gdLst>
                    <a:gd name="connsiteX0" fmla="*/ 207687 w 269666"/>
                    <a:gd name="connsiteY0" fmla="*/ 371162 h 619417"/>
                    <a:gd name="connsiteX1" fmla="*/ 207687 w 269666"/>
                    <a:gd name="connsiteY1" fmla="*/ 72873 h 619417"/>
                    <a:gd name="connsiteX2" fmla="*/ 134814 w 269666"/>
                    <a:gd name="connsiteY2" fmla="*/ 0 h 619417"/>
                    <a:gd name="connsiteX3" fmla="*/ 61942 w 269666"/>
                    <a:gd name="connsiteY3" fmla="*/ 72873 h 619417"/>
                    <a:gd name="connsiteX4" fmla="*/ 61942 w 269666"/>
                    <a:gd name="connsiteY4" fmla="*/ 371162 h 619417"/>
                    <a:gd name="connsiteX5" fmla="*/ 0 w 269666"/>
                    <a:gd name="connsiteY5" fmla="*/ 484603 h 619417"/>
                    <a:gd name="connsiteX6" fmla="*/ 134720 w 269666"/>
                    <a:gd name="connsiteY6" fmla="*/ 619417 h 619417"/>
                    <a:gd name="connsiteX7" fmla="*/ 142444 w 269666"/>
                    <a:gd name="connsiteY7" fmla="*/ 619206 h 619417"/>
                    <a:gd name="connsiteX8" fmla="*/ 269449 w 269666"/>
                    <a:gd name="connsiteY8" fmla="*/ 477010 h 619417"/>
                    <a:gd name="connsiteX9" fmla="*/ 207687 w 269666"/>
                    <a:gd name="connsiteY9" fmla="*/ 371162 h 619417"/>
                    <a:gd name="connsiteX10" fmla="*/ 254624 w 269666"/>
                    <a:gd name="connsiteY10" fmla="*/ 494973 h 619417"/>
                    <a:gd name="connsiteX11" fmla="*/ 124480 w 269666"/>
                    <a:gd name="connsiteY11" fmla="*/ 604415 h 619417"/>
                    <a:gd name="connsiteX12" fmla="*/ 52177 w 269666"/>
                    <a:gd name="connsiteY12" fmla="*/ 571948 h 619417"/>
                    <a:gd name="connsiteX13" fmla="*/ 47436 w 269666"/>
                    <a:gd name="connsiteY13" fmla="*/ 401969 h 619417"/>
                    <a:gd name="connsiteX14" fmla="*/ 72975 w 269666"/>
                    <a:gd name="connsiteY14" fmla="*/ 381459 h 619417"/>
                    <a:gd name="connsiteX15" fmla="*/ 76509 w 269666"/>
                    <a:gd name="connsiteY15" fmla="*/ 379331 h 619417"/>
                    <a:gd name="connsiteX16" fmla="*/ 76509 w 269666"/>
                    <a:gd name="connsiteY16" fmla="*/ 72873 h 619417"/>
                    <a:gd name="connsiteX17" fmla="*/ 134807 w 269666"/>
                    <a:gd name="connsiteY17" fmla="*/ 14575 h 619417"/>
                    <a:gd name="connsiteX18" fmla="*/ 193105 w 269666"/>
                    <a:gd name="connsiteY18" fmla="*/ 72873 h 619417"/>
                    <a:gd name="connsiteX19" fmla="*/ 193105 w 269666"/>
                    <a:gd name="connsiteY19" fmla="*/ 379331 h 619417"/>
                    <a:gd name="connsiteX20" fmla="*/ 196639 w 269666"/>
                    <a:gd name="connsiteY20" fmla="*/ 381452 h 619417"/>
                    <a:gd name="connsiteX21" fmla="*/ 254624 w 269666"/>
                    <a:gd name="connsiteY21" fmla="*/ 494973 h 61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9666" h="619417">
                      <a:moveTo>
                        <a:pt x="207687" y="371162"/>
                      </a:moveTo>
                      <a:lnTo>
                        <a:pt x="207687" y="72873"/>
                      </a:lnTo>
                      <a:cubicBezTo>
                        <a:pt x="207687" y="32627"/>
                        <a:pt x="175060" y="0"/>
                        <a:pt x="134814" y="0"/>
                      </a:cubicBezTo>
                      <a:cubicBezTo>
                        <a:pt x="94568" y="0"/>
                        <a:pt x="61942" y="32627"/>
                        <a:pt x="61942" y="72873"/>
                      </a:cubicBezTo>
                      <a:lnTo>
                        <a:pt x="61942" y="371162"/>
                      </a:lnTo>
                      <a:cubicBezTo>
                        <a:pt x="23450" y="396078"/>
                        <a:pt x="149" y="438751"/>
                        <a:pt x="0" y="484603"/>
                      </a:cubicBezTo>
                      <a:cubicBezTo>
                        <a:pt x="0" y="559022"/>
                        <a:pt x="60301" y="619365"/>
                        <a:pt x="134720" y="619417"/>
                      </a:cubicBezTo>
                      <a:cubicBezTo>
                        <a:pt x="137285" y="619417"/>
                        <a:pt x="139864" y="619344"/>
                        <a:pt x="142444" y="619206"/>
                      </a:cubicBezTo>
                      <a:cubicBezTo>
                        <a:pt x="216781" y="615011"/>
                        <a:pt x="273644" y="551348"/>
                        <a:pt x="269449" y="477010"/>
                      </a:cubicBezTo>
                      <a:cubicBezTo>
                        <a:pt x="267014" y="433868"/>
                        <a:pt x="244047" y="394508"/>
                        <a:pt x="207687" y="371162"/>
                      </a:cubicBezTo>
                      <a:close/>
                      <a:moveTo>
                        <a:pt x="254624" y="494973"/>
                      </a:moveTo>
                      <a:cubicBezTo>
                        <a:pt x="248907" y="561133"/>
                        <a:pt x="190640" y="610132"/>
                        <a:pt x="124480" y="604415"/>
                      </a:cubicBezTo>
                      <a:cubicBezTo>
                        <a:pt x="97402" y="602075"/>
                        <a:pt x="71916" y="590631"/>
                        <a:pt x="52177" y="571948"/>
                      </a:cubicBezTo>
                      <a:cubicBezTo>
                        <a:pt x="3929" y="526319"/>
                        <a:pt x="1807" y="450216"/>
                        <a:pt x="47436" y="401969"/>
                      </a:cubicBezTo>
                      <a:cubicBezTo>
                        <a:pt x="54974" y="394000"/>
                        <a:pt x="63566" y="387099"/>
                        <a:pt x="72975" y="381459"/>
                      </a:cubicBezTo>
                      <a:lnTo>
                        <a:pt x="76509" y="379331"/>
                      </a:lnTo>
                      <a:lnTo>
                        <a:pt x="76509" y="72873"/>
                      </a:lnTo>
                      <a:cubicBezTo>
                        <a:pt x="76509" y="40675"/>
                        <a:pt x="102610" y="14575"/>
                        <a:pt x="134807" y="14575"/>
                      </a:cubicBezTo>
                      <a:cubicBezTo>
                        <a:pt x="167004" y="14575"/>
                        <a:pt x="193105" y="40675"/>
                        <a:pt x="193105" y="72873"/>
                      </a:cubicBezTo>
                      <a:lnTo>
                        <a:pt x="193105" y="379331"/>
                      </a:lnTo>
                      <a:lnTo>
                        <a:pt x="196639" y="381452"/>
                      </a:lnTo>
                      <a:cubicBezTo>
                        <a:pt x="236147" y="405033"/>
                        <a:pt x="258677" y="449142"/>
                        <a:pt x="254624" y="494973"/>
                      </a:cubicBezTo>
                      <a:close/>
                    </a:path>
                  </a:pathLst>
                </a:custGeom>
                <a:solidFill>
                  <a:schemeClr val="accent3"/>
                </a:solidFill>
                <a:ln w="72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58" name="Freeform: Shape 157">
                  <a:extLst>
                    <a:ext uri="{FF2B5EF4-FFF2-40B4-BE49-F238E27FC236}">
                      <a16:creationId xmlns:a16="http://schemas.microsoft.com/office/drawing/2014/main" id="{0CFAA815-0E67-F2D4-95D1-82E08BD717AC}"/>
                    </a:ext>
                  </a:extLst>
                </p:cNvPr>
                <p:cNvSpPr/>
                <p:nvPr/>
              </p:nvSpPr>
              <p:spPr>
                <a:xfrm>
                  <a:off x="2965987" y="4851415"/>
                  <a:ext cx="123895" cy="313394"/>
                </a:xfrm>
                <a:custGeom>
                  <a:avLst/>
                  <a:gdLst>
                    <a:gd name="connsiteX0" fmla="*/ 69235 w 123895"/>
                    <a:gd name="connsiteY0" fmla="*/ 189935 h 313394"/>
                    <a:gd name="connsiteX1" fmla="*/ 69235 w 123895"/>
                    <a:gd name="connsiteY1" fmla="*/ 0 h 313394"/>
                    <a:gd name="connsiteX2" fmla="*/ 54661 w 123895"/>
                    <a:gd name="connsiteY2" fmla="*/ 0 h 313394"/>
                    <a:gd name="connsiteX3" fmla="*/ 54661 w 123895"/>
                    <a:gd name="connsiteY3" fmla="*/ 189935 h 313394"/>
                    <a:gd name="connsiteX4" fmla="*/ 436 w 123895"/>
                    <a:gd name="connsiteY4" fmla="*/ 258734 h 313394"/>
                    <a:gd name="connsiteX5" fmla="*/ 69235 w 123895"/>
                    <a:gd name="connsiteY5" fmla="*/ 312958 h 313394"/>
                    <a:gd name="connsiteX6" fmla="*/ 123460 w 123895"/>
                    <a:gd name="connsiteY6" fmla="*/ 244160 h 313394"/>
                    <a:gd name="connsiteX7" fmla="*/ 69235 w 123895"/>
                    <a:gd name="connsiteY7" fmla="*/ 189935 h 313394"/>
                    <a:gd name="connsiteX8" fmla="*/ 61948 w 123895"/>
                    <a:gd name="connsiteY8" fmla="*/ 298778 h 313394"/>
                    <a:gd name="connsiteX9" fmla="*/ 14581 w 123895"/>
                    <a:gd name="connsiteY9" fmla="*/ 251411 h 313394"/>
                    <a:gd name="connsiteX10" fmla="*/ 61948 w 123895"/>
                    <a:gd name="connsiteY10" fmla="*/ 204043 h 313394"/>
                    <a:gd name="connsiteX11" fmla="*/ 109315 w 123895"/>
                    <a:gd name="connsiteY11" fmla="*/ 251411 h 313394"/>
                    <a:gd name="connsiteX12" fmla="*/ 61948 w 123895"/>
                    <a:gd name="connsiteY12" fmla="*/ 298778 h 313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895" h="313394">
                      <a:moveTo>
                        <a:pt x="69235" y="189935"/>
                      </a:moveTo>
                      <a:lnTo>
                        <a:pt x="69235" y="0"/>
                      </a:lnTo>
                      <a:lnTo>
                        <a:pt x="54661" y="0"/>
                      </a:lnTo>
                      <a:lnTo>
                        <a:pt x="54661" y="189935"/>
                      </a:lnTo>
                      <a:cubicBezTo>
                        <a:pt x="20689" y="193960"/>
                        <a:pt x="-3589" y="224762"/>
                        <a:pt x="436" y="258734"/>
                      </a:cubicBezTo>
                      <a:cubicBezTo>
                        <a:pt x="4461" y="292706"/>
                        <a:pt x="35263" y="316983"/>
                        <a:pt x="69235" y="312958"/>
                      </a:cubicBezTo>
                      <a:cubicBezTo>
                        <a:pt x="103207" y="308934"/>
                        <a:pt x="127484" y="278131"/>
                        <a:pt x="123460" y="244160"/>
                      </a:cubicBezTo>
                      <a:cubicBezTo>
                        <a:pt x="120091" y="215724"/>
                        <a:pt x="97671" y="193304"/>
                        <a:pt x="69235" y="189935"/>
                      </a:cubicBezTo>
                      <a:close/>
                      <a:moveTo>
                        <a:pt x="61948" y="298778"/>
                      </a:moveTo>
                      <a:cubicBezTo>
                        <a:pt x="35787" y="298778"/>
                        <a:pt x="14581" y="277571"/>
                        <a:pt x="14581" y="251411"/>
                      </a:cubicBezTo>
                      <a:cubicBezTo>
                        <a:pt x="14581" y="225251"/>
                        <a:pt x="35787" y="204043"/>
                        <a:pt x="61948" y="204043"/>
                      </a:cubicBezTo>
                      <a:cubicBezTo>
                        <a:pt x="88109" y="204043"/>
                        <a:pt x="109315" y="225251"/>
                        <a:pt x="109315" y="251411"/>
                      </a:cubicBezTo>
                      <a:cubicBezTo>
                        <a:pt x="109283" y="277557"/>
                        <a:pt x="88095" y="298746"/>
                        <a:pt x="61948" y="298778"/>
                      </a:cubicBezTo>
                      <a:close/>
                    </a:path>
                  </a:pathLst>
                </a:custGeom>
                <a:solidFill>
                  <a:schemeClr val="accent3"/>
                </a:solidFill>
                <a:ln w="724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162" name="Graphic 40" descr="Handwashing outline">
                <a:extLst>
                  <a:ext uri="{FF2B5EF4-FFF2-40B4-BE49-F238E27FC236}">
                    <a16:creationId xmlns:a16="http://schemas.microsoft.com/office/drawing/2014/main" id="{0A98489C-7BB6-406C-F794-19DE144189BA}"/>
                  </a:ext>
                </a:extLst>
              </p:cNvPr>
              <p:cNvGrpSpPr/>
              <p:nvPr/>
            </p:nvGrpSpPr>
            <p:grpSpPr>
              <a:xfrm>
                <a:off x="2012996" y="4366030"/>
                <a:ext cx="649074" cy="553654"/>
                <a:chOff x="2012996" y="4366030"/>
                <a:chExt cx="649074" cy="553654"/>
              </a:xfrm>
              <a:solidFill>
                <a:schemeClr val="accent3"/>
              </a:solidFill>
            </p:grpSpPr>
            <p:sp>
              <p:nvSpPr>
                <p:cNvPr id="163" name="Freeform: Shape 162">
                  <a:extLst>
                    <a:ext uri="{FF2B5EF4-FFF2-40B4-BE49-F238E27FC236}">
                      <a16:creationId xmlns:a16="http://schemas.microsoft.com/office/drawing/2014/main" id="{8DA32256-04D0-C464-E336-021C3B7A2E34}"/>
                    </a:ext>
                  </a:extLst>
                </p:cNvPr>
                <p:cNvSpPr/>
                <p:nvPr/>
              </p:nvSpPr>
              <p:spPr>
                <a:xfrm>
                  <a:off x="2318129" y="4366030"/>
                  <a:ext cx="343941" cy="166378"/>
                </a:xfrm>
                <a:custGeom>
                  <a:avLst/>
                  <a:gdLst>
                    <a:gd name="connsiteX0" fmla="*/ 130299 w 343941"/>
                    <a:gd name="connsiteY0" fmla="*/ 14424 h 166378"/>
                    <a:gd name="connsiteX1" fmla="*/ 343942 w 343941"/>
                    <a:gd name="connsiteY1" fmla="*/ 14424 h 166378"/>
                    <a:gd name="connsiteX2" fmla="*/ 343942 w 343941"/>
                    <a:gd name="connsiteY2" fmla="*/ 0 h 166378"/>
                    <a:gd name="connsiteX3" fmla="*/ 130292 w 343941"/>
                    <a:gd name="connsiteY3" fmla="*/ 0 h 166378"/>
                    <a:gd name="connsiteX4" fmla="*/ 0 w 343941"/>
                    <a:gd name="connsiteY4" fmla="*/ 130362 h 166378"/>
                    <a:gd name="connsiteX5" fmla="*/ 0 w 343941"/>
                    <a:gd name="connsiteY5" fmla="*/ 166379 h 166378"/>
                    <a:gd name="connsiteX6" fmla="*/ 93198 w 343941"/>
                    <a:gd name="connsiteY6" fmla="*/ 166379 h 166378"/>
                    <a:gd name="connsiteX7" fmla="*/ 93198 w 343941"/>
                    <a:gd name="connsiteY7" fmla="*/ 130369 h 166378"/>
                    <a:gd name="connsiteX8" fmla="*/ 130299 w 343941"/>
                    <a:gd name="connsiteY8" fmla="*/ 93240 h 166378"/>
                    <a:gd name="connsiteX9" fmla="*/ 343942 w 343941"/>
                    <a:gd name="connsiteY9" fmla="*/ 93240 h 166378"/>
                    <a:gd name="connsiteX10" fmla="*/ 343942 w 343941"/>
                    <a:gd name="connsiteY10" fmla="*/ 78816 h 166378"/>
                    <a:gd name="connsiteX11" fmla="*/ 130292 w 343941"/>
                    <a:gd name="connsiteY11" fmla="*/ 78816 h 166378"/>
                    <a:gd name="connsiteX12" fmla="*/ 78773 w 343941"/>
                    <a:gd name="connsiteY12" fmla="*/ 130362 h 166378"/>
                    <a:gd name="connsiteX13" fmla="*/ 78774 w 343941"/>
                    <a:gd name="connsiteY13" fmla="*/ 151955 h 166378"/>
                    <a:gd name="connsiteX14" fmla="*/ 14424 w 343941"/>
                    <a:gd name="connsiteY14" fmla="*/ 151955 h 166378"/>
                    <a:gd name="connsiteX15" fmla="*/ 14424 w 343941"/>
                    <a:gd name="connsiteY15" fmla="*/ 130369 h 166378"/>
                    <a:gd name="connsiteX16" fmla="*/ 130299 w 343941"/>
                    <a:gd name="connsiteY16" fmla="*/ 14424 h 166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3941" h="166378">
                      <a:moveTo>
                        <a:pt x="130299" y="14424"/>
                      </a:moveTo>
                      <a:lnTo>
                        <a:pt x="343942" y="14424"/>
                      </a:lnTo>
                      <a:lnTo>
                        <a:pt x="343942" y="0"/>
                      </a:lnTo>
                      <a:lnTo>
                        <a:pt x="130292" y="0"/>
                      </a:lnTo>
                      <a:cubicBezTo>
                        <a:pt x="58397" y="219"/>
                        <a:pt x="180" y="58467"/>
                        <a:pt x="0" y="130362"/>
                      </a:cubicBezTo>
                      <a:lnTo>
                        <a:pt x="0" y="166379"/>
                      </a:lnTo>
                      <a:lnTo>
                        <a:pt x="93198" y="166379"/>
                      </a:lnTo>
                      <a:lnTo>
                        <a:pt x="93198" y="130369"/>
                      </a:lnTo>
                      <a:cubicBezTo>
                        <a:pt x="93245" y="109894"/>
                        <a:pt x="109823" y="93302"/>
                        <a:pt x="130299" y="93240"/>
                      </a:cubicBezTo>
                      <a:lnTo>
                        <a:pt x="343942" y="93240"/>
                      </a:lnTo>
                      <a:lnTo>
                        <a:pt x="343942" y="78816"/>
                      </a:lnTo>
                      <a:lnTo>
                        <a:pt x="130292" y="78816"/>
                      </a:lnTo>
                      <a:cubicBezTo>
                        <a:pt x="101863" y="78901"/>
                        <a:pt x="78843" y="101934"/>
                        <a:pt x="78773" y="130362"/>
                      </a:cubicBezTo>
                      <a:lnTo>
                        <a:pt x="78774" y="151955"/>
                      </a:lnTo>
                      <a:lnTo>
                        <a:pt x="14424" y="151955"/>
                      </a:lnTo>
                      <a:lnTo>
                        <a:pt x="14424" y="130369"/>
                      </a:lnTo>
                      <a:cubicBezTo>
                        <a:pt x="14581" y="66427"/>
                        <a:pt x="66357" y="14620"/>
                        <a:pt x="130299" y="14424"/>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64" name="Freeform: Shape 163">
                  <a:extLst>
                    <a:ext uri="{FF2B5EF4-FFF2-40B4-BE49-F238E27FC236}">
                      <a16:creationId xmlns:a16="http://schemas.microsoft.com/office/drawing/2014/main" id="{51D2C6F3-1DD4-A722-4414-B5472F4D9231}"/>
                    </a:ext>
                  </a:extLst>
                </p:cNvPr>
                <p:cNvSpPr/>
                <p:nvPr/>
              </p:nvSpPr>
              <p:spPr>
                <a:xfrm>
                  <a:off x="2272639" y="4568468"/>
                  <a:ext cx="36059" cy="36059"/>
                </a:xfrm>
                <a:custGeom>
                  <a:avLst/>
                  <a:gdLst>
                    <a:gd name="connsiteX0" fmla="*/ 18030 w 36059"/>
                    <a:gd name="connsiteY0" fmla="*/ 36059 h 36059"/>
                    <a:gd name="connsiteX1" fmla="*/ 36059 w 36059"/>
                    <a:gd name="connsiteY1" fmla="*/ 18030 h 36059"/>
                    <a:gd name="connsiteX2" fmla="*/ 18030 w 36059"/>
                    <a:gd name="connsiteY2" fmla="*/ 0 h 36059"/>
                    <a:gd name="connsiteX3" fmla="*/ 0 w 36059"/>
                    <a:gd name="connsiteY3" fmla="*/ 18030 h 36059"/>
                    <a:gd name="connsiteX4" fmla="*/ 18030 w 36059"/>
                    <a:gd name="connsiteY4" fmla="*/ 36059 h 36059"/>
                    <a:gd name="connsiteX5" fmla="*/ 18030 w 36059"/>
                    <a:gd name="connsiteY5" fmla="*/ 14424 h 36059"/>
                    <a:gd name="connsiteX6" fmla="*/ 21635 w 36059"/>
                    <a:gd name="connsiteY6" fmla="*/ 18030 h 36059"/>
                    <a:gd name="connsiteX7" fmla="*/ 18030 w 36059"/>
                    <a:gd name="connsiteY7" fmla="*/ 21635 h 36059"/>
                    <a:gd name="connsiteX8" fmla="*/ 14424 w 36059"/>
                    <a:gd name="connsiteY8" fmla="*/ 18030 h 36059"/>
                    <a:gd name="connsiteX9" fmla="*/ 18030 w 36059"/>
                    <a:gd name="connsiteY9" fmla="*/ 14424 h 36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059" h="36059">
                      <a:moveTo>
                        <a:pt x="18030" y="36059"/>
                      </a:moveTo>
                      <a:cubicBezTo>
                        <a:pt x="27987" y="36059"/>
                        <a:pt x="36059" y="27987"/>
                        <a:pt x="36059" y="18030"/>
                      </a:cubicBezTo>
                      <a:cubicBezTo>
                        <a:pt x="36059" y="8072"/>
                        <a:pt x="27987" y="0"/>
                        <a:pt x="18030" y="0"/>
                      </a:cubicBezTo>
                      <a:cubicBezTo>
                        <a:pt x="8072" y="0"/>
                        <a:pt x="0" y="8072"/>
                        <a:pt x="0" y="18030"/>
                      </a:cubicBezTo>
                      <a:cubicBezTo>
                        <a:pt x="0" y="27987"/>
                        <a:pt x="8072" y="36059"/>
                        <a:pt x="18030" y="36059"/>
                      </a:cubicBezTo>
                      <a:close/>
                      <a:moveTo>
                        <a:pt x="18030" y="14424"/>
                      </a:moveTo>
                      <a:cubicBezTo>
                        <a:pt x="20021" y="14424"/>
                        <a:pt x="21635" y="16038"/>
                        <a:pt x="21635" y="18030"/>
                      </a:cubicBezTo>
                      <a:cubicBezTo>
                        <a:pt x="21635" y="20021"/>
                        <a:pt x="20021" y="21635"/>
                        <a:pt x="18030" y="21635"/>
                      </a:cubicBezTo>
                      <a:cubicBezTo>
                        <a:pt x="16038" y="21635"/>
                        <a:pt x="14424" y="20021"/>
                        <a:pt x="14424" y="18030"/>
                      </a:cubicBezTo>
                      <a:cubicBezTo>
                        <a:pt x="14426" y="16039"/>
                        <a:pt x="16039" y="14426"/>
                        <a:pt x="18030" y="14424"/>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65" name="Freeform: Shape 164">
                  <a:extLst>
                    <a:ext uri="{FF2B5EF4-FFF2-40B4-BE49-F238E27FC236}">
                      <a16:creationId xmlns:a16="http://schemas.microsoft.com/office/drawing/2014/main" id="{5C21BE83-A2D0-8921-2138-269415D7FD8D}"/>
                    </a:ext>
                  </a:extLst>
                </p:cNvPr>
                <p:cNvSpPr/>
                <p:nvPr/>
              </p:nvSpPr>
              <p:spPr>
                <a:xfrm>
                  <a:off x="2236580" y="4633374"/>
                  <a:ext cx="43270" cy="43270"/>
                </a:xfrm>
                <a:custGeom>
                  <a:avLst/>
                  <a:gdLst>
                    <a:gd name="connsiteX0" fmla="*/ 21635 w 43270"/>
                    <a:gd name="connsiteY0" fmla="*/ 43271 h 43270"/>
                    <a:gd name="connsiteX1" fmla="*/ 43271 w 43270"/>
                    <a:gd name="connsiteY1" fmla="*/ 21635 h 43270"/>
                    <a:gd name="connsiteX2" fmla="*/ 21635 w 43270"/>
                    <a:gd name="connsiteY2" fmla="*/ 0 h 43270"/>
                    <a:gd name="connsiteX3" fmla="*/ 0 w 43270"/>
                    <a:gd name="connsiteY3" fmla="*/ 21635 h 43270"/>
                    <a:gd name="connsiteX4" fmla="*/ 21635 w 43270"/>
                    <a:gd name="connsiteY4" fmla="*/ 43271 h 43270"/>
                    <a:gd name="connsiteX5" fmla="*/ 21635 w 43270"/>
                    <a:gd name="connsiteY5" fmla="*/ 14424 h 43270"/>
                    <a:gd name="connsiteX6" fmla="*/ 28847 w 43270"/>
                    <a:gd name="connsiteY6" fmla="*/ 21635 h 43270"/>
                    <a:gd name="connsiteX7" fmla="*/ 21635 w 43270"/>
                    <a:gd name="connsiteY7" fmla="*/ 28847 h 43270"/>
                    <a:gd name="connsiteX8" fmla="*/ 14424 w 43270"/>
                    <a:gd name="connsiteY8" fmla="*/ 21635 h 43270"/>
                    <a:gd name="connsiteX9" fmla="*/ 21635 w 43270"/>
                    <a:gd name="connsiteY9" fmla="*/ 14424 h 43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270" h="43270">
                      <a:moveTo>
                        <a:pt x="21635" y="43271"/>
                      </a:moveTo>
                      <a:cubicBezTo>
                        <a:pt x="33584" y="43271"/>
                        <a:pt x="43271" y="33585"/>
                        <a:pt x="43271" y="21635"/>
                      </a:cubicBezTo>
                      <a:cubicBezTo>
                        <a:pt x="43271" y="9686"/>
                        <a:pt x="33584" y="0"/>
                        <a:pt x="21635" y="0"/>
                      </a:cubicBezTo>
                      <a:cubicBezTo>
                        <a:pt x="9686" y="0"/>
                        <a:pt x="0" y="9686"/>
                        <a:pt x="0" y="21635"/>
                      </a:cubicBezTo>
                      <a:cubicBezTo>
                        <a:pt x="0" y="33584"/>
                        <a:pt x="9686" y="43271"/>
                        <a:pt x="21635" y="43271"/>
                      </a:cubicBezTo>
                      <a:close/>
                      <a:moveTo>
                        <a:pt x="21635" y="14424"/>
                      </a:moveTo>
                      <a:cubicBezTo>
                        <a:pt x="25619" y="14424"/>
                        <a:pt x="28847" y="17652"/>
                        <a:pt x="28847" y="21635"/>
                      </a:cubicBezTo>
                      <a:cubicBezTo>
                        <a:pt x="28847" y="25619"/>
                        <a:pt x="25619" y="28847"/>
                        <a:pt x="21635" y="28847"/>
                      </a:cubicBezTo>
                      <a:cubicBezTo>
                        <a:pt x="17652" y="28847"/>
                        <a:pt x="14424" y="25619"/>
                        <a:pt x="14424" y="21635"/>
                      </a:cubicBezTo>
                      <a:cubicBezTo>
                        <a:pt x="14428" y="17655"/>
                        <a:pt x="17654" y="14428"/>
                        <a:pt x="21635" y="14424"/>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66" name="Freeform: Shape 165">
                  <a:extLst>
                    <a:ext uri="{FF2B5EF4-FFF2-40B4-BE49-F238E27FC236}">
                      <a16:creationId xmlns:a16="http://schemas.microsoft.com/office/drawing/2014/main" id="{E1A4E3CB-6631-6DAD-5843-2E7D5E48AA08}"/>
                    </a:ext>
                  </a:extLst>
                </p:cNvPr>
                <p:cNvSpPr/>
                <p:nvPr/>
              </p:nvSpPr>
              <p:spPr>
                <a:xfrm>
                  <a:off x="2449329" y="4618951"/>
                  <a:ext cx="36059" cy="36059"/>
                </a:xfrm>
                <a:custGeom>
                  <a:avLst/>
                  <a:gdLst>
                    <a:gd name="connsiteX0" fmla="*/ 36059 w 36059"/>
                    <a:gd name="connsiteY0" fmla="*/ 18030 h 36059"/>
                    <a:gd name="connsiteX1" fmla="*/ 18030 w 36059"/>
                    <a:gd name="connsiteY1" fmla="*/ 0 h 36059"/>
                    <a:gd name="connsiteX2" fmla="*/ 0 w 36059"/>
                    <a:gd name="connsiteY2" fmla="*/ 18030 h 36059"/>
                    <a:gd name="connsiteX3" fmla="*/ 18030 w 36059"/>
                    <a:gd name="connsiteY3" fmla="*/ 36059 h 36059"/>
                    <a:gd name="connsiteX4" fmla="*/ 36059 w 36059"/>
                    <a:gd name="connsiteY4" fmla="*/ 18030 h 36059"/>
                    <a:gd name="connsiteX5" fmla="*/ 14424 w 36059"/>
                    <a:gd name="connsiteY5" fmla="*/ 18030 h 36059"/>
                    <a:gd name="connsiteX6" fmla="*/ 18030 w 36059"/>
                    <a:gd name="connsiteY6" fmla="*/ 14424 h 36059"/>
                    <a:gd name="connsiteX7" fmla="*/ 21635 w 36059"/>
                    <a:gd name="connsiteY7" fmla="*/ 18030 h 36059"/>
                    <a:gd name="connsiteX8" fmla="*/ 18030 w 36059"/>
                    <a:gd name="connsiteY8" fmla="*/ 21635 h 36059"/>
                    <a:gd name="connsiteX9" fmla="*/ 14424 w 36059"/>
                    <a:gd name="connsiteY9" fmla="*/ 18030 h 36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059" h="36059">
                      <a:moveTo>
                        <a:pt x="36059" y="18030"/>
                      </a:moveTo>
                      <a:cubicBezTo>
                        <a:pt x="36059" y="8072"/>
                        <a:pt x="27987" y="0"/>
                        <a:pt x="18030" y="0"/>
                      </a:cubicBezTo>
                      <a:cubicBezTo>
                        <a:pt x="8072" y="0"/>
                        <a:pt x="0" y="8072"/>
                        <a:pt x="0" y="18030"/>
                      </a:cubicBezTo>
                      <a:cubicBezTo>
                        <a:pt x="0" y="27987"/>
                        <a:pt x="8072" y="36059"/>
                        <a:pt x="18030" y="36059"/>
                      </a:cubicBezTo>
                      <a:cubicBezTo>
                        <a:pt x="27987" y="36059"/>
                        <a:pt x="36059" y="27987"/>
                        <a:pt x="36059" y="18030"/>
                      </a:cubicBezTo>
                      <a:close/>
                      <a:moveTo>
                        <a:pt x="14424" y="18030"/>
                      </a:moveTo>
                      <a:cubicBezTo>
                        <a:pt x="14424" y="16038"/>
                        <a:pt x="16038" y="14424"/>
                        <a:pt x="18030" y="14424"/>
                      </a:cubicBezTo>
                      <a:cubicBezTo>
                        <a:pt x="20021" y="14424"/>
                        <a:pt x="21635" y="16038"/>
                        <a:pt x="21635" y="18030"/>
                      </a:cubicBezTo>
                      <a:cubicBezTo>
                        <a:pt x="21635" y="20021"/>
                        <a:pt x="20021" y="21635"/>
                        <a:pt x="18030" y="21635"/>
                      </a:cubicBezTo>
                      <a:cubicBezTo>
                        <a:pt x="16039" y="21633"/>
                        <a:pt x="14426" y="20020"/>
                        <a:pt x="14424" y="18030"/>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67" name="Freeform: Shape 166">
                  <a:extLst>
                    <a:ext uri="{FF2B5EF4-FFF2-40B4-BE49-F238E27FC236}">
                      <a16:creationId xmlns:a16="http://schemas.microsoft.com/office/drawing/2014/main" id="{153B4722-F26A-4DB1-26C8-CBB96BA39F82}"/>
                    </a:ext>
                  </a:extLst>
                </p:cNvPr>
                <p:cNvSpPr/>
                <p:nvPr/>
              </p:nvSpPr>
              <p:spPr>
                <a:xfrm>
                  <a:off x="2327585" y="4554044"/>
                  <a:ext cx="79655" cy="122600"/>
                </a:xfrm>
                <a:custGeom>
                  <a:avLst/>
                  <a:gdLst>
                    <a:gd name="connsiteX0" fmla="*/ 40310 w 79655"/>
                    <a:gd name="connsiteY0" fmla="*/ 122597 h 122600"/>
                    <a:gd name="connsiteX1" fmla="*/ 79652 w 79655"/>
                    <a:gd name="connsiteY1" fmla="*/ 82269 h 122600"/>
                    <a:gd name="connsiteX2" fmla="*/ 39825 w 79655"/>
                    <a:gd name="connsiteY2" fmla="*/ 0 h 122600"/>
                    <a:gd name="connsiteX3" fmla="*/ 3 w 79655"/>
                    <a:gd name="connsiteY3" fmla="*/ 82269 h 122600"/>
                    <a:gd name="connsiteX4" fmla="*/ 3 w 79655"/>
                    <a:gd name="connsiteY4" fmla="*/ 83234 h 122600"/>
                    <a:gd name="connsiteX5" fmla="*/ 39816 w 79655"/>
                    <a:gd name="connsiteY5" fmla="*/ 122601 h 122600"/>
                    <a:gd name="connsiteX6" fmla="*/ 14425 w 79655"/>
                    <a:gd name="connsiteY6" fmla="*/ 83036 h 122600"/>
                    <a:gd name="connsiteX7" fmla="*/ 14427 w 79655"/>
                    <a:gd name="connsiteY7" fmla="*/ 82265 h 122600"/>
                    <a:gd name="connsiteX8" fmla="*/ 39812 w 79655"/>
                    <a:gd name="connsiteY8" fmla="*/ 26250 h 122600"/>
                    <a:gd name="connsiteX9" fmla="*/ 65229 w 79655"/>
                    <a:gd name="connsiteY9" fmla="*/ 82443 h 122600"/>
                    <a:gd name="connsiteX10" fmla="*/ 40166 w 79655"/>
                    <a:gd name="connsiteY10" fmla="*/ 108183 h 122600"/>
                    <a:gd name="connsiteX11" fmla="*/ 14426 w 79655"/>
                    <a:gd name="connsiteY11" fmla="*/ 83120 h 122600"/>
                    <a:gd name="connsiteX12" fmla="*/ 14425 w 79655"/>
                    <a:gd name="connsiteY12" fmla="*/ 83036 h 12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9655" h="122600">
                      <a:moveTo>
                        <a:pt x="40310" y="122597"/>
                      </a:moveTo>
                      <a:cubicBezTo>
                        <a:pt x="62310" y="122325"/>
                        <a:pt x="79924" y="104269"/>
                        <a:pt x="79652" y="82269"/>
                      </a:cubicBezTo>
                      <a:cubicBezTo>
                        <a:pt x="79652" y="56782"/>
                        <a:pt x="39825" y="0"/>
                        <a:pt x="39825" y="0"/>
                      </a:cubicBezTo>
                      <a:cubicBezTo>
                        <a:pt x="39825" y="0"/>
                        <a:pt x="-3" y="56621"/>
                        <a:pt x="3" y="82269"/>
                      </a:cubicBezTo>
                      <a:cubicBezTo>
                        <a:pt x="-1" y="82591"/>
                        <a:pt x="-1" y="82913"/>
                        <a:pt x="3" y="83234"/>
                      </a:cubicBezTo>
                      <a:cubicBezTo>
                        <a:pt x="259" y="105042"/>
                        <a:pt x="18006" y="122590"/>
                        <a:pt x="39816" y="122601"/>
                      </a:cubicBezTo>
                      <a:close/>
                      <a:moveTo>
                        <a:pt x="14425" y="83036"/>
                      </a:moveTo>
                      <a:lnTo>
                        <a:pt x="14427" y="82265"/>
                      </a:lnTo>
                      <a:cubicBezTo>
                        <a:pt x="14424" y="71235"/>
                        <a:pt x="26995" y="46928"/>
                        <a:pt x="39812" y="26250"/>
                      </a:cubicBezTo>
                      <a:cubicBezTo>
                        <a:pt x="52639" y="46984"/>
                        <a:pt x="65228" y="71352"/>
                        <a:pt x="65229" y="82443"/>
                      </a:cubicBezTo>
                      <a:cubicBezTo>
                        <a:pt x="65416" y="96472"/>
                        <a:pt x="54195" y="107996"/>
                        <a:pt x="40166" y="108183"/>
                      </a:cubicBezTo>
                      <a:cubicBezTo>
                        <a:pt x="26137" y="108370"/>
                        <a:pt x="14613" y="97149"/>
                        <a:pt x="14426" y="83120"/>
                      </a:cubicBezTo>
                      <a:cubicBezTo>
                        <a:pt x="14425" y="83092"/>
                        <a:pt x="14425" y="83064"/>
                        <a:pt x="14425" y="83036"/>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68" name="Freeform: Shape 167">
                  <a:extLst>
                    <a:ext uri="{FF2B5EF4-FFF2-40B4-BE49-F238E27FC236}">
                      <a16:creationId xmlns:a16="http://schemas.microsoft.com/office/drawing/2014/main" id="{9E5D0A01-E16B-CFFA-3DB7-B649FFF9BD5F}"/>
                    </a:ext>
                  </a:extLst>
                </p:cNvPr>
                <p:cNvSpPr/>
                <p:nvPr/>
              </p:nvSpPr>
              <p:spPr>
                <a:xfrm>
                  <a:off x="2012996" y="4734692"/>
                  <a:ext cx="374417" cy="102370"/>
                </a:xfrm>
                <a:custGeom>
                  <a:avLst/>
                  <a:gdLst>
                    <a:gd name="connsiteX0" fmla="*/ 201934 w 374417"/>
                    <a:gd name="connsiteY0" fmla="*/ 14424 h 102370"/>
                    <a:gd name="connsiteX1" fmla="*/ 343551 w 374417"/>
                    <a:gd name="connsiteY1" fmla="*/ 14424 h 102370"/>
                    <a:gd name="connsiteX2" fmla="*/ 359981 w 374417"/>
                    <a:gd name="connsiteY2" fmla="*/ 30785 h 102370"/>
                    <a:gd name="connsiteX3" fmla="*/ 343620 w 374417"/>
                    <a:gd name="connsiteY3" fmla="*/ 47215 h 102370"/>
                    <a:gd name="connsiteX4" fmla="*/ 343551 w 374417"/>
                    <a:gd name="connsiteY4" fmla="*/ 47215 h 102370"/>
                    <a:gd name="connsiteX5" fmla="*/ 237338 w 374417"/>
                    <a:gd name="connsiteY5" fmla="*/ 47215 h 102370"/>
                    <a:gd name="connsiteX6" fmla="*/ 230127 w 374417"/>
                    <a:gd name="connsiteY6" fmla="*/ 54427 h 102370"/>
                    <a:gd name="connsiteX7" fmla="*/ 237338 w 374417"/>
                    <a:gd name="connsiteY7" fmla="*/ 61639 h 102370"/>
                    <a:gd name="connsiteX8" fmla="*/ 343551 w 374417"/>
                    <a:gd name="connsiteY8" fmla="*/ 61639 h 102370"/>
                    <a:gd name="connsiteX9" fmla="*/ 374417 w 374417"/>
                    <a:gd name="connsiteY9" fmla="*/ 30867 h 102370"/>
                    <a:gd name="connsiteX10" fmla="*/ 343645 w 374417"/>
                    <a:gd name="connsiteY10" fmla="*/ 0 h 102370"/>
                    <a:gd name="connsiteX11" fmla="*/ 343551 w 374417"/>
                    <a:gd name="connsiteY11" fmla="*/ 0 h 102370"/>
                    <a:gd name="connsiteX12" fmla="*/ 201934 w 374417"/>
                    <a:gd name="connsiteY12" fmla="*/ 0 h 102370"/>
                    <a:gd name="connsiteX13" fmla="*/ 171080 w 374417"/>
                    <a:gd name="connsiteY13" fmla="*/ 8388 h 102370"/>
                    <a:gd name="connsiteX14" fmla="*/ 4088 w 374417"/>
                    <a:gd name="connsiteY14" fmla="*/ 88655 h 102370"/>
                    <a:gd name="connsiteX15" fmla="*/ 715 w 374417"/>
                    <a:gd name="connsiteY15" fmla="*/ 98283 h 102370"/>
                    <a:gd name="connsiteX16" fmla="*/ 10342 w 374417"/>
                    <a:gd name="connsiteY16" fmla="*/ 101656 h 102370"/>
                    <a:gd name="connsiteX17" fmla="*/ 177785 w 374417"/>
                    <a:gd name="connsiteY17" fmla="*/ 21149 h 102370"/>
                    <a:gd name="connsiteX18" fmla="*/ 201934 w 374417"/>
                    <a:gd name="connsiteY18" fmla="*/ 14424 h 102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4417" h="102370">
                      <a:moveTo>
                        <a:pt x="201934" y="14424"/>
                      </a:moveTo>
                      <a:lnTo>
                        <a:pt x="343551" y="14424"/>
                      </a:lnTo>
                      <a:cubicBezTo>
                        <a:pt x="352606" y="14405"/>
                        <a:pt x="359962" y="21730"/>
                        <a:pt x="359981" y="30785"/>
                      </a:cubicBezTo>
                      <a:cubicBezTo>
                        <a:pt x="360000" y="39840"/>
                        <a:pt x="352675" y="47196"/>
                        <a:pt x="343620" y="47215"/>
                      </a:cubicBezTo>
                      <a:cubicBezTo>
                        <a:pt x="343597" y="47215"/>
                        <a:pt x="343574" y="47215"/>
                        <a:pt x="343551" y="47215"/>
                      </a:cubicBezTo>
                      <a:lnTo>
                        <a:pt x="237338" y="47215"/>
                      </a:lnTo>
                      <a:cubicBezTo>
                        <a:pt x="233355" y="47215"/>
                        <a:pt x="230127" y="50444"/>
                        <a:pt x="230127" y="54427"/>
                      </a:cubicBezTo>
                      <a:cubicBezTo>
                        <a:pt x="230127" y="58410"/>
                        <a:pt x="233355" y="61639"/>
                        <a:pt x="237338" y="61639"/>
                      </a:cubicBezTo>
                      <a:lnTo>
                        <a:pt x="343551" y="61639"/>
                      </a:lnTo>
                      <a:cubicBezTo>
                        <a:pt x="360572" y="61665"/>
                        <a:pt x="374391" y="47888"/>
                        <a:pt x="374417" y="30867"/>
                      </a:cubicBezTo>
                      <a:cubicBezTo>
                        <a:pt x="374443" y="13846"/>
                        <a:pt x="360666" y="26"/>
                        <a:pt x="343645" y="0"/>
                      </a:cubicBezTo>
                      <a:cubicBezTo>
                        <a:pt x="343614" y="0"/>
                        <a:pt x="343582" y="0"/>
                        <a:pt x="343551" y="0"/>
                      </a:cubicBezTo>
                      <a:lnTo>
                        <a:pt x="201934" y="0"/>
                      </a:lnTo>
                      <a:cubicBezTo>
                        <a:pt x="191098" y="82"/>
                        <a:pt x="180467" y="2973"/>
                        <a:pt x="171080" y="8388"/>
                      </a:cubicBezTo>
                      <a:lnTo>
                        <a:pt x="4088" y="88655"/>
                      </a:lnTo>
                      <a:cubicBezTo>
                        <a:pt x="498" y="90382"/>
                        <a:pt x="-1012" y="94692"/>
                        <a:pt x="715" y="98283"/>
                      </a:cubicBezTo>
                      <a:cubicBezTo>
                        <a:pt x="2442" y="101873"/>
                        <a:pt x="6752" y="103383"/>
                        <a:pt x="10342" y="101656"/>
                      </a:cubicBezTo>
                      <a:lnTo>
                        <a:pt x="177785" y="21149"/>
                      </a:lnTo>
                      <a:cubicBezTo>
                        <a:pt x="185102" y="16820"/>
                        <a:pt x="193433" y="14500"/>
                        <a:pt x="201934" y="14424"/>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69" name="Freeform: Shape 168">
                  <a:extLst>
                    <a:ext uri="{FF2B5EF4-FFF2-40B4-BE49-F238E27FC236}">
                      <a16:creationId xmlns:a16="http://schemas.microsoft.com/office/drawing/2014/main" id="{BBD1E81A-ACE7-77E4-BB5D-63B6FE3E2E44}"/>
                    </a:ext>
                  </a:extLst>
                </p:cNvPr>
                <p:cNvSpPr/>
                <p:nvPr/>
              </p:nvSpPr>
              <p:spPr>
                <a:xfrm>
                  <a:off x="2095612" y="4686879"/>
                  <a:ext cx="451069" cy="232805"/>
                </a:xfrm>
                <a:custGeom>
                  <a:avLst/>
                  <a:gdLst>
                    <a:gd name="connsiteX0" fmla="*/ 420257 w 451069"/>
                    <a:gd name="connsiteY0" fmla="*/ 6 h 232805"/>
                    <a:gd name="connsiteX1" fmla="*/ 404277 w 451069"/>
                    <a:gd name="connsiteY1" fmla="*/ 4506 h 232805"/>
                    <a:gd name="connsiteX2" fmla="*/ 303375 w 451069"/>
                    <a:gd name="connsiteY2" fmla="*/ 62349 h 232805"/>
                    <a:gd name="connsiteX3" fmla="*/ 300723 w 451069"/>
                    <a:gd name="connsiteY3" fmla="*/ 72192 h 232805"/>
                    <a:gd name="connsiteX4" fmla="*/ 310544 w 451069"/>
                    <a:gd name="connsiteY4" fmla="*/ 74857 h 232805"/>
                    <a:gd name="connsiteX5" fmla="*/ 411862 w 451069"/>
                    <a:gd name="connsiteY5" fmla="*/ 16761 h 232805"/>
                    <a:gd name="connsiteX6" fmla="*/ 420257 w 451069"/>
                    <a:gd name="connsiteY6" fmla="*/ 14430 h 232805"/>
                    <a:gd name="connsiteX7" fmla="*/ 436645 w 451069"/>
                    <a:gd name="connsiteY7" fmla="*/ 30825 h 232805"/>
                    <a:gd name="connsiteX8" fmla="*/ 430863 w 451069"/>
                    <a:gd name="connsiteY8" fmla="*/ 43651 h 232805"/>
                    <a:gd name="connsiteX9" fmla="*/ 269139 w 451069"/>
                    <a:gd name="connsiteY9" fmla="*/ 161885 h 232805"/>
                    <a:gd name="connsiteX10" fmla="*/ 259167 w 451069"/>
                    <a:gd name="connsiteY10" fmla="*/ 165266 h 232805"/>
                    <a:gd name="connsiteX11" fmla="*/ 148827 w 451069"/>
                    <a:gd name="connsiteY11" fmla="*/ 165266 h 232805"/>
                    <a:gd name="connsiteX12" fmla="*/ 2112 w 451069"/>
                    <a:gd name="connsiteY12" fmla="*/ 220495 h 232805"/>
                    <a:gd name="connsiteX13" fmla="*/ 2112 w 451069"/>
                    <a:gd name="connsiteY13" fmla="*/ 230693 h 232805"/>
                    <a:gd name="connsiteX14" fmla="*/ 12310 w 451069"/>
                    <a:gd name="connsiteY14" fmla="*/ 230693 h 232805"/>
                    <a:gd name="connsiteX15" fmla="*/ 148827 w 451069"/>
                    <a:gd name="connsiteY15" fmla="*/ 179689 h 232805"/>
                    <a:gd name="connsiteX16" fmla="*/ 259167 w 451069"/>
                    <a:gd name="connsiteY16" fmla="*/ 179689 h 232805"/>
                    <a:gd name="connsiteX17" fmla="*/ 277584 w 451069"/>
                    <a:gd name="connsiteY17" fmla="*/ 173576 h 232805"/>
                    <a:gd name="connsiteX18" fmla="*/ 439850 w 451069"/>
                    <a:gd name="connsiteY18" fmla="*/ 54947 h 232805"/>
                    <a:gd name="connsiteX19" fmla="*/ 440695 w 451069"/>
                    <a:gd name="connsiteY19" fmla="*/ 54222 h 232805"/>
                    <a:gd name="connsiteX20" fmla="*/ 451069 w 451069"/>
                    <a:gd name="connsiteY20" fmla="*/ 30826 h 232805"/>
                    <a:gd name="connsiteX21" fmla="*/ 420257 w 451069"/>
                    <a:gd name="connsiteY21" fmla="*/ 6 h 232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51069" h="232805">
                      <a:moveTo>
                        <a:pt x="420257" y="6"/>
                      </a:moveTo>
                      <a:cubicBezTo>
                        <a:pt x="414602" y="-111"/>
                        <a:pt x="409039" y="1456"/>
                        <a:pt x="404277" y="4506"/>
                      </a:cubicBezTo>
                      <a:lnTo>
                        <a:pt x="303375" y="62349"/>
                      </a:lnTo>
                      <a:cubicBezTo>
                        <a:pt x="299924" y="64335"/>
                        <a:pt x="298737" y="68742"/>
                        <a:pt x="300723" y="72192"/>
                      </a:cubicBezTo>
                      <a:cubicBezTo>
                        <a:pt x="302704" y="75634"/>
                        <a:pt x="307095" y="76826"/>
                        <a:pt x="310544" y="74857"/>
                      </a:cubicBezTo>
                      <a:lnTo>
                        <a:pt x="411862" y="16761"/>
                      </a:lnTo>
                      <a:cubicBezTo>
                        <a:pt x="414359" y="15149"/>
                        <a:pt x="417287" y="14337"/>
                        <a:pt x="420257" y="14430"/>
                      </a:cubicBezTo>
                      <a:cubicBezTo>
                        <a:pt x="429306" y="14441"/>
                        <a:pt x="436637" y="21776"/>
                        <a:pt x="436645" y="30825"/>
                      </a:cubicBezTo>
                      <a:cubicBezTo>
                        <a:pt x="436418" y="35679"/>
                        <a:pt x="434350" y="40265"/>
                        <a:pt x="430863" y="43651"/>
                      </a:cubicBezTo>
                      <a:lnTo>
                        <a:pt x="269139" y="161885"/>
                      </a:lnTo>
                      <a:cubicBezTo>
                        <a:pt x="266265" y="164054"/>
                        <a:pt x="262768" y="165239"/>
                        <a:pt x="259167" y="165266"/>
                      </a:cubicBezTo>
                      <a:lnTo>
                        <a:pt x="148827" y="165266"/>
                      </a:lnTo>
                      <a:cubicBezTo>
                        <a:pt x="88112" y="165266"/>
                        <a:pt x="38748" y="183844"/>
                        <a:pt x="2112" y="220495"/>
                      </a:cubicBezTo>
                      <a:cubicBezTo>
                        <a:pt x="-704" y="223311"/>
                        <a:pt x="-704" y="227877"/>
                        <a:pt x="2112" y="230693"/>
                      </a:cubicBezTo>
                      <a:cubicBezTo>
                        <a:pt x="4928" y="233509"/>
                        <a:pt x="9493" y="233509"/>
                        <a:pt x="12310" y="230693"/>
                      </a:cubicBezTo>
                      <a:cubicBezTo>
                        <a:pt x="46150" y="196852"/>
                        <a:pt x="92077" y="179689"/>
                        <a:pt x="148827" y="179689"/>
                      </a:cubicBezTo>
                      <a:lnTo>
                        <a:pt x="259167" y="179689"/>
                      </a:lnTo>
                      <a:cubicBezTo>
                        <a:pt x="265800" y="179662"/>
                        <a:pt x="272251" y="177520"/>
                        <a:pt x="277584" y="173576"/>
                      </a:cubicBezTo>
                      <a:lnTo>
                        <a:pt x="439850" y="54947"/>
                      </a:lnTo>
                      <a:lnTo>
                        <a:pt x="440695" y="54222"/>
                      </a:lnTo>
                      <a:cubicBezTo>
                        <a:pt x="447130" y="48115"/>
                        <a:pt x="450864" y="39695"/>
                        <a:pt x="451069" y="30826"/>
                      </a:cubicBezTo>
                      <a:cubicBezTo>
                        <a:pt x="451051" y="13815"/>
                        <a:pt x="437268" y="28"/>
                        <a:pt x="420257" y="6"/>
                      </a:cubicBez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nvGrpSpPr>
              <p:cNvPr id="170" name="Graphic 42" descr="House outline">
                <a:extLst>
                  <a:ext uri="{FF2B5EF4-FFF2-40B4-BE49-F238E27FC236}">
                    <a16:creationId xmlns:a16="http://schemas.microsoft.com/office/drawing/2014/main" id="{0EA8497D-3091-4A40-5195-42333547FEC6}"/>
                  </a:ext>
                </a:extLst>
              </p:cNvPr>
              <p:cNvGrpSpPr/>
              <p:nvPr/>
            </p:nvGrpSpPr>
            <p:grpSpPr>
              <a:xfrm>
                <a:off x="3334438" y="3573752"/>
                <a:ext cx="597614" cy="529347"/>
                <a:chOff x="3334438" y="3573752"/>
                <a:chExt cx="597614" cy="529347"/>
              </a:xfrm>
              <a:solidFill>
                <a:schemeClr val="accent3"/>
              </a:solidFill>
            </p:grpSpPr>
            <p:sp>
              <p:nvSpPr>
                <p:cNvPr id="171" name="Freeform: Shape 170">
                  <a:extLst>
                    <a:ext uri="{FF2B5EF4-FFF2-40B4-BE49-F238E27FC236}">
                      <a16:creationId xmlns:a16="http://schemas.microsoft.com/office/drawing/2014/main" id="{7396E4F9-BDB3-F625-68BA-47981749A126}"/>
                    </a:ext>
                  </a:extLst>
                </p:cNvPr>
                <p:cNvSpPr/>
                <p:nvPr/>
              </p:nvSpPr>
              <p:spPr>
                <a:xfrm>
                  <a:off x="3334438" y="3573752"/>
                  <a:ext cx="597614" cy="529347"/>
                </a:xfrm>
                <a:custGeom>
                  <a:avLst/>
                  <a:gdLst>
                    <a:gd name="connsiteX0" fmla="*/ 479103 w 597614"/>
                    <a:gd name="connsiteY0" fmla="*/ 38785 h 529347"/>
                    <a:gd name="connsiteX1" fmla="*/ 406985 w 597614"/>
                    <a:gd name="connsiteY1" fmla="*/ 38785 h 529347"/>
                    <a:gd name="connsiteX2" fmla="*/ 406985 w 597614"/>
                    <a:gd name="connsiteY2" fmla="*/ 102740 h 529347"/>
                    <a:gd name="connsiteX3" fmla="*/ 298807 w 597614"/>
                    <a:gd name="connsiteY3" fmla="*/ 0 h 529347"/>
                    <a:gd name="connsiteX4" fmla="*/ 0 w 597614"/>
                    <a:gd name="connsiteY4" fmla="*/ 283843 h 529347"/>
                    <a:gd name="connsiteX5" fmla="*/ 46798 w 597614"/>
                    <a:gd name="connsiteY5" fmla="*/ 330633 h 529347"/>
                    <a:gd name="connsiteX6" fmla="*/ 82453 w 597614"/>
                    <a:gd name="connsiteY6" fmla="*/ 296867 h 529347"/>
                    <a:gd name="connsiteX7" fmla="*/ 82453 w 597614"/>
                    <a:gd name="connsiteY7" fmla="*/ 529175 h 529347"/>
                    <a:gd name="connsiteX8" fmla="*/ 262748 w 597614"/>
                    <a:gd name="connsiteY8" fmla="*/ 529247 h 529347"/>
                    <a:gd name="connsiteX9" fmla="*/ 262748 w 597614"/>
                    <a:gd name="connsiteY9" fmla="*/ 349009 h 529347"/>
                    <a:gd name="connsiteX10" fmla="*/ 334867 w 597614"/>
                    <a:gd name="connsiteY10" fmla="*/ 349009 h 529347"/>
                    <a:gd name="connsiteX11" fmla="*/ 334867 w 597614"/>
                    <a:gd name="connsiteY11" fmla="*/ 529305 h 529347"/>
                    <a:gd name="connsiteX12" fmla="*/ 515162 w 597614"/>
                    <a:gd name="connsiteY12" fmla="*/ 529348 h 529347"/>
                    <a:gd name="connsiteX13" fmla="*/ 515162 w 597614"/>
                    <a:gd name="connsiteY13" fmla="*/ 296565 h 529347"/>
                    <a:gd name="connsiteX14" fmla="*/ 550998 w 597614"/>
                    <a:gd name="connsiteY14" fmla="*/ 330460 h 529347"/>
                    <a:gd name="connsiteX15" fmla="*/ 597615 w 597614"/>
                    <a:gd name="connsiteY15" fmla="*/ 283850 h 529347"/>
                    <a:gd name="connsiteX16" fmla="*/ 479103 w 597614"/>
                    <a:gd name="connsiteY16" fmla="*/ 171252 h 529347"/>
                    <a:gd name="connsiteX17" fmla="*/ 421408 w 597614"/>
                    <a:gd name="connsiteY17" fmla="*/ 53209 h 529347"/>
                    <a:gd name="connsiteX18" fmla="*/ 464679 w 597614"/>
                    <a:gd name="connsiteY18" fmla="*/ 53209 h 529347"/>
                    <a:gd name="connsiteX19" fmla="*/ 464679 w 597614"/>
                    <a:gd name="connsiteY19" fmla="*/ 157549 h 529347"/>
                    <a:gd name="connsiteX20" fmla="*/ 421408 w 597614"/>
                    <a:gd name="connsiteY20" fmla="*/ 116442 h 529347"/>
                    <a:gd name="connsiteX21" fmla="*/ 500739 w 597614"/>
                    <a:gd name="connsiteY21" fmla="*/ 514924 h 529347"/>
                    <a:gd name="connsiteX22" fmla="*/ 349290 w 597614"/>
                    <a:gd name="connsiteY22" fmla="*/ 514859 h 529347"/>
                    <a:gd name="connsiteX23" fmla="*/ 349290 w 597614"/>
                    <a:gd name="connsiteY23" fmla="*/ 334564 h 529347"/>
                    <a:gd name="connsiteX24" fmla="*/ 248325 w 597614"/>
                    <a:gd name="connsiteY24" fmla="*/ 334564 h 529347"/>
                    <a:gd name="connsiteX25" fmla="*/ 248325 w 597614"/>
                    <a:gd name="connsiteY25" fmla="*/ 514816 h 529347"/>
                    <a:gd name="connsiteX26" fmla="*/ 96876 w 597614"/>
                    <a:gd name="connsiteY26" fmla="*/ 514758 h 529347"/>
                    <a:gd name="connsiteX27" fmla="*/ 96876 w 597614"/>
                    <a:gd name="connsiteY27" fmla="*/ 283208 h 529347"/>
                    <a:gd name="connsiteX28" fmla="*/ 298807 w 597614"/>
                    <a:gd name="connsiteY28" fmla="*/ 91980 h 529347"/>
                    <a:gd name="connsiteX29" fmla="*/ 500739 w 597614"/>
                    <a:gd name="connsiteY29" fmla="*/ 282927 h 529347"/>
                    <a:gd name="connsiteX30" fmla="*/ 47064 w 597614"/>
                    <a:gd name="connsiteY30" fmla="*/ 310512 h 529347"/>
                    <a:gd name="connsiteX31" fmla="*/ 20669 w 597614"/>
                    <a:gd name="connsiteY31" fmla="*/ 284146 h 529347"/>
                    <a:gd name="connsiteX32" fmla="*/ 298807 w 597614"/>
                    <a:gd name="connsiteY32" fmla="*/ 19876 h 529347"/>
                    <a:gd name="connsiteX33" fmla="*/ 576946 w 597614"/>
                    <a:gd name="connsiteY33" fmla="*/ 284146 h 529347"/>
                    <a:gd name="connsiteX34" fmla="*/ 550716 w 597614"/>
                    <a:gd name="connsiteY34" fmla="*/ 310339 h 529347"/>
                    <a:gd name="connsiteX35" fmla="*/ 298807 w 597614"/>
                    <a:gd name="connsiteY35" fmla="*/ 72118 h 529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97614" h="529347">
                      <a:moveTo>
                        <a:pt x="479103" y="38785"/>
                      </a:moveTo>
                      <a:lnTo>
                        <a:pt x="406985" y="38785"/>
                      </a:lnTo>
                      <a:lnTo>
                        <a:pt x="406985" y="102740"/>
                      </a:lnTo>
                      <a:lnTo>
                        <a:pt x="298807" y="0"/>
                      </a:lnTo>
                      <a:lnTo>
                        <a:pt x="0" y="283843"/>
                      </a:lnTo>
                      <a:lnTo>
                        <a:pt x="46798" y="330633"/>
                      </a:lnTo>
                      <a:lnTo>
                        <a:pt x="82453" y="296867"/>
                      </a:lnTo>
                      <a:lnTo>
                        <a:pt x="82453" y="529175"/>
                      </a:lnTo>
                      <a:lnTo>
                        <a:pt x="262748" y="529247"/>
                      </a:lnTo>
                      <a:lnTo>
                        <a:pt x="262748" y="349009"/>
                      </a:lnTo>
                      <a:lnTo>
                        <a:pt x="334867" y="349009"/>
                      </a:lnTo>
                      <a:lnTo>
                        <a:pt x="334867" y="529305"/>
                      </a:lnTo>
                      <a:lnTo>
                        <a:pt x="515162" y="529348"/>
                      </a:lnTo>
                      <a:lnTo>
                        <a:pt x="515162" y="296565"/>
                      </a:lnTo>
                      <a:lnTo>
                        <a:pt x="550998" y="330460"/>
                      </a:lnTo>
                      <a:lnTo>
                        <a:pt x="597615" y="283850"/>
                      </a:lnTo>
                      <a:lnTo>
                        <a:pt x="479103" y="171252"/>
                      </a:lnTo>
                      <a:close/>
                      <a:moveTo>
                        <a:pt x="421408" y="53209"/>
                      </a:moveTo>
                      <a:lnTo>
                        <a:pt x="464679" y="53209"/>
                      </a:lnTo>
                      <a:lnTo>
                        <a:pt x="464679" y="157549"/>
                      </a:lnTo>
                      <a:lnTo>
                        <a:pt x="421408" y="116442"/>
                      </a:lnTo>
                      <a:close/>
                      <a:moveTo>
                        <a:pt x="500739" y="514924"/>
                      </a:moveTo>
                      <a:lnTo>
                        <a:pt x="349290" y="514859"/>
                      </a:lnTo>
                      <a:lnTo>
                        <a:pt x="349290" y="334564"/>
                      </a:lnTo>
                      <a:lnTo>
                        <a:pt x="248325" y="334564"/>
                      </a:lnTo>
                      <a:lnTo>
                        <a:pt x="248325" y="514816"/>
                      </a:lnTo>
                      <a:lnTo>
                        <a:pt x="96876" y="514758"/>
                      </a:lnTo>
                      <a:lnTo>
                        <a:pt x="96876" y="283208"/>
                      </a:lnTo>
                      <a:lnTo>
                        <a:pt x="298807" y="91980"/>
                      </a:lnTo>
                      <a:lnTo>
                        <a:pt x="500739" y="282927"/>
                      </a:lnTo>
                      <a:close/>
                      <a:moveTo>
                        <a:pt x="47064" y="310512"/>
                      </a:moveTo>
                      <a:lnTo>
                        <a:pt x="20669" y="284146"/>
                      </a:lnTo>
                      <a:lnTo>
                        <a:pt x="298807" y="19876"/>
                      </a:lnTo>
                      <a:lnTo>
                        <a:pt x="576946" y="284146"/>
                      </a:lnTo>
                      <a:lnTo>
                        <a:pt x="550716" y="310339"/>
                      </a:lnTo>
                      <a:lnTo>
                        <a:pt x="298807" y="72118"/>
                      </a:ln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72" name="Freeform: Shape 171">
                  <a:extLst>
                    <a:ext uri="{FF2B5EF4-FFF2-40B4-BE49-F238E27FC236}">
                      <a16:creationId xmlns:a16="http://schemas.microsoft.com/office/drawing/2014/main" id="{544153C3-0A53-80FF-1686-A988DB37C028}"/>
                    </a:ext>
                  </a:extLst>
                </p:cNvPr>
                <p:cNvSpPr/>
                <p:nvPr/>
              </p:nvSpPr>
              <p:spPr>
                <a:xfrm>
                  <a:off x="3460161" y="3908222"/>
                  <a:ext cx="86541" cy="86541"/>
                </a:xfrm>
                <a:custGeom>
                  <a:avLst/>
                  <a:gdLst>
                    <a:gd name="connsiteX0" fmla="*/ 0 w 86541"/>
                    <a:gd name="connsiteY0" fmla="*/ 86542 h 86541"/>
                    <a:gd name="connsiteX1" fmla="*/ 86542 w 86541"/>
                    <a:gd name="connsiteY1" fmla="*/ 86542 h 86541"/>
                    <a:gd name="connsiteX2" fmla="*/ 86542 w 86541"/>
                    <a:gd name="connsiteY2" fmla="*/ 0 h 86541"/>
                    <a:gd name="connsiteX3" fmla="*/ 0 w 86541"/>
                    <a:gd name="connsiteY3" fmla="*/ 0 h 86541"/>
                    <a:gd name="connsiteX4" fmla="*/ 14424 w 86541"/>
                    <a:gd name="connsiteY4" fmla="*/ 14424 h 86541"/>
                    <a:gd name="connsiteX5" fmla="*/ 72118 w 86541"/>
                    <a:gd name="connsiteY5" fmla="*/ 14424 h 86541"/>
                    <a:gd name="connsiteX6" fmla="*/ 72118 w 86541"/>
                    <a:gd name="connsiteY6" fmla="*/ 72118 h 86541"/>
                    <a:gd name="connsiteX7" fmla="*/ 14424 w 86541"/>
                    <a:gd name="connsiteY7" fmla="*/ 72118 h 86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541" h="86541">
                      <a:moveTo>
                        <a:pt x="0" y="86542"/>
                      </a:moveTo>
                      <a:lnTo>
                        <a:pt x="86542" y="86542"/>
                      </a:lnTo>
                      <a:lnTo>
                        <a:pt x="86542" y="0"/>
                      </a:lnTo>
                      <a:lnTo>
                        <a:pt x="0" y="0"/>
                      </a:lnTo>
                      <a:close/>
                      <a:moveTo>
                        <a:pt x="14424" y="14424"/>
                      </a:moveTo>
                      <a:lnTo>
                        <a:pt x="72118" y="14424"/>
                      </a:lnTo>
                      <a:lnTo>
                        <a:pt x="72118" y="72118"/>
                      </a:lnTo>
                      <a:lnTo>
                        <a:pt x="14424" y="72118"/>
                      </a:ln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73" name="Freeform: Shape 172">
                  <a:extLst>
                    <a:ext uri="{FF2B5EF4-FFF2-40B4-BE49-F238E27FC236}">
                      <a16:creationId xmlns:a16="http://schemas.microsoft.com/office/drawing/2014/main" id="{3D17B5E2-BBC2-B10D-3995-2F4EF0292566}"/>
                    </a:ext>
                  </a:extLst>
                </p:cNvPr>
                <p:cNvSpPr/>
                <p:nvPr/>
              </p:nvSpPr>
              <p:spPr>
                <a:xfrm>
                  <a:off x="3719787" y="3908222"/>
                  <a:ext cx="86541" cy="86541"/>
                </a:xfrm>
                <a:custGeom>
                  <a:avLst/>
                  <a:gdLst>
                    <a:gd name="connsiteX0" fmla="*/ 86542 w 86541"/>
                    <a:gd name="connsiteY0" fmla="*/ 0 h 86541"/>
                    <a:gd name="connsiteX1" fmla="*/ 0 w 86541"/>
                    <a:gd name="connsiteY1" fmla="*/ 0 h 86541"/>
                    <a:gd name="connsiteX2" fmla="*/ 0 w 86541"/>
                    <a:gd name="connsiteY2" fmla="*/ 86542 h 86541"/>
                    <a:gd name="connsiteX3" fmla="*/ 86542 w 86541"/>
                    <a:gd name="connsiteY3" fmla="*/ 86542 h 86541"/>
                    <a:gd name="connsiteX4" fmla="*/ 72118 w 86541"/>
                    <a:gd name="connsiteY4" fmla="*/ 72118 h 86541"/>
                    <a:gd name="connsiteX5" fmla="*/ 14424 w 86541"/>
                    <a:gd name="connsiteY5" fmla="*/ 72118 h 86541"/>
                    <a:gd name="connsiteX6" fmla="*/ 14424 w 86541"/>
                    <a:gd name="connsiteY6" fmla="*/ 14424 h 86541"/>
                    <a:gd name="connsiteX7" fmla="*/ 72118 w 86541"/>
                    <a:gd name="connsiteY7" fmla="*/ 14424 h 86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541" h="86541">
                      <a:moveTo>
                        <a:pt x="86542" y="0"/>
                      </a:moveTo>
                      <a:lnTo>
                        <a:pt x="0" y="0"/>
                      </a:lnTo>
                      <a:lnTo>
                        <a:pt x="0" y="86542"/>
                      </a:lnTo>
                      <a:lnTo>
                        <a:pt x="86542" y="86542"/>
                      </a:lnTo>
                      <a:close/>
                      <a:moveTo>
                        <a:pt x="72118" y="72118"/>
                      </a:moveTo>
                      <a:lnTo>
                        <a:pt x="14424" y="72118"/>
                      </a:lnTo>
                      <a:lnTo>
                        <a:pt x="14424" y="14424"/>
                      </a:lnTo>
                      <a:lnTo>
                        <a:pt x="72118" y="14424"/>
                      </a:lnTo>
                      <a:close/>
                    </a:path>
                  </a:pathLst>
                </a:custGeom>
                <a:solidFill>
                  <a:schemeClr val="accent3"/>
                </a:solidFill>
                <a:ln w="7144"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sp>
            <p:nvSpPr>
              <p:cNvPr id="176" name="Freeform: Shape 175">
                <a:extLst>
                  <a:ext uri="{FF2B5EF4-FFF2-40B4-BE49-F238E27FC236}">
                    <a16:creationId xmlns:a16="http://schemas.microsoft.com/office/drawing/2014/main" id="{A7FF44C9-5B76-A2D8-307B-308192745204}"/>
                  </a:ext>
                </a:extLst>
              </p:cNvPr>
              <p:cNvSpPr/>
              <p:nvPr/>
            </p:nvSpPr>
            <p:spPr>
              <a:xfrm>
                <a:off x="4823030" y="3794078"/>
                <a:ext cx="569100" cy="146583"/>
              </a:xfrm>
              <a:custGeom>
                <a:avLst/>
                <a:gdLst>
                  <a:gd name="connsiteX0" fmla="*/ 500914 w 569100"/>
                  <a:gd name="connsiteY0" fmla="*/ 68186 h 146583"/>
                  <a:gd name="connsiteX1" fmla="*/ 430671 w 569100"/>
                  <a:gd name="connsiteY1" fmla="*/ 68186 h 146583"/>
                  <a:gd name="connsiteX2" fmla="*/ 362484 w 569100"/>
                  <a:gd name="connsiteY2" fmla="*/ 0 h 146583"/>
                  <a:gd name="connsiteX3" fmla="*/ 284550 w 569100"/>
                  <a:gd name="connsiteY3" fmla="*/ 38959 h 146583"/>
                  <a:gd name="connsiteX4" fmla="*/ 187136 w 569100"/>
                  <a:gd name="connsiteY4" fmla="*/ 19479 h 146583"/>
                  <a:gd name="connsiteX5" fmla="*/ 148169 w 569100"/>
                  <a:gd name="connsiteY5" fmla="*/ 68186 h 146583"/>
                  <a:gd name="connsiteX6" fmla="*/ 68186 w 569100"/>
                  <a:gd name="connsiteY6" fmla="*/ 68186 h 146583"/>
                  <a:gd name="connsiteX7" fmla="*/ 0 w 569100"/>
                  <a:gd name="connsiteY7" fmla="*/ 146551 h 146583"/>
                  <a:gd name="connsiteX8" fmla="*/ 569100 w 569100"/>
                  <a:gd name="connsiteY8" fmla="*/ 146584 h 146583"/>
                  <a:gd name="connsiteX9" fmla="*/ 500914 w 569100"/>
                  <a:gd name="connsiteY9" fmla="*/ 68186 h 146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9100" h="146583">
                    <a:moveTo>
                      <a:pt x="500914" y="68186"/>
                    </a:moveTo>
                    <a:lnTo>
                      <a:pt x="430671" y="68186"/>
                    </a:lnTo>
                    <a:lnTo>
                      <a:pt x="362484" y="0"/>
                    </a:lnTo>
                    <a:lnTo>
                      <a:pt x="284550" y="38959"/>
                    </a:lnTo>
                    <a:lnTo>
                      <a:pt x="187136" y="19479"/>
                    </a:lnTo>
                    <a:lnTo>
                      <a:pt x="148169" y="68186"/>
                    </a:lnTo>
                    <a:lnTo>
                      <a:pt x="68186" y="68186"/>
                    </a:lnTo>
                    <a:lnTo>
                      <a:pt x="0" y="146551"/>
                    </a:lnTo>
                    <a:lnTo>
                      <a:pt x="569100" y="146584"/>
                    </a:lnTo>
                    <a:lnTo>
                      <a:pt x="500914" y="68186"/>
                    </a:ln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77" name="Freeform: Shape 176">
                <a:extLst>
                  <a:ext uri="{FF2B5EF4-FFF2-40B4-BE49-F238E27FC236}">
                    <a16:creationId xmlns:a16="http://schemas.microsoft.com/office/drawing/2014/main" id="{995ED421-85CB-B21F-F33B-8F465F6910F0}"/>
                  </a:ext>
                </a:extLst>
              </p:cNvPr>
              <p:cNvSpPr/>
              <p:nvPr/>
            </p:nvSpPr>
            <p:spPr>
              <a:xfrm>
                <a:off x="4733600" y="4208949"/>
                <a:ext cx="739830" cy="130082"/>
              </a:xfrm>
              <a:custGeom>
                <a:avLst/>
                <a:gdLst>
                  <a:gd name="connsiteX0" fmla="*/ 739830 w 739830"/>
                  <a:gd name="connsiteY0" fmla="*/ 73173 h 130082"/>
                  <a:gd name="connsiteX1" fmla="*/ 526149 w 739830"/>
                  <a:gd name="connsiteY1" fmla="*/ 73173 h 130082"/>
                  <a:gd name="connsiteX2" fmla="*/ 520114 w 739830"/>
                  <a:gd name="connsiteY2" fmla="*/ 10225 h 130082"/>
                  <a:gd name="connsiteX3" fmla="*/ 457166 w 739830"/>
                  <a:gd name="connsiteY3" fmla="*/ 16260 h 130082"/>
                  <a:gd name="connsiteX4" fmla="*/ 457166 w 739830"/>
                  <a:gd name="connsiteY4" fmla="*/ 73173 h 130082"/>
                  <a:gd name="connsiteX5" fmla="*/ 282461 w 739830"/>
                  <a:gd name="connsiteY5" fmla="*/ 73173 h 130082"/>
                  <a:gd name="connsiteX6" fmla="*/ 276417 w 739830"/>
                  <a:gd name="connsiteY6" fmla="*/ 10225 h 130082"/>
                  <a:gd name="connsiteX7" fmla="*/ 213469 w 739830"/>
                  <a:gd name="connsiteY7" fmla="*/ 16270 h 130082"/>
                  <a:gd name="connsiteX8" fmla="*/ 213469 w 739830"/>
                  <a:gd name="connsiteY8" fmla="*/ 73173 h 130082"/>
                  <a:gd name="connsiteX9" fmla="*/ 0 w 739830"/>
                  <a:gd name="connsiteY9" fmla="*/ 73173 h 130082"/>
                  <a:gd name="connsiteX10" fmla="*/ 0 w 739830"/>
                  <a:gd name="connsiteY10" fmla="*/ 105693 h 130082"/>
                  <a:gd name="connsiteX11" fmla="*/ 40650 w 739830"/>
                  <a:gd name="connsiteY11" fmla="*/ 105693 h 130082"/>
                  <a:gd name="connsiteX12" fmla="*/ 40650 w 739830"/>
                  <a:gd name="connsiteY12" fmla="*/ 130083 h 130082"/>
                  <a:gd name="connsiteX13" fmla="*/ 113820 w 739830"/>
                  <a:gd name="connsiteY13" fmla="*/ 130083 h 130082"/>
                  <a:gd name="connsiteX14" fmla="*/ 113820 w 739830"/>
                  <a:gd name="connsiteY14" fmla="*/ 105693 h 130082"/>
                  <a:gd name="connsiteX15" fmla="*/ 186990 w 739830"/>
                  <a:gd name="connsiteY15" fmla="*/ 105693 h 130082"/>
                  <a:gd name="connsiteX16" fmla="*/ 186990 w 739830"/>
                  <a:gd name="connsiteY16" fmla="*/ 130083 h 130082"/>
                  <a:gd name="connsiteX17" fmla="*/ 260160 w 739830"/>
                  <a:gd name="connsiteY17" fmla="*/ 130083 h 130082"/>
                  <a:gd name="connsiteX18" fmla="*/ 260160 w 739830"/>
                  <a:gd name="connsiteY18" fmla="*/ 105693 h 130082"/>
                  <a:gd name="connsiteX19" fmla="*/ 333330 w 739830"/>
                  <a:gd name="connsiteY19" fmla="*/ 105693 h 130082"/>
                  <a:gd name="connsiteX20" fmla="*/ 333330 w 739830"/>
                  <a:gd name="connsiteY20" fmla="*/ 130083 h 130082"/>
                  <a:gd name="connsiteX21" fmla="*/ 406500 w 739830"/>
                  <a:gd name="connsiteY21" fmla="*/ 130083 h 130082"/>
                  <a:gd name="connsiteX22" fmla="*/ 406500 w 739830"/>
                  <a:gd name="connsiteY22" fmla="*/ 105693 h 130082"/>
                  <a:gd name="connsiteX23" fmla="*/ 479670 w 739830"/>
                  <a:gd name="connsiteY23" fmla="*/ 105693 h 130082"/>
                  <a:gd name="connsiteX24" fmla="*/ 479670 w 739830"/>
                  <a:gd name="connsiteY24" fmla="*/ 130083 h 130082"/>
                  <a:gd name="connsiteX25" fmla="*/ 552840 w 739830"/>
                  <a:gd name="connsiteY25" fmla="*/ 130083 h 130082"/>
                  <a:gd name="connsiteX26" fmla="*/ 552840 w 739830"/>
                  <a:gd name="connsiteY26" fmla="*/ 105693 h 130082"/>
                  <a:gd name="connsiteX27" fmla="*/ 626010 w 739830"/>
                  <a:gd name="connsiteY27" fmla="*/ 105693 h 130082"/>
                  <a:gd name="connsiteX28" fmla="*/ 626010 w 739830"/>
                  <a:gd name="connsiteY28" fmla="*/ 130083 h 130082"/>
                  <a:gd name="connsiteX29" fmla="*/ 699180 w 739830"/>
                  <a:gd name="connsiteY29" fmla="*/ 130083 h 130082"/>
                  <a:gd name="connsiteX30" fmla="*/ 699180 w 739830"/>
                  <a:gd name="connsiteY30" fmla="*/ 105693 h 130082"/>
                  <a:gd name="connsiteX31" fmla="*/ 739830 w 739830"/>
                  <a:gd name="connsiteY31" fmla="*/ 105693 h 13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39830" h="130082">
                    <a:moveTo>
                      <a:pt x="739830" y="73173"/>
                    </a:moveTo>
                    <a:lnTo>
                      <a:pt x="526149" y="73173"/>
                    </a:lnTo>
                    <a:cubicBezTo>
                      <a:pt x="541865" y="54123"/>
                      <a:pt x="539163" y="25941"/>
                      <a:pt x="520114" y="10225"/>
                    </a:cubicBezTo>
                    <a:cubicBezTo>
                      <a:pt x="501065" y="-5491"/>
                      <a:pt x="472882" y="-2789"/>
                      <a:pt x="457166" y="16260"/>
                    </a:cubicBezTo>
                    <a:cubicBezTo>
                      <a:pt x="443535" y="32782"/>
                      <a:pt x="443535" y="56650"/>
                      <a:pt x="457166" y="73173"/>
                    </a:cubicBezTo>
                    <a:lnTo>
                      <a:pt x="282461" y="73173"/>
                    </a:lnTo>
                    <a:cubicBezTo>
                      <a:pt x="298174" y="54122"/>
                      <a:pt x="295468" y="25939"/>
                      <a:pt x="276417" y="10225"/>
                    </a:cubicBezTo>
                    <a:cubicBezTo>
                      <a:pt x="257365" y="-5487"/>
                      <a:pt x="229183" y="-2782"/>
                      <a:pt x="213469" y="16270"/>
                    </a:cubicBezTo>
                    <a:cubicBezTo>
                      <a:pt x="199844" y="32790"/>
                      <a:pt x="199844" y="56653"/>
                      <a:pt x="213469" y="73173"/>
                    </a:cubicBezTo>
                    <a:lnTo>
                      <a:pt x="0" y="73173"/>
                    </a:lnTo>
                    <a:lnTo>
                      <a:pt x="0" y="105693"/>
                    </a:lnTo>
                    <a:lnTo>
                      <a:pt x="40650" y="105693"/>
                    </a:lnTo>
                    <a:lnTo>
                      <a:pt x="40650" y="130083"/>
                    </a:lnTo>
                    <a:lnTo>
                      <a:pt x="113820" y="130083"/>
                    </a:lnTo>
                    <a:lnTo>
                      <a:pt x="113820" y="105693"/>
                    </a:lnTo>
                    <a:lnTo>
                      <a:pt x="186990" y="105693"/>
                    </a:lnTo>
                    <a:lnTo>
                      <a:pt x="186990" y="130083"/>
                    </a:lnTo>
                    <a:lnTo>
                      <a:pt x="260160" y="130083"/>
                    </a:lnTo>
                    <a:lnTo>
                      <a:pt x="260160" y="105693"/>
                    </a:lnTo>
                    <a:lnTo>
                      <a:pt x="333330" y="105693"/>
                    </a:lnTo>
                    <a:lnTo>
                      <a:pt x="333330" y="130083"/>
                    </a:lnTo>
                    <a:lnTo>
                      <a:pt x="406500" y="130083"/>
                    </a:lnTo>
                    <a:lnTo>
                      <a:pt x="406500" y="105693"/>
                    </a:lnTo>
                    <a:lnTo>
                      <a:pt x="479670" y="105693"/>
                    </a:lnTo>
                    <a:lnTo>
                      <a:pt x="479670" y="130083"/>
                    </a:lnTo>
                    <a:lnTo>
                      <a:pt x="552840" y="130083"/>
                    </a:lnTo>
                    <a:lnTo>
                      <a:pt x="552840" y="105693"/>
                    </a:lnTo>
                    <a:lnTo>
                      <a:pt x="626010" y="105693"/>
                    </a:lnTo>
                    <a:lnTo>
                      <a:pt x="626010" y="130083"/>
                    </a:lnTo>
                    <a:lnTo>
                      <a:pt x="699180" y="130083"/>
                    </a:lnTo>
                    <a:lnTo>
                      <a:pt x="699180" y="105693"/>
                    </a:lnTo>
                    <a:lnTo>
                      <a:pt x="739830" y="105693"/>
                    </a:ln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78" name="Freeform: Shape 177">
                <a:extLst>
                  <a:ext uri="{FF2B5EF4-FFF2-40B4-BE49-F238E27FC236}">
                    <a16:creationId xmlns:a16="http://schemas.microsoft.com/office/drawing/2014/main" id="{B2721F58-6EE5-874E-C5CE-9896F82F7E1D}"/>
                  </a:ext>
                </a:extLst>
              </p:cNvPr>
              <p:cNvSpPr/>
              <p:nvPr/>
            </p:nvSpPr>
            <p:spPr>
              <a:xfrm>
                <a:off x="4782380" y="3973182"/>
                <a:ext cx="642270" cy="276420"/>
              </a:xfrm>
              <a:custGeom>
                <a:avLst/>
                <a:gdLst>
                  <a:gd name="connsiteX0" fmla="*/ 115958 w 642270"/>
                  <a:gd name="connsiteY0" fmla="*/ 276420 h 276420"/>
                  <a:gd name="connsiteX1" fmla="*/ 130283 w 642270"/>
                  <a:gd name="connsiteY1" fmla="*/ 276420 h 276420"/>
                  <a:gd name="connsiteX2" fmla="*/ 203147 w 642270"/>
                  <a:gd name="connsiteY2" fmla="*/ 211480 h 276420"/>
                  <a:gd name="connsiteX3" fmla="*/ 268087 w 642270"/>
                  <a:gd name="connsiteY3" fmla="*/ 276420 h 276420"/>
                  <a:gd name="connsiteX4" fmla="*/ 373980 w 642270"/>
                  <a:gd name="connsiteY4" fmla="*/ 276420 h 276420"/>
                  <a:gd name="connsiteX5" fmla="*/ 446910 w 642270"/>
                  <a:gd name="connsiteY5" fmla="*/ 211555 h 276420"/>
                  <a:gd name="connsiteX6" fmla="*/ 511775 w 642270"/>
                  <a:gd name="connsiteY6" fmla="*/ 276420 h 276420"/>
                  <a:gd name="connsiteX7" fmla="*/ 526109 w 642270"/>
                  <a:gd name="connsiteY7" fmla="*/ 276420 h 276420"/>
                  <a:gd name="connsiteX8" fmla="*/ 618530 w 642270"/>
                  <a:gd name="connsiteY8" fmla="*/ 56910 h 276420"/>
                  <a:gd name="connsiteX9" fmla="*/ 642270 w 642270"/>
                  <a:gd name="connsiteY9" fmla="*/ 56910 h 276420"/>
                  <a:gd name="connsiteX10" fmla="*/ 642270 w 642270"/>
                  <a:gd name="connsiteY10" fmla="*/ 0 h 276420"/>
                  <a:gd name="connsiteX11" fmla="*/ 0 w 642270"/>
                  <a:gd name="connsiteY11" fmla="*/ 0 h 276420"/>
                  <a:gd name="connsiteX12" fmla="*/ 0 w 642270"/>
                  <a:gd name="connsiteY12" fmla="*/ 56910 h 276420"/>
                  <a:gd name="connsiteX13" fmla="*/ 23577 w 642270"/>
                  <a:gd name="connsiteY13" fmla="*/ 56910 h 276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2270" h="276420">
                    <a:moveTo>
                      <a:pt x="115958" y="276420"/>
                    </a:moveTo>
                    <a:lnTo>
                      <a:pt x="130283" y="276420"/>
                    </a:lnTo>
                    <a:cubicBezTo>
                      <a:pt x="132471" y="238367"/>
                      <a:pt x="165093" y="209292"/>
                      <a:pt x="203147" y="211480"/>
                    </a:cubicBezTo>
                    <a:cubicBezTo>
                      <a:pt x="238145" y="213493"/>
                      <a:pt x="266075" y="241422"/>
                      <a:pt x="268087" y="276420"/>
                    </a:cubicBezTo>
                    <a:lnTo>
                      <a:pt x="373980" y="276420"/>
                    </a:lnTo>
                    <a:cubicBezTo>
                      <a:pt x="376207" y="238369"/>
                      <a:pt x="408859" y="209327"/>
                      <a:pt x="446910" y="211555"/>
                    </a:cubicBezTo>
                    <a:cubicBezTo>
                      <a:pt x="481852" y="213599"/>
                      <a:pt x="509731" y="241478"/>
                      <a:pt x="511775" y="276420"/>
                    </a:cubicBezTo>
                    <a:lnTo>
                      <a:pt x="526109" y="276420"/>
                    </a:lnTo>
                    <a:lnTo>
                      <a:pt x="618530" y="56910"/>
                    </a:lnTo>
                    <a:lnTo>
                      <a:pt x="642270" y="56910"/>
                    </a:lnTo>
                    <a:lnTo>
                      <a:pt x="642270" y="0"/>
                    </a:lnTo>
                    <a:lnTo>
                      <a:pt x="0" y="0"/>
                    </a:lnTo>
                    <a:lnTo>
                      <a:pt x="0" y="56910"/>
                    </a:lnTo>
                    <a:lnTo>
                      <a:pt x="23577" y="56910"/>
                    </a:ln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80" name="Freeform: Shape 179">
                <a:extLst>
                  <a:ext uri="{FF2B5EF4-FFF2-40B4-BE49-F238E27FC236}">
                    <a16:creationId xmlns:a16="http://schemas.microsoft.com/office/drawing/2014/main" id="{9C945875-5A03-A893-A827-747EA6EC06BB}"/>
                  </a:ext>
                </a:extLst>
              </p:cNvPr>
              <p:cNvSpPr/>
              <p:nvPr/>
            </p:nvSpPr>
            <p:spPr>
              <a:xfrm>
                <a:off x="5383369" y="3436673"/>
                <a:ext cx="394817" cy="178785"/>
              </a:xfrm>
              <a:custGeom>
                <a:avLst/>
                <a:gdLst>
                  <a:gd name="connsiteX0" fmla="*/ 22348 w 394817"/>
                  <a:gd name="connsiteY0" fmla="*/ 0 h 178785"/>
                  <a:gd name="connsiteX1" fmla="*/ 22348 w 394817"/>
                  <a:gd name="connsiteY1" fmla="*/ 134089 h 178785"/>
                  <a:gd name="connsiteX2" fmla="*/ 0 w 394817"/>
                  <a:gd name="connsiteY2" fmla="*/ 156437 h 178785"/>
                  <a:gd name="connsiteX3" fmla="*/ 22348 w 394817"/>
                  <a:gd name="connsiteY3" fmla="*/ 178785 h 178785"/>
                  <a:gd name="connsiteX4" fmla="*/ 372469 w 394817"/>
                  <a:gd name="connsiteY4" fmla="*/ 178785 h 178785"/>
                  <a:gd name="connsiteX5" fmla="*/ 394817 w 394817"/>
                  <a:gd name="connsiteY5" fmla="*/ 156437 h 178785"/>
                  <a:gd name="connsiteX6" fmla="*/ 372469 w 394817"/>
                  <a:gd name="connsiteY6" fmla="*/ 134089 h 178785"/>
                  <a:gd name="connsiteX7" fmla="*/ 372469 w 394817"/>
                  <a:gd name="connsiteY7" fmla="*/ 0 h 178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4817" h="178785">
                    <a:moveTo>
                      <a:pt x="22348" y="0"/>
                    </a:moveTo>
                    <a:lnTo>
                      <a:pt x="22348" y="134089"/>
                    </a:lnTo>
                    <a:cubicBezTo>
                      <a:pt x="10005" y="134089"/>
                      <a:pt x="0" y="144094"/>
                      <a:pt x="0" y="156437"/>
                    </a:cubicBezTo>
                    <a:cubicBezTo>
                      <a:pt x="0" y="168780"/>
                      <a:pt x="10005" y="178785"/>
                      <a:pt x="22348" y="178785"/>
                    </a:cubicBezTo>
                    <a:lnTo>
                      <a:pt x="372469" y="178785"/>
                    </a:lnTo>
                    <a:cubicBezTo>
                      <a:pt x="384812" y="178785"/>
                      <a:pt x="394817" y="168780"/>
                      <a:pt x="394817" y="156437"/>
                    </a:cubicBezTo>
                    <a:cubicBezTo>
                      <a:pt x="394817" y="144094"/>
                      <a:pt x="384812" y="134089"/>
                      <a:pt x="372469" y="134089"/>
                    </a:cubicBezTo>
                    <a:lnTo>
                      <a:pt x="372469" y="0"/>
                    </a:lnTo>
                    <a:close/>
                  </a:path>
                </a:pathLst>
              </a:custGeom>
              <a:solidFill>
                <a:schemeClr val="accent3"/>
              </a:solidFill>
              <a:ln w="744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81" name="Freeform: Shape 180">
                <a:extLst>
                  <a:ext uri="{FF2B5EF4-FFF2-40B4-BE49-F238E27FC236}">
                    <a16:creationId xmlns:a16="http://schemas.microsoft.com/office/drawing/2014/main" id="{F671A6D8-00E8-4421-7275-EB2BA5FE9A0E}"/>
                  </a:ext>
                </a:extLst>
              </p:cNvPr>
              <p:cNvSpPr/>
              <p:nvPr/>
            </p:nvSpPr>
            <p:spPr>
              <a:xfrm>
                <a:off x="5368470" y="3220641"/>
                <a:ext cx="424614" cy="186234"/>
              </a:xfrm>
              <a:custGeom>
                <a:avLst/>
                <a:gdLst>
                  <a:gd name="connsiteX0" fmla="*/ 22348 w 424614"/>
                  <a:gd name="connsiteY0" fmla="*/ 67044 h 186234"/>
                  <a:gd name="connsiteX1" fmla="*/ 37247 w 424614"/>
                  <a:gd name="connsiteY1" fmla="*/ 67044 h 186234"/>
                  <a:gd name="connsiteX2" fmla="*/ 37247 w 424614"/>
                  <a:gd name="connsiteY2" fmla="*/ 141538 h 186234"/>
                  <a:gd name="connsiteX3" fmla="*/ 14899 w 424614"/>
                  <a:gd name="connsiteY3" fmla="*/ 163886 h 186234"/>
                  <a:gd name="connsiteX4" fmla="*/ 37247 w 424614"/>
                  <a:gd name="connsiteY4" fmla="*/ 186235 h 186234"/>
                  <a:gd name="connsiteX5" fmla="*/ 387368 w 424614"/>
                  <a:gd name="connsiteY5" fmla="*/ 186235 h 186234"/>
                  <a:gd name="connsiteX6" fmla="*/ 409716 w 424614"/>
                  <a:gd name="connsiteY6" fmla="*/ 163886 h 186234"/>
                  <a:gd name="connsiteX7" fmla="*/ 387368 w 424614"/>
                  <a:gd name="connsiteY7" fmla="*/ 141538 h 186234"/>
                  <a:gd name="connsiteX8" fmla="*/ 387368 w 424614"/>
                  <a:gd name="connsiteY8" fmla="*/ 67044 h 186234"/>
                  <a:gd name="connsiteX9" fmla="*/ 402267 w 424614"/>
                  <a:gd name="connsiteY9" fmla="*/ 67044 h 186234"/>
                  <a:gd name="connsiteX10" fmla="*/ 424615 w 424614"/>
                  <a:gd name="connsiteY10" fmla="*/ 44696 h 186234"/>
                  <a:gd name="connsiteX11" fmla="*/ 402267 w 424614"/>
                  <a:gd name="connsiteY11" fmla="*/ 22348 h 186234"/>
                  <a:gd name="connsiteX12" fmla="*/ 342672 w 424614"/>
                  <a:gd name="connsiteY12" fmla="*/ 22348 h 186234"/>
                  <a:gd name="connsiteX13" fmla="*/ 342672 w 424614"/>
                  <a:gd name="connsiteY13" fmla="*/ 0 h 186234"/>
                  <a:gd name="connsiteX14" fmla="*/ 260728 w 424614"/>
                  <a:gd name="connsiteY14" fmla="*/ 0 h 186234"/>
                  <a:gd name="connsiteX15" fmla="*/ 260728 w 424614"/>
                  <a:gd name="connsiteY15" fmla="*/ 22348 h 186234"/>
                  <a:gd name="connsiteX16" fmla="*/ 22348 w 424614"/>
                  <a:gd name="connsiteY16" fmla="*/ 22348 h 186234"/>
                  <a:gd name="connsiteX17" fmla="*/ 0 w 424614"/>
                  <a:gd name="connsiteY17" fmla="*/ 44696 h 186234"/>
                  <a:gd name="connsiteX18" fmla="*/ 22348 w 424614"/>
                  <a:gd name="connsiteY18" fmla="*/ 67044 h 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24614" h="186234">
                    <a:moveTo>
                      <a:pt x="22348" y="67044"/>
                    </a:moveTo>
                    <a:lnTo>
                      <a:pt x="37247" y="67044"/>
                    </a:lnTo>
                    <a:lnTo>
                      <a:pt x="37247" y="141538"/>
                    </a:lnTo>
                    <a:cubicBezTo>
                      <a:pt x="24904" y="141538"/>
                      <a:pt x="14899" y="151544"/>
                      <a:pt x="14899" y="163886"/>
                    </a:cubicBezTo>
                    <a:cubicBezTo>
                      <a:pt x="14899" y="176229"/>
                      <a:pt x="24904" y="186235"/>
                      <a:pt x="37247" y="186235"/>
                    </a:cubicBezTo>
                    <a:lnTo>
                      <a:pt x="387368" y="186235"/>
                    </a:lnTo>
                    <a:cubicBezTo>
                      <a:pt x="399711" y="186235"/>
                      <a:pt x="409716" y="176229"/>
                      <a:pt x="409716" y="163886"/>
                    </a:cubicBezTo>
                    <a:cubicBezTo>
                      <a:pt x="409716" y="151544"/>
                      <a:pt x="399711" y="141538"/>
                      <a:pt x="387368" y="141538"/>
                    </a:cubicBezTo>
                    <a:lnTo>
                      <a:pt x="387368" y="67044"/>
                    </a:lnTo>
                    <a:lnTo>
                      <a:pt x="402267" y="67044"/>
                    </a:lnTo>
                    <a:cubicBezTo>
                      <a:pt x="414610" y="67044"/>
                      <a:pt x="424615" y="57039"/>
                      <a:pt x="424615" y="44696"/>
                    </a:cubicBezTo>
                    <a:cubicBezTo>
                      <a:pt x="424615" y="32353"/>
                      <a:pt x="414610" y="22348"/>
                      <a:pt x="402267" y="22348"/>
                    </a:cubicBezTo>
                    <a:lnTo>
                      <a:pt x="342672" y="22348"/>
                    </a:lnTo>
                    <a:lnTo>
                      <a:pt x="342672" y="0"/>
                    </a:lnTo>
                    <a:lnTo>
                      <a:pt x="260728" y="0"/>
                    </a:lnTo>
                    <a:lnTo>
                      <a:pt x="260728" y="22348"/>
                    </a:lnTo>
                    <a:lnTo>
                      <a:pt x="22348" y="22348"/>
                    </a:lnTo>
                    <a:cubicBezTo>
                      <a:pt x="10005" y="22348"/>
                      <a:pt x="0" y="32353"/>
                      <a:pt x="0" y="44696"/>
                    </a:cubicBezTo>
                    <a:cubicBezTo>
                      <a:pt x="0" y="57039"/>
                      <a:pt x="10005" y="67044"/>
                      <a:pt x="22348" y="67044"/>
                    </a:cubicBezTo>
                    <a:close/>
                  </a:path>
                </a:pathLst>
              </a:custGeom>
              <a:solidFill>
                <a:schemeClr val="accent3"/>
              </a:solidFill>
              <a:ln w="744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82" name="Freeform: Shape 181">
                <a:extLst>
                  <a:ext uri="{FF2B5EF4-FFF2-40B4-BE49-F238E27FC236}">
                    <a16:creationId xmlns:a16="http://schemas.microsoft.com/office/drawing/2014/main" id="{93FF8408-4C62-DBBE-5E83-CF0F71CF9506}"/>
                  </a:ext>
                </a:extLst>
              </p:cNvPr>
              <p:cNvSpPr/>
              <p:nvPr/>
            </p:nvSpPr>
            <p:spPr>
              <a:xfrm>
                <a:off x="5368470" y="3645256"/>
                <a:ext cx="424614" cy="134088"/>
              </a:xfrm>
              <a:custGeom>
                <a:avLst/>
                <a:gdLst>
                  <a:gd name="connsiteX0" fmla="*/ 402267 w 424614"/>
                  <a:gd name="connsiteY0" fmla="*/ 89393 h 134088"/>
                  <a:gd name="connsiteX1" fmla="*/ 387368 w 424614"/>
                  <a:gd name="connsiteY1" fmla="*/ 89393 h 134088"/>
                  <a:gd name="connsiteX2" fmla="*/ 387368 w 424614"/>
                  <a:gd name="connsiteY2" fmla="*/ 0 h 134088"/>
                  <a:gd name="connsiteX3" fmla="*/ 37247 w 424614"/>
                  <a:gd name="connsiteY3" fmla="*/ 0 h 134088"/>
                  <a:gd name="connsiteX4" fmla="*/ 37247 w 424614"/>
                  <a:gd name="connsiteY4" fmla="*/ 89393 h 134088"/>
                  <a:gd name="connsiteX5" fmla="*/ 22348 w 424614"/>
                  <a:gd name="connsiteY5" fmla="*/ 89393 h 134088"/>
                  <a:gd name="connsiteX6" fmla="*/ 0 w 424614"/>
                  <a:gd name="connsiteY6" fmla="*/ 111741 h 134088"/>
                  <a:gd name="connsiteX7" fmla="*/ 22348 w 424614"/>
                  <a:gd name="connsiteY7" fmla="*/ 134089 h 134088"/>
                  <a:gd name="connsiteX8" fmla="*/ 402267 w 424614"/>
                  <a:gd name="connsiteY8" fmla="*/ 134089 h 134088"/>
                  <a:gd name="connsiteX9" fmla="*/ 424615 w 424614"/>
                  <a:gd name="connsiteY9" fmla="*/ 111741 h 134088"/>
                  <a:gd name="connsiteX10" fmla="*/ 402267 w 424614"/>
                  <a:gd name="connsiteY10" fmla="*/ 89393 h 134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4614" h="134088">
                    <a:moveTo>
                      <a:pt x="402267" y="89393"/>
                    </a:moveTo>
                    <a:lnTo>
                      <a:pt x="387368" y="89393"/>
                    </a:lnTo>
                    <a:lnTo>
                      <a:pt x="387368" y="0"/>
                    </a:lnTo>
                    <a:lnTo>
                      <a:pt x="37247" y="0"/>
                    </a:lnTo>
                    <a:lnTo>
                      <a:pt x="37247" y="89393"/>
                    </a:lnTo>
                    <a:lnTo>
                      <a:pt x="22348" y="89393"/>
                    </a:lnTo>
                    <a:cubicBezTo>
                      <a:pt x="10005" y="89393"/>
                      <a:pt x="0" y="99398"/>
                      <a:pt x="0" y="111741"/>
                    </a:cubicBezTo>
                    <a:cubicBezTo>
                      <a:pt x="0" y="124084"/>
                      <a:pt x="10005" y="134089"/>
                      <a:pt x="22348" y="134089"/>
                    </a:cubicBezTo>
                    <a:lnTo>
                      <a:pt x="402267" y="134089"/>
                    </a:lnTo>
                    <a:cubicBezTo>
                      <a:pt x="414610" y="134089"/>
                      <a:pt x="424615" y="124084"/>
                      <a:pt x="424615" y="111741"/>
                    </a:cubicBezTo>
                    <a:cubicBezTo>
                      <a:pt x="424615" y="99398"/>
                      <a:pt x="414610" y="89393"/>
                      <a:pt x="402267" y="89393"/>
                    </a:cubicBezTo>
                    <a:close/>
                  </a:path>
                </a:pathLst>
              </a:custGeom>
              <a:solidFill>
                <a:schemeClr val="accent3"/>
              </a:solidFill>
              <a:ln w="744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84" name="Freeform: Shape 183">
                <a:extLst>
                  <a:ext uri="{FF2B5EF4-FFF2-40B4-BE49-F238E27FC236}">
                    <a16:creationId xmlns:a16="http://schemas.microsoft.com/office/drawing/2014/main" id="{504381DE-0042-356B-B712-62EDE3C24721}"/>
                  </a:ext>
                </a:extLst>
              </p:cNvPr>
              <p:cNvSpPr/>
              <p:nvPr/>
            </p:nvSpPr>
            <p:spPr>
              <a:xfrm>
                <a:off x="6291633" y="4169465"/>
                <a:ext cx="56854" cy="90795"/>
              </a:xfrm>
              <a:custGeom>
                <a:avLst/>
                <a:gdLst>
                  <a:gd name="connsiteX0" fmla="*/ 28424 w 56854"/>
                  <a:gd name="connsiteY0" fmla="*/ 0 h 90795"/>
                  <a:gd name="connsiteX1" fmla="*/ 34 w 56854"/>
                  <a:gd name="connsiteY1" fmla="*/ 60988 h 90795"/>
                  <a:gd name="connsiteX2" fmla="*/ 27047 w 56854"/>
                  <a:gd name="connsiteY2" fmla="*/ 90762 h 90795"/>
                  <a:gd name="connsiteX3" fmla="*/ 56821 w 56854"/>
                  <a:gd name="connsiteY3" fmla="*/ 63748 h 90795"/>
                  <a:gd name="connsiteX4" fmla="*/ 56821 w 56854"/>
                  <a:gd name="connsiteY4" fmla="*/ 60988 h 90795"/>
                  <a:gd name="connsiteX5" fmla="*/ 28424 w 56854"/>
                  <a:gd name="connsiteY5" fmla="*/ 0 h 90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854" h="90795">
                    <a:moveTo>
                      <a:pt x="28424" y="0"/>
                    </a:moveTo>
                    <a:cubicBezTo>
                      <a:pt x="28424" y="0"/>
                      <a:pt x="34" y="42022"/>
                      <a:pt x="34" y="60988"/>
                    </a:cubicBezTo>
                    <a:cubicBezTo>
                      <a:pt x="-728" y="76669"/>
                      <a:pt x="11366" y="89999"/>
                      <a:pt x="27047" y="90762"/>
                    </a:cubicBezTo>
                    <a:cubicBezTo>
                      <a:pt x="42729" y="91524"/>
                      <a:pt x="56059" y="79430"/>
                      <a:pt x="56821" y="63748"/>
                    </a:cubicBezTo>
                    <a:cubicBezTo>
                      <a:pt x="56865" y="62829"/>
                      <a:pt x="56865" y="61907"/>
                      <a:pt x="56821" y="60988"/>
                    </a:cubicBezTo>
                    <a:cubicBezTo>
                      <a:pt x="56836" y="42111"/>
                      <a:pt x="28424" y="0"/>
                      <a:pt x="28424" y="0"/>
                    </a:cubicBezTo>
                    <a:close/>
                  </a:path>
                </a:pathLst>
              </a:custGeom>
              <a:solidFill>
                <a:schemeClr val="accent3"/>
              </a:solidFill>
              <a:ln w="744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85" name="Freeform: Shape 184">
                <a:extLst>
                  <a:ext uri="{FF2B5EF4-FFF2-40B4-BE49-F238E27FC236}">
                    <a16:creationId xmlns:a16="http://schemas.microsoft.com/office/drawing/2014/main" id="{B9C8F541-C0C0-F0FB-B7CF-4F5FE5A81A0F}"/>
                  </a:ext>
                </a:extLst>
              </p:cNvPr>
              <p:cNvSpPr/>
              <p:nvPr/>
            </p:nvSpPr>
            <p:spPr>
              <a:xfrm>
                <a:off x="5812113" y="4085885"/>
                <a:ext cx="517117" cy="543601"/>
              </a:xfrm>
              <a:custGeom>
                <a:avLst/>
                <a:gdLst>
                  <a:gd name="connsiteX0" fmla="*/ 516540 w 517117"/>
                  <a:gd name="connsiteY0" fmla="*/ 22145 h 543601"/>
                  <a:gd name="connsiteX1" fmla="*/ 509165 w 517117"/>
                  <a:gd name="connsiteY1" fmla="*/ 4557 h 543601"/>
                  <a:gd name="connsiteX2" fmla="*/ 499481 w 517117"/>
                  <a:gd name="connsiteY2" fmla="*/ 556 h 543601"/>
                  <a:gd name="connsiteX3" fmla="*/ 373311 w 517117"/>
                  <a:gd name="connsiteY3" fmla="*/ 52702 h 543601"/>
                  <a:gd name="connsiteX4" fmla="*/ 347238 w 517117"/>
                  <a:gd name="connsiteY4" fmla="*/ 73627 h 543601"/>
                  <a:gd name="connsiteX5" fmla="*/ 316599 w 517117"/>
                  <a:gd name="connsiteY5" fmla="*/ 117437 h 543601"/>
                  <a:gd name="connsiteX6" fmla="*/ 301208 w 517117"/>
                  <a:gd name="connsiteY6" fmla="*/ 110576 h 543601"/>
                  <a:gd name="connsiteX7" fmla="*/ 291369 w 517117"/>
                  <a:gd name="connsiteY7" fmla="*/ 114342 h 543601"/>
                  <a:gd name="connsiteX8" fmla="*/ 291368 w 517117"/>
                  <a:gd name="connsiteY8" fmla="*/ 114346 h 543601"/>
                  <a:gd name="connsiteX9" fmla="*/ 279449 w 517117"/>
                  <a:gd name="connsiteY9" fmla="*/ 141164 h 543601"/>
                  <a:gd name="connsiteX10" fmla="*/ 221552 w 517117"/>
                  <a:gd name="connsiteY10" fmla="*/ 86485 h 543601"/>
                  <a:gd name="connsiteX11" fmla="*/ 190816 w 517117"/>
                  <a:gd name="connsiteY11" fmla="*/ 74290 h 543601"/>
                  <a:gd name="connsiteX12" fmla="*/ 44696 w 517117"/>
                  <a:gd name="connsiteY12" fmla="*/ 74290 h 543601"/>
                  <a:gd name="connsiteX13" fmla="*/ 0 w 517117"/>
                  <a:gd name="connsiteY13" fmla="*/ 118987 h 543601"/>
                  <a:gd name="connsiteX14" fmla="*/ 0 w 517117"/>
                  <a:gd name="connsiteY14" fmla="*/ 498905 h 543601"/>
                  <a:gd name="connsiteX15" fmla="*/ 44696 w 517117"/>
                  <a:gd name="connsiteY15" fmla="*/ 543602 h 543601"/>
                  <a:gd name="connsiteX16" fmla="*/ 350121 w 517117"/>
                  <a:gd name="connsiteY16" fmla="*/ 543602 h 543601"/>
                  <a:gd name="connsiteX17" fmla="*/ 394817 w 517117"/>
                  <a:gd name="connsiteY17" fmla="*/ 498905 h 543601"/>
                  <a:gd name="connsiteX18" fmla="*/ 394817 w 517117"/>
                  <a:gd name="connsiteY18" fmla="*/ 222772 h 543601"/>
                  <a:gd name="connsiteX19" fmla="*/ 376395 w 517117"/>
                  <a:gd name="connsiteY19" fmla="*/ 186776 h 543601"/>
                  <a:gd name="connsiteX20" fmla="*/ 389223 w 517117"/>
                  <a:gd name="connsiteY20" fmla="*/ 158014 h 543601"/>
                  <a:gd name="connsiteX21" fmla="*/ 385498 w 517117"/>
                  <a:gd name="connsiteY21" fmla="*/ 148173 h 543601"/>
                  <a:gd name="connsiteX22" fmla="*/ 370026 w 517117"/>
                  <a:gd name="connsiteY22" fmla="*/ 141275 h 543601"/>
                  <a:gd name="connsiteX23" fmla="*/ 387986 w 517117"/>
                  <a:gd name="connsiteY23" fmla="*/ 97384 h 543601"/>
                  <a:gd name="connsiteX24" fmla="*/ 412361 w 517117"/>
                  <a:gd name="connsiteY24" fmla="*/ 73002 h 543601"/>
                  <a:gd name="connsiteX25" fmla="*/ 512518 w 517117"/>
                  <a:gd name="connsiteY25" fmla="*/ 31896 h 543601"/>
                  <a:gd name="connsiteX26" fmla="*/ 516548 w 517117"/>
                  <a:gd name="connsiteY26" fmla="*/ 22162 h 543601"/>
                  <a:gd name="connsiteX27" fmla="*/ 516540 w 517117"/>
                  <a:gd name="connsiteY27" fmla="*/ 22145 h 543601"/>
                  <a:gd name="connsiteX28" fmla="*/ 137702 w 517117"/>
                  <a:gd name="connsiteY28" fmla="*/ 171132 h 543601"/>
                  <a:gd name="connsiteX29" fmla="*/ 106094 w 517117"/>
                  <a:gd name="connsiteY29" fmla="*/ 158044 h 543601"/>
                  <a:gd name="connsiteX30" fmla="*/ 67044 w 517117"/>
                  <a:gd name="connsiteY30" fmla="*/ 118987 h 543601"/>
                  <a:gd name="connsiteX31" fmla="*/ 178972 w 517117"/>
                  <a:gd name="connsiteY31" fmla="*/ 118987 h 543601"/>
                  <a:gd name="connsiteX32" fmla="*/ 199428 w 517117"/>
                  <a:gd name="connsiteY32" fmla="*/ 127121 h 543601"/>
                  <a:gd name="connsiteX33" fmla="*/ 246031 w 517117"/>
                  <a:gd name="connsiteY33" fmla="*/ 171132 h 543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17117" h="543601">
                    <a:moveTo>
                      <a:pt x="516540" y="22145"/>
                    </a:moveTo>
                    <a:lnTo>
                      <a:pt x="509165" y="4557"/>
                    </a:lnTo>
                    <a:cubicBezTo>
                      <a:pt x="507579" y="795"/>
                      <a:pt x="503260" y="-989"/>
                      <a:pt x="499481" y="556"/>
                    </a:cubicBezTo>
                    <a:lnTo>
                      <a:pt x="373311" y="52702"/>
                    </a:lnTo>
                    <a:cubicBezTo>
                      <a:pt x="362803" y="57049"/>
                      <a:pt x="353756" y="64309"/>
                      <a:pt x="347238" y="73627"/>
                    </a:cubicBezTo>
                    <a:lnTo>
                      <a:pt x="316599" y="117437"/>
                    </a:lnTo>
                    <a:lnTo>
                      <a:pt x="301208" y="110576"/>
                    </a:lnTo>
                    <a:cubicBezTo>
                      <a:pt x="297452" y="108900"/>
                      <a:pt x="293046" y="110585"/>
                      <a:pt x="291369" y="114342"/>
                    </a:cubicBezTo>
                    <a:cubicBezTo>
                      <a:pt x="291369" y="114344"/>
                      <a:pt x="291369" y="114344"/>
                      <a:pt x="291368" y="114346"/>
                    </a:cubicBezTo>
                    <a:lnTo>
                      <a:pt x="279449" y="141164"/>
                    </a:lnTo>
                    <a:lnTo>
                      <a:pt x="221552" y="86485"/>
                    </a:lnTo>
                    <a:cubicBezTo>
                      <a:pt x="213242" y="78640"/>
                      <a:pt x="202243" y="74276"/>
                      <a:pt x="190816" y="74290"/>
                    </a:cubicBezTo>
                    <a:lnTo>
                      <a:pt x="44696" y="74290"/>
                    </a:lnTo>
                    <a:cubicBezTo>
                      <a:pt x="20011" y="74290"/>
                      <a:pt x="0" y="94302"/>
                      <a:pt x="0" y="118987"/>
                    </a:cubicBezTo>
                    <a:lnTo>
                      <a:pt x="0" y="498905"/>
                    </a:lnTo>
                    <a:cubicBezTo>
                      <a:pt x="0" y="523590"/>
                      <a:pt x="20011" y="543602"/>
                      <a:pt x="44696" y="543602"/>
                    </a:cubicBezTo>
                    <a:lnTo>
                      <a:pt x="350121" y="543602"/>
                    </a:lnTo>
                    <a:cubicBezTo>
                      <a:pt x="374806" y="543602"/>
                      <a:pt x="394817" y="523590"/>
                      <a:pt x="394817" y="498905"/>
                    </a:cubicBezTo>
                    <a:lnTo>
                      <a:pt x="394817" y="222772"/>
                    </a:lnTo>
                    <a:cubicBezTo>
                      <a:pt x="394783" y="208518"/>
                      <a:pt x="387936" y="195140"/>
                      <a:pt x="376395" y="186776"/>
                    </a:cubicBezTo>
                    <a:lnTo>
                      <a:pt x="389223" y="158014"/>
                    </a:lnTo>
                    <a:cubicBezTo>
                      <a:pt x="390907" y="154268"/>
                      <a:pt x="389240" y="149866"/>
                      <a:pt x="385498" y="148173"/>
                    </a:cubicBezTo>
                    <a:lnTo>
                      <a:pt x="370026" y="141275"/>
                    </a:lnTo>
                    <a:lnTo>
                      <a:pt x="387986" y="97384"/>
                    </a:lnTo>
                    <a:cubicBezTo>
                      <a:pt x="392524" y="86323"/>
                      <a:pt x="401302" y="77542"/>
                      <a:pt x="412361" y="73002"/>
                    </a:cubicBezTo>
                    <a:lnTo>
                      <a:pt x="512518" y="31896"/>
                    </a:lnTo>
                    <a:cubicBezTo>
                      <a:pt x="516318" y="30321"/>
                      <a:pt x="518123" y="25963"/>
                      <a:pt x="516548" y="22162"/>
                    </a:cubicBezTo>
                    <a:cubicBezTo>
                      <a:pt x="516546" y="22157"/>
                      <a:pt x="516543" y="22151"/>
                      <a:pt x="516540" y="22145"/>
                    </a:cubicBezTo>
                    <a:close/>
                    <a:moveTo>
                      <a:pt x="137702" y="171132"/>
                    </a:moveTo>
                    <a:cubicBezTo>
                      <a:pt x="125847" y="171134"/>
                      <a:pt x="114478" y="166426"/>
                      <a:pt x="106094" y="158044"/>
                    </a:cubicBezTo>
                    <a:lnTo>
                      <a:pt x="67044" y="118987"/>
                    </a:lnTo>
                    <a:lnTo>
                      <a:pt x="178972" y="118987"/>
                    </a:lnTo>
                    <a:cubicBezTo>
                      <a:pt x="186579" y="118987"/>
                      <a:pt x="193897" y="121898"/>
                      <a:pt x="199428" y="127121"/>
                    </a:cubicBezTo>
                    <a:lnTo>
                      <a:pt x="246031" y="171132"/>
                    </a:lnTo>
                    <a:close/>
                  </a:path>
                </a:pathLst>
              </a:custGeom>
              <a:solidFill>
                <a:schemeClr val="accent3"/>
              </a:solidFill>
              <a:ln w="744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87" name="Freeform: Shape 186">
                <a:extLst>
                  <a:ext uri="{FF2B5EF4-FFF2-40B4-BE49-F238E27FC236}">
                    <a16:creationId xmlns:a16="http://schemas.microsoft.com/office/drawing/2014/main" id="{430E20F0-F78E-F82D-FF78-4FED6CDEF7B1}"/>
                  </a:ext>
                </a:extLst>
              </p:cNvPr>
              <p:cNvSpPr/>
              <p:nvPr/>
            </p:nvSpPr>
            <p:spPr>
              <a:xfrm>
                <a:off x="5858182" y="3526132"/>
                <a:ext cx="685343" cy="417165"/>
              </a:xfrm>
              <a:custGeom>
                <a:avLst/>
                <a:gdLst>
                  <a:gd name="connsiteX0" fmla="*/ 634166 w 685343"/>
                  <a:gd name="connsiteY0" fmla="*/ 387368 h 417165"/>
                  <a:gd name="connsiteX1" fmla="*/ 581134 w 685343"/>
                  <a:gd name="connsiteY1" fmla="*/ 74121 h 417165"/>
                  <a:gd name="connsiteX2" fmla="*/ 571652 w 685343"/>
                  <a:gd name="connsiteY2" fmla="*/ 61480 h 417165"/>
                  <a:gd name="connsiteX3" fmla="*/ 570012 w 685343"/>
                  <a:gd name="connsiteY3" fmla="*/ 61368 h 417165"/>
                  <a:gd name="connsiteX4" fmla="*/ 479927 w 685343"/>
                  <a:gd name="connsiteY4" fmla="*/ 61368 h 417165"/>
                  <a:gd name="connsiteX5" fmla="*/ 551158 w 685343"/>
                  <a:gd name="connsiteY5" fmla="*/ 387368 h 417165"/>
                  <a:gd name="connsiteX6" fmla="*/ 526672 w 685343"/>
                  <a:gd name="connsiteY6" fmla="*/ 387368 h 417165"/>
                  <a:gd name="connsiteX7" fmla="*/ 462547 w 685343"/>
                  <a:gd name="connsiteY7" fmla="*/ 13089 h 417165"/>
                  <a:gd name="connsiteX8" fmla="*/ 453453 w 685343"/>
                  <a:gd name="connsiteY8" fmla="*/ 165 h 417165"/>
                  <a:gd name="connsiteX9" fmla="*/ 451559 w 685343"/>
                  <a:gd name="connsiteY9" fmla="*/ 0 h 417165"/>
                  <a:gd name="connsiteX10" fmla="*/ 227504 w 685343"/>
                  <a:gd name="connsiteY10" fmla="*/ 0 h 417165"/>
                  <a:gd name="connsiteX11" fmla="*/ 216358 w 685343"/>
                  <a:gd name="connsiteY11" fmla="*/ 11202 h 417165"/>
                  <a:gd name="connsiteX12" fmla="*/ 216524 w 685343"/>
                  <a:gd name="connsiteY12" fmla="*/ 13089 h 417165"/>
                  <a:gd name="connsiteX13" fmla="*/ 152400 w 685343"/>
                  <a:gd name="connsiteY13" fmla="*/ 387368 h 417165"/>
                  <a:gd name="connsiteX14" fmla="*/ 127906 w 685343"/>
                  <a:gd name="connsiteY14" fmla="*/ 387368 h 417165"/>
                  <a:gd name="connsiteX15" fmla="*/ 199130 w 685343"/>
                  <a:gd name="connsiteY15" fmla="*/ 61368 h 417165"/>
                  <a:gd name="connsiteX16" fmla="*/ 107942 w 685343"/>
                  <a:gd name="connsiteY16" fmla="*/ 61368 h 417165"/>
                  <a:gd name="connsiteX17" fmla="*/ 96730 w 685343"/>
                  <a:gd name="connsiteY17" fmla="*/ 72504 h 417165"/>
                  <a:gd name="connsiteX18" fmla="*/ 96842 w 685343"/>
                  <a:gd name="connsiteY18" fmla="*/ 74121 h 417165"/>
                  <a:gd name="connsiteX19" fmla="*/ 43787 w 685343"/>
                  <a:gd name="connsiteY19" fmla="*/ 387368 h 417165"/>
                  <a:gd name="connsiteX20" fmla="*/ 0 w 685343"/>
                  <a:gd name="connsiteY20" fmla="*/ 387368 h 417165"/>
                  <a:gd name="connsiteX21" fmla="*/ 0 w 685343"/>
                  <a:gd name="connsiteY21" fmla="*/ 417166 h 417165"/>
                  <a:gd name="connsiteX22" fmla="*/ 685343 w 685343"/>
                  <a:gd name="connsiteY22" fmla="*/ 417166 h 417165"/>
                  <a:gd name="connsiteX23" fmla="*/ 685343 w 685343"/>
                  <a:gd name="connsiteY23" fmla="*/ 387368 h 417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85343" h="417165">
                    <a:moveTo>
                      <a:pt x="634166" y="387368"/>
                    </a:moveTo>
                    <a:cubicBezTo>
                      <a:pt x="609352" y="330082"/>
                      <a:pt x="561728" y="199077"/>
                      <a:pt x="581134" y="74121"/>
                    </a:cubicBezTo>
                    <a:cubicBezTo>
                      <a:pt x="582006" y="68012"/>
                      <a:pt x="577761" y="62352"/>
                      <a:pt x="571652" y="61480"/>
                    </a:cubicBezTo>
                    <a:cubicBezTo>
                      <a:pt x="571109" y="61402"/>
                      <a:pt x="570560" y="61365"/>
                      <a:pt x="570012" y="61368"/>
                    </a:cubicBezTo>
                    <a:lnTo>
                      <a:pt x="479927" y="61368"/>
                    </a:lnTo>
                    <a:cubicBezTo>
                      <a:pt x="472634" y="200530"/>
                      <a:pt x="529093" y="339081"/>
                      <a:pt x="551158" y="387368"/>
                    </a:cubicBezTo>
                    <a:lnTo>
                      <a:pt x="526672" y="387368"/>
                    </a:lnTo>
                    <a:cubicBezTo>
                      <a:pt x="498230" y="322923"/>
                      <a:pt x="438404" y="164028"/>
                      <a:pt x="462547" y="13089"/>
                    </a:cubicBezTo>
                    <a:cubicBezTo>
                      <a:pt x="463604" y="7008"/>
                      <a:pt x="459533" y="1222"/>
                      <a:pt x="453453" y="165"/>
                    </a:cubicBezTo>
                    <a:cubicBezTo>
                      <a:pt x="452827" y="57"/>
                      <a:pt x="452194" y="1"/>
                      <a:pt x="451559" y="0"/>
                    </a:cubicBezTo>
                    <a:lnTo>
                      <a:pt x="227504" y="0"/>
                    </a:lnTo>
                    <a:cubicBezTo>
                      <a:pt x="221333" y="16"/>
                      <a:pt x="216343" y="5031"/>
                      <a:pt x="216358" y="11202"/>
                    </a:cubicBezTo>
                    <a:cubicBezTo>
                      <a:pt x="216360" y="11835"/>
                      <a:pt x="216416" y="12466"/>
                      <a:pt x="216524" y="13089"/>
                    </a:cubicBezTo>
                    <a:cubicBezTo>
                      <a:pt x="240667" y="164028"/>
                      <a:pt x="180841" y="322923"/>
                      <a:pt x="152400" y="387368"/>
                    </a:cubicBezTo>
                    <a:lnTo>
                      <a:pt x="127906" y="387368"/>
                    </a:lnTo>
                    <a:cubicBezTo>
                      <a:pt x="149986" y="339074"/>
                      <a:pt x="206422" y="200515"/>
                      <a:pt x="199130" y="61368"/>
                    </a:cubicBezTo>
                    <a:lnTo>
                      <a:pt x="107942" y="61368"/>
                    </a:lnTo>
                    <a:cubicBezTo>
                      <a:pt x="101771" y="61347"/>
                      <a:pt x="96750" y="66333"/>
                      <a:pt x="96730" y="72504"/>
                    </a:cubicBezTo>
                    <a:cubicBezTo>
                      <a:pt x="96728" y="73046"/>
                      <a:pt x="96765" y="73586"/>
                      <a:pt x="96842" y="74121"/>
                    </a:cubicBezTo>
                    <a:cubicBezTo>
                      <a:pt x="116210" y="199077"/>
                      <a:pt x="68601" y="330082"/>
                      <a:pt x="43787" y="387368"/>
                    </a:cubicBezTo>
                    <a:lnTo>
                      <a:pt x="0" y="387368"/>
                    </a:lnTo>
                    <a:lnTo>
                      <a:pt x="0" y="417166"/>
                    </a:lnTo>
                    <a:lnTo>
                      <a:pt x="685343" y="417166"/>
                    </a:lnTo>
                    <a:lnTo>
                      <a:pt x="685343" y="387368"/>
                    </a:lnTo>
                    <a:close/>
                  </a:path>
                </a:pathLst>
              </a:custGeom>
              <a:solidFill>
                <a:schemeClr val="accent3"/>
              </a:solidFill>
              <a:ln w="744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88" name="Freeform: Shape 187">
                <a:extLst>
                  <a:ext uri="{FF2B5EF4-FFF2-40B4-BE49-F238E27FC236}">
                    <a16:creationId xmlns:a16="http://schemas.microsoft.com/office/drawing/2014/main" id="{47198C25-BB76-1F1E-F758-C25504C42C1E}"/>
                  </a:ext>
                </a:extLst>
              </p:cNvPr>
              <p:cNvSpPr/>
              <p:nvPr/>
            </p:nvSpPr>
            <p:spPr>
              <a:xfrm>
                <a:off x="6156195" y="3302506"/>
                <a:ext cx="327555" cy="194745"/>
              </a:xfrm>
              <a:custGeom>
                <a:avLst/>
                <a:gdLst>
                  <a:gd name="connsiteX0" fmla="*/ 66344 w 327555"/>
                  <a:gd name="connsiteY0" fmla="*/ 177440 h 194745"/>
                  <a:gd name="connsiteX1" fmla="*/ 92834 w 327555"/>
                  <a:gd name="connsiteY1" fmla="*/ 171004 h 194745"/>
                  <a:gd name="connsiteX2" fmla="*/ 98317 w 327555"/>
                  <a:gd name="connsiteY2" fmla="*/ 174349 h 194745"/>
                  <a:gd name="connsiteX3" fmla="*/ 186594 w 327555"/>
                  <a:gd name="connsiteY3" fmla="*/ 152866 h 194745"/>
                  <a:gd name="connsiteX4" fmla="*/ 186600 w 327555"/>
                  <a:gd name="connsiteY4" fmla="*/ 152857 h 194745"/>
                  <a:gd name="connsiteX5" fmla="*/ 213090 w 327555"/>
                  <a:gd name="connsiteY5" fmla="*/ 146421 h 194745"/>
                  <a:gd name="connsiteX6" fmla="*/ 317381 w 327555"/>
                  <a:gd name="connsiteY6" fmla="*/ 123417 h 194745"/>
                  <a:gd name="connsiteX7" fmla="*/ 289945 w 327555"/>
                  <a:gd name="connsiteY7" fmla="*/ 20258 h 194745"/>
                  <a:gd name="connsiteX8" fmla="*/ 209752 w 327555"/>
                  <a:gd name="connsiteY8" fmla="*/ 19387 h 194745"/>
                  <a:gd name="connsiteX9" fmla="*/ 197573 w 327555"/>
                  <a:gd name="connsiteY9" fmla="*/ 9762 h 194745"/>
                  <a:gd name="connsiteX10" fmla="*/ 111808 w 327555"/>
                  <a:gd name="connsiteY10" fmla="*/ 28661 h 194745"/>
                  <a:gd name="connsiteX11" fmla="*/ 103934 w 327555"/>
                  <a:gd name="connsiteY11" fmla="*/ 68009 h 194745"/>
                  <a:gd name="connsiteX12" fmla="*/ 52533 w 327555"/>
                  <a:gd name="connsiteY12" fmla="*/ 101315 h 194745"/>
                  <a:gd name="connsiteX13" fmla="*/ 38886 w 327555"/>
                  <a:gd name="connsiteY13" fmla="*/ 123723 h 194745"/>
                  <a:gd name="connsiteX14" fmla="*/ 35675 w 327555"/>
                  <a:gd name="connsiteY14" fmla="*/ 123395 h 194745"/>
                  <a:gd name="connsiteX15" fmla="*/ 0 w 327555"/>
                  <a:gd name="connsiteY15" fmla="*/ 159070 h 194745"/>
                  <a:gd name="connsiteX16" fmla="*/ 35675 w 327555"/>
                  <a:gd name="connsiteY16" fmla="*/ 194745 h 194745"/>
                  <a:gd name="connsiteX17" fmla="*/ 57353 w 327555"/>
                  <a:gd name="connsiteY17" fmla="*/ 187229 h 194745"/>
                  <a:gd name="connsiteX18" fmla="*/ 65204 w 327555"/>
                  <a:gd name="connsiteY18" fmla="*/ 179206 h 19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7555" h="194745">
                    <a:moveTo>
                      <a:pt x="66344" y="177440"/>
                    </a:moveTo>
                    <a:cubicBezTo>
                      <a:pt x="71883" y="168349"/>
                      <a:pt x="83742" y="165468"/>
                      <a:pt x="92834" y="171004"/>
                    </a:cubicBezTo>
                    <a:lnTo>
                      <a:pt x="98317" y="174349"/>
                    </a:lnTo>
                    <a:cubicBezTo>
                      <a:pt x="128626" y="192793"/>
                      <a:pt x="168150" y="183176"/>
                      <a:pt x="186594" y="152866"/>
                    </a:cubicBezTo>
                    <a:cubicBezTo>
                      <a:pt x="186596" y="152863"/>
                      <a:pt x="186598" y="152860"/>
                      <a:pt x="186600" y="152857"/>
                    </a:cubicBezTo>
                    <a:cubicBezTo>
                      <a:pt x="192138" y="143766"/>
                      <a:pt x="203997" y="140885"/>
                      <a:pt x="213090" y="146421"/>
                    </a:cubicBezTo>
                    <a:cubicBezTo>
                      <a:pt x="248243" y="168857"/>
                      <a:pt x="294928" y="158560"/>
                      <a:pt x="317381" y="123417"/>
                    </a:cubicBezTo>
                    <a:cubicBezTo>
                      <a:pt x="338258" y="87350"/>
                      <a:pt x="325981" y="41189"/>
                      <a:pt x="289945" y="20258"/>
                    </a:cubicBezTo>
                    <a:cubicBezTo>
                      <a:pt x="265460" y="5064"/>
                      <a:pt x="234562" y="4728"/>
                      <a:pt x="209752" y="19387"/>
                    </a:cubicBezTo>
                    <a:cubicBezTo>
                      <a:pt x="206084" y="15711"/>
                      <a:pt x="201996" y="12481"/>
                      <a:pt x="197573" y="9762"/>
                    </a:cubicBezTo>
                    <a:cubicBezTo>
                      <a:pt x="168667" y="-8681"/>
                      <a:pt x="130285" y="-224"/>
                      <a:pt x="111808" y="28661"/>
                    </a:cubicBezTo>
                    <a:cubicBezTo>
                      <a:pt x="104660" y="40451"/>
                      <a:pt x="101873" y="54376"/>
                      <a:pt x="103934" y="68009"/>
                    </a:cubicBezTo>
                    <a:cubicBezTo>
                      <a:pt x="82621" y="70701"/>
                      <a:pt x="63698" y="82963"/>
                      <a:pt x="52533" y="101315"/>
                    </a:cubicBezTo>
                    <a:lnTo>
                      <a:pt x="38886" y="123723"/>
                    </a:lnTo>
                    <a:cubicBezTo>
                      <a:pt x="37813" y="123626"/>
                      <a:pt x="36778" y="123395"/>
                      <a:pt x="35675" y="123395"/>
                    </a:cubicBezTo>
                    <a:cubicBezTo>
                      <a:pt x="15972" y="123395"/>
                      <a:pt x="0" y="139367"/>
                      <a:pt x="0" y="159070"/>
                    </a:cubicBezTo>
                    <a:cubicBezTo>
                      <a:pt x="0" y="178773"/>
                      <a:pt x="15972" y="194745"/>
                      <a:pt x="35675" y="194745"/>
                    </a:cubicBezTo>
                    <a:cubicBezTo>
                      <a:pt x="43536" y="194721"/>
                      <a:pt x="51165" y="192076"/>
                      <a:pt x="57353" y="187229"/>
                    </a:cubicBezTo>
                    <a:cubicBezTo>
                      <a:pt x="60531" y="185169"/>
                      <a:pt x="63213" y="182428"/>
                      <a:pt x="65204" y="179206"/>
                    </a:cubicBezTo>
                    <a:close/>
                  </a:path>
                </a:pathLst>
              </a:custGeom>
              <a:solidFill>
                <a:schemeClr val="accent3"/>
              </a:solidFill>
              <a:ln w="744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20" name="Graphic 8" descr="Airplane outline">
                <a:extLst>
                  <a:ext uri="{FF2B5EF4-FFF2-40B4-BE49-F238E27FC236}">
                    <a16:creationId xmlns:a16="http://schemas.microsoft.com/office/drawing/2014/main" id="{9FAF62D7-F0E5-D9E5-65D8-A9A8EEF4D12B}"/>
                  </a:ext>
                </a:extLst>
              </p:cNvPr>
              <p:cNvSpPr/>
              <p:nvPr/>
            </p:nvSpPr>
            <p:spPr>
              <a:xfrm>
                <a:off x="5093161" y="2311772"/>
                <a:ext cx="459696" cy="540820"/>
              </a:xfrm>
              <a:custGeom>
                <a:avLst/>
                <a:gdLst>
                  <a:gd name="connsiteX0" fmla="*/ 459697 w 459696"/>
                  <a:gd name="connsiteY0" fmla="*/ 392095 h 540820"/>
                  <a:gd name="connsiteX1" fmla="*/ 459697 w 459696"/>
                  <a:gd name="connsiteY1" fmla="*/ 331252 h 540820"/>
                  <a:gd name="connsiteX2" fmla="*/ 263650 w 459696"/>
                  <a:gd name="connsiteY2" fmla="*/ 192667 h 540820"/>
                  <a:gd name="connsiteX3" fmla="*/ 263650 w 459696"/>
                  <a:gd name="connsiteY3" fmla="*/ 60842 h 540820"/>
                  <a:gd name="connsiteX4" fmla="*/ 229849 w 459696"/>
                  <a:gd name="connsiteY4" fmla="*/ 0 h 540820"/>
                  <a:gd name="connsiteX5" fmla="*/ 196047 w 459696"/>
                  <a:gd name="connsiteY5" fmla="*/ 60842 h 540820"/>
                  <a:gd name="connsiteX6" fmla="*/ 196047 w 459696"/>
                  <a:gd name="connsiteY6" fmla="*/ 192667 h 540820"/>
                  <a:gd name="connsiteX7" fmla="*/ 0 w 459696"/>
                  <a:gd name="connsiteY7" fmla="*/ 331252 h 540820"/>
                  <a:gd name="connsiteX8" fmla="*/ 0 w 459696"/>
                  <a:gd name="connsiteY8" fmla="*/ 392095 h 540820"/>
                  <a:gd name="connsiteX9" fmla="*/ 196047 w 459696"/>
                  <a:gd name="connsiteY9" fmla="*/ 294071 h 540820"/>
                  <a:gd name="connsiteX10" fmla="*/ 196047 w 459696"/>
                  <a:gd name="connsiteY10" fmla="*/ 441444 h 540820"/>
                  <a:gd name="connsiteX11" fmla="*/ 128445 w 459696"/>
                  <a:gd name="connsiteY11" fmla="*/ 500259 h 540820"/>
                  <a:gd name="connsiteX12" fmla="*/ 128445 w 459696"/>
                  <a:gd name="connsiteY12" fmla="*/ 540820 h 540820"/>
                  <a:gd name="connsiteX13" fmla="*/ 229849 w 459696"/>
                  <a:gd name="connsiteY13" fmla="*/ 500259 h 540820"/>
                  <a:gd name="connsiteX14" fmla="*/ 331252 w 459696"/>
                  <a:gd name="connsiteY14" fmla="*/ 540820 h 540820"/>
                  <a:gd name="connsiteX15" fmla="*/ 331252 w 459696"/>
                  <a:gd name="connsiteY15" fmla="*/ 500259 h 540820"/>
                  <a:gd name="connsiteX16" fmla="*/ 263650 w 459696"/>
                  <a:gd name="connsiteY16" fmla="*/ 441444 h 540820"/>
                  <a:gd name="connsiteX17" fmla="*/ 263650 w 459696"/>
                  <a:gd name="connsiteY17" fmla="*/ 294071 h 540820"/>
                  <a:gd name="connsiteX18" fmla="*/ 254774 w 459696"/>
                  <a:gd name="connsiteY18" fmla="*/ 451646 h 540820"/>
                  <a:gd name="connsiteX19" fmla="*/ 317732 w 459696"/>
                  <a:gd name="connsiteY19" fmla="*/ 506404 h 540820"/>
                  <a:gd name="connsiteX20" fmla="*/ 317732 w 459696"/>
                  <a:gd name="connsiteY20" fmla="*/ 520837 h 540820"/>
                  <a:gd name="connsiteX21" fmla="*/ 234871 w 459696"/>
                  <a:gd name="connsiteY21" fmla="*/ 487711 h 540820"/>
                  <a:gd name="connsiteX22" fmla="*/ 229849 w 459696"/>
                  <a:gd name="connsiteY22" fmla="*/ 485683 h 540820"/>
                  <a:gd name="connsiteX23" fmla="*/ 224826 w 459696"/>
                  <a:gd name="connsiteY23" fmla="*/ 487711 h 540820"/>
                  <a:gd name="connsiteX24" fmla="*/ 141965 w 459696"/>
                  <a:gd name="connsiteY24" fmla="*/ 520837 h 540820"/>
                  <a:gd name="connsiteX25" fmla="*/ 141965 w 459696"/>
                  <a:gd name="connsiteY25" fmla="*/ 506417 h 540820"/>
                  <a:gd name="connsiteX26" fmla="*/ 204923 w 459696"/>
                  <a:gd name="connsiteY26" fmla="*/ 451659 h 540820"/>
                  <a:gd name="connsiteX27" fmla="*/ 209568 w 459696"/>
                  <a:gd name="connsiteY27" fmla="*/ 447603 h 540820"/>
                  <a:gd name="connsiteX28" fmla="*/ 209568 w 459696"/>
                  <a:gd name="connsiteY28" fmla="*/ 272195 h 540820"/>
                  <a:gd name="connsiteX29" fmla="*/ 189963 w 459696"/>
                  <a:gd name="connsiteY29" fmla="*/ 281977 h 540820"/>
                  <a:gd name="connsiteX30" fmla="*/ 13520 w 459696"/>
                  <a:gd name="connsiteY30" fmla="*/ 370218 h 540820"/>
                  <a:gd name="connsiteX31" fmla="*/ 13520 w 459696"/>
                  <a:gd name="connsiteY31" fmla="*/ 338249 h 540820"/>
                  <a:gd name="connsiteX32" fmla="*/ 203849 w 459696"/>
                  <a:gd name="connsiteY32" fmla="*/ 203720 h 540820"/>
                  <a:gd name="connsiteX33" fmla="*/ 209568 w 459696"/>
                  <a:gd name="connsiteY33" fmla="*/ 199664 h 540820"/>
                  <a:gd name="connsiteX34" fmla="*/ 209568 w 459696"/>
                  <a:gd name="connsiteY34" fmla="*/ 60842 h 540820"/>
                  <a:gd name="connsiteX35" fmla="*/ 229849 w 459696"/>
                  <a:gd name="connsiteY35" fmla="*/ 13521 h 540820"/>
                  <a:gd name="connsiteX36" fmla="*/ 250129 w 459696"/>
                  <a:gd name="connsiteY36" fmla="*/ 60842 h 540820"/>
                  <a:gd name="connsiteX37" fmla="*/ 250129 w 459696"/>
                  <a:gd name="connsiteY37" fmla="*/ 199664 h 540820"/>
                  <a:gd name="connsiteX38" fmla="*/ 255842 w 459696"/>
                  <a:gd name="connsiteY38" fmla="*/ 203720 h 540820"/>
                  <a:gd name="connsiteX39" fmla="*/ 446176 w 459696"/>
                  <a:gd name="connsiteY39" fmla="*/ 338249 h 540820"/>
                  <a:gd name="connsiteX40" fmla="*/ 446176 w 459696"/>
                  <a:gd name="connsiteY40" fmla="*/ 370218 h 540820"/>
                  <a:gd name="connsiteX41" fmla="*/ 269700 w 459696"/>
                  <a:gd name="connsiteY41" fmla="*/ 281977 h 540820"/>
                  <a:gd name="connsiteX42" fmla="*/ 250136 w 459696"/>
                  <a:gd name="connsiteY42" fmla="*/ 272195 h 540820"/>
                  <a:gd name="connsiteX43" fmla="*/ 250136 w 459696"/>
                  <a:gd name="connsiteY43" fmla="*/ 447603 h 54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59696" h="540820">
                    <a:moveTo>
                      <a:pt x="459697" y="392095"/>
                    </a:moveTo>
                    <a:lnTo>
                      <a:pt x="459697" y="331252"/>
                    </a:lnTo>
                    <a:lnTo>
                      <a:pt x="263650" y="192667"/>
                    </a:lnTo>
                    <a:lnTo>
                      <a:pt x="263650" y="60842"/>
                    </a:lnTo>
                    <a:cubicBezTo>
                      <a:pt x="263650" y="34477"/>
                      <a:pt x="250129" y="0"/>
                      <a:pt x="229849" y="0"/>
                    </a:cubicBezTo>
                    <a:cubicBezTo>
                      <a:pt x="210244" y="0"/>
                      <a:pt x="196047" y="34477"/>
                      <a:pt x="196047" y="60842"/>
                    </a:cubicBezTo>
                    <a:lnTo>
                      <a:pt x="196047" y="192667"/>
                    </a:lnTo>
                    <a:lnTo>
                      <a:pt x="0" y="331252"/>
                    </a:lnTo>
                    <a:lnTo>
                      <a:pt x="0" y="392095"/>
                    </a:lnTo>
                    <a:lnTo>
                      <a:pt x="196047" y="294071"/>
                    </a:lnTo>
                    <a:lnTo>
                      <a:pt x="196047" y="441444"/>
                    </a:lnTo>
                    <a:lnTo>
                      <a:pt x="128445" y="500259"/>
                    </a:lnTo>
                    <a:lnTo>
                      <a:pt x="128445" y="540820"/>
                    </a:lnTo>
                    <a:lnTo>
                      <a:pt x="229849" y="500259"/>
                    </a:lnTo>
                    <a:lnTo>
                      <a:pt x="331252" y="540820"/>
                    </a:lnTo>
                    <a:lnTo>
                      <a:pt x="331252" y="500259"/>
                    </a:lnTo>
                    <a:lnTo>
                      <a:pt x="263650" y="441444"/>
                    </a:lnTo>
                    <a:lnTo>
                      <a:pt x="263650" y="294071"/>
                    </a:lnTo>
                    <a:close/>
                    <a:moveTo>
                      <a:pt x="254774" y="451646"/>
                    </a:moveTo>
                    <a:lnTo>
                      <a:pt x="317732" y="506404"/>
                    </a:lnTo>
                    <a:lnTo>
                      <a:pt x="317732" y="520837"/>
                    </a:lnTo>
                    <a:lnTo>
                      <a:pt x="234871" y="487711"/>
                    </a:lnTo>
                    <a:lnTo>
                      <a:pt x="229849" y="485683"/>
                    </a:lnTo>
                    <a:lnTo>
                      <a:pt x="224826" y="487711"/>
                    </a:lnTo>
                    <a:lnTo>
                      <a:pt x="141965" y="520837"/>
                    </a:lnTo>
                    <a:lnTo>
                      <a:pt x="141965" y="506417"/>
                    </a:lnTo>
                    <a:lnTo>
                      <a:pt x="204923" y="451659"/>
                    </a:lnTo>
                    <a:lnTo>
                      <a:pt x="209568" y="447603"/>
                    </a:lnTo>
                    <a:lnTo>
                      <a:pt x="209568" y="272195"/>
                    </a:lnTo>
                    <a:lnTo>
                      <a:pt x="189963" y="281977"/>
                    </a:lnTo>
                    <a:lnTo>
                      <a:pt x="13520" y="370218"/>
                    </a:lnTo>
                    <a:lnTo>
                      <a:pt x="13520" y="338249"/>
                    </a:lnTo>
                    <a:lnTo>
                      <a:pt x="203849" y="203720"/>
                    </a:lnTo>
                    <a:lnTo>
                      <a:pt x="209568" y="199664"/>
                    </a:lnTo>
                    <a:lnTo>
                      <a:pt x="209568" y="60842"/>
                    </a:lnTo>
                    <a:cubicBezTo>
                      <a:pt x="209568" y="36904"/>
                      <a:pt x="222412" y="13521"/>
                      <a:pt x="229849" y="13521"/>
                    </a:cubicBezTo>
                    <a:cubicBezTo>
                      <a:pt x="238326" y="13521"/>
                      <a:pt x="250129" y="37364"/>
                      <a:pt x="250129" y="60842"/>
                    </a:cubicBezTo>
                    <a:lnTo>
                      <a:pt x="250129" y="199664"/>
                    </a:lnTo>
                    <a:lnTo>
                      <a:pt x="255842" y="203720"/>
                    </a:lnTo>
                    <a:lnTo>
                      <a:pt x="446176" y="338249"/>
                    </a:lnTo>
                    <a:lnTo>
                      <a:pt x="446176" y="370218"/>
                    </a:lnTo>
                    <a:lnTo>
                      <a:pt x="269700" y="281977"/>
                    </a:lnTo>
                    <a:lnTo>
                      <a:pt x="250136" y="272195"/>
                    </a:lnTo>
                    <a:lnTo>
                      <a:pt x="250136" y="447603"/>
                    </a:lnTo>
                    <a:close/>
                  </a:path>
                </a:pathLst>
              </a:custGeom>
              <a:solidFill>
                <a:schemeClr val="accent3"/>
              </a:solidFill>
              <a:ln w="674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22" name="Graphic 10" descr="Books outline">
                <a:extLst>
                  <a:ext uri="{FF2B5EF4-FFF2-40B4-BE49-F238E27FC236}">
                    <a16:creationId xmlns:a16="http://schemas.microsoft.com/office/drawing/2014/main" id="{A8779987-EE8A-E785-4C6A-6816F6422592}"/>
                  </a:ext>
                </a:extLst>
              </p:cNvPr>
              <p:cNvSpPr/>
              <p:nvPr/>
            </p:nvSpPr>
            <p:spPr>
              <a:xfrm>
                <a:off x="8182763" y="4572269"/>
                <a:ext cx="597792" cy="533952"/>
              </a:xfrm>
              <a:custGeom>
                <a:avLst/>
                <a:gdLst>
                  <a:gd name="connsiteX0" fmla="*/ 593249 w 597792"/>
                  <a:gd name="connsiteY0" fmla="*/ 389020 h 533952"/>
                  <a:gd name="connsiteX1" fmla="*/ 556406 w 597792"/>
                  <a:gd name="connsiteY1" fmla="*/ 375951 h 533952"/>
                  <a:gd name="connsiteX2" fmla="*/ 556406 w 597792"/>
                  <a:gd name="connsiteY2" fmla="*/ 314469 h 533952"/>
                  <a:gd name="connsiteX3" fmla="*/ 586026 w 597792"/>
                  <a:gd name="connsiteY3" fmla="*/ 301939 h 533952"/>
                  <a:gd name="connsiteX4" fmla="*/ 589655 w 597792"/>
                  <a:gd name="connsiteY4" fmla="*/ 293012 h 533952"/>
                  <a:gd name="connsiteX5" fmla="*/ 584486 w 597792"/>
                  <a:gd name="connsiteY5" fmla="*/ 288938 h 533952"/>
                  <a:gd name="connsiteX6" fmla="*/ 535855 w 597792"/>
                  <a:gd name="connsiteY6" fmla="*/ 280904 h 533952"/>
                  <a:gd name="connsiteX7" fmla="*/ 535855 w 597792"/>
                  <a:gd name="connsiteY7" fmla="*/ 220649 h 533952"/>
                  <a:gd name="connsiteX8" fmla="*/ 593528 w 597792"/>
                  <a:gd name="connsiteY8" fmla="*/ 197345 h 533952"/>
                  <a:gd name="connsiteX9" fmla="*/ 597295 w 597792"/>
                  <a:gd name="connsiteY9" fmla="*/ 188475 h 533952"/>
                  <a:gd name="connsiteX10" fmla="*/ 593249 w 597792"/>
                  <a:gd name="connsiteY10" fmla="*/ 184603 h 533952"/>
                  <a:gd name="connsiteX11" fmla="*/ 556406 w 597792"/>
                  <a:gd name="connsiteY11" fmla="*/ 171534 h 533952"/>
                  <a:gd name="connsiteX12" fmla="*/ 556406 w 597792"/>
                  <a:gd name="connsiteY12" fmla="*/ 110052 h 533952"/>
                  <a:gd name="connsiteX13" fmla="*/ 586026 w 597792"/>
                  <a:gd name="connsiteY13" fmla="*/ 97521 h 533952"/>
                  <a:gd name="connsiteX14" fmla="*/ 589647 w 597792"/>
                  <a:gd name="connsiteY14" fmla="*/ 88591 h 533952"/>
                  <a:gd name="connsiteX15" fmla="*/ 585733 w 597792"/>
                  <a:gd name="connsiteY15" fmla="*/ 84854 h 533952"/>
                  <a:gd name="connsiteX16" fmla="*/ 357058 w 597792"/>
                  <a:gd name="connsiteY16" fmla="*/ 423 h 533952"/>
                  <a:gd name="connsiteX17" fmla="*/ 352486 w 597792"/>
                  <a:gd name="connsiteY17" fmla="*/ 368 h 533952"/>
                  <a:gd name="connsiteX18" fmla="*/ 43815 w 597792"/>
                  <a:gd name="connsiteY18" fmla="*/ 108014 h 533952"/>
                  <a:gd name="connsiteX19" fmla="*/ 42016 w 597792"/>
                  <a:gd name="connsiteY19" fmla="*/ 108955 h 533952"/>
                  <a:gd name="connsiteX20" fmla="*/ 20443 w 597792"/>
                  <a:gd name="connsiteY20" fmla="*/ 173735 h 533952"/>
                  <a:gd name="connsiteX21" fmla="*/ 24205 w 597792"/>
                  <a:gd name="connsiteY21" fmla="*/ 206441 h 533952"/>
                  <a:gd name="connsiteX22" fmla="*/ 2 w 597792"/>
                  <a:gd name="connsiteY22" fmla="*/ 269130 h 533952"/>
                  <a:gd name="connsiteX23" fmla="*/ 24607 w 597792"/>
                  <a:gd name="connsiteY23" fmla="*/ 344014 h 533952"/>
                  <a:gd name="connsiteX24" fmla="*/ 20443 w 597792"/>
                  <a:gd name="connsiteY24" fmla="*/ 378152 h 533952"/>
                  <a:gd name="connsiteX25" fmla="*/ 42425 w 597792"/>
                  <a:gd name="connsiteY25" fmla="*/ 446407 h 533952"/>
                  <a:gd name="connsiteX26" fmla="*/ 44469 w 597792"/>
                  <a:gd name="connsiteY26" fmla="*/ 447681 h 533952"/>
                  <a:gd name="connsiteX27" fmla="*/ 262515 w 597792"/>
                  <a:gd name="connsiteY27" fmla="*/ 533482 h 533952"/>
                  <a:gd name="connsiteX28" fmla="*/ 265009 w 597792"/>
                  <a:gd name="connsiteY28" fmla="*/ 533952 h 533952"/>
                  <a:gd name="connsiteX29" fmla="*/ 267564 w 597792"/>
                  <a:gd name="connsiteY29" fmla="*/ 533455 h 533952"/>
                  <a:gd name="connsiteX30" fmla="*/ 593528 w 597792"/>
                  <a:gd name="connsiteY30" fmla="*/ 401762 h 533952"/>
                  <a:gd name="connsiteX31" fmla="*/ 597295 w 597792"/>
                  <a:gd name="connsiteY31" fmla="*/ 392893 h 533952"/>
                  <a:gd name="connsiteX32" fmla="*/ 593249 w 597792"/>
                  <a:gd name="connsiteY32" fmla="*/ 389020 h 533952"/>
                  <a:gd name="connsiteX33" fmla="*/ 522227 w 597792"/>
                  <a:gd name="connsiteY33" fmla="*/ 282042 h 533952"/>
                  <a:gd name="connsiteX34" fmla="*/ 264729 w 597792"/>
                  <a:gd name="connsiteY34" fmla="*/ 384646 h 533952"/>
                  <a:gd name="connsiteX35" fmla="*/ 49028 w 597792"/>
                  <a:gd name="connsiteY35" fmla="*/ 299731 h 533952"/>
                  <a:gd name="connsiteX36" fmla="*/ 49028 w 597792"/>
                  <a:gd name="connsiteY36" fmla="*/ 245145 h 533952"/>
                  <a:gd name="connsiteX37" fmla="*/ 262542 w 597792"/>
                  <a:gd name="connsiteY37" fmla="*/ 329065 h 533952"/>
                  <a:gd name="connsiteX38" fmla="*/ 267591 w 597792"/>
                  <a:gd name="connsiteY38" fmla="*/ 329065 h 533952"/>
                  <a:gd name="connsiteX39" fmla="*/ 522213 w 597792"/>
                  <a:gd name="connsiteY39" fmla="*/ 226175 h 533952"/>
                  <a:gd name="connsiteX40" fmla="*/ 265015 w 597792"/>
                  <a:gd name="connsiteY40" fmla="*/ 519800 h 533952"/>
                  <a:gd name="connsiteX41" fmla="*/ 50854 w 597792"/>
                  <a:gd name="connsiteY41" fmla="*/ 435539 h 533952"/>
                  <a:gd name="connsiteX42" fmla="*/ 34085 w 597792"/>
                  <a:gd name="connsiteY42" fmla="*/ 378152 h 533952"/>
                  <a:gd name="connsiteX43" fmla="*/ 38671 w 597792"/>
                  <a:gd name="connsiteY43" fmla="*/ 344526 h 533952"/>
                  <a:gd name="connsiteX44" fmla="*/ 37219 w 597792"/>
                  <a:gd name="connsiteY44" fmla="*/ 337875 h 533952"/>
                  <a:gd name="connsiteX45" fmla="*/ 13643 w 597792"/>
                  <a:gd name="connsiteY45" fmla="*/ 269102 h 533952"/>
                  <a:gd name="connsiteX46" fmla="*/ 35448 w 597792"/>
                  <a:gd name="connsiteY46" fmla="*/ 214966 h 533952"/>
                  <a:gd name="connsiteX47" fmla="*/ 38562 w 597792"/>
                  <a:gd name="connsiteY47" fmla="*/ 207123 h 533952"/>
                  <a:gd name="connsiteX48" fmla="*/ 34105 w 597792"/>
                  <a:gd name="connsiteY48" fmla="*/ 173735 h 533952"/>
                  <a:gd name="connsiteX49" fmla="*/ 49566 w 597792"/>
                  <a:gd name="connsiteY49" fmla="*/ 120450 h 533952"/>
                  <a:gd name="connsiteX50" fmla="*/ 354625 w 597792"/>
                  <a:gd name="connsiteY50" fmla="*/ 14051 h 533952"/>
                  <a:gd name="connsiteX51" fmla="*/ 564698 w 597792"/>
                  <a:gd name="connsiteY51" fmla="*/ 91620 h 533952"/>
                  <a:gd name="connsiteX52" fmla="*/ 564698 w 597792"/>
                  <a:gd name="connsiteY52" fmla="*/ 91750 h 533952"/>
                  <a:gd name="connsiteX53" fmla="*/ 265015 w 597792"/>
                  <a:gd name="connsiteY53" fmla="*/ 213174 h 533952"/>
                  <a:gd name="connsiteX54" fmla="*/ 65150 w 597792"/>
                  <a:gd name="connsiteY54" fmla="*/ 134500 h 533952"/>
                  <a:gd name="connsiteX55" fmla="*/ 56315 w 597792"/>
                  <a:gd name="connsiteY55" fmla="*/ 138347 h 533952"/>
                  <a:gd name="connsiteX56" fmla="*/ 55842 w 597792"/>
                  <a:gd name="connsiteY56" fmla="*/ 140844 h 533952"/>
                  <a:gd name="connsiteX57" fmla="*/ 55842 w 597792"/>
                  <a:gd name="connsiteY57" fmla="*/ 208983 h 533952"/>
                  <a:gd name="connsiteX58" fmla="*/ 60155 w 597792"/>
                  <a:gd name="connsiteY58" fmla="*/ 215320 h 533952"/>
                  <a:gd name="connsiteX59" fmla="*/ 262542 w 597792"/>
                  <a:gd name="connsiteY59" fmla="*/ 294995 h 533952"/>
                  <a:gd name="connsiteX60" fmla="*/ 267591 w 597792"/>
                  <a:gd name="connsiteY60" fmla="*/ 294995 h 533952"/>
                  <a:gd name="connsiteX61" fmla="*/ 546451 w 597792"/>
                  <a:gd name="connsiteY61" fmla="*/ 182293 h 533952"/>
                  <a:gd name="connsiteX62" fmla="*/ 571594 w 597792"/>
                  <a:gd name="connsiteY62" fmla="*/ 191376 h 533952"/>
                  <a:gd name="connsiteX63" fmla="*/ 571594 w 597792"/>
                  <a:gd name="connsiteY63" fmla="*/ 191505 h 533952"/>
                  <a:gd name="connsiteX64" fmla="*/ 265015 w 597792"/>
                  <a:gd name="connsiteY64" fmla="*/ 315382 h 533952"/>
                  <a:gd name="connsiteX65" fmla="*/ 44708 w 597792"/>
                  <a:gd name="connsiteY65" fmla="*/ 228805 h 533952"/>
                  <a:gd name="connsiteX66" fmla="*/ 35873 w 597792"/>
                  <a:gd name="connsiteY66" fmla="*/ 232652 h 533952"/>
                  <a:gd name="connsiteX67" fmla="*/ 35400 w 597792"/>
                  <a:gd name="connsiteY67" fmla="*/ 235149 h 533952"/>
                  <a:gd name="connsiteX68" fmla="*/ 35400 w 597792"/>
                  <a:gd name="connsiteY68" fmla="*/ 304378 h 533952"/>
                  <a:gd name="connsiteX69" fmla="*/ 39713 w 597792"/>
                  <a:gd name="connsiteY69" fmla="*/ 310715 h 533952"/>
                  <a:gd name="connsiteX70" fmla="*/ 262249 w 597792"/>
                  <a:gd name="connsiteY70" fmla="*/ 398315 h 533952"/>
                  <a:gd name="connsiteX71" fmla="*/ 267264 w 597792"/>
                  <a:gd name="connsiteY71" fmla="*/ 398315 h 533952"/>
                  <a:gd name="connsiteX72" fmla="*/ 529797 w 597792"/>
                  <a:gd name="connsiteY72" fmla="*/ 293721 h 533952"/>
                  <a:gd name="connsiteX73" fmla="*/ 558811 w 597792"/>
                  <a:gd name="connsiteY73" fmla="*/ 298491 h 533952"/>
                  <a:gd name="connsiteX74" fmla="*/ 558811 w 597792"/>
                  <a:gd name="connsiteY74" fmla="*/ 298620 h 533952"/>
                  <a:gd name="connsiteX75" fmla="*/ 265015 w 597792"/>
                  <a:gd name="connsiteY75" fmla="*/ 417591 h 533952"/>
                  <a:gd name="connsiteX76" fmla="*/ 65150 w 597792"/>
                  <a:gd name="connsiteY76" fmla="*/ 338918 h 533952"/>
                  <a:gd name="connsiteX77" fmla="*/ 56315 w 597792"/>
                  <a:gd name="connsiteY77" fmla="*/ 342765 h 533952"/>
                  <a:gd name="connsiteX78" fmla="*/ 55842 w 597792"/>
                  <a:gd name="connsiteY78" fmla="*/ 345261 h 533952"/>
                  <a:gd name="connsiteX79" fmla="*/ 55842 w 597792"/>
                  <a:gd name="connsiteY79" fmla="*/ 413401 h 533952"/>
                  <a:gd name="connsiteX80" fmla="*/ 60155 w 597792"/>
                  <a:gd name="connsiteY80" fmla="*/ 419738 h 533952"/>
                  <a:gd name="connsiteX81" fmla="*/ 262542 w 597792"/>
                  <a:gd name="connsiteY81" fmla="*/ 499413 h 533952"/>
                  <a:gd name="connsiteX82" fmla="*/ 267591 w 597792"/>
                  <a:gd name="connsiteY82" fmla="*/ 499413 h 533952"/>
                  <a:gd name="connsiteX83" fmla="*/ 546451 w 597792"/>
                  <a:gd name="connsiteY83" fmla="*/ 386710 h 533952"/>
                  <a:gd name="connsiteX84" fmla="*/ 571594 w 597792"/>
                  <a:gd name="connsiteY84" fmla="*/ 395793 h 533952"/>
                  <a:gd name="connsiteX85" fmla="*/ 571594 w 597792"/>
                  <a:gd name="connsiteY85" fmla="*/ 395923 h 533952"/>
                  <a:gd name="connsiteX86" fmla="*/ 542778 w 597792"/>
                  <a:gd name="connsiteY86" fmla="*/ 169081 h 533952"/>
                  <a:gd name="connsiteX87" fmla="*/ 265015 w 597792"/>
                  <a:gd name="connsiteY87" fmla="*/ 281313 h 533952"/>
                  <a:gd name="connsiteX88" fmla="*/ 69456 w 597792"/>
                  <a:gd name="connsiteY88" fmla="*/ 204316 h 533952"/>
                  <a:gd name="connsiteX89" fmla="*/ 69456 w 597792"/>
                  <a:gd name="connsiteY89" fmla="*/ 150826 h 533952"/>
                  <a:gd name="connsiteX90" fmla="*/ 262542 w 597792"/>
                  <a:gd name="connsiteY90" fmla="*/ 226856 h 533952"/>
                  <a:gd name="connsiteX91" fmla="*/ 267591 w 597792"/>
                  <a:gd name="connsiteY91" fmla="*/ 226856 h 533952"/>
                  <a:gd name="connsiteX92" fmla="*/ 542778 w 597792"/>
                  <a:gd name="connsiteY92" fmla="*/ 115639 h 533952"/>
                  <a:gd name="connsiteX93" fmla="*/ 542778 w 597792"/>
                  <a:gd name="connsiteY93" fmla="*/ 373498 h 533952"/>
                  <a:gd name="connsiteX94" fmla="*/ 265015 w 597792"/>
                  <a:gd name="connsiteY94" fmla="*/ 485730 h 533952"/>
                  <a:gd name="connsiteX95" fmla="*/ 69456 w 597792"/>
                  <a:gd name="connsiteY95" fmla="*/ 408733 h 533952"/>
                  <a:gd name="connsiteX96" fmla="*/ 69456 w 597792"/>
                  <a:gd name="connsiteY96" fmla="*/ 355244 h 533952"/>
                  <a:gd name="connsiteX97" fmla="*/ 262542 w 597792"/>
                  <a:gd name="connsiteY97" fmla="*/ 431273 h 533952"/>
                  <a:gd name="connsiteX98" fmla="*/ 267591 w 597792"/>
                  <a:gd name="connsiteY98" fmla="*/ 431273 h 533952"/>
                  <a:gd name="connsiteX99" fmla="*/ 542778 w 597792"/>
                  <a:gd name="connsiteY99" fmla="*/ 320057 h 53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597792" h="533952">
                    <a:moveTo>
                      <a:pt x="593249" y="389020"/>
                    </a:moveTo>
                    <a:lnTo>
                      <a:pt x="556406" y="375951"/>
                    </a:lnTo>
                    <a:lnTo>
                      <a:pt x="556406" y="314469"/>
                    </a:lnTo>
                    <a:lnTo>
                      <a:pt x="586026" y="301939"/>
                    </a:lnTo>
                    <a:cubicBezTo>
                      <a:pt x="589493" y="300476"/>
                      <a:pt x="591118" y="296479"/>
                      <a:pt x="589655" y="293012"/>
                    </a:cubicBezTo>
                    <a:cubicBezTo>
                      <a:pt x="588745" y="290856"/>
                      <a:pt x="586794" y="289318"/>
                      <a:pt x="584486" y="288938"/>
                    </a:cubicBezTo>
                    <a:lnTo>
                      <a:pt x="535855" y="280904"/>
                    </a:lnTo>
                    <a:lnTo>
                      <a:pt x="535855" y="220649"/>
                    </a:lnTo>
                    <a:lnTo>
                      <a:pt x="593528" y="197345"/>
                    </a:lnTo>
                    <a:cubicBezTo>
                      <a:pt x="597017" y="195936"/>
                      <a:pt x="598704" y="191965"/>
                      <a:pt x="597295" y="188475"/>
                    </a:cubicBezTo>
                    <a:cubicBezTo>
                      <a:pt x="596563" y="186664"/>
                      <a:pt x="595090" y="185254"/>
                      <a:pt x="593249" y="184603"/>
                    </a:cubicBezTo>
                    <a:lnTo>
                      <a:pt x="556406" y="171534"/>
                    </a:lnTo>
                    <a:lnTo>
                      <a:pt x="556406" y="110052"/>
                    </a:lnTo>
                    <a:lnTo>
                      <a:pt x="586026" y="97521"/>
                    </a:lnTo>
                    <a:cubicBezTo>
                      <a:pt x="589491" y="96055"/>
                      <a:pt x="591113" y="92057"/>
                      <a:pt x="589647" y="88591"/>
                    </a:cubicBezTo>
                    <a:cubicBezTo>
                      <a:pt x="588914" y="86859"/>
                      <a:pt x="587498" y="85506"/>
                      <a:pt x="585733" y="84854"/>
                    </a:cubicBezTo>
                    <a:lnTo>
                      <a:pt x="357058" y="423"/>
                    </a:lnTo>
                    <a:cubicBezTo>
                      <a:pt x="355585" y="-122"/>
                      <a:pt x="353970" y="-141"/>
                      <a:pt x="352486" y="368"/>
                    </a:cubicBezTo>
                    <a:lnTo>
                      <a:pt x="43815" y="108014"/>
                    </a:lnTo>
                    <a:cubicBezTo>
                      <a:pt x="43171" y="108234"/>
                      <a:pt x="42564" y="108551"/>
                      <a:pt x="42016" y="108955"/>
                    </a:cubicBezTo>
                    <a:cubicBezTo>
                      <a:pt x="41137" y="109636"/>
                      <a:pt x="20443" y="125376"/>
                      <a:pt x="20443" y="173735"/>
                    </a:cubicBezTo>
                    <a:cubicBezTo>
                      <a:pt x="20360" y="184749"/>
                      <a:pt x="21623" y="195733"/>
                      <a:pt x="24205" y="206441"/>
                    </a:cubicBezTo>
                    <a:cubicBezTo>
                      <a:pt x="16171" y="213255"/>
                      <a:pt x="2" y="231653"/>
                      <a:pt x="2" y="269130"/>
                    </a:cubicBezTo>
                    <a:cubicBezTo>
                      <a:pt x="-138" y="296100"/>
                      <a:pt x="8498" y="322383"/>
                      <a:pt x="24607" y="344014"/>
                    </a:cubicBezTo>
                    <a:cubicBezTo>
                      <a:pt x="21704" y="355157"/>
                      <a:pt x="20304" y="366638"/>
                      <a:pt x="20443" y="378152"/>
                    </a:cubicBezTo>
                    <a:cubicBezTo>
                      <a:pt x="20443" y="426109"/>
                      <a:pt x="41526" y="445610"/>
                      <a:pt x="42425" y="446407"/>
                    </a:cubicBezTo>
                    <a:cubicBezTo>
                      <a:pt x="43024" y="446952"/>
                      <a:pt x="43716" y="447384"/>
                      <a:pt x="44469" y="447681"/>
                    </a:cubicBezTo>
                    <a:lnTo>
                      <a:pt x="262515" y="533482"/>
                    </a:lnTo>
                    <a:cubicBezTo>
                      <a:pt x="263310" y="533793"/>
                      <a:pt x="264155" y="533952"/>
                      <a:pt x="265009" y="533952"/>
                    </a:cubicBezTo>
                    <a:cubicBezTo>
                      <a:pt x="265885" y="533954"/>
                      <a:pt x="266752" y="533785"/>
                      <a:pt x="267564" y="533455"/>
                    </a:cubicBezTo>
                    <a:lnTo>
                      <a:pt x="593528" y="401762"/>
                    </a:lnTo>
                    <a:cubicBezTo>
                      <a:pt x="597017" y="400353"/>
                      <a:pt x="598704" y="396382"/>
                      <a:pt x="597295" y="392893"/>
                    </a:cubicBezTo>
                    <a:cubicBezTo>
                      <a:pt x="596563" y="391082"/>
                      <a:pt x="595090" y="389672"/>
                      <a:pt x="593249" y="389020"/>
                    </a:cubicBezTo>
                    <a:close/>
                    <a:moveTo>
                      <a:pt x="522227" y="282042"/>
                    </a:moveTo>
                    <a:lnTo>
                      <a:pt x="264729" y="384646"/>
                    </a:lnTo>
                    <a:lnTo>
                      <a:pt x="49028" y="299731"/>
                    </a:lnTo>
                    <a:lnTo>
                      <a:pt x="49028" y="245145"/>
                    </a:lnTo>
                    <a:lnTo>
                      <a:pt x="262542" y="329065"/>
                    </a:lnTo>
                    <a:cubicBezTo>
                      <a:pt x="264163" y="329711"/>
                      <a:pt x="265970" y="329711"/>
                      <a:pt x="267591" y="329065"/>
                    </a:cubicBezTo>
                    <a:lnTo>
                      <a:pt x="522213" y="226175"/>
                    </a:lnTo>
                    <a:close/>
                    <a:moveTo>
                      <a:pt x="265015" y="519800"/>
                    </a:moveTo>
                    <a:lnTo>
                      <a:pt x="50854" y="435539"/>
                    </a:lnTo>
                    <a:cubicBezTo>
                      <a:pt x="47529" y="431832"/>
                      <a:pt x="34085" y="414586"/>
                      <a:pt x="34085" y="378152"/>
                    </a:cubicBezTo>
                    <a:cubicBezTo>
                      <a:pt x="33889" y="366775"/>
                      <a:pt x="35436" y="355435"/>
                      <a:pt x="38671" y="344526"/>
                    </a:cubicBezTo>
                    <a:cubicBezTo>
                      <a:pt x="39408" y="342209"/>
                      <a:pt x="38855" y="339674"/>
                      <a:pt x="37219" y="337875"/>
                    </a:cubicBezTo>
                    <a:cubicBezTo>
                      <a:pt x="21741" y="318314"/>
                      <a:pt x="13422" y="294045"/>
                      <a:pt x="13643" y="269102"/>
                    </a:cubicBezTo>
                    <a:cubicBezTo>
                      <a:pt x="13643" y="228594"/>
                      <a:pt x="34582" y="215477"/>
                      <a:pt x="35448" y="214966"/>
                    </a:cubicBezTo>
                    <a:cubicBezTo>
                      <a:pt x="38174" y="213386"/>
                      <a:pt x="39462" y="210143"/>
                      <a:pt x="38562" y="207123"/>
                    </a:cubicBezTo>
                    <a:cubicBezTo>
                      <a:pt x="35478" y="196266"/>
                      <a:pt x="33977" y="185021"/>
                      <a:pt x="34105" y="173735"/>
                    </a:cubicBezTo>
                    <a:cubicBezTo>
                      <a:pt x="34105" y="137505"/>
                      <a:pt x="46718" y="123216"/>
                      <a:pt x="49566" y="120450"/>
                    </a:cubicBezTo>
                    <a:lnTo>
                      <a:pt x="354625" y="14051"/>
                    </a:lnTo>
                    <a:lnTo>
                      <a:pt x="564698" y="91620"/>
                    </a:lnTo>
                    <a:cubicBezTo>
                      <a:pt x="564794" y="91620"/>
                      <a:pt x="564794" y="91716"/>
                      <a:pt x="564698" y="91750"/>
                    </a:cubicBezTo>
                    <a:lnTo>
                      <a:pt x="265015" y="213174"/>
                    </a:lnTo>
                    <a:lnTo>
                      <a:pt x="65150" y="134500"/>
                    </a:lnTo>
                    <a:cubicBezTo>
                      <a:pt x="61647" y="133123"/>
                      <a:pt x="57692" y="134845"/>
                      <a:pt x="56315" y="138347"/>
                    </a:cubicBezTo>
                    <a:cubicBezTo>
                      <a:pt x="56002" y="139142"/>
                      <a:pt x="55842" y="139989"/>
                      <a:pt x="55842" y="140844"/>
                    </a:cubicBezTo>
                    <a:lnTo>
                      <a:pt x="55842" y="208983"/>
                    </a:lnTo>
                    <a:cubicBezTo>
                      <a:pt x="55842" y="211780"/>
                      <a:pt x="57553" y="214293"/>
                      <a:pt x="60155" y="215320"/>
                    </a:cubicBezTo>
                    <a:lnTo>
                      <a:pt x="262542" y="294995"/>
                    </a:lnTo>
                    <a:cubicBezTo>
                      <a:pt x="264163" y="295642"/>
                      <a:pt x="265970" y="295642"/>
                      <a:pt x="267591" y="294995"/>
                    </a:cubicBezTo>
                    <a:lnTo>
                      <a:pt x="546451" y="182293"/>
                    </a:lnTo>
                    <a:lnTo>
                      <a:pt x="571594" y="191376"/>
                    </a:lnTo>
                    <a:cubicBezTo>
                      <a:pt x="571682" y="191410"/>
                      <a:pt x="571682" y="191464"/>
                      <a:pt x="571594" y="191505"/>
                    </a:cubicBezTo>
                    <a:lnTo>
                      <a:pt x="265015" y="315382"/>
                    </a:lnTo>
                    <a:lnTo>
                      <a:pt x="44708" y="228805"/>
                    </a:lnTo>
                    <a:cubicBezTo>
                      <a:pt x="41206" y="227428"/>
                      <a:pt x="37250" y="229150"/>
                      <a:pt x="35873" y="232652"/>
                    </a:cubicBezTo>
                    <a:cubicBezTo>
                      <a:pt x="35560" y="233447"/>
                      <a:pt x="35400" y="234294"/>
                      <a:pt x="35400" y="235149"/>
                    </a:cubicBezTo>
                    <a:lnTo>
                      <a:pt x="35400" y="304378"/>
                    </a:lnTo>
                    <a:cubicBezTo>
                      <a:pt x="35401" y="307175"/>
                      <a:pt x="37111" y="309688"/>
                      <a:pt x="39713" y="310715"/>
                    </a:cubicBezTo>
                    <a:lnTo>
                      <a:pt x="262249" y="398315"/>
                    </a:lnTo>
                    <a:cubicBezTo>
                      <a:pt x="263860" y="398952"/>
                      <a:pt x="265653" y="398952"/>
                      <a:pt x="267264" y="398315"/>
                    </a:cubicBezTo>
                    <a:lnTo>
                      <a:pt x="529797" y="293721"/>
                    </a:lnTo>
                    <a:lnTo>
                      <a:pt x="558811" y="298491"/>
                    </a:lnTo>
                    <a:cubicBezTo>
                      <a:pt x="558940" y="298491"/>
                      <a:pt x="558947" y="298572"/>
                      <a:pt x="558811" y="298620"/>
                    </a:cubicBezTo>
                    <a:lnTo>
                      <a:pt x="265015" y="417591"/>
                    </a:lnTo>
                    <a:lnTo>
                      <a:pt x="65150" y="338918"/>
                    </a:lnTo>
                    <a:cubicBezTo>
                      <a:pt x="61647" y="337541"/>
                      <a:pt x="57692" y="339263"/>
                      <a:pt x="56315" y="342765"/>
                    </a:cubicBezTo>
                    <a:cubicBezTo>
                      <a:pt x="56002" y="343560"/>
                      <a:pt x="55842" y="344407"/>
                      <a:pt x="55842" y="345261"/>
                    </a:cubicBezTo>
                    <a:lnTo>
                      <a:pt x="55842" y="413401"/>
                    </a:lnTo>
                    <a:cubicBezTo>
                      <a:pt x="55842" y="416198"/>
                      <a:pt x="57553" y="418711"/>
                      <a:pt x="60155" y="419738"/>
                    </a:cubicBezTo>
                    <a:lnTo>
                      <a:pt x="262542" y="499413"/>
                    </a:lnTo>
                    <a:cubicBezTo>
                      <a:pt x="264163" y="500059"/>
                      <a:pt x="265970" y="500059"/>
                      <a:pt x="267591" y="499413"/>
                    </a:cubicBezTo>
                    <a:lnTo>
                      <a:pt x="546451" y="386710"/>
                    </a:lnTo>
                    <a:lnTo>
                      <a:pt x="571594" y="395793"/>
                    </a:lnTo>
                    <a:cubicBezTo>
                      <a:pt x="571682" y="395793"/>
                      <a:pt x="571682" y="395882"/>
                      <a:pt x="571594" y="395923"/>
                    </a:cubicBezTo>
                    <a:close/>
                    <a:moveTo>
                      <a:pt x="542778" y="169081"/>
                    </a:moveTo>
                    <a:lnTo>
                      <a:pt x="265015" y="281313"/>
                    </a:lnTo>
                    <a:lnTo>
                      <a:pt x="69456" y="204316"/>
                    </a:lnTo>
                    <a:lnTo>
                      <a:pt x="69456" y="150826"/>
                    </a:lnTo>
                    <a:lnTo>
                      <a:pt x="262542" y="226856"/>
                    </a:lnTo>
                    <a:cubicBezTo>
                      <a:pt x="264163" y="227503"/>
                      <a:pt x="265970" y="227503"/>
                      <a:pt x="267591" y="226856"/>
                    </a:cubicBezTo>
                    <a:lnTo>
                      <a:pt x="542778" y="115639"/>
                    </a:lnTo>
                    <a:close/>
                    <a:moveTo>
                      <a:pt x="542778" y="373498"/>
                    </a:moveTo>
                    <a:lnTo>
                      <a:pt x="265015" y="485730"/>
                    </a:lnTo>
                    <a:lnTo>
                      <a:pt x="69456" y="408733"/>
                    </a:lnTo>
                    <a:lnTo>
                      <a:pt x="69456" y="355244"/>
                    </a:lnTo>
                    <a:lnTo>
                      <a:pt x="262542" y="431273"/>
                    </a:lnTo>
                    <a:cubicBezTo>
                      <a:pt x="264163" y="431920"/>
                      <a:pt x="265970" y="431920"/>
                      <a:pt x="267591" y="431273"/>
                    </a:cubicBezTo>
                    <a:lnTo>
                      <a:pt x="542778" y="320057"/>
                    </a:lnTo>
                    <a:close/>
                  </a:path>
                </a:pathLst>
              </a:custGeom>
              <a:solidFill>
                <a:schemeClr val="accent3"/>
              </a:solidFill>
              <a:ln w="674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62" name="Graphic 22" descr="Chicken leg outline">
                <a:extLst>
                  <a:ext uri="{FF2B5EF4-FFF2-40B4-BE49-F238E27FC236}">
                    <a16:creationId xmlns:a16="http://schemas.microsoft.com/office/drawing/2014/main" id="{D7D2E74E-5012-F272-8F82-532BF4259BA3}"/>
                  </a:ext>
                </a:extLst>
              </p:cNvPr>
              <p:cNvSpPr/>
              <p:nvPr/>
            </p:nvSpPr>
            <p:spPr>
              <a:xfrm>
                <a:off x="4931127" y="5060491"/>
                <a:ext cx="657408" cy="657736"/>
              </a:xfrm>
              <a:custGeom>
                <a:avLst/>
                <a:gdLst>
                  <a:gd name="connsiteX0" fmla="*/ 603673 w 657408"/>
                  <a:gd name="connsiteY0" fmla="*/ 53748 h 657736"/>
                  <a:gd name="connsiteX1" fmla="*/ 344198 w 657408"/>
                  <a:gd name="connsiteY1" fmla="*/ 53730 h 657736"/>
                  <a:gd name="connsiteX2" fmla="*/ 344181 w 657408"/>
                  <a:gd name="connsiteY2" fmla="*/ 53748 h 657736"/>
                  <a:gd name="connsiteX3" fmla="*/ 259314 w 657408"/>
                  <a:gd name="connsiteY3" fmla="*/ 261422 h 657736"/>
                  <a:gd name="connsiteX4" fmla="*/ 193641 w 657408"/>
                  <a:gd name="connsiteY4" fmla="*/ 398891 h 657736"/>
                  <a:gd name="connsiteX5" fmla="*/ 130357 w 657408"/>
                  <a:gd name="connsiteY5" fmla="*/ 462174 h 657736"/>
                  <a:gd name="connsiteX6" fmla="*/ 38865 w 657408"/>
                  <a:gd name="connsiteY6" fmla="*/ 430095 h 657736"/>
                  <a:gd name="connsiteX7" fmla="*/ 6787 w 657408"/>
                  <a:gd name="connsiteY7" fmla="*/ 521589 h 657736"/>
                  <a:gd name="connsiteX8" fmla="*/ 98279 w 657408"/>
                  <a:gd name="connsiteY8" fmla="*/ 553666 h 657736"/>
                  <a:gd name="connsiteX9" fmla="*/ 115826 w 657408"/>
                  <a:gd name="connsiteY9" fmla="*/ 541550 h 657736"/>
                  <a:gd name="connsiteX10" fmla="*/ 115859 w 657408"/>
                  <a:gd name="connsiteY10" fmla="*/ 541584 h 657736"/>
                  <a:gd name="connsiteX11" fmla="*/ 118442 w 657408"/>
                  <a:gd name="connsiteY11" fmla="*/ 638857 h 657736"/>
                  <a:gd name="connsiteX12" fmla="*/ 213218 w 657408"/>
                  <a:gd name="connsiteY12" fmla="*/ 638777 h 657736"/>
                  <a:gd name="connsiteX13" fmla="*/ 229444 w 657408"/>
                  <a:gd name="connsiteY13" fmla="*/ 564859 h 657736"/>
                  <a:gd name="connsiteX14" fmla="*/ 195244 w 657408"/>
                  <a:gd name="connsiteY14" fmla="*/ 527041 h 657736"/>
                  <a:gd name="connsiteX15" fmla="*/ 258522 w 657408"/>
                  <a:gd name="connsiteY15" fmla="*/ 463764 h 657736"/>
                  <a:gd name="connsiteX16" fmla="*/ 282803 w 657408"/>
                  <a:gd name="connsiteY16" fmla="*/ 473101 h 657736"/>
                  <a:gd name="connsiteX17" fmla="*/ 396928 w 657408"/>
                  <a:gd name="connsiteY17" fmla="*/ 399036 h 657736"/>
                  <a:gd name="connsiteX18" fmla="*/ 603674 w 657408"/>
                  <a:gd name="connsiteY18" fmla="*/ 313229 h 657736"/>
                  <a:gd name="connsiteX19" fmla="*/ 603673 w 657408"/>
                  <a:gd name="connsiteY19" fmla="*/ 53748 h 657736"/>
                  <a:gd name="connsiteX20" fmla="*/ 183746 w 657408"/>
                  <a:gd name="connsiteY20" fmla="*/ 515543 h 657736"/>
                  <a:gd name="connsiteX21" fmla="*/ 183740 w 657408"/>
                  <a:gd name="connsiteY21" fmla="*/ 538538 h 657736"/>
                  <a:gd name="connsiteX22" fmla="*/ 188244 w 657408"/>
                  <a:gd name="connsiteY22" fmla="*/ 541722 h 657736"/>
                  <a:gd name="connsiteX23" fmla="*/ 212647 w 657408"/>
                  <a:gd name="connsiteY23" fmla="*/ 611539 h 657736"/>
                  <a:gd name="connsiteX24" fmla="*/ 142829 w 657408"/>
                  <a:gd name="connsiteY24" fmla="*/ 635942 h 657736"/>
                  <a:gd name="connsiteX25" fmla="*/ 118426 w 657408"/>
                  <a:gd name="connsiteY25" fmla="*/ 566124 h 657736"/>
                  <a:gd name="connsiteX26" fmla="*/ 128630 w 657408"/>
                  <a:gd name="connsiteY26" fmla="*/ 551779 h 657736"/>
                  <a:gd name="connsiteX27" fmla="*/ 128630 w 657408"/>
                  <a:gd name="connsiteY27" fmla="*/ 528782 h 657736"/>
                  <a:gd name="connsiteX28" fmla="*/ 105635 w 657408"/>
                  <a:gd name="connsiteY28" fmla="*/ 528782 h 657736"/>
                  <a:gd name="connsiteX29" fmla="*/ 29790 w 657408"/>
                  <a:gd name="connsiteY29" fmla="*/ 530289 h 657736"/>
                  <a:gd name="connsiteX30" fmla="*/ 28284 w 657408"/>
                  <a:gd name="connsiteY30" fmla="*/ 454444 h 657736"/>
                  <a:gd name="connsiteX31" fmla="*/ 104128 w 657408"/>
                  <a:gd name="connsiteY31" fmla="*/ 452937 h 657736"/>
                  <a:gd name="connsiteX32" fmla="*/ 115655 w 657408"/>
                  <a:gd name="connsiteY32" fmla="*/ 469117 h 657736"/>
                  <a:gd name="connsiteX33" fmla="*/ 137302 w 657408"/>
                  <a:gd name="connsiteY33" fmla="*/ 476875 h 657736"/>
                  <a:gd name="connsiteX34" fmla="*/ 141855 w 657408"/>
                  <a:gd name="connsiteY34" fmla="*/ 473670 h 657736"/>
                  <a:gd name="connsiteX35" fmla="*/ 203684 w 657408"/>
                  <a:gd name="connsiteY35" fmla="*/ 411839 h 657736"/>
                  <a:gd name="connsiteX36" fmla="*/ 223959 w 657408"/>
                  <a:gd name="connsiteY36" fmla="*/ 433482 h 657736"/>
                  <a:gd name="connsiteX37" fmla="*/ 245598 w 657408"/>
                  <a:gd name="connsiteY37" fmla="*/ 453688 h 657736"/>
                  <a:gd name="connsiteX38" fmla="*/ 592176 w 657408"/>
                  <a:gd name="connsiteY38" fmla="*/ 301730 h 657736"/>
                  <a:gd name="connsiteX39" fmla="*/ 464246 w 657408"/>
                  <a:gd name="connsiteY39" fmla="*/ 357804 h 657736"/>
                  <a:gd name="connsiteX40" fmla="*/ 389441 w 657408"/>
                  <a:gd name="connsiteY40" fmla="*/ 384602 h 657736"/>
                  <a:gd name="connsiteX41" fmla="*/ 311832 w 657408"/>
                  <a:gd name="connsiteY41" fmla="*/ 437983 h 657736"/>
                  <a:gd name="connsiteX42" fmla="*/ 282803 w 657408"/>
                  <a:gd name="connsiteY42" fmla="*/ 456841 h 657736"/>
                  <a:gd name="connsiteX43" fmla="*/ 235457 w 657408"/>
                  <a:gd name="connsiteY43" fmla="*/ 421987 h 657736"/>
                  <a:gd name="connsiteX44" fmla="*/ 200579 w 657408"/>
                  <a:gd name="connsiteY44" fmla="*/ 375414 h 657736"/>
                  <a:gd name="connsiteX45" fmla="*/ 220220 w 657408"/>
                  <a:gd name="connsiteY45" fmla="*/ 344674 h 657736"/>
                  <a:gd name="connsiteX46" fmla="*/ 273561 w 657408"/>
                  <a:gd name="connsiteY46" fmla="*/ 269260 h 657736"/>
                  <a:gd name="connsiteX47" fmla="*/ 301874 w 657408"/>
                  <a:gd name="connsiteY47" fmla="*/ 190218 h 657736"/>
                  <a:gd name="connsiteX48" fmla="*/ 355683 w 657408"/>
                  <a:gd name="connsiteY48" fmla="*/ 65243 h 657736"/>
                  <a:gd name="connsiteX49" fmla="*/ 592173 w 657408"/>
                  <a:gd name="connsiteY49" fmla="*/ 66255 h 657736"/>
                  <a:gd name="connsiteX50" fmla="*/ 592176 w 657408"/>
                  <a:gd name="connsiteY50" fmla="*/ 301730 h 657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57408" h="657736">
                    <a:moveTo>
                      <a:pt x="603673" y="53748"/>
                    </a:moveTo>
                    <a:cubicBezTo>
                      <a:pt x="532026" y="-17909"/>
                      <a:pt x="415855" y="-17917"/>
                      <a:pt x="344198" y="53730"/>
                    </a:cubicBezTo>
                    <a:cubicBezTo>
                      <a:pt x="344192" y="53736"/>
                      <a:pt x="344187" y="53742"/>
                      <a:pt x="344181" y="53748"/>
                    </a:cubicBezTo>
                    <a:cubicBezTo>
                      <a:pt x="301422" y="96506"/>
                      <a:pt x="284221" y="216156"/>
                      <a:pt x="259314" y="261422"/>
                    </a:cubicBezTo>
                    <a:cubicBezTo>
                      <a:pt x="210379" y="350352"/>
                      <a:pt x="164059" y="355417"/>
                      <a:pt x="193641" y="398891"/>
                    </a:cubicBezTo>
                    <a:lnTo>
                      <a:pt x="130357" y="462174"/>
                    </a:lnTo>
                    <a:cubicBezTo>
                      <a:pt x="113950" y="428051"/>
                      <a:pt x="72988" y="413689"/>
                      <a:pt x="38865" y="430095"/>
                    </a:cubicBezTo>
                    <a:cubicBezTo>
                      <a:pt x="4742" y="446502"/>
                      <a:pt x="-9620" y="487465"/>
                      <a:pt x="6787" y="521589"/>
                    </a:cubicBezTo>
                    <a:cubicBezTo>
                      <a:pt x="23193" y="555711"/>
                      <a:pt x="64156" y="570073"/>
                      <a:pt x="98279" y="553666"/>
                    </a:cubicBezTo>
                    <a:cubicBezTo>
                      <a:pt x="104724" y="550567"/>
                      <a:pt x="110644" y="546479"/>
                      <a:pt x="115826" y="541550"/>
                    </a:cubicBezTo>
                    <a:cubicBezTo>
                      <a:pt x="116548" y="540864"/>
                      <a:pt x="116545" y="540861"/>
                      <a:pt x="115859" y="541584"/>
                    </a:cubicBezTo>
                    <a:cubicBezTo>
                      <a:pt x="89711" y="569158"/>
                      <a:pt x="90867" y="612710"/>
                      <a:pt x="118442" y="638857"/>
                    </a:cubicBezTo>
                    <a:cubicBezTo>
                      <a:pt x="145020" y="664061"/>
                      <a:pt x="186683" y="664025"/>
                      <a:pt x="213218" y="638777"/>
                    </a:cubicBezTo>
                    <a:cubicBezTo>
                      <a:pt x="232613" y="619428"/>
                      <a:pt x="238951" y="590551"/>
                      <a:pt x="229444" y="564859"/>
                    </a:cubicBezTo>
                    <a:cubicBezTo>
                      <a:pt x="223932" y="547969"/>
                      <a:pt x="211497" y="534219"/>
                      <a:pt x="195244" y="527041"/>
                    </a:cubicBezTo>
                    <a:lnTo>
                      <a:pt x="258522" y="463764"/>
                    </a:lnTo>
                    <a:cubicBezTo>
                      <a:pt x="265487" y="469256"/>
                      <a:pt x="273952" y="472511"/>
                      <a:pt x="282803" y="473101"/>
                    </a:cubicBezTo>
                    <a:cubicBezTo>
                      <a:pt x="308511" y="473101"/>
                      <a:pt x="326367" y="435638"/>
                      <a:pt x="396928" y="399036"/>
                    </a:cubicBezTo>
                    <a:cubicBezTo>
                      <a:pt x="443133" y="375072"/>
                      <a:pt x="560938" y="355965"/>
                      <a:pt x="603674" y="313229"/>
                    </a:cubicBezTo>
                    <a:cubicBezTo>
                      <a:pt x="675320" y="241572"/>
                      <a:pt x="675320" y="125404"/>
                      <a:pt x="603673" y="53748"/>
                    </a:cubicBezTo>
                    <a:close/>
                    <a:moveTo>
                      <a:pt x="183746" y="515543"/>
                    </a:moveTo>
                    <a:cubicBezTo>
                      <a:pt x="177394" y="521891"/>
                      <a:pt x="177392" y="532186"/>
                      <a:pt x="183740" y="538538"/>
                    </a:cubicBezTo>
                    <a:cubicBezTo>
                      <a:pt x="185049" y="539849"/>
                      <a:pt x="186572" y="540925"/>
                      <a:pt x="188244" y="541722"/>
                    </a:cubicBezTo>
                    <a:cubicBezTo>
                      <a:pt x="214262" y="554262"/>
                      <a:pt x="225187" y="585521"/>
                      <a:pt x="212647" y="611539"/>
                    </a:cubicBezTo>
                    <a:cubicBezTo>
                      <a:pt x="200105" y="637557"/>
                      <a:pt x="168847" y="648482"/>
                      <a:pt x="142829" y="635942"/>
                    </a:cubicBezTo>
                    <a:cubicBezTo>
                      <a:pt x="116811" y="623401"/>
                      <a:pt x="105885" y="592142"/>
                      <a:pt x="118426" y="566124"/>
                    </a:cubicBezTo>
                    <a:cubicBezTo>
                      <a:pt x="120992" y="560800"/>
                      <a:pt x="124443" y="555949"/>
                      <a:pt x="128630" y="551779"/>
                    </a:cubicBezTo>
                    <a:cubicBezTo>
                      <a:pt x="134981" y="545428"/>
                      <a:pt x="134981" y="535132"/>
                      <a:pt x="128630" y="528782"/>
                    </a:cubicBezTo>
                    <a:cubicBezTo>
                      <a:pt x="122281" y="522432"/>
                      <a:pt x="111985" y="522432"/>
                      <a:pt x="105635" y="528782"/>
                    </a:cubicBezTo>
                    <a:cubicBezTo>
                      <a:pt x="85107" y="550142"/>
                      <a:pt x="51150" y="550816"/>
                      <a:pt x="29790" y="530289"/>
                    </a:cubicBezTo>
                    <a:cubicBezTo>
                      <a:pt x="8430" y="509760"/>
                      <a:pt x="7756" y="475804"/>
                      <a:pt x="28284" y="454444"/>
                    </a:cubicBezTo>
                    <a:cubicBezTo>
                      <a:pt x="48812" y="433084"/>
                      <a:pt x="82768" y="432409"/>
                      <a:pt x="104128" y="452937"/>
                    </a:cubicBezTo>
                    <a:cubicBezTo>
                      <a:pt x="108944" y="457566"/>
                      <a:pt x="112853" y="463053"/>
                      <a:pt x="115655" y="469117"/>
                    </a:cubicBezTo>
                    <a:cubicBezTo>
                      <a:pt x="119491" y="477236"/>
                      <a:pt x="129182" y="480709"/>
                      <a:pt x="137302" y="476875"/>
                    </a:cubicBezTo>
                    <a:cubicBezTo>
                      <a:pt x="138993" y="476075"/>
                      <a:pt x="140533" y="474992"/>
                      <a:pt x="141855" y="473670"/>
                    </a:cubicBezTo>
                    <a:lnTo>
                      <a:pt x="203684" y="411839"/>
                    </a:lnTo>
                    <a:cubicBezTo>
                      <a:pt x="209147" y="418226"/>
                      <a:pt x="215813" y="425334"/>
                      <a:pt x="223959" y="433482"/>
                    </a:cubicBezTo>
                    <a:cubicBezTo>
                      <a:pt x="232121" y="441642"/>
                      <a:pt x="239198" y="448229"/>
                      <a:pt x="245598" y="453688"/>
                    </a:cubicBezTo>
                    <a:close/>
                    <a:moveTo>
                      <a:pt x="592176" y="301730"/>
                    </a:moveTo>
                    <a:cubicBezTo>
                      <a:pt x="567900" y="326007"/>
                      <a:pt x="510427" y="343636"/>
                      <a:pt x="464246" y="357804"/>
                    </a:cubicBezTo>
                    <a:cubicBezTo>
                      <a:pt x="438642" y="364748"/>
                      <a:pt x="413629" y="373708"/>
                      <a:pt x="389441" y="384602"/>
                    </a:cubicBezTo>
                    <a:cubicBezTo>
                      <a:pt x="361512" y="399200"/>
                      <a:pt x="335453" y="417124"/>
                      <a:pt x="311832" y="437983"/>
                    </a:cubicBezTo>
                    <a:cubicBezTo>
                      <a:pt x="298878" y="448929"/>
                      <a:pt x="289519" y="456841"/>
                      <a:pt x="282803" y="456841"/>
                    </a:cubicBezTo>
                    <a:cubicBezTo>
                      <a:pt x="271610" y="456841"/>
                      <a:pt x="250420" y="436949"/>
                      <a:pt x="235457" y="421987"/>
                    </a:cubicBezTo>
                    <a:cubicBezTo>
                      <a:pt x="220860" y="407392"/>
                      <a:pt x="201365" y="386682"/>
                      <a:pt x="200579" y="375414"/>
                    </a:cubicBezTo>
                    <a:cubicBezTo>
                      <a:pt x="200108" y="368673"/>
                      <a:pt x="206990" y="360238"/>
                      <a:pt x="220220" y="344674"/>
                    </a:cubicBezTo>
                    <a:cubicBezTo>
                      <a:pt x="240684" y="321547"/>
                      <a:pt x="258570" y="296259"/>
                      <a:pt x="273561" y="269260"/>
                    </a:cubicBezTo>
                    <a:cubicBezTo>
                      <a:pt x="285423" y="243845"/>
                      <a:pt x="294901" y="217385"/>
                      <a:pt x="301874" y="190218"/>
                    </a:cubicBezTo>
                    <a:cubicBezTo>
                      <a:pt x="316058" y="142675"/>
                      <a:pt x="332134" y="88788"/>
                      <a:pt x="355683" y="65243"/>
                    </a:cubicBezTo>
                    <a:cubicBezTo>
                      <a:pt x="421267" y="218"/>
                      <a:pt x="527147" y="670"/>
                      <a:pt x="592173" y="66255"/>
                    </a:cubicBezTo>
                    <a:cubicBezTo>
                      <a:pt x="656804" y="131441"/>
                      <a:pt x="656806" y="236542"/>
                      <a:pt x="592176" y="301730"/>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59" name="Graphic 34" descr="Electric Tower outline">
                <a:extLst>
                  <a:ext uri="{FF2B5EF4-FFF2-40B4-BE49-F238E27FC236}">
                    <a16:creationId xmlns:a16="http://schemas.microsoft.com/office/drawing/2014/main" id="{9457C176-BB1C-CD50-E0CE-2EBFAF9A1A40}"/>
                  </a:ext>
                </a:extLst>
              </p:cNvPr>
              <p:cNvSpPr/>
              <p:nvPr/>
            </p:nvSpPr>
            <p:spPr>
              <a:xfrm>
                <a:off x="3506514" y="4275687"/>
                <a:ext cx="362667" cy="509512"/>
              </a:xfrm>
              <a:custGeom>
                <a:avLst/>
                <a:gdLst>
                  <a:gd name="connsiteX0" fmla="*/ 357001 w 362667"/>
                  <a:gd name="connsiteY0" fmla="*/ 181330 h 509512"/>
                  <a:gd name="connsiteX1" fmla="*/ 362667 w 362667"/>
                  <a:gd name="connsiteY1" fmla="*/ 175663 h 509512"/>
                  <a:gd name="connsiteX2" fmla="*/ 362667 w 362667"/>
                  <a:gd name="connsiteY2" fmla="*/ 147330 h 509512"/>
                  <a:gd name="connsiteX3" fmla="*/ 359347 w 362667"/>
                  <a:gd name="connsiteY3" fmla="*/ 142167 h 509512"/>
                  <a:gd name="connsiteX4" fmla="*/ 234680 w 362667"/>
                  <a:gd name="connsiteY4" fmla="*/ 85500 h 509512"/>
                  <a:gd name="connsiteX5" fmla="*/ 232334 w 362667"/>
                  <a:gd name="connsiteY5" fmla="*/ 84996 h 509512"/>
                  <a:gd name="connsiteX6" fmla="*/ 229251 w 362667"/>
                  <a:gd name="connsiteY6" fmla="*/ 84996 h 509512"/>
                  <a:gd name="connsiteX7" fmla="*/ 226633 w 362667"/>
                  <a:gd name="connsiteY7" fmla="*/ 61695 h 509512"/>
                  <a:gd name="connsiteX8" fmla="*/ 225641 w 362667"/>
                  <a:gd name="connsiteY8" fmla="*/ 59082 h 509512"/>
                  <a:gd name="connsiteX9" fmla="*/ 185975 w 362667"/>
                  <a:gd name="connsiteY9" fmla="*/ 2416 h 509512"/>
                  <a:gd name="connsiteX10" fmla="*/ 178082 w 362667"/>
                  <a:gd name="connsiteY10" fmla="*/ 1026 h 509512"/>
                  <a:gd name="connsiteX11" fmla="*/ 176693 w 362667"/>
                  <a:gd name="connsiteY11" fmla="*/ 2416 h 509512"/>
                  <a:gd name="connsiteX12" fmla="*/ 137026 w 362667"/>
                  <a:gd name="connsiteY12" fmla="*/ 59082 h 509512"/>
                  <a:gd name="connsiteX13" fmla="*/ 136034 w 362667"/>
                  <a:gd name="connsiteY13" fmla="*/ 61695 h 509512"/>
                  <a:gd name="connsiteX14" fmla="*/ 133416 w 362667"/>
                  <a:gd name="connsiteY14" fmla="*/ 84996 h 509512"/>
                  <a:gd name="connsiteX15" fmla="*/ 130334 w 362667"/>
                  <a:gd name="connsiteY15" fmla="*/ 84996 h 509512"/>
                  <a:gd name="connsiteX16" fmla="*/ 127988 w 362667"/>
                  <a:gd name="connsiteY16" fmla="*/ 85506 h 509512"/>
                  <a:gd name="connsiteX17" fmla="*/ 3321 w 362667"/>
                  <a:gd name="connsiteY17" fmla="*/ 142173 h 509512"/>
                  <a:gd name="connsiteX18" fmla="*/ 0 w 362667"/>
                  <a:gd name="connsiteY18" fmla="*/ 147330 h 509512"/>
                  <a:gd name="connsiteX19" fmla="*/ 0 w 362667"/>
                  <a:gd name="connsiteY19" fmla="*/ 175663 h 509512"/>
                  <a:gd name="connsiteX20" fmla="*/ 5667 w 362667"/>
                  <a:gd name="connsiteY20" fmla="*/ 181330 h 509512"/>
                  <a:gd name="connsiteX21" fmla="*/ 11333 w 362667"/>
                  <a:gd name="connsiteY21" fmla="*/ 175663 h 509512"/>
                  <a:gd name="connsiteX22" fmla="*/ 11333 w 362667"/>
                  <a:gd name="connsiteY22" fmla="*/ 152996 h 509512"/>
                  <a:gd name="connsiteX23" fmla="*/ 125800 w 362667"/>
                  <a:gd name="connsiteY23" fmla="*/ 152996 h 509512"/>
                  <a:gd name="connsiteX24" fmla="*/ 118887 w 362667"/>
                  <a:gd name="connsiteY24" fmla="*/ 214310 h 509512"/>
                  <a:gd name="connsiteX25" fmla="*/ 3321 w 362667"/>
                  <a:gd name="connsiteY25" fmla="*/ 266840 h 509512"/>
                  <a:gd name="connsiteX26" fmla="*/ 0 w 362667"/>
                  <a:gd name="connsiteY26" fmla="*/ 271996 h 509512"/>
                  <a:gd name="connsiteX27" fmla="*/ 0 w 362667"/>
                  <a:gd name="connsiteY27" fmla="*/ 300330 h 509512"/>
                  <a:gd name="connsiteX28" fmla="*/ 5667 w 362667"/>
                  <a:gd name="connsiteY28" fmla="*/ 305997 h 509512"/>
                  <a:gd name="connsiteX29" fmla="*/ 11333 w 362667"/>
                  <a:gd name="connsiteY29" fmla="*/ 300330 h 509512"/>
                  <a:gd name="connsiteX30" fmla="*/ 11333 w 362667"/>
                  <a:gd name="connsiteY30" fmla="*/ 277663 h 509512"/>
                  <a:gd name="connsiteX31" fmla="*/ 111770 w 362667"/>
                  <a:gd name="connsiteY31" fmla="*/ 277663 h 509512"/>
                  <a:gd name="connsiteX32" fmla="*/ 107803 w 362667"/>
                  <a:gd name="connsiteY32" fmla="*/ 313097 h 509512"/>
                  <a:gd name="connsiteX33" fmla="*/ 32566 w 362667"/>
                  <a:gd name="connsiteY33" fmla="*/ 501333 h 509512"/>
                  <a:gd name="connsiteX34" fmla="*/ 35726 w 362667"/>
                  <a:gd name="connsiteY34" fmla="*/ 508697 h 509512"/>
                  <a:gd name="connsiteX35" fmla="*/ 37825 w 362667"/>
                  <a:gd name="connsiteY35" fmla="*/ 509102 h 509512"/>
                  <a:gd name="connsiteX36" fmla="*/ 40046 w 362667"/>
                  <a:gd name="connsiteY36" fmla="*/ 508648 h 509512"/>
                  <a:gd name="connsiteX37" fmla="*/ 181033 w 362667"/>
                  <a:gd name="connsiteY37" fmla="*/ 448530 h 509512"/>
                  <a:gd name="connsiteX38" fmla="*/ 322848 w 362667"/>
                  <a:gd name="connsiteY38" fmla="*/ 509056 h 509512"/>
                  <a:gd name="connsiteX39" fmla="*/ 330283 w 362667"/>
                  <a:gd name="connsiteY39" fmla="*/ 506068 h 509512"/>
                  <a:gd name="connsiteX40" fmla="*/ 330333 w 362667"/>
                  <a:gd name="connsiteY40" fmla="*/ 501741 h 509512"/>
                  <a:gd name="connsiteX41" fmla="*/ 254876 w 362667"/>
                  <a:gd name="connsiteY41" fmla="*/ 313097 h 509512"/>
                  <a:gd name="connsiteX42" fmla="*/ 250898 w 362667"/>
                  <a:gd name="connsiteY42" fmla="*/ 277663 h 509512"/>
                  <a:gd name="connsiteX43" fmla="*/ 351334 w 362667"/>
                  <a:gd name="connsiteY43" fmla="*/ 277663 h 509512"/>
                  <a:gd name="connsiteX44" fmla="*/ 351334 w 362667"/>
                  <a:gd name="connsiteY44" fmla="*/ 300330 h 509512"/>
                  <a:gd name="connsiteX45" fmla="*/ 357001 w 362667"/>
                  <a:gd name="connsiteY45" fmla="*/ 305997 h 509512"/>
                  <a:gd name="connsiteX46" fmla="*/ 362667 w 362667"/>
                  <a:gd name="connsiteY46" fmla="*/ 300330 h 509512"/>
                  <a:gd name="connsiteX47" fmla="*/ 362667 w 362667"/>
                  <a:gd name="connsiteY47" fmla="*/ 271996 h 509512"/>
                  <a:gd name="connsiteX48" fmla="*/ 359347 w 362667"/>
                  <a:gd name="connsiteY48" fmla="*/ 266840 h 509512"/>
                  <a:gd name="connsiteX49" fmla="*/ 243780 w 362667"/>
                  <a:gd name="connsiteY49" fmla="*/ 214310 h 509512"/>
                  <a:gd name="connsiteX50" fmla="*/ 236867 w 362667"/>
                  <a:gd name="connsiteY50" fmla="*/ 152996 h 509512"/>
                  <a:gd name="connsiteX51" fmla="*/ 351334 w 362667"/>
                  <a:gd name="connsiteY51" fmla="*/ 152996 h 509512"/>
                  <a:gd name="connsiteX52" fmla="*/ 351334 w 362667"/>
                  <a:gd name="connsiteY52" fmla="*/ 175663 h 509512"/>
                  <a:gd name="connsiteX53" fmla="*/ 357001 w 362667"/>
                  <a:gd name="connsiteY53" fmla="*/ 181330 h 509512"/>
                  <a:gd name="connsiteX54" fmla="*/ 147135 w 362667"/>
                  <a:gd name="connsiteY54" fmla="*/ 64398 h 509512"/>
                  <a:gd name="connsiteX55" fmla="*/ 181288 w 362667"/>
                  <a:gd name="connsiteY55" fmla="*/ 15613 h 509512"/>
                  <a:gd name="connsiteX56" fmla="*/ 181357 w 362667"/>
                  <a:gd name="connsiteY56" fmla="*/ 15591 h 509512"/>
                  <a:gd name="connsiteX57" fmla="*/ 181379 w 362667"/>
                  <a:gd name="connsiteY57" fmla="*/ 15613 h 509512"/>
                  <a:gd name="connsiteX58" fmla="*/ 215532 w 362667"/>
                  <a:gd name="connsiteY58" fmla="*/ 64398 h 509512"/>
                  <a:gd name="connsiteX59" fmla="*/ 217844 w 362667"/>
                  <a:gd name="connsiteY59" fmla="*/ 84996 h 509512"/>
                  <a:gd name="connsiteX60" fmla="*/ 144823 w 362667"/>
                  <a:gd name="connsiteY60" fmla="*/ 84996 h 509512"/>
                  <a:gd name="connsiteX61" fmla="*/ 219119 w 362667"/>
                  <a:gd name="connsiteY61" fmla="*/ 96329 h 509512"/>
                  <a:gd name="connsiteX62" fmla="*/ 224219 w 362667"/>
                  <a:gd name="connsiteY62" fmla="*/ 141663 h 509512"/>
                  <a:gd name="connsiteX63" fmla="*/ 138454 w 362667"/>
                  <a:gd name="connsiteY63" fmla="*/ 141663 h 509512"/>
                  <a:gd name="connsiteX64" fmla="*/ 143554 w 362667"/>
                  <a:gd name="connsiteY64" fmla="*/ 96329 h 509512"/>
                  <a:gd name="connsiteX65" fmla="*/ 32085 w 362667"/>
                  <a:gd name="connsiteY65" fmla="*/ 141663 h 509512"/>
                  <a:gd name="connsiteX66" fmla="*/ 32085 w 362667"/>
                  <a:gd name="connsiteY66" fmla="*/ 141555 h 509512"/>
                  <a:gd name="connsiteX67" fmla="*/ 131563 w 362667"/>
                  <a:gd name="connsiteY67" fmla="*/ 96329 h 509512"/>
                  <a:gd name="connsiteX68" fmla="*/ 132130 w 362667"/>
                  <a:gd name="connsiteY68" fmla="*/ 96329 h 509512"/>
                  <a:gd name="connsiteX69" fmla="*/ 127030 w 362667"/>
                  <a:gd name="connsiteY69" fmla="*/ 141663 h 509512"/>
                  <a:gd name="connsiteX70" fmla="*/ 32085 w 362667"/>
                  <a:gd name="connsiteY70" fmla="*/ 266222 h 509512"/>
                  <a:gd name="connsiteX71" fmla="*/ 117414 w 362667"/>
                  <a:gd name="connsiteY71" fmla="*/ 227428 h 509512"/>
                  <a:gd name="connsiteX72" fmla="*/ 113045 w 362667"/>
                  <a:gd name="connsiteY72" fmla="*/ 266330 h 509512"/>
                  <a:gd name="connsiteX73" fmla="*/ 32085 w 362667"/>
                  <a:gd name="connsiteY73" fmla="*/ 266330 h 509512"/>
                  <a:gd name="connsiteX74" fmla="*/ 32062 w 362667"/>
                  <a:gd name="connsiteY74" fmla="*/ 266222 h 509512"/>
                  <a:gd name="connsiteX75" fmla="*/ 129455 w 362667"/>
                  <a:gd name="connsiteY75" fmla="*/ 221965 h 509512"/>
                  <a:gd name="connsiteX76" fmla="*/ 131563 w 362667"/>
                  <a:gd name="connsiteY76" fmla="*/ 220996 h 509512"/>
                  <a:gd name="connsiteX77" fmla="*/ 231104 w 362667"/>
                  <a:gd name="connsiteY77" fmla="*/ 220996 h 509512"/>
                  <a:gd name="connsiteX78" fmla="*/ 233235 w 362667"/>
                  <a:gd name="connsiteY78" fmla="*/ 221965 h 509512"/>
                  <a:gd name="connsiteX79" fmla="*/ 238221 w 362667"/>
                  <a:gd name="connsiteY79" fmla="*/ 266330 h 509512"/>
                  <a:gd name="connsiteX80" fmla="*/ 124446 w 362667"/>
                  <a:gd name="connsiteY80" fmla="*/ 266330 h 509512"/>
                  <a:gd name="connsiteX81" fmla="*/ 247322 w 362667"/>
                  <a:gd name="connsiteY81" fmla="*/ 324657 h 509512"/>
                  <a:gd name="connsiteX82" fmla="*/ 270289 w 362667"/>
                  <a:gd name="connsiteY82" fmla="*/ 382072 h 509512"/>
                  <a:gd name="connsiteX83" fmla="*/ 194922 w 362667"/>
                  <a:gd name="connsiteY83" fmla="*/ 348202 h 509512"/>
                  <a:gd name="connsiteX84" fmla="*/ 272001 w 362667"/>
                  <a:gd name="connsiteY84" fmla="*/ 395281 h 509512"/>
                  <a:gd name="connsiteX85" fmla="*/ 275667 w 362667"/>
                  <a:gd name="connsiteY85" fmla="*/ 395587 h 509512"/>
                  <a:gd name="connsiteX86" fmla="*/ 275826 w 362667"/>
                  <a:gd name="connsiteY86" fmla="*/ 395983 h 509512"/>
                  <a:gd name="connsiteX87" fmla="*/ 274936 w 362667"/>
                  <a:gd name="connsiteY87" fmla="*/ 396170 h 509512"/>
                  <a:gd name="connsiteX88" fmla="*/ 181033 w 362667"/>
                  <a:gd name="connsiteY88" fmla="*/ 436211 h 509512"/>
                  <a:gd name="connsiteX89" fmla="*/ 87227 w 362667"/>
                  <a:gd name="connsiteY89" fmla="*/ 396170 h 509512"/>
                  <a:gd name="connsiteX90" fmla="*/ 86830 w 362667"/>
                  <a:gd name="connsiteY90" fmla="*/ 396091 h 509512"/>
                  <a:gd name="connsiteX91" fmla="*/ 87001 w 362667"/>
                  <a:gd name="connsiteY91" fmla="*/ 395660 h 509512"/>
                  <a:gd name="connsiteX92" fmla="*/ 87833 w 362667"/>
                  <a:gd name="connsiteY92" fmla="*/ 395779 h 509512"/>
                  <a:gd name="connsiteX93" fmla="*/ 90157 w 362667"/>
                  <a:gd name="connsiteY93" fmla="*/ 395281 h 509512"/>
                  <a:gd name="connsiteX94" fmla="*/ 181079 w 362667"/>
                  <a:gd name="connsiteY94" fmla="*/ 354418 h 509512"/>
                  <a:gd name="connsiteX95" fmla="*/ 92548 w 362667"/>
                  <a:gd name="connsiteY95" fmla="*/ 381783 h 509512"/>
                  <a:gd name="connsiteX96" fmla="*/ 115300 w 362667"/>
                  <a:gd name="connsiteY96" fmla="*/ 324855 h 509512"/>
                  <a:gd name="connsiteX97" fmla="*/ 167252 w 362667"/>
                  <a:gd name="connsiteY97" fmla="*/ 348202 h 509512"/>
                  <a:gd name="connsiteX98" fmla="*/ 48274 w 362667"/>
                  <a:gd name="connsiteY98" fmla="*/ 492816 h 509512"/>
                  <a:gd name="connsiteX99" fmla="*/ 48201 w 362667"/>
                  <a:gd name="connsiteY99" fmla="*/ 492742 h 509512"/>
                  <a:gd name="connsiteX100" fmla="*/ 82660 w 362667"/>
                  <a:gd name="connsiteY100" fmla="*/ 406518 h 509512"/>
                  <a:gd name="connsiteX101" fmla="*/ 82773 w 362667"/>
                  <a:gd name="connsiteY101" fmla="*/ 406597 h 509512"/>
                  <a:gd name="connsiteX102" fmla="*/ 166600 w 362667"/>
                  <a:gd name="connsiteY102" fmla="*/ 442365 h 509512"/>
                  <a:gd name="connsiteX103" fmla="*/ 195478 w 362667"/>
                  <a:gd name="connsiteY103" fmla="*/ 442382 h 509512"/>
                  <a:gd name="connsiteX104" fmla="*/ 279367 w 362667"/>
                  <a:gd name="connsiteY104" fmla="*/ 406597 h 509512"/>
                  <a:gd name="connsiteX105" fmla="*/ 279934 w 362667"/>
                  <a:gd name="connsiteY105" fmla="*/ 406223 h 509512"/>
                  <a:gd name="connsiteX106" fmla="*/ 314705 w 362667"/>
                  <a:gd name="connsiteY106" fmla="*/ 493144 h 509512"/>
                  <a:gd name="connsiteX107" fmla="*/ 314625 w 362667"/>
                  <a:gd name="connsiteY107" fmla="*/ 493218 h 509512"/>
                  <a:gd name="connsiteX108" fmla="*/ 243565 w 362667"/>
                  <a:gd name="connsiteY108" fmla="*/ 313930 h 509512"/>
                  <a:gd name="connsiteX109" fmla="*/ 181079 w 362667"/>
                  <a:gd name="connsiteY109" fmla="*/ 341991 h 509512"/>
                  <a:gd name="connsiteX110" fmla="*/ 119080 w 362667"/>
                  <a:gd name="connsiteY110" fmla="*/ 314123 h 509512"/>
                  <a:gd name="connsiteX111" fmla="*/ 123177 w 362667"/>
                  <a:gd name="connsiteY111" fmla="*/ 277663 h 509512"/>
                  <a:gd name="connsiteX112" fmla="*/ 239491 w 362667"/>
                  <a:gd name="connsiteY112" fmla="*/ 277663 h 509512"/>
                  <a:gd name="connsiteX113" fmla="*/ 330583 w 362667"/>
                  <a:gd name="connsiteY113" fmla="*/ 266330 h 509512"/>
                  <a:gd name="connsiteX114" fmla="*/ 249623 w 362667"/>
                  <a:gd name="connsiteY114" fmla="*/ 266330 h 509512"/>
                  <a:gd name="connsiteX115" fmla="*/ 245254 w 362667"/>
                  <a:gd name="connsiteY115" fmla="*/ 227428 h 509512"/>
                  <a:gd name="connsiteX116" fmla="*/ 330605 w 362667"/>
                  <a:gd name="connsiteY116" fmla="*/ 266222 h 509512"/>
                  <a:gd name="connsiteX117" fmla="*/ 330583 w 362667"/>
                  <a:gd name="connsiteY117" fmla="*/ 266330 h 509512"/>
                  <a:gd name="connsiteX118" fmla="*/ 231852 w 362667"/>
                  <a:gd name="connsiteY118" fmla="*/ 209663 h 509512"/>
                  <a:gd name="connsiteX119" fmla="*/ 130815 w 362667"/>
                  <a:gd name="connsiteY119" fmla="*/ 209663 h 509512"/>
                  <a:gd name="connsiteX120" fmla="*/ 137185 w 362667"/>
                  <a:gd name="connsiteY120" fmla="*/ 152996 h 509512"/>
                  <a:gd name="connsiteX121" fmla="*/ 225483 w 362667"/>
                  <a:gd name="connsiteY121" fmla="*/ 152996 h 509512"/>
                  <a:gd name="connsiteX122" fmla="*/ 230520 w 362667"/>
                  <a:gd name="connsiteY122" fmla="*/ 96329 h 509512"/>
                  <a:gd name="connsiteX123" fmla="*/ 231087 w 362667"/>
                  <a:gd name="connsiteY123" fmla="*/ 96329 h 509512"/>
                  <a:gd name="connsiteX124" fmla="*/ 330588 w 362667"/>
                  <a:gd name="connsiteY124" fmla="*/ 141555 h 509512"/>
                  <a:gd name="connsiteX125" fmla="*/ 330588 w 362667"/>
                  <a:gd name="connsiteY125" fmla="*/ 141663 h 509512"/>
                  <a:gd name="connsiteX126" fmla="*/ 235615 w 362667"/>
                  <a:gd name="connsiteY126" fmla="*/ 141663 h 50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362667" h="509512">
                    <a:moveTo>
                      <a:pt x="357001" y="181330"/>
                    </a:moveTo>
                    <a:cubicBezTo>
                      <a:pt x="360130" y="181330"/>
                      <a:pt x="362667" y="178793"/>
                      <a:pt x="362667" y="175663"/>
                    </a:cubicBezTo>
                    <a:lnTo>
                      <a:pt x="362667" y="147330"/>
                    </a:lnTo>
                    <a:cubicBezTo>
                      <a:pt x="362669" y="145107"/>
                      <a:pt x="361370" y="143088"/>
                      <a:pt x="359347" y="142167"/>
                    </a:cubicBezTo>
                    <a:lnTo>
                      <a:pt x="234680" y="85500"/>
                    </a:lnTo>
                    <a:cubicBezTo>
                      <a:pt x="233944" y="85164"/>
                      <a:pt x="233143" y="84992"/>
                      <a:pt x="232334" y="84996"/>
                    </a:cubicBezTo>
                    <a:lnTo>
                      <a:pt x="229251" y="84996"/>
                    </a:lnTo>
                    <a:lnTo>
                      <a:pt x="226633" y="61695"/>
                    </a:lnTo>
                    <a:cubicBezTo>
                      <a:pt x="226526" y="60755"/>
                      <a:pt x="226185" y="59857"/>
                      <a:pt x="225641" y="59082"/>
                    </a:cubicBezTo>
                    <a:lnTo>
                      <a:pt x="185975" y="2416"/>
                    </a:lnTo>
                    <a:cubicBezTo>
                      <a:pt x="184179" y="-147"/>
                      <a:pt x="180645" y="-770"/>
                      <a:pt x="178082" y="1026"/>
                    </a:cubicBezTo>
                    <a:cubicBezTo>
                      <a:pt x="177542" y="1405"/>
                      <a:pt x="177071" y="1875"/>
                      <a:pt x="176693" y="2416"/>
                    </a:cubicBezTo>
                    <a:lnTo>
                      <a:pt x="137026" y="59082"/>
                    </a:lnTo>
                    <a:cubicBezTo>
                      <a:pt x="136482" y="59857"/>
                      <a:pt x="136141" y="60755"/>
                      <a:pt x="136034" y="61695"/>
                    </a:cubicBezTo>
                    <a:lnTo>
                      <a:pt x="133416" y="84996"/>
                    </a:lnTo>
                    <a:lnTo>
                      <a:pt x="130334" y="84996"/>
                    </a:lnTo>
                    <a:cubicBezTo>
                      <a:pt x="129524" y="84994"/>
                      <a:pt x="128723" y="85168"/>
                      <a:pt x="127988" y="85506"/>
                    </a:cubicBezTo>
                    <a:lnTo>
                      <a:pt x="3321" y="142173"/>
                    </a:lnTo>
                    <a:cubicBezTo>
                      <a:pt x="1299" y="143093"/>
                      <a:pt x="1" y="145108"/>
                      <a:pt x="0" y="147330"/>
                    </a:cubicBezTo>
                    <a:lnTo>
                      <a:pt x="0" y="175663"/>
                    </a:lnTo>
                    <a:cubicBezTo>
                      <a:pt x="0" y="178793"/>
                      <a:pt x="2537" y="181330"/>
                      <a:pt x="5667" y="181330"/>
                    </a:cubicBezTo>
                    <a:cubicBezTo>
                      <a:pt x="8796" y="181330"/>
                      <a:pt x="11333" y="178793"/>
                      <a:pt x="11333" y="175663"/>
                    </a:cubicBezTo>
                    <a:lnTo>
                      <a:pt x="11333" y="152996"/>
                    </a:lnTo>
                    <a:lnTo>
                      <a:pt x="125800" y="152996"/>
                    </a:lnTo>
                    <a:lnTo>
                      <a:pt x="118887" y="214310"/>
                    </a:lnTo>
                    <a:lnTo>
                      <a:pt x="3321" y="266840"/>
                    </a:lnTo>
                    <a:cubicBezTo>
                      <a:pt x="1299" y="267760"/>
                      <a:pt x="1" y="269775"/>
                      <a:pt x="0" y="271996"/>
                    </a:cubicBezTo>
                    <a:lnTo>
                      <a:pt x="0" y="300330"/>
                    </a:lnTo>
                    <a:cubicBezTo>
                      <a:pt x="0" y="303460"/>
                      <a:pt x="2537" y="305997"/>
                      <a:pt x="5667" y="305997"/>
                    </a:cubicBezTo>
                    <a:cubicBezTo>
                      <a:pt x="8796" y="305997"/>
                      <a:pt x="11333" y="303460"/>
                      <a:pt x="11333" y="300330"/>
                    </a:cubicBezTo>
                    <a:lnTo>
                      <a:pt x="11333" y="277663"/>
                    </a:lnTo>
                    <a:lnTo>
                      <a:pt x="111770" y="277663"/>
                    </a:lnTo>
                    <a:lnTo>
                      <a:pt x="107803" y="313097"/>
                    </a:lnTo>
                    <a:lnTo>
                      <a:pt x="32566" y="501333"/>
                    </a:lnTo>
                    <a:cubicBezTo>
                      <a:pt x="31405" y="504239"/>
                      <a:pt x="32820" y="507536"/>
                      <a:pt x="35726" y="508697"/>
                    </a:cubicBezTo>
                    <a:cubicBezTo>
                      <a:pt x="36394" y="508964"/>
                      <a:pt x="37106" y="509101"/>
                      <a:pt x="37825" y="509102"/>
                    </a:cubicBezTo>
                    <a:cubicBezTo>
                      <a:pt x="38588" y="509100"/>
                      <a:pt x="39344" y="508946"/>
                      <a:pt x="40046" y="508648"/>
                    </a:cubicBezTo>
                    <a:lnTo>
                      <a:pt x="181033" y="448530"/>
                    </a:lnTo>
                    <a:lnTo>
                      <a:pt x="322848" y="509056"/>
                    </a:lnTo>
                    <a:cubicBezTo>
                      <a:pt x="325726" y="510285"/>
                      <a:pt x="329055" y="508947"/>
                      <a:pt x="330283" y="506068"/>
                    </a:cubicBezTo>
                    <a:cubicBezTo>
                      <a:pt x="330872" y="504689"/>
                      <a:pt x="330890" y="503133"/>
                      <a:pt x="330333" y="501741"/>
                    </a:cubicBezTo>
                    <a:lnTo>
                      <a:pt x="254876" y="313097"/>
                    </a:lnTo>
                    <a:lnTo>
                      <a:pt x="250898" y="277663"/>
                    </a:lnTo>
                    <a:lnTo>
                      <a:pt x="351334" y="277663"/>
                    </a:lnTo>
                    <a:lnTo>
                      <a:pt x="351334" y="300330"/>
                    </a:lnTo>
                    <a:cubicBezTo>
                      <a:pt x="351334" y="303460"/>
                      <a:pt x="353871" y="305997"/>
                      <a:pt x="357001" y="305997"/>
                    </a:cubicBezTo>
                    <a:cubicBezTo>
                      <a:pt x="360130" y="305997"/>
                      <a:pt x="362667" y="303460"/>
                      <a:pt x="362667" y="300330"/>
                    </a:cubicBezTo>
                    <a:lnTo>
                      <a:pt x="362667" y="271996"/>
                    </a:lnTo>
                    <a:cubicBezTo>
                      <a:pt x="362667" y="269775"/>
                      <a:pt x="361369" y="267760"/>
                      <a:pt x="359347" y="266840"/>
                    </a:cubicBezTo>
                    <a:lnTo>
                      <a:pt x="243780" y="214310"/>
                    </a:lnTo>
                    <a:lnTo>
                      <a:pt x="236867" y="152996"/>
                    </a:lnTo>
                    <a:lnTo>
                      <a:pt x="351334" y="152996"/>
                    </a:lnTo>
                    <a:lnTo>
                      <a:pt x="351334" y="175663"/>
                    </a:lnTo>
                    <a:cubicBezTo>
                      <a:pt x="351334" y="178793"/>
                      <a:pt x="353871" y="181330"/>
                      <a:pt x="357001" y="181330"/>
                    </a:cubicBezTo>
                    <a:close/>
                    <a:moveTo>
                      <a:pt x="147135" y="64398"/>
                    </a:moveTo>
                    <a:lnTo>
                      <a:pt x="181288" y="15613"/>
                    </a:lnTo>
                    <a:cubicBezTo>
                      <a:pt x="181301" y="15588"/>
                      <a:pt x="181332" y="15578"/>
                      <a:pt x="181357" y="15591"/>
                    </a:cubicBezTo>
                    <a:cubicBezTo>
                      <a:pt x="181367" y="15596"/>
                      <a:pt x="181374" y="15604"/>
                      <a:pt x="181379" y="15613"/>
                    </a:cubicBezTo>
                    <a:lnTo>
                      <a:pt x="215532" y="64398"/>
                    </a:lnTo>
                    <a:lnTo>
                      <a:pt x="217844" y="84996"/>
                    </a:lnTo>
                    <a:lnTo>
                      <a:pt x="144823" y="84996"/>
                    </a:lnTo>
                    <a:close/>
                    <a:moveTo>
                      <a:pt x="219119" y="96329"/>
                    </a:moveTo>
                    <a:lnTo>
                      <a:pt x="224219" y="141663"/>
                    </a:lnTo>
                    <a:lnTo>
                      <a:pt x="138454" y="141663"/>
                    </a:lnTo>
                    <a:lnTo>
                      <a:pt x="143554" y="96329"/>
                    </a:lnTo>
                    <a:close/>
                    <a:moveTo>
                      <a:pt x="32085" y="141663"/>
                    </a:moveTo>
                    <a:cubicBezTo>
                      <a:pt x="31943" y="141663"/>
                      <a:pt x="31932" y="141612"/>
                      <a:pt x="32085" y="141555"/>
                    </a:cubicBezTo>
                    <a:lnTo>
                      <a:pt x="131563" y="96329"/>
                    </a:lnTo>
                    <a:lnTo>
                      <a:pt x="132130" y="96329"/>
                    </a:lnTo>
                    <a:lnTo>
                      <a:pt x="127030" y="141663"/>
                    </a:lnTo>
                    <a:close/>
                    <a:moveTo>
                      <a:pt x="32085" y="266222"/>
                    </a:moveTo>
                    <a:lnTo>
                      <a:pt x="117414" y="227428"/>
                    </a:lnTo>
                    <a:lnTo>
                      <a:pt x="113045" y="266330"/>
                    </a:lnTo>
                    <a:lnTo>
                      <a:pt x="32085" y="266330"/>
                    </a:lnTo>
                    <a:cubicBezTo>
                      <a:pt x="31943" y="266330"/>
                      <a:pt x="31932" y="266279"/>
                      <a:pt x="32062" y="266222"/>
                    </a:cubicBezTo>
                    <a:close/>
                    <a:moveTo>
                      <a:pt x="129455" y="221965"/>
                    </a:moveTo>
                    <a:lnTo>
                      <a:pt x="131563" y="220996"/>
                    </a:lnTo>
                    <a:lnTo>
                      <a:pt x="231104" y="220996"/>
                    </a:lnTo>
                    <a:lnTo>
                      <a:pt x="233235" y="221965"/>
                    </a:lnTo>
                    <a:lnTo>
                      <a:pt x="238221" y="266330"/>
                    </a:lnTo>
                    <a:lnTo>
                      <a:pt x="124446" y="266330"/>
                    </a:lnTo>
                    <a:close/>
                    <a:moveTo>
                      <a:pt x="247322" y="324657"/>
                    </a:moveTo>
                    <a:lnTo>
                      <a:pt x="270289" y="382072"/>
                    </a:lnTo>
                    <a:lnTo>
                      <a:pt x="194922" y="348202"/>
                    </a:lnTo>
                    <a:close/>
                    <a:moveTo>
                      <a:pt x="272001" y="395281"/>
                    </a:moveTo>
                    <a:cubicBezTo>
                      <a:pt x="273147" y="395816"/>
                      <a:pt x="274447" y="395925"/>
                      <a:pt x="275667" y="395587"/>
                    </a:cubicBezTo>
                    <a:lnTo>
                      <a:pt x="275826" y="395983"/>
                    </a:lnTo>
                    <a:cubicBezTo>
                      <a:pt x="275524" y="396020"/>
                      <a:pt x="275227" y="396083"/>
                      <a:pt x="274936" y="396170"/>
                    </a:cubicBezTo>
                    <a:lnTo>
                      <a:pt x="181033" y="436211"/>
                    </a:lnTo>
                    <a:lnTo>
                      <a:pt x="87227" y="396170"/>
                    </a:lnTo>
                    <a:cubicBezTo>
                      <a:pt x="87097" y="396136"/>
                      <a:pt x="86964" y="396109"/>
                      <a:pt x="86830" y="396091"/>
                    </a:cubicBezTo>
                    <a:lnTo>
                      <a:pt x="87001" y="395660"/>
                    </a:lnTo>
                    <a:cubicBezTo>
                      <a:pt x="87275" y="395720"/>
                      <a:pt x="87554" y="395760"/>
                      <a:pt x="87833" y="395779"/>
                    </a:cubicBezTo>
                    <a:cubicBezTo>
                      <a:pt x="88634" y="395778"/>
                      <a:pt x="89426" y="395608"/>
                      <a:pt x="90157" y="395281"/>
                    </a:cubicBezTo>
                    <a:lnTo>
                      <a:pt x="181079" y="354418"/>
                    </a:lnTo>
                    <a:close/>
                    <a:moveTo>
                      <a:pt x="92548" y="381783"/>
                    </a:moveTo>
                    <a:lnTo>
                      <a:pt x="115300" y="324855"/>
                    </a:lnTo>
                    <a:lnTo>
                      <a:pt x="167252" y="348202"/>
                    </a:lnTo>
                    <a:close/>
                    <a:moveTo>
                      <a:pt x="48274" y="492816"/>
                    </a:moveTo>
                    <a:cubicBezTo>
                      <a:pt x="48206" y="492816"/>
                      <a:pt x="48172" y="492816"/>
                      <a:pt x="48201" y="492742"/>
                    </a:cubicBezTo>
                    <a:lnTo>
                      <a:pt x="82660" y="406518"/>
                    </a:lnTo>
                    <a:cubicBezTo>
                      <a:pt x="82705" y="406518"/>
                      <a:pt x="82733" y="406580"/>
                      <a:pt x="82773" y="406597"/>
                    </a:cubicBezTo>
                    <a:lnTo>
                      <a:pt x="166600" y="442365"/>
                    </a:lnTo>
                    <a:close/>
                    <a:moveTo>
                      <a:pt x="195478" y="442382"/>
                    </a:moveTo>
                    <a:lnTo>
                      <a:pt x="279367" y="406597"/>
                    </a:lnTo>
                    <a:cubicBezTo>
                      <a:pt x="279563" y="406484"/>
                      <a:pt x="279753" y="406359"/>
                      <a:pt x="279934" y="406223"/>
                    </a:cubicBezTo>
                    <a:lnTo>
                      <a:pt x="314705" y="493144"/>
                    </a:lnTo>
                    <a:cubicBezTo>
                      <a:pt x="314705" y="493218"/>
                      <a:pt x="314705" y="493252"/>
                      <a:pt x="314625" y="493218"/>
                    </a:cubicBezTo>
                    <a:close/>
                    <a:moveTo>
                      <a:pt x="243565" y="313930"/>
                    </a:moveTo>
                    <a:lnTo>
                      <a:pt x="181079" y="341991"/>
                    </a:lnTo>
                    <a:lnTo>
                      <a:pt x="119080" y="314123"/>
                    </a:lnTo>
                    <a:lnTo>
                      <a:pt x="123177" y="277663"/>
                    </a:lnTo>
                    <a:lnTo>
                      <a:pt x="239491" y="277663"/>
                    </a:lnTo>
                    <a:close/>
                    <a:moveTo>
                      <a:pt x="330583" y="266330"/>
                    </a:moveTo>
                    <a:lnTo>
                      <a:pt x="249623" y="266330"/>
                    </a:lnTo>
                    <a:lnTo>
                      <a:pt x="245254" y="227428"/>
                    </a:lnTo>
                    <a:lnTo>
                      <a:pt x="330605" y="266222"/>
                    </a:lnTo>
                    <a:cubicBezTo>
                      <a:pt x="330736" y="266279"/>
                      <a:pt x="330724" y="266330"/>
                      <a:pt x="330583" y="266330"/>
                    </a:cubicBezTo>
                    <a:close/>
                    <a:moveTo>
                      <a:pt x="231852" y="209663"/>
                    </a:moveTo>
                    <a:lnTo>
                      <a:pt x="130815" y="209663"/>
                    </a:lnTo>
                    <a:lnTo>
                      <a:pt x="137185" y="152996"/>
                    </a:lnTo>
                    <a:lnTo>
                      <a:pt x="225483" y="152996"/>
                    </a:lnTo>
                    <a:close/>
                    <a:moveTo>
                      <a:pt x="230520" y="96329"/>
                    </a:moveTo>
                    <a:lnTo>
                      <a:pt x="231087" y="96329"/>
                    </a:lnTo>
                    <a:lnTo>
                      <a:pt x="330588" y="141555"/>
                    </a:lnTo>
                    <a:cubicBezTo>
                      <a:pt x="330719" y="141612"/>
                      <a:pt x="330707" y="141663"/>
                      <a:pt x="330588" y="141663"/>
                    </a:cubicBezTo>
                    <a:lnTo>
                      <a:pt x="235615" y="141663"/>
                    </a:lnTo>
                    <a:close/>
                  </a:path>
                </a:pathLst>
              </a:custGeom>
              <a:solidFill>
                <a:schemeClr val="accent3"/>
              </a:solidFill>
              <a:ln w="565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60" name="Graphic 36" descr="Headphones outline">
                <a:extLst>
                  <a:ext uri="{FF2B5EF4-FFF2-40B4-BE49-F238E27FC236}">
                    <a16:creationId xmlns:a16="http://schemas.microsoft.com/office/drawing/2014/main" id="{6B58CC9C-22D7-FE58-9CB5-DAB87EACC65A}"/>
                  </a:ext>
                </a:extLst>
              </p:cNvPr>
              <p:cNvSpPr/>
              <p:nvPr/>
            </p:nvSpPr>
            <p:spPr>
              <a:xfrm>
                <a:off x="9353279" y="4877453"/>
                <a:ext cx="455285" cy="417344"/>
              </a:xfrm>
              <a:custGeom>
                <a:avLst/>
                <a:gdLst>
                  <a:gd name="connsiteX0" fmla="*/ 227643 w 455285"/>
                  <a:gd name="connsiteY0" fmla="*/ 0 h 417344"/>
                  <a:gd name="connsiteX1" fmla="*/ 0 w 455285"/>
                  <a:gd name="connsiteY1" fmla="*/ 227643 h 417344"/>
                  <a:gd name="connsiteX2" fmla="*/ 0 w 455285"/>
                  <a:gd name="connsiteY2" fmla="*/ 347787 h 417344"/>
                  <a:gd name="connsiteX3" fmla="*/ 6323 w 455285"/>
                  <a:gd name="connsiteY3" fmla="*/ 354111 h 417344"/>
                  <a:gd name="connsiteX4" fmla="*/ 12647 w 455285"/>
                  <a:gd name="connsiteY4" fmla="*/ 347787 h 417344"/>
                  <a:gd name="connsiteX5" fmla="*/ 12647 w 455285"/>
                  <a:gd name="connsiteY5" fmla="*/ 328817 h 417344"/>
                  <a:gd name="connsiteX6" fmla="*/ 50587 w 455285"/>
                  <a:gd name="connsiteY6" fmla="*/ 328817 h 417344"/>
                  <a:gd name="connsiteX7" fmla="*/ 50587 w 455285"/>
                  <a:gd name="connsiteY7" fmla="*/ 392051 h 417344"/>
                  <a:gd name="connsiteX8" fmla="*/ 75881 w 455285"/>
                  <a:gd name="connsiteY8" fmla="*/ 417345 h 417344"/>
                  <a:gd name="connsiteX9" fmla="*/ 113821 w 455285"/>
                  <a:gd name="connsiteY9" fmla="*/ 417345 h 417344"/>
                  <a:gd name="connsiteX10" fmla="*/ 139115 w 455285"/>
                  <a:gd name="connsiteY10" fmla="*/ 392051 h 417344"/>
                  <a:gd name="connsiteX11" fmla="*/ 139115 w 455285"/>
                  <a:gd name="connsiteY11" fmla="*/ 252936 h 417344"/>
                  <a:gd name="connsiteX12" fmla="*/ 113821 w 455285"/>
                  <a:gd name="connsiteY12" fmla="*/ 227643 h 417344"/>
                  <a:gd name="connsiteX13" fmla="*/ 75881 w 455285"/>
                  <a:gd name="connsiteY13" fmla="*/ 227643 h 417344"/>
                  <a:gd name="connsiteX14" fmla="*/ 50587 w 455285"/>
                  <a:gd name="connsiteY14" fmla="*/ 252936 h 417344"/>
                  <a:gd name="connsiteX15" fmla="*/ 50587 w 455285"/>
                  <a:gd name="connsiteY15" fmla="*/ 316170 h 417344"/>
                  <a:gd name="connsiteX16" fmla="*/ 12647 w 455285"/>
                  <a:gd name="connsiteY16" fmla="*/ 316170 h 417344"/>
                  <a:gd name="connsiteX17" fmla="*/ 12647 w 455285"/>
                  <a:gd name="connsiteY17" fmla="*/ 227643 h 417344"/>
                  <a:gd name="connsiteX18" fmla="*/ 227643 w 455285"/>
                  <a:gd name="connsiteY18" fmla="*/ 12647 h 417344"/>
                  <a:gd name="connsiteX19" fmla="*/ 442638 w 455285"/>
                  <a:gd name="connsiteY19" fmla="*/ 227643 h 417344"/>
                  <a:gd name="connsiteX20" fmla="*/ 442638 w 455285"/>
                  <a:gd name="connsiteY20" fmla="*/ 316170 h 417344"/>
                  <a:gd name="connsiteX21" fmla="*/ 404698 w 455285"/>
                  <a:gd name="connsiteY21" fmla="*/ 316170 h 417344"/>
                  <a:gd name="connsiteX22" fmla="*/ 404698 w 455285"/>
                  <a:gd name="connsiteY22" fmla="*/ 252936 h 417344"/>
                  <a:gd name="connsiteX23" fmla="*/ 379404 w 455285"/>
                  <a:gd name="connsiteY23" fmla="*/ 227643 h 417344"/>
                  <a:gd name="connsiteX24" fmla="*/ 341464 w 455285"/>
                  <a:gd name="connsiteY24" fmla="*/ 227643 h 417344"/>
                  <a:gd name="connsiteX25" fmla="*/ 316170 w 455285"/>
                  <a:gd name="connsiteY25" fmla="*/ 252936 h 417344"/>
                  <a:gd name="connsiteX26" fmla="*/ 316170 w 455285"/>
                  <a:gd name="connsiteY26" fmla="*/ 392051 h 417344"/>
                  <a:gd name="connsiteX27" fmla="*/ 341464 w 455285"/>
                  <a:gd name="connsiteY27" fmla="*/ 417345 h 417344"/>
                  <a:gd name="connsiteX28" fmla="*/ 379404 w 455285"/>
                  <a:gd name="connsiteY28" fmla="*/ 417345 h 417344"/>
                  <a:gd name="connsiteX29" fmla="*/ 404698 w 455285"/>
                  <a:gd name="connsiteY29" fmla="*/ 392051 h 417344"/>
                  <a:gd name="connsiteX30" fmla="*/ 404698 w 455285"/>
                  <a:gd name="connsiteY30" fmla="*/ 328817 h 417344"/>
                  <a:gd name="connsiteX31" fmla="*/ 442638 w 455285"/>
                  <a:gd name="connsiteY31" fmla="*/ 328817 h 417344"/>
                  <a:gd name="connsiteX32" fmla="*/ 442638 w 455285"/>
                  <a:gd name="connsiteY32" fmla="*/ 347787 h 417344"/>
                  <a:gd name="connsiteX33" fmla="*/ 448962 w 455285"/>
                  <a:gd name="connsiteY33" fmla="*/ 354111 h 417344"/>
                  <a:gd name="connsiteX34" fmla="*/ 455285 w 455285"/>
                  <a:gd name="connsiteY34" fmla="*/ 347787 h 417344"/>
                  <a:gd name="connsiteX35" fmla="*/ 455285 w 455285"/>
                  <a:gd name="connsiteY35" fmla="*/ 227643 h 417344"/>
                  <a:gd name="connsiteX36" fmla="*/ 227643 w 455285"/>
                  <a:gd name="connsiteY36" fmla="*/ 0 h 417344"/>
                  <a:gd name="connsiteX37" fmla="*/ 63234 w 455285"/>
                  <a:gd name="connsiteY37" fmla="*/ 252936 h 417344"/>
                  <a:gd name="connsiteX38" fmla="*/ 75881 w 455285"/>
                  <a:gd name="connsiteY38" fmla="*/ 240289 h 417344"/>
                  <a:gd name="connsiteX39" fmla="*/ 113821 w 455285"/>
                  <a:gd name="connsiteY39" fmla="*/ 240289 h 417344"/>
                  <a:gd name="connsiteX40" fmla="*/ 126468 w 455285"/>
                  <a:gd name="connsiteY40" fmla="*/ 252936 h 417344"/>
                  <a:gd name="connsiteX41" fmla="*/ 126468 w 455285"/>
                  <a:gd name="connsiteY41" fmla="*/ 392051 h 417344"/>
                  <a:gd name="connsiteX42" fmla="*/ 113821 w 455285"/>
                  <a:gd name="connsiteY42" fmla="*/ 404698 h 417344"/>
                  <a:gd name="connsiteX43" fmla="*/ 75881 w 455285"/>
                  <a:gd name="connsiteY43" fmla="*/ 404698 h 417344"/>
                  <a:gd name="connsiteX44" fmla="*/ 63234 w 455285"/>
                  <a:gd name="connsiteY44" fmla="*/ 392051 h 417344"/>
                  <a:gd name="connsiteX45" fmla="*/ 392051 w 455285"/>
                  <a:gd name="connsiteY45" fmla="*/ 392051 h 417344"/>
                  <a:gd name="connsiteX46" fmla="*/ 379404 w 455285"/>
                  <a:gd name="connsiteY46" fmla="*/ 404698 h 417344"/>
                  <a:gd name="connsiteX47" fmla="*/ 341464 w 455285"/>
                  <a:gd name="connsiteY47" fmla="*/ 404698 h 417344"/>
                  <a:gd name="connsiteX48" fmla="*/ 328817 w 455285"/>
                  <a:gd name="connsiteY48" fmla="*/ 392051 h 417344"/>
                  <a:gd name="connsiteX49" fmla="*/ 328817 w 455285"/>
                  <a:gd name="connsiteY49" fmla="*/ 252936 h 417344"/>
                  <a:gd name="connsiteX50" fmla="*/ 341464 w 455285"/>
                  <a:gd name="connsiteY50" fmla="*/ 240289 h 417344"/>
                  <a:gd name="connsiteX51" fmla="*/ 379404 w 455285"/>
                  <a:gd name="connsiteY51" fmla="*/ 240289 h 417344"/>
                  <a:gd name="connsiteX52" fmla="*/ 392051 w 455285"/>
                  <a:gd name="connsiteY52" fmla="*/ 252936 h 417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5285" h="417344">
                    <a:moveTo>
                      <a:pt x="227643" y="0"/>
                    </a:moveTo>
                    <a:cubicBezTo>
                      <a:pt x="101977" y="139"/>
                      <a:pt x="139" y="101977"/>
                      <a:pt x="0" y="227643"/>
                    </a:cubicBezTo>
                    <a:lnTo>
                      <a:pt x="0" y="347787"/>
                    </a:lnTo>
                    <a:cubicBezTo>
                      <a:pt x="0" y="351280"/>
                      <a:pt x="2831" y="354111"/>
                      <a:pt x="6323" y="354111"/>
                    </a:cubicBezTo>
                    <a:cubicBezTo>
                      <a:pt x="9816" y="354111"/>
                      <a:pt x="12647" y="351280"/>
                      <a:pt x="12647" y="347787"/>
                    </a:cubicBezTo>
                    <a:lnTo>
                      <a:pt x="12647" y="328817"/>
                    </a:lnTo>
                    <a:lnTo>
                      <a:pt x="50587" y="328817"/>
                    </a:lnTo>
                    <a:lnTo>
                      <a:pt x="50587" y="392051"/>
                    </a:lnTo>
                    <a:cubicBezTo>
                      <a:pt x="50587" y="406020"/>
                      <a:pt x="61912" y="417345"/>
                      <a:pt x="75881" y="417345"/>
                    </a:cubicBezTo>
                    <a:lnTo>
                      <a:pt x="113821" y="417345"/>
                    </a:lnTo>
                    <a:cubicBezTo>
                      <a:pt x="127790" y="417345"/>
                      <a:pt x="139115" y="406020"/>
                      <a:pt x="139115" y="392051"/>
                    </a:cubicBezTo>
                    <a:lnTo>
                      <a:pt x="139115" y="252936"/>
                    </a:lnTo>
                    <a:cubicBezTo>
                      <a:pt x="139115" y="238967"/>
                      <a:pt x="127790" y="227643"/>
                      <a:pt x="113821" y="227643"/>
                    </a:cubicBezTo>
                    <a:lnTo>
                      <a:pt x="75881" y="227643"/>
                    </a:lnTo>
                    <a:cubicBezTo>
                      <a:pt x="61912" y="227643"/>
                      <a:pt x="50587" y="238967"/>
                      <a:pt x="50587" y="252936"/>
                    </a:cubicBezTo>
                    <a:lnTo>
                      <a:pt x="50587" y="316170"/>
                    </a:lnTo>
                    <a:lnTo>
                      <a:pt x="12647" y="316170"/>
                    </a:lnTo>
                    <a:lnTo>
                      <a:pt x="12647" y="227643"/>
                    </a:lnTo>
                    <a:cubicBezTo>
                      <a:pt x="12647" y="108904"/>
                      <a:pt x="108904" y="12647"/>
                      <a:pt x="227643" y="12647"/>
                    </a:cubicBezTo>
                    <a:cubicBezTo>
                      <a:pt x="346382" y="12647"/>
                      <a:pt x="442638" y="108904"/>
                      <a:pt x="442638" y="227643"/>
                    </a:cubicBezTo>
                    <a:lnTo>
                      <a:pt x="442638" y="316170"/>
                    </a:lnTo>
                    <a:lnTo>
                      <a:pt x="404698" y="316170"/>
                    </a:lnTo>
                    <a:lnTo>
                      <a:pt x="404698" y="252936"/>
                    </a:lnTo>
                    <a:cubicBezTo>
                      <a:pt x="404698" y="238967"/>
                      <a:pt x="393373" y="227643"/>
                      <a:pt x="379404" y="227643"/>
                    </a:cubicBezTo>
                    <a:lnTo>
                      <a:pt x="341464" y="227643"/>
                    </a:lnTo>
                    <a:cubicBezTo>
                      <a:pt x="327495" y="227643"/>
                      <a:pt x="316170" y="238967"/>
                      <a:pt x="316170" y="252936"/>
                    </a:cubicBezTo>
                    <a:lnTo>
                      <a:pt x="316170" y="392051"/>
                    </a:lnTo>
                    <a:cubicBezTo>
                      <a:pt x="316170" y="406020"/>
                      <a:pt x="327495" y="417345"/>
                      <a:pt x="341464" y="417345"/>
                    </a:cubicBezTo>
                    <a:lnTo>
                      <a:pt x="379404" y="417345"/>
                    </a:lnTo>
                    <a:cubicBezTo>
                      <a:pt x="393373" y="417345"/>
                      <a:pt x="404698" y="406020"/>
                      <a:pt x="404698" y="392051"/>
                    </a:cubicBezTo>
                    <a:lnTo>
                      <a:pt x="404698" y="328817"/>
                    </a:lnTo>
                    <a:lnTo>
                      <a:pt x="442638" y="328817"/>
                    </a:lnTo>
                    <a:lnTo>
                      <a:pt x="442638" y="347787"/>
                    </a:lnTo>
                    <a:cubicBezTo>
                      <a:pt x="442638" y="351280"/>
                      <a:pt x="445469" y="354111"/>
                      <a:pt x="448962" y="354111"/>
                    </a:cubicBezTo>
                    <a:cubicBezTo>
                      <a:pt x="452454" y="354111"/>
                      <a:pt x="455285" y="351280"/>
                      <a:pt x="455285" y="347787"/>
                    </a:cubicBezTo>
                    <a:lnTo>
                      <a:pt x="455285" y="227643"/>
                    </a:lnTo>
                    <a:cubicBezTo>
                      <a:pt x="455146" y="101977"/>
                      <a:pt x="353308" y="139"/>
                      <a:pt x="227643" y="0"/>
                    </a:cubicBezTo>
                    <a:close/>
                    <a:moveTo>
                      <a:pt x="63234" y="252936"/>
                    </a:moveTo>
                    <a:cubicBezTo>
                      <a:pt x="63234" y="245951"/>
                      <a:pt x="68896" y="240289"/>
                      <a:pt x="75881" y="240289"/>
                    </a:cubicBezTo>
                    <a:lnTo>
                      <a:pt x="113821" y="240289"/>
                    </a:lnTo>
                    <a:cubicBezTo>
                      <a:pt x="120806" y="240289"/>
                      <a:pt x="126468" y="245951"/>
                      <a:pt x="126468" y="252936"/>
                    </a:cubicBezTo>
                    <a:lnTo>
                      <a:pt x="126468" y="392051"/>
                    </a:lnTo>
                    <a:cubicBezTo>
                      <a:pt x="126468" y="399036"/>
                      <a:pt x="120806" y="404698"/>
                      <a:pt x="113821" y="404698"/>
                    </a:cubicBezTo>
                    <a:lnTo>
                      <a:pt x="75881" y="404698"/>
                    </a:lnTo>
                    <a:cubicBezTo>
                      <a:pt x="68896" y="404698"/>
                      <a:pt x="63234" y="399036"/>
                      <a:pt x="63234" y="392051"/>
                    </a:cubicBezTo>
                    <a:close/>
                    <a:moveTo>
                      <a:pt x="392051" y="392051"/>
                    </a:moveTo>
                    <a:cubicBezTo>
                      <a:pt x="392051" y="399036"/>
                      <a:pt x="386389" y="404698"/>
                      <a:pt x="379404" y="404698"/>
                    </a:cubicBezTo>
                    <a:lnTo>
                      <a:pt x="341464" y="404698"/>
                    </a:lnTo>
                    <a:cubicBezTo>
                      <a:pt x="334479" y="404698"/>
                      <a:pt x="328817" y="399036"/>
                      <a:pt x="328817" y="392051"/>
                    </a:cubicBezTo>
                    <a:lnTo>
                      <a:pt x="328817" y="252936"/>
                    </a:lnTo>
                    <a:cubicBezTo>
                      <a:pt x="328817" y="245951"/>
                      <a:pt x="334479" y="240289"/>
                      <a:pt x="341464" y="240289"/>
                    </a:cubicBezTo>
                    <a:lnTo>
                      <a:pt x="379404" y="240289"/>
                    </a:lnTo>
                    <a:cubicBezTo>
                      <a:pt x="386389" y="240289"/>
                      <a:pt x="392051" y="245951"/>
                      <a:pt x="392051" y="252936"/>
                    </a:cubicBezTo>
                    <a:close/>
                  </a:path>
                </a:pathLst>
              </a:custGeom>
              <a:solidFill>
                <a:schemeClr val="accent3"/>
              </a:solidFill>
              <a:ln w="6251"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61" name="Graphic 38" descr="Shirt outline">
                <a:extLst>
                  <a:ext uri="{FF2B5EF4-FFF2-40B4-BE49-F238E27FC236}">
                    <a16:creationId xmlns:a16="http://schemas.microsoft.com/office/drawing/2014/main" id="{5EAEC0CE-2DF7-B395-834B-77A31CE9DA17}"/>
                  </a:ext>
                </a:extLst>
              </p:cNvPr>
              <p:cNvSpPr/>
              <p:nvPr/>
            </p:nvSpPr>
            <p:spPr>
              <a:xfrm>
                <a:off x="8816382" y="4142718"/>
                <a:ext cx="684651" cy="605542"/>
              </a:xfrm>
              <a:custGeom>
                <a:avLst/>
                <a:gdLst>
                  <a:gd name="connsiteX0" fmla="*/ 549622 w 684651"/>
                  <a:gd name="connsiteY0" fmla="*/ 55547 h 605542"/>
                  <a:gd name="connsiteX1" fmla="*/ 555099 w 684651"/>
                  <a:gd name="connsiteY1" fmla="*/ 59459 h 605542"/>
                  <a:gd name="connsiteX2" fmla="*/ 668540 w 684651"/>
                  <a:gd name="connsiteY2" fmla="*/ 170553 h 605542"/>
                  <a:gd name="connsiteX3" fmla="*/ 668540 w 684651"/>
                  <a:gd name="connsiteY3" fmla="*/ 171336 h 605542"/>
                  <a:gd name="connsiteX4" fmla="*/ 564487 w 684651"/>
                  <a:gd name="connsiteY4" fmla="*/ 250353 h 605542"/>
                  <a:gd name="connsiteX5" fmla="*/ 564487 w 684651"/>
                  <a:gd name="connsiteY5" fmla="*/ 250353 h 605542"/>
                  <a:gd name="connsiteX6" fmla="*/ 525369 w 684651"/>
                  <a:gd name="connsiteY6" fmla="*/ 213583 h 605542"/>
                  <a:gd name="connsiteX7" fmla="*/ 512069 w 684651"/>
                  <a:gd name="connsiteY7" fmla="*/ 201847 h 605542"/>
                  <a:gd name="connsiteX8" fmla="*/ 501116 w 684651"/>
                  <a:gd name="connsiteY8" fmla="*/ 201847 h 605542"/>
                  <a:gd name="connsiteX9" fmla="*/ 498769 w 684651"/>
                  <a:gd name="connsiteY9" fmla="*/ 207324 h 605542"/>
                  <a:gd name="connsiteX10" fmla="*/ 498769 w 684651"/>
                  <a:gd name="connsiteY10" fmla="*/ 589895 h 605542"/>
                  <a:gd name="connsiteX11" fmla="*/ 185827 w 684651"/>
                  <a:gd name="connsiteY11" fmla="*/ 589895 h 605542"/>
                  <a:gd name="connsiteX12" fmla="*/ 185827 w 684651"/>
                  <a:gd name="connsiteY12" fmla="*/ 206541 h 605542"/>
                  <a:gd name="connsiteX13" fmla="*/ 178004 w 684651"/>
                  <a:gd name="connsiteY13" fmla="*/ 198718 h 605542"/>
                  <a:gd name="connsiteX14" fmla="*/ 172527 w 684651"/>
                  <a:gd name="connsiteY14" fmla="*/ 201065 h 605542"/>
                  <a:gd name="connsiteX15" fmla="*/ 159227 w 684651"/>
                  <a:gd name="connsiteY15" fmla="*/ 213583 h 605542"/>
                  <a:gd name="connsiteX16" fmla="*/ 120110 w 684651"/>
                  <a:gd name="connsiteY16" fmla="*/ 250353 h 605542"/>
                  <a:gd name="connsiteX17" fmla="*/ 119327 w 684651"/>
                  <a:gd name="connsiteY17" fmla="*/ 250353 h 605542"/>
                  <a:gd name="connsiteX18" fmla="*/ 16057 w 684651"/>
                  <a:gd name="connsiteY18" fmla="*/ 171336 h 605542"/>
                  <a:gd name="connsiteX19" fmla="*/ 16057 w 684651"/>
                  <a:gd name="connsiteY19" fmla="*/ 170553 h 605542"/>
                  <a:gd name="connsiteX20" fmla="*/ 129498 w 684651"/>
                  <a:gd name="connsiteY20" fmla="*/ 59459 h 605542"/>
                  <a:gd name="connsiteX21" fmla="*/ 134974 w 684651"/>
                  <a:gd name="connsiteY21" fmla="*/ 56330 h 605542"/>
                  <a:gd name="connsiteX22" fmla="*/ 241375 w 684651"/>
                  <a:gd name="connsiteY22" fmla="*/ 16429 h 605542"/>
                  <a:gd name="connsiteX23" fmla="*/ 342298 w 684651"/>
                  <a:gd name="connsiteY23" fmla="*/ 59459 h 605542"/>
                  <a:gd name="connsiteX24" fmla="*/ 443222 w 684651"/>
                  <a:gd name="connsiteY24" fmla="*/ 16429 h 605542"/>
                  <a:gd name="connsiteX25" fmla="*/ 549622 w 684651"/>
                  <a:gd name="connsiteY25" fmla="*/ 55547 h 605542"/>
                  <a:gd name="connsiteX26" fmla="*/ 443222 w 684651"/>
                  <a:gd name="connsiteY26" fmla="*/ 0 h 605542"/>
                  <a:gd name="connsiteX27" fmla="*/ 432269 w 684651"/>
                  <a:gd name="connsiteY27" fmla="*/ 4694 h 605542"/>
                  <a:gd name="connsiteX28" fmla="*/ 342298 w 684651"/>
                  <a:gd name="connsiteY28" fmla="*/ 43029 h 605542"/>
                  <a:gd name="connsiteX29" fmla="*/ 252328 w 684651"/>
                  <a:gd name="connsiteY29" fmla="*/ 4694 h 605542"/>
                  <a:gd name="connsiteX30" fmla="*/ 241375 w 684651"/>
                  <a:gd name="connsiteY30" fmla="*/ 0 h 605542"/>
                  <a:gd name="connsiteX31" fmla="*/ 235898 w 684651"/>
                  <a:gd name="connsiteY31" fmla="*/ 782 h 605542"/>
                  <a:gd name="connsiteX32" fmla="*/ 129498 w 684651"/>
                  <a:gd name="connsiteY32" fmla="*/ 40682 h 605542"/>
                  <a:gd name="connsiteX33" fmla="*/ 118545 w 684651"/>
                  <a:gd name="connsiteY33" fmla="*/ 47724 h 605542"/>
                  <a:gd name="connsiteX34" fmla="*/ 4321 w 684651"/>
                  <a:gd name="connsiteY34" fmla="*/ 159600 h 605542"/>
                  <a:gd name="connsiteX35" fmla="*/ 5104 w 684651"/>
                  <a:gd name="connsiteY35" fmla="*/ 182289 h 605542"/>
                  <a:gd name="connsiteX36" fmla="*/ 5886 w 684651"/>
                  <a:gd name="connsiteY36" fmla="*/ 183071 h 605542"/>
                  <a:gd name="connsiteX37" fmla="*/ 110721 w 684651"/>
                  <a:gd name="connsiteY37" fmla="*/ 262089 h 605542"/>
                  <a:gd name="connsiteX38" fmla="*/ 120892 w 684651"/>
                  <a:gd name="connsiteY38" fmla="*/ 265218 h 605542"/>
                  <a:gd name="connsiteX39" fmla="*/ 131063 w 684651"/>
                  <a:gd name="connsiteY39" fmla="*/ 261306 h 605542"/>
                  <a:gd name="connsiteX40" fmla="*/ 170180 w 684651"/>
                  <a:gd name="connsiteY40" fmla="*/ 224536 h 605542"/>
                  <a:gd name="connsiteX41" fmla="*/ 170180 w 684651"/>
                  <a:gd name="connsiteY41" fmla="*/ 224536 h 605542"/>
                  <a:gd name="connsiteX42" fmla="*/ 170180 w 684651"/>
                  <a:gd name="connsiteY42" fmla="*/ 224536 h 605542"/>
                  <a:gd name="connsiteX43" fmla="*/ 170180 w 684651"/>
                  <a:gd name="connsiteY43" fmla="*/ 605542 h 605542"/>
                  <a:gd name="connsiteX44" fmla="*/ 514416 w 684651"/>
                  <a:gd name="connsiteY44" fmla="*/ 605542 h 605542"/>
                  <a:gd name="connsiteX45" fmla="*/ 514416 w 684651"/>
                  <a:gd name="connsiteY45" fmla="*/ 225318 h 605542"/>
                  <a:gd name="connsiteX46" fmla="*/ 514416 w 684651"/>
                  <a:gd name="connsiteY46" fmla="*/ 225318 h 605542"/>
                  <a:gd name="connsiteX47" fmla="*/ 514416 w 684651"/>
                  <a:gd name="connsiteY47" fmla="*/ 225318 h 605542"/>
                  <a:gd name="connsiteX48" fmla="*/ 553534 w 684651"/>
                  <a:gd name="connsiteY48" fmla="*/ 262089 h 605542"/>
                  <a:gd name="connsiteX49" fmla="*/ 573875 w 684651"/>
                  <a:gd name="connsiteY49" fmla="*/ 262871 h 605542"/>
                  <a:gd name="connsiteX50" fmla="*/ 678711 w 684651"/>
                  <a:gd name="connsiteY50" fmla="*/ 183071 h 605542"/>
                  <a:gd name="connsiteX51" fmla="*/ 681058 w 684651"/>
                  <a:gd name="connsiteY51" fmla="*/ 160383 h 605542"/>
                  <a:gd name="connsiteX52" fmla="*/ 680275 w 684651"/>
                  <a:gd name="connsiteY52" fmla="*/ 159600 h 605542"/>
                  <a:gd name="connsiteX53" fmla="*/ 566052 w 684651"/>
                  <a:gd name="connsiteY53" fmla="*/ 47724 h 605542"/>
                  <a:gd name="connsiteX54" fmla="*/ 555099 w 684651"/>
                  <a:gd name="connsiteY54" fmla="*/ 40682 h 605542"/>
                  <a:gd name="connsiteX55" fmla="*/ 448698 w 684651"/>
                  <a:gd name="connsiteY55" fmla="*/ 782 h 605542"/>
                  <a:gd name="connsiteX56" fmla="*/ 443222 w 684651"/>
                  <a:gd name="connsiteY56" fmla="*/ 0 h 605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84651" h="605542">
                    <a:moveTo>
                      <a:pt x="549622" y="55547"/>
                    </a:moveTo>
                    <a:cubicBezTo>
                      <a:pt x="551969" y="56330"/>
                      <a:pt x="553534" y="57894"/>
                      <a:pt x="555099" y="59459"/>
                    </a:cubicBezTo>
                    <a:lnTo>
                      <a:pt x="668540" y="170553"/>
                    </a:lnTo>
                    <a:cubicBezTo>
                      <a:pt x="668540" y="170553"/>
                      <a:pt x="668540" y="171336"/>
                      <a:pt x="668540" y="171336"/>
                    </a:cubicBezTo>
                    <a:lnTo>
                      <a:pt x="564487" y="250353"/>
                    </a:lnTo>
                    <a:lnTo>
                      <a:pt x="564487" y="250353"/>
                    </a:lnTo>
                    <a:lnTo>
                      <a:pt x="525369" y="213583"/>
                    </a:lnTo>
                    <a:lnTo>
                      <a:pt x="512069" y="201847"/>
                    </a:lnTo>
                    <a:cubicBezTo>
                      <a:pt x="508940" y="198718"/>
                      <a:pt x="504246" y="198718"/>
                      <a:pt x="501116" y="201847"/>
                    </a:cubicBezTo>
                    <a:cubicBezTo>
                      <a:pt x="499551" y="203412"/>
                      <a:pt x="498769" y="204977"/>
                      <a:pt x="498769" y="207324"/>
                    </a:cubicBezTo>
                    <a:lnTo>
                      <a:pt x="498769" y="589895"/>
                    </a:lnTo>
                    <a:lnTo>
                      <a:pt x="185827" y="589895"/>
                    </a:lnTo>
                    <a:lnTo>
                      <a:pt x="185827" y="206541"/>
                    </a:lnTo>
                    <a:cubicBezTo>
                      <a:pt x="185827" y="201847"/>
                      <a:pt x="182698" y="198718"/>
                      <a:pt x="178004" y="198718"/>
                    </a:cubicBezTo>
                    <a:cubicBezTo>
                      <a:pt x="175657" y="198718"/>
                      <a:pt x="174092" y="199500"/>
                      <a:pt x="172527" y="201065"/>
                    </a:cubicBezTo>
                    <a:lnTo>
                      <a:pt x="159227" y="213583"/>
                    </a:lnTo>
                    <a:lnTo>
                      <a:pt x="120110" y="250353"/>
                    </a:lnTo>
                    <a:lnTo>
                      <a:pt x="119327" y="250353"/>
                    </a:lnTo>
                    <a:lnTo>
                      <a:pt x="16057" y="171336"/>
                    </a:lnTo>
                    <a:cubicBezTo>
                      <a:pt x="16057" y="171336"/>
                      <a:pt x="16057" y="170553"/>
                      <a:pt x="16057" y="170553"/>
                    </a:cubicBezTo>
                    <a:lnTo>
                      <a:pt x="129498" y="59459"/>
                    </a:lnTo>
                    <a:cubicBezTo>
                      <a:pt x="131063" y="57894"/>
                      <a:pt x="132627" y="57112"/>
                      <a:pt x="134974" y="56330"/>
                    </a:cubicBezTo>
                    <a:lnTo>
                      <a:pt x="241375" y="16429"/>
                    </a:lnTo>
                    <a:cubicBezTo>
                      <a:pt x="267975" y="43812"/>
                      <a:pt x="303963" y="59459"/>
                      <a:pt x="342298" y="59459"/>
                    </a:cubicBezTo>
                    <a:cubicBezTo>
                      <a:pt x="380634" y="59459"/>
                      <a:pt x="416622" y="43812"/>
                      <a:pt x="443222" y="16429"/>
                    </a:cubicBezTo>
                    <a:lnTo>
                      <a:pt x="549622" y="55547"/>
                    </a:lnTo>
                    <a:close/>
                    <a:moveTo>
                      <a:pt x="443222" y="0"/>
                    </a:moveTo>
                    <a:cubicBezTo>
                      <a:pt x="439310" y="0"/>
                      <a:pt x="434616" y="1565"/>
                      <a:pt x="432269" y="4694"/>
                    </a:cubicBezTo>
                    <a:cubicBezTo>
                      <a:pt x="408798" y="28947"/>
                      <a:pt x="375939" y="43029"/>
                      <a:pt x="342298" y="43029"/>
                    </a:cubicBezTo>
                    <a:cubicBezTo>
                      <a:pt x="308657" y="43029"/>
                      <a:pt x="275798" y="28947"/>
                      <a:pt x="252328" y="4694"/>
                    </a:cubicBezTo>
                    <a:cubicBezTo>
                      <a:pt x="249198" y="1565"/>
                      <a:pt x="245286" y="0"/>
                      <a:pt x="241375" y="0"/>
                    </a:cubicBezTo>
                    <a:cubicBezTo>
                      <a:pt x="239810" y="0"/>
                      <a:pt x="237463" y="0"/>
                      <a:pt x="235898" y="782"/>
                    </a:cubicBezTo>
                    <a:lnTo>
                      <a:pt x="129498" y="40682"/>
                    </a:lnTo>
                    <a:cubicBezTo>
                      <a:pt x="125586" y="42247"/>
                      <a:pt x="121674" y="44594"/>
                      <a:pt x="118545" y="47724"/>
                    </a:cubicBezTo>
                    <a:lnTo>
                      <a:pt x="4321" y="159600"/>
                    </a:lnTo>
                    <a:cubicBezTo>
                      <a:pt x="-1938" y="166641"/>
                      <a:pt x="-1155" y="176812"/>
                      <a:pt x="5104" y="182289"/>
                    </a:cubicBezTo>
                    <a:cubicBezTo>
                      <a:pt x="5104" y="182289"/>
                      <a:pt x="5104" y="182289"/>
                      <a:pt x="5886" y="183071"/>
                    </a:cubicBezTo>
                    <a:lnTo>
                      <a:pt x="110721" y="262089"/>
                    </a:lnTo>
                    <a:cubicBezTo>
                      <a:pt x="113851" y="264436"/>
                      <a:pt x="116980" y="265218"/>
                      <a:pt x="120892" y="265218"/>
                    </a:cubicBezTo>
                    <a:cubicBezTo>
                      <a:pt x="124804" y="265218"/>
                      <a:pt x="128716" y="263653"/>
                      <a:pt x="131063" y="261306"/>
                    </a:cubicBezTo>
                    <a:lnTo>
                      <a:pt x="170180" y="224536"/>
                    </a:lnTo>
                    <a:cubicBezTo>
                      <a:pt x="170180" y="224536"/>
                      <a:pt x="170180" y="224536"/>
                      <a:pt x="170180" y="224536"/>
                    </a:cubicBezTo>
                    <a:cubicBezTo>
                      <a:pt x="170180" y="224536"/>
                      <a:pt x="170180" y="224536"/>
                      <a:pt x="170180" y="224536"/>
                    </a:cubicBezTo>
                    <a:lnTo>
                      <a:pt x="170180" y="605542"/>
                    </a:lnTo>
                    <a:lnTo>
                      <a:pt x="514416" y="605542"/>
                    </a:lnTo>
                    <a:lnTo>
                      <a:pt x="514416" y="225318"/>
                    </a:lnTo>
                    <a:cubicBezTo>
                      <a:pt x="514416" y="225318"/>
                      <a:pt x="514416" y="225318"/>
                      <a:pt x="514416" y="225318"/>
                    </a:cubicBezTo>
                    <a:cubicBezTo>
                      <a:pt x="514416" y="225318"/>
                      <a:pt x="514416" y="225318"/>
                      <a:pt x="514416" y="225318"/>
                    </a:cubicBezTo>
                    <a:lnTo>
                      <a:pt x="553534" y="262089"/>
                    </a:lnTo>
                    <a:cubicBezTo>
                      <a:pt x="559010" y="267565"/>
                      <a:pt x="567616" y="267565"/>
                      <a:pt x="573875" y="262871"/>
                    </a:cubicBezTo>
                    <a:lnTo>
                      <a:pt x="678711" y="183071"/>
                    </a:lnTo>
                    <a:cubicBezTo>
                      <a:pt x="685752" y="177594"/>
                      <a:pt x="686534" y="166641"/>
                      <a:pt x="681058" y="160383"/>
                    </a:cubicBezTo>
                    <a:cubicBezTo>
                      <a:pt x="681058" y="160383"/>
                      <a:pt x="681058" y="160383"/>
                      <a:pt x="680275" y="159600"/>
                    </a:cubicBezTo>
                    <a:lnTo>
                      <a:pt x="566052" y="47724"/>
                    </a:lnTo>
                    <a:cubicBezTo>
                      <a:pt x="562922" y="44594"/>
                      <a:pt x="559010" y="42247"/>
                      <a:pt x="555099" y="40682"/>
                    </a:cubicBezTo>
                    <a:lnTo>
                      <a:pt x="448698" y="782"/>
                    </a:lnTo>
                    <a:cubicBezTo>
                      <a:pt x="447134" y="0"/>
                      <a:pt x="443222" y="0"/>
                      <a:pt x="443222" y="0"/>
                    </a:cubicBezTo>
                    <a:close/>
                  </a:path>
                </a:pathLst>
              </a:custGeom>
              <a:solidFill>
                <a:schemeClr val="accent3"/>
              </a:solidFill>
              <a:ln w="77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
            <p:nvSpPr>
              <p:cNvPr id="174" name="Graphic 44" descr="Fruit bowl outline">
                <a:extLst>
                  <a:ext uri="{FF2B5EF4-FFF2-40B4-BE49-F238E27FC236}">
                    <a16:creationId xmlns:a16="http://schemas.microsoft.com/office/drawing/2014/main" id="{324FBF59-9314-8017-049C-1FB45AE98A7C}"/>
                  </a:ext>
                </a:extLst>
              </p:cNvPr>
              <p:cNvSpPr/>
              <p:nvPr/>
            </p:nvSpPr>
            <p:spPr>
              <a:xfrm>
                <a:off x="4201388" y="5065168"/>
                <a:ext cx="715351" cy="668700"/>
              </a:xfrm>
              <a:custGeom>
                <a:avLst/>
                <a:gdLst>
                  <a:gd name="connsiteX0" fmla="*/ 665602 w 715351"/>
                  <a:gd name="connsiteY0" fmla="*/ 290984 h 668700"/>
                  <a:gd name="connsiteX1" fmla="*/ 675229 w 715351"/>
                  <a:gd name="connsiteY1" fmla="*/ 201842 h 668700"/>
                  <a:gd name="connsiteX2" fmla="*/ 628930 w 715351"/>
                  <a:gd name="connsiteY2" fmla="*/ 178276 h 668700"/>
                  <a:gd name="connsiteX3" fmla="*/ 679141 w 715351"/>
                  <a:gd name="connsiteY3" fmla="*/ 174822 h 668700"/>
                  <a:gd name="connsiteX4" fmla="*/ 683369 w 715351"/>
                  <a:gd name="connsiteY4" fmla="*/ 167875 h 668700"/>
                  <a:gd name="connsiteX5" fmla="*/ 687688 w 715351"/>
                  <a:gd name="connsiteY5" fmla="*/ 160983 h 668700"/>
                  <a:gd name="connsiteX6" fmla="*/ 642800 w 715351"/>
                  <a:gd name="connsiteY6" fmla="*/ 156680 h 668700"/>
                  <a:gd name="connsiteX7" fmla="*/ 595944 w 715351"/>
                  <a:gd name="connsiteY7" fmla="*/ 119655 h 668700"/>
                  <a:gd name="connsiteX8" fmla="*/ 608627 w 715351"/>
                  <a:gd name="connsiteY8" fmla="*/ 79025 h 668700"/>
                  <a:gd name="connsiteX9" fmla="*/ 580246 w 715351"/>
                  <a:gd name="connsiteY9" fmla="*/ 17915 h 668700"/>
                  <a:gd name="connsiteX10" fmla="*/ 570784 w 715351"/>
                  <a:gd name="connsiteY10" fmla="*/ 9460 h 668700"/>
                  <a:gd name="connsiteX11" fmla="*/ 560286 w 715351"/>
                  <a:gd name="connsiteY11" fmla="*/ 16586 h 668700"/>
                  <a:gd name="connsiteX12" fmla="*/ 551981 w 715351"/>
                  <a:gd name="connsiteY12" fmla="*/ 23926 h 668700"/>
                  <a:gd name="connsiteX13" fmla="*/ 468700 w 715351"/>
                  <a:gd name="connsiteY13" fmla="*/ 0 h 668700"/>
                  <a:gd name="connsiteX14" fmla="*/ 468217 w 715351"/>
                  <a:gd name="connsiteY14" fmla="*/ 0 h 668700"/>
                  <a:gd name="connsiteX15" fmla="*/ 455792 w 715351"/>
                  <a:gd name="connsiteY15" fmla="*/ 139 h 668700"/>
                  <a:gd name="connsiteX16" fmla="*/ 452662 w 715351"/>
                  <a:gd name="connsiteY16" fmla="*/ 12163 h 668700"/>
                  <a:gd name="connsiteX17" fmla="*/ 451031 w 715351"/>
                  <a:gd name="connsiteY17" fmla="*/ 53540 h 668700"/>
                  <a:gd name="connsiteX18" fmla="*/ 372055 w 715351"/>
                  <a:gd name="connsiteY18" fmla="*/ 94583 h 668700"/>
                  <a:gd name="connsiteX19" fmla="*/ 367221 w 715351"/>
                  <a:gd name="connsiteY19" fmla="*/ 99994 h 668700"/>
                  <a:gd name="connsiteX20" fmla="*/ 368020 w 715351"/>
                  <a:gd name="connsiteY20" fmla="*/ 107207 h 668700"/>
                  <a:gd name="connsiteX21" fmla="*/ 369483 w 715351"/>
                  <a:gd name="connsiteY21" fmla="*/ 115003 h 668700"/>
                  <a:gd name="connsiteX22" fmla="*/ 337562 w 715351"/>
                  <a:gd name="connsiteY22" fmla="*/ 197898 h 668700"/>
                  <a:gd name="connsiteX23" fmla="*/ 290002 w 715351"/>
                  <a:gd name="connsiteY23" fmla="*/ 229323 h 668700"/>
                  <a:gd name="connsiteX24" fmla="*/ 269323 w 715351"/>
                  <a:gd name="connsiteY24" fmla="*/ 210936 h 668700"/>
                  <a:gd name="connsiteX25" fmla="*/ 250964 w 715351"/>
                  <a:gd name="connsiteY25" fmla="*/ 194779 h 668700"/>
                  <a:gd name="connsiteX26" fmla="*/ 215365 w 715351"/>
                  <a:gd name="connsiteY26" fmla="*/ 143306 h 668700"/>
                  <a:gd name="connsiteX27" fmla="*/ 140353 w 715351"/>
                  <a:gd name="connsiteY27" fmla="*/ 82775 h 668700"/>
                  <a:gd name="connsiteX28" fmla="*/ 139357 w 715351"/>
                  <a:gd name="connsiteY28" fmla="*/ 83125 h 668700"/>
                  <a:gd name="connsiteX29" fmla="*/ 166108 w 715351"/>
                  <a:gd name="connsiteY29" fmla="*/ 45984 h 668700"/>
                  <a:gd name="connsiteX30" fmla="*/ 169165 w 715351"/>
                  <a:gd name="connsiteY30" fmla="*/ 43618 h 668700"/>
                  <a:gd name="connsiteX31" fmla="*/ 158922 w 715351"/>
                  <a:gd name="connsiteY31" fmla="*/ 30995 h 668700"/>
                  <a:gd name="connsiteX32" fmla="*/ 156286 w 715351"/>
                  <a:gd name="connsiteY32" fmla="*/ 33027 h 668700"/>
                  <a:gd name="connsiteX33" fmla="*/ 132140 w 715351"/>
                  <a:gd name="connsiteY33" fmla="*/ 58405 h 668700"/>
                  <a:gd name="connsiteX34" fmla="*/ 117237 w 715351"/>
                  <a:gd name="connsiteY34" fmla="*/ 37565 h 668700"/>
                  <a:gd name="connsiteX35" fmla="*/ 79236 w 715351"/>
                  <a:gd name="connsiteY35" fmla="*/ 26036 h 668700"/>
                  <a:gd name="connsiteX36" fmla="*/ 68336 w 715351"/>
                  <a:gd name="connsiteY36" fmla="*/ 26759 h 668700"/>
                  <a:gd name="connsiteX37" fmla="*/ 89230 w 715351"/>
                  <a:gd name="connsiteY37" fmla="*/ 72271 h 668700"/>
                  <a:gd name="connsiteX38" fmla="*/ 122423 w 715351"/>
                  <a:gd name="connsiteY38" fmla="*/ 83748 h 668700"/>
                  <a:gd name="connsiteX39" fmla="*/ 121193 w 715351"/>
                  <a:gd name="connsiteY39" fmla="*/ 91759 h 668700"/>
                  <a:gd name="connsiteX40" fmla="*/ 106221 w 715351"/>
                  <a:gd name="connsiteY40" fmla="*/ 93343 h 668700"/>
                  <a:gd name="connsiteX41" fmla="*/ 76944 w 715351"/>
                  <a:gd name="connsiteY41" fmla="*/ 187107 h 668700"/>
                  <a:gd name="connsiteX42" fmla="*/ 78245 w 715351"/>
                  <a:gd name="connsiteY42" fmla="*/ 248019 h 668700"/>
                  <a:gd name="connsiteX43" fmla="*/ 74858 w 715351"/>
                  <a:gd name="connsiteY43" fmla="*/ 261873 h 668700"/>
                  <a:gd name="connsiteX44" fmla="*/ 69326 w 715351"/>
                  <a:gd name="connsiteY44" fmla="*/ 284743 h 668700"/>
                  <a:gd name="connsiteX45" fmla="*/ 0 w 715351"/>
                  <a:gd name="connsiteY45" fmla="*/ 329684 h 668700"/>
                  <a:gd name="connsiteX46" fmla="*/ 0 w 715351"/>
                  <a:gd name="connsiteY46" fmla="*/ 335375 h 668700"/>
                  <a:gd name="connsiteX47" fmla="*/ 146340 w 715351"/>
                  <a:gd name="connsiteY47" fmla="*/ 603665 h 668700"/>
                  <a:gd name="connsiteX48" fmla="*/ 146340 w 715351"/>
                  <a:gd name="connsiteY48" fmla="*/ 624252 h 668700"/>
                  <a:gd name="connsiteX49" fmla="*/ 174395 w 715351"/>
                  <a:gd name="connsiteY49" fmla="*/ 656470 h 668700"/>
                  <a:gd name="connsiteX50" fmla="*/ 357719 w 715351"/>
                  <a:gd name="connsiteY50" fmla="*/ 668701 h 668700"/>
                  <a:gd name="connsiteX51" fmla="*/ 540957 w 715351"/>
                  <a:gd name="connsiteY51" fmla="*/ 656470 h 668700"/>
                  <a:gd name="connsiteX52" fmla="*/ 569012 w 715351"/>
                  <a:gd name="connsiteY52" fmla="*/ 624249 h 668700"/>
                  <a:gd name="connsiteX53" fmla="*/ 569012 w 715351"/>
                  <a:gd name="connsiteY53" fmla="*/ 603662 h 668700"/>
                  <a:gd name="connsiteX54" fmla="*/ 715352 w 715351"/>
                  <a:gd name="connsiteY54" fmla="*/ 335373 h 668700"/>
                  <a:gd name="connsiteX55" fmla="*/ 715352 w 715351"/>
                  <a:gd name="connsiteY55" fmla="*/ 329682 h 668700"/>
                  <a:gd name="connsiteX56" fmla="*/ 665602 w 715351"/>
                  <a:gd name="connsiteY56" fmla="*/ 290984 h 668700"/>
                  <a:gd name="connsiteX57" fmla="*/ 99442 w 715351"/>
                  <a:gd name="connsiteY57" fmla="*/ 59613 h 668700"/>
                  <a:gd name="connsiteX58" fmla="*/ 88405 w 715351"/>
                  <a:gd name="connsiteY58" fmla="*/ 42921 h 668700"/>
                  <a:gd name="connsiteX59" fmla="*/ 107031 w 715351"/>
                  <a:gd name="connsiteY59" fmla="*/ 50216 h 668700"/>
                  <a:gd name="connsiteX60" fmla="*/ 118138 w 715351"/>
                  <a:gd name="connsiteY60" fmla="*/ 67040 h 668700"/>
                  <a:gd name="connsiteX61" fmla="*/ 99442 w 715351"/>
                  <a:gd name="connsiteY61" fmla="*/ 59613 h 668700"/>
                  <a:gd name="connsiteX62" fmla="*/ 368660 w 715351"/>
                  <a:gd name="connsiteY62" fmla="*/ 375972 h 668700"/>
                  <a:gd name="connsiteX63" fmla="*/ 355288 w 715351"/>
                  <a:gd name="connsiteY63" fmla="*/ 348596 h 668700"/>
                  <a:gd name="connsiteX64" fmla="*/ 355172 w 715351"/>
                  <a:gd name="connsiteY64" fmla="*/ 347592 h 668700"/>
                  <a:gd name="connsiteX65" fmla="*/ 389694 w 715351"/>
                  <a:gd name="connsiteY65" fmla="*/ 297228 h 668700"/>
                  <a:gd name="connsiteX66" fmla="*/ 433190 w 715351"/>
                  <a:gd name="connsiteY66" fmla="*/ 317894 h 668700"/>
                  <a:gd name="connsiteX67" fmla="*/ 441778 w 715351"/>
                  <a:gd name="connsiteY67" fmla="*/ 372792 h 668700"/>
                  <a:gd name="connsiteX68" fmla="*/ 442462 w 715351"/>
                  <a:gd name="connsiteY68" fmla="*/ 373653 h 668700"/>
                  <a:gd name="connsiteX69" fmla="*/ 368660 w 715351"/>
                  <a:gd name="connsiteY69" fmla="*/ 375972 h 668700"/>
                  <a:gd name="connsiteX70" fmla="*/ 567995 w 715351"/>
                  <a:gd name="connsiteY70" fmla="*/ 215175 h 668700"/>
                  <a:gd name="connsiteX71" fmla="*/ 569076 w 715351"/>
                  <a:gd name="connsiteY71" fmla="*/ 270338 h 668700"/>
                  <a:gd name="connsiteX72" fmla="*/ 554755 w 715351"/>
                  <a:gd name="connsiteY72" fmla="*/ 277698 h 668700"/>
                  <a:gd name="connsiteX73" fmla="*/ 538055 w 715351"/>
                  <a:gd name="connsiteY73" fmla="*/ 294939 h 668700"/>
                  <a:gd name="connsiteX74" fmla="*/ 534036 w 715351"/>
                  <a:gd name="connsiteY74" fmla="*/ 295236 h 668700"/>
                  <a:gd name="connsiteX75" fmla="*/ 486613 w 715351"/>
                  <a:gd name="connsiteY75" fmla="*/ 248081 h 668700"/>
                  <a:gd name="connsiteX76" fmla="*/ 533768 w 715351"/>
                  <a:gd name="connsiteY76" fmla="*/ 200657 h 668700"/>
                  <a:gd name="connsiteX77" fmla="*/ 567995 w 715351"/>
                  <a:gd name="connsiteY77" fmla="*/ 215175 h 668700"/>
                  <a:gd name="connsiteX78" fmla="*/ 497631 w 715351"/>
                  <a:gd name="connsiteY78" fmla="*/ 195837 h 668700"/>
                  <a:gd name="connsiteX79" fmla="*/ 473578 w 715351"/>
                  <a:gd name="connsiteY79" fmla="*/ 228453 h 668700"/>
                  <a:gd name="connsiteX80" fmla="*/ 430209 w 715351"/>
                  <a:gd name="connsiteY80" fmla="*/ 177540 h 668700"/>
                  <a:gd name="connsiteX81" fmla="*/ 481122 w 715351"/>
                  <a:gd name="connsiteY81" fmla="*/ 134172 h 668700"/>
                  <a:gd name="connsiteX82" fmla="*/ 524491 w 715351"/>
                  <a:gd name="connsiteY82" fmla="*/ 185085 h 668700"/>
                  <a:gd name="connsiteX83" fmla="*/ 524488 w 715351"/>
                  <a:gd name="connsiteY83" fmla="*/ 185120 h 668700"/>
                  <a:gd name="connsiteX84" fmla="*/ 497631 w 715351"/>
                  <a:gd name="connsiteY84" fmla="*/ 195837 h 668700"/>
                  <a:gd name="connsiteX85" fmla="*/ 470585 w 715351"/>
                  <a:gd name="connsiteY85" fmla="*/ 244524 h 668700"/>
                  <a:gd name="connsiteX86" fmla="*/ 476779 w 715351"/>
                  <a:gd name="connsiteY86" fmla="*/ 275464 h 668700"/>
                  <a:gd name="connsiteX87" fmla="*/ 457523 w 715351"/>
                  <a:gd name="connsiteY87" fmla="*/ 284312 h 668700"/>
                  <a:gd name="connsiteX88" fmla="*/ 440822 w 715351"/>
                  <a:gd name="connsiteY88" fmla="*/ 301553 h 668700"/>
                  <a:gd name="connsiteX89" fmla="*/ 436803 w 715351"/>
                  <a:gd name="connsiteY89" fmla="*/ 301851 h 668700"/>
                  <a:gd name="connsiteX90" fmla="*/ 389476 w 715351"/>
                  <a:gd name="connsiteY90" fmla="*/ 254600 h 668700"/>
                  <a:gd name="connsiteX91" fmla="*/ 409701 w 715351"/>
                  <a:gd name="connsiteY91" fmla="*/ 215783 h 668700"/>
                  <a:gd name="connsiteX92" fmla="*/ 420798 w 715351"/>
                  <a:gd name="connsiteY92" fmla="*/ 210119 h 668700"/>
                  <a:gd name="connsiteX93" fmla="*/ 425298 w 715351"/>
                  <a:gd name="connsiteY93" fmla="*/ 217756 h 668700"/>
                  <a:gd name="connsiteX94" fmla="*/ 470585 w 715351"/>
                  <a:gd name="connsiteY94" fmla="*/ 244524 h 668700"/>
                  <a:gd name="connsiteX95" fmla="*/ 463114 w 715351"/>
                  <a:gd name="connsiteY95" fmla="*/ 372327 h 668700"/>
                  <a:gd name="connsiteX96" fmla="*/ 457906 w 715351"/>
                  <a:gd name="connsiteY96" fmla="*/ 305730 h 668700"/>
                  <a:gd name="connsiteX97" fmla="*/ 486228 w 715351"/>
                  <a:gd name="connsiteY97" fmla="*/ 289801 h 668700"/>
                  <a:gd name="connsiteX98" fmla="*/ 530423 w 715351"/>
                  <a:gd name="connsiteY98" fmla="*/ 311281 h 668700"/>
                  <a:gd name="connsiteX99" fmla="*/ 538146 w 715351"/>
                  <a:gd name="connsiteY99" fmla="*/ 364776 h 668700"/>
                  <a:gd name="connsiteX100" fmla="*/ 463114 w 715351"/>
                  <a:gd name="connsiteY100" fmla="*/ 372327 h 668700"/>
                  <a:gd name="connsiteX101" fmla="*/ 556736 w 715351"/>
                  <a:gd name="connsiteY101" fmla="*/ 362141 h 668700"/>
                  <a:gd name="connsiteX102" fmla="*/ 552346 w 715351"/>
                  <a:gd name="connsiteY102" fmla="*/ 356874 h 668700"/>
                  <a:gd name="connsiteX103" fmla="*/ 563739 w 715351"/>
                  <a:gd name="connsiteY103" fmla="*/ 291261 h 668700"/>
                  <a:gd name="connsiteX104" fmla="*/ 578621 w 715351"/>
                  <a:gd name="connsiteY104" fmla="*/ 284291 h 668700"/>
                  <a:gd name="connsiteX105" fmla="*/ 625726 w 715351"/>
                  <a:gd name="connsiteY105" fmla="*/ 305173 h 668700"/>
                  <a:gd name="connsiteX106" fmla="*/ 631155 w 715351"/>
                  <a:gd name="connsiteY106" fmla="*/ 304760 h 668700"/>
                  <a:gd name="connsiteX107" fmla="*/ 635333 w 715351"/>
                  <a:gd name="connsiteY107" fmla="*/ 346201 h 668700"/>
                  <a:gd name="connsiteX108" fmla="*/ 556736 w 715351"/>
                  <a:gd name="connsiteY108" fmla="*/ 362141 h 668700"/>
                  <a:gd name="connsiteX109" fmla="*/ 648335 w 715351"/>
                  <a:gd name="connsiteY109" fmla="*/ 302456 h 668700"/>
                  <a:gd name="connsiteX110" fmla="*/ 695032 w 715351"/>
                  <a:gd name="connsiteY110" fmla="*/ 324222 h 668700"/>
                  <a:gd name="connsiteX111" fmla="*/ 653505 w 715351"/>
                  <a:gd name="connsiteY111" fmla="*/ 340931 h 668700"/>
                  <a:gd name="connsiteX112" fmla="*/ 648336 w 715351"/>
                  <a:gd name="connsiteY112" fmla="*/ 302456 h 668700"/>
                  <a:gd name="connsiteX113" fmla="*/ 664462 w 715351"/>
                  <a:gd name="connsiteY113" fmla="*/ 214566 h 668700"/>
                  <a:gd name="connsiteX114" fmla="*/ 652736 w 715351"/>
                  <a:gd name="connsiteY114" fmla="*/ 280394 h 668700"/>
                  <a:gd name="connsiteX115" fmla="*/ 586908 w 715351"/>
                  <a:gd name="connsiteY115" fmla="*/ 268668 h 668700"/>
                  <a:gd name="connsiteX116" fmla="*/ 598634 w 715351"/>
                  <a:gd name="connsiteY116" fmla="*/ 202841 h 668700"/>
                  <a:gd name="connsiteX117" fmla="*/ 625642 w 715351"/>
                  <a:gd name="connsiteY117" fmla="*/ 194337 h 668700"/>
                  <a:gd name="connsiteX118" fmla="*/ 664462 w 715351"/>
                  <a:gd name="connsiteY118" fmla="*/ 214566 h 668700"/>
                  <a:gd name="connsiteX119" fmla="*/ 626139 w 715351"/>
                  <a:gd name="connsiteY119" fmla="*/ 161706 h 668700"/>
                  <a:gd name="connsiteX120" fmla="*/ 599265 w 715351"/>
                  <a:gd name="connsiteY120" fmla="*/ 175690 h 668700"/>
                  <a:gd name="connsiteX121" fmla="*/ 596669 w 715351"/>
                  <a:gd name="connsiteY121" fmla="*/ 138037 h 668700"/>
                  <a:gd name="connsiteX122" fmla="*/ 626139 w 715351"/>
                  <a:gd name="connsiteY122" fmla="*/ 161706 h 668700"/>
                  <a:gd name="connsiteX123" fmla="*/ 384177 w 715351"/>
                  <a:gd name="connsiteY123" fmla="*/ 105420 h 668700"/>
                  <a:gd name="connsiteX124" fmla="*/ 462721 w 715351"/>
                  <a:gd name="connsiteY124" fmla="*/ 69148 h 668700"/>
                  <a:gd name="connsiteX125" fmla="*/ 471176 w 715351"/>
                  <a:gd name="connsiteY125" fmla="*/ 69554 h 668700"/>
                  <a:gd name="connsiteX126" fmla="*/ 472742 w 715351"/>
                  <a:gd name="connsiteY126" fmla="*/ 69765 h 668700"/>
                  <a:gd name="connsiteX127" fmla="*/ 468390 w 715351"/>
                  <a:gd name="connsiteY127" fmla="*/ 16261 h 668700"/>
                  <a:gd name="connsiteX128" fmla="*/ 468693 w 715351"/>
                  <a:gd name="connsiteY128" fmla="*/ 16261 h 668700"/>
                  <a:gd name="connsiteX129" fmla="*/ 547418 w 715351"/>
                  <a:gd name="connsiteY129" fmla="*/ 41517 h 668700"/>
                  <a:gd name="connsiteX130" fmla="*/ 553865 w 715351"/>
                  <a:gd name="connsiteY130" fmla="*/ 49356 h 668700"/>
                  <a:gd name="connsiteX131" fmla="*/ 569408 w 715351"/>
                  <a:gd name="connsiteY131" fmla="*/ 30040 h 668700"/>
                  <a:gd name="connsiteX132" fmla="*/ 592435 w 715351"/>
                  <a:gd name="connsiteY132" fmla="*/ 77458 h 668700"/>
                  <a:gd name="connsiteX133" fmla="*/ 581850 w 715351"/>
                  <a:gd name="connsiteY133" fmla="*/ 111427 h 668700"/>
                  <a:gd name="connsiteX134" fmla="*/ 580291 w 715351"/>
                  <a:gd name="connsiteY134" fmla="*/ 113785 h 668700"/>
                  <a:gd name="connsiteX135" fmla="*/ 524763 w 715351"/>
                  <a:gd name="connsiteY135" fmla="*/ 108504 h 668700"/>
                  <a:gd name="connsiteX136" fmla="*/ 517304 w 715351"/>
                  <a:gd name="connsiteY136" fmla="*/ 117258 h 668700"/>
                  <a:gd name="connsiteX137" fmla="*/ 526058 w 715351"/>
                  <a:gd name="connsiteY137" fmla="*/ 124717 h 668700"/>
                  <a:gd name="connsiteX138" fmla="*/ 577332 w 715351"/>
                  <a:gd name="connsiteY138" fmla="*/ 129933 h 668700"/>
                  <a:gd name="connsiteX139" fmla="*/ 579535 w 715351"/>
                  <a:gd name="connsiteY139" fmla="*/ 139183 h 668700"/>
                  <a:gd name="connsiteX140" fmla="*/ 583046 w 715351"/>
                  <a:gd name="connsiteY140" fmla="*/ 174486 h 668700"/>
                  <a:gd name="connsiteX141" fmla="*/ 572536 w 715351"/>
                  <a:gd name="connsiteY141" fmla="*/ 197887 h 668700"/>
                  <a:gd name="connsiteX142" fmla="*/ 540707 w 715351"/>
                  <a:gd name="connsiteY142" fmla="*/ 184803 h 668700"/>
                  <a:gd name="connsiteX143" fmla="*/ 529519 w 715351"/>
                  <a:gd name="connsiteY143" fmla="*/ 145030 h 668700"/>
                  <a:gd name="connsiteX144" fmla="*/ 477368 w 715351"/>
                  <a:gd name="connsiteY144" fmla="*/ 117846 h 668700"/>
                  <a:gd name="connsiteX145" fmla="*/ 477368 w 715351"/>
                  <a:gd name="connsiteY145" fmla="*/ 117846 h 668700"/>
                  <a:gd name="connsiteX146" fmla="*/ 441765 w 715351"/>
                  <a:gd name="connsiteY146" fmla="*/ 128854 h 668700"/>
                  <a:gd name="connsiteX147" fmla="*/ 385089 w 715351"/>
                  <a:gd name="connsiteY147" fmla="*/ 110135 h 668700"/>
                  <a:gd name="connsiteX148" fmla="*/ 384177 w 715351"/>
                  <a:gd name="connsiteY148" fmla="*/ 105420 h 668700"/>
                  <a:gd name="connsiteX149" fmla="*/ 368835 w 715351"/>
                  <a:gd name="connsiteY149" fmla="*/ 133918 h 668700"/>
                  <a:gd name="connsiteX150" fmla="*/ 429588 w 715351"/>
                  <a:gd name="connsiteY150" fmla="*/ 139623 h 668700"/>
                  <a:gd name="connsiteX151" fmla="*/ 415279 w 715351"/>
                  <a:gd name="connsiteY151" fmla="*/ 194853 h 668700"/>
                  <a:gd name="connsiteX152" fmla="*/ 384443 w 715351"/>
                  <a:gd name="connsiteY152" fmla="*/ 218553 h 668700"/>
                  <a:gd name="connsiteX153" fmla="*/ 349995 w 715351"/>
                  <a:gd name="connsiteY153" fmla="*/ 161279 h 668700"/>
                  <a:gd name="connsiteX154" fmla="*/ 368834 w 715351"/>
                  <a:gd name="connsiteY154" fmla="*/ 133919 h 668700"/>
                  <a:gd name="connsiteX155" fmla="*/ 318011 w 715351"/>
                  <a:gd name="connsiteY155" fmla="*/ 222105 h 668700"/>
                  <a:gd name="connsiteX156" fmla="*/ 345031 w 715351"/>
                  <a:gd name="connsiteY156" fmla="*/ 213594 h 668700"/>
                  <a:gd name="connsiteX157" fmla="*/ 347446 w 715351"/>
                  <a:gd name="connsiteY157" fmla="*/ 213737 h 668700"/>
                  <a:gd name="connsiteX158" fmla="*/ 376953 w 715351"/>
                  <a:gd name="connsiteY158" fmla="*/ 233244 h 668700"/>
                  <a:gd name="connsiteX159" fmla="*/ 374199 w 715351"/>
                  <a:gd name="connsiteY159" fmla="*/ 243427 h 668700"/>
                  <a:gd name="connsiteX160" fmla="*/ 380129 w 715351"/>
                  <a:gd name="connsiteY160" fmla="*/ 283247 h 668700"/>
                  <a:gd name="connsiteX161" fmla="*/ 365834 w 715351"/>
                  <a:gd name="connsiteY161" fmla="*/ 290639 h 668700"/>
                  <a:gd name="connsiteX162" fmla="*/ 346149 w 715351"/>
                  <a:gd name="connsiteY162" fmla="*/ 312841 h 668700"/>
                  <a:gd name="connsiteX163" fmla="*/ 331630 w 715351"/>
                  <a:gd name="connsiteY163" fmla="*/ 280540 h 668700"/>
                  <a:gd name="connsiteX164" fmla="*/ 302186 w 715351"/>
                  <a:gd name="connsiteY164" fmla="*/ 241190 h 668700"/>
                  <a:gd name="connsiteX165" fmla="*/ 318011 w 715351"/>
                  <a:gd name="connsiteY165" fmla="*/ 222105 h 668700"/>
                  <a:gd name="connsiteX166" fmla="*/ 90652 w 715351"/>
                  <a:gd name="connsiteY166" fmla="*/ 265752 h 668700"/>
                  <a:gd name="connsiteX167" fmla="*/ 94102 w 715351"/>
                  <a:gd name="connsiteY167" fmla="*/ 251620 h 668700"/>
                  <a:gd name="connsiteX168" fmla="*/ 93097 w 715351"/>
                  <a:gd name="connsiteY168" fmla="*/ 185238 h 668700"/>
                  <a:gd name="connsiteX169" fmla="*/ 111029 w 715351"/>
                  <a:gd name="connsiteY169" fmla="*/ 108869 h 668700"/>
                  <a:gd name="connsiteX170" fmla="*/ 122514 w 715351"/>
                  <a:gd name="connsiteY170" fmla="*/ 108591 h 668700"/>
                  <a:gd name="connsiteX171" fmla="*/ 135503 w 715351"/>
                  <a:gd name="connsiteY171" fmla="*/ 104589 h 668700"/>
                  <a:gd name="connsiteX172" fmla="*/ 145161 w 715351"/>
                  <a:gd name="connsiteY172" fmla="*/ 98301 h 668700"/>
                  <a:gd name="connsiteX173" fmla="*/ 201265 w 715351"/>
                  <a:gd name="connsiteY173" fmla="*/ 151390 h 668700"/>
                  <a:gd name="connsiteX174" fmla="*/ 239911 w 715351"/>
                  <a:gd name="connsiteY174" fmla="*/ 206714 h 668700"/>
                  <a:gd name="connsiteX175" fmla="*/ 258652 w 715351"/>
                  <a:gd name="connsiteY175" fmla="*/ 223213 h 668700"/>
                  <a:gd name="connsiteX176" fmla="*/ 317316 w 715351"/>
                  <a:gd name="connsiteY176" fmla="*/ 288237 h 668700"/>
                  <a:gd name="connsiteX177" fmla="*/ 338936 w 715351"/>
                  <a:gd name="connsiteY177" fmla="*/ 348318 h 668700"/>
                  <a:gd name="connsiteX178" fmla="*/ 339431 w 715351"/>
                  <a:gd name="connsiteY178" fmla="*/ 352426 h 668700"/>
                  <a:gd name="connsiteX179" fmla="*/ 340529 w 715351"/>
                  <a:gd name="connsiteY179" fmla="*/ 375922 h 668700"/>
                  <a:gd name="connsiteX180" fmla="*/ 75746 w 715351"/>
                  <a:gd name="connsiteY180" fmla="*/ 345018 h 668700"/>
                  <a:gd name="connsiteX181" fmla="*/ 90652 w 715351"/>
                  <a:gd name="connsiteY181" fmla="*/ 265752 h 668700"/>
                  <a:gd name="connsiteX182" fmla="*/ 59725 w 715351"/>
                  <a:gd name="connsiteY182" fmla="*/ 340232 h 668700"/>
                  <a:gd name="connsiteX183" fmla="*/ 20341 w 715351"/>
                  <a:gd name="connsiteY183" fmla="*/ 324190 h 668700"/>
                  <a:gd name="connsiteX184" fmla="*/ 65333 w 715351"/>
                  <a:gd name="connsiteY184" fmla="*/ 302952 h 668700"/>
                  <a:gd name="connsiteX185" fmla="*/ 59725 w 715351"/>
                  <a:gd name="connsiteY185" fmla="*/ 340232 h 668700"/>
                  <a:gd name="connsiteX186" fmla="*/ 538801 w 715351"/>
                  <a:gd name="connsiteY186" fmla="*/ 640355 h 668700"/>
                  <a:gd name="connsiteX187" fmla="*/ 357719 w 715351"/>
                  <a:gd name="connsiteY187" fmla="*/ 652442 h 668700"/>
                  <a:gd name="connsiteX188" fmla="*/ 176551 w 715351"/>
                  <a:gd name="connsiteY188" fmla="*/ 640355 h 668700"/>
                  <a:gd name="connsiteX189" fmla="*/ 162600 w 715351"/>
                  <a:gd name="connsiteY189" fmla="*/ 624249 h 668700"/>
                  <a:gd name="connsiteX190" fmla="*/ 162600 w 715351"/>
                  <a:gd name="connsiteY190" fmla="*/ 607583 h 668700"/>
                  <a:gd name="connsiteX191" fmla="*/ 358009 w 715351"/>
                  <a:gd name="connsiteY191" fmla="*/ 619921 h 668700"/>
                  <a:gd name="connsiteX192" fmla="*/ 552752 w 715351"/>
                  <a:gd name="connsiteY192" fmla="*/ 607875 h 668700"/>
                  <a:gd name="connsiteX193" fmla="*/ 552752 w 715351"/>
                  <a:gd name="connsiteY193" fmla="*/ 624249 h 668700"/>
                  <a:gd name="connsiteX194" fmla="*/ 538801 w 715351"/>
                  <a:gd name="connsiteY194" fmla="*/ 640355 h 668700"/>
                  <a:gd name="connsiteX195" fmla="*/ 560431 w 715351"/>
                  <a:gd name="connsiteY195" fmla="*/ 589852 h 668700"/>
                  <a:gd name="connsiteX196" fmla="*/ 559105 w 715351"/>
                  <a:gd name="connsiteY196" fmla="*/ 590674 h 668700"/>
                  <a:gd name="connsiteX197" fmla="*/ 358009 w 715351"/>
                  <a:gd name="connsiteY197" fmla="*/ 603662 h 668700"/>
                  <a:gd name="connsiteX198" fmla="*/ 155714 w 715351"/>
                  <a:gd name="connsiteY198" fmla="*/ 590344 h 668700"/>
                  <a:gd name="connsiteX199" fmla="*/ 154921 w 715351"/>
                  <a:gd name="connsiteY199" fmla="*/ 589852 h 668700"/>
                  <a:gd name="connsiteX200" fmla="*/ 16411 w 715351"/>
                  <a:gd name="connsiteY200" fmla="*/ 340475 h 668700"/>
                  <a:gd name="connsiteX201" fmla="*/ 357719 w 715351"/>
                  <a:gd name="connsiteY201" fmla="*/ 392283 h 668700"/>
                  <a:gd name="connsiteX202" fmla="*/ 698940 w 715351"/>
                  <a:gd name="connsiteY202" fmla="*/ 340522 h 668700"/>
                  <a:gd name="connsiteX203" fmla="*/ 560431 w 715351"/>
                  <a:gd name="connsiteY203" fmla="*/ 589852 h 668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Lst>
                <a:rect l="l" t="t" r="r" b="b"/>
                <a:pathLst>
                  <a:path w="715351" h="668700">
                    <a:moveTo>
                      <a:pt x="665602" y="290984"/>
                    </a:moveTo>
                    <a:cubicBezTo>
                      <a:pt x="692877" y="269027"/>
                      <a:pt x="697186" y="229117"/>
                      <a:pt x="675229" y="201842"/>
                    </a:cubicBezTo>
                    <a:cubicBezTo>
                      <a:pt x="663871" y="187734"/>
                      <a:pt x="647021" y="179157"/>
                      <a:pt x="628930" y="178276"/>
                    </a:cubicBezTo>
                    <a:cubicBezTo>
                      <a:pt x="661014" y="164826"/>
                      <a:pt x="678879" y="174667"/>
                      <a:pt x="679141" y="174822"/>
                    </a:cubicBezTo>
                    <a:lnTo>
                      <a:pt x="683369" y="167875"/>
                    </a:lnTo>
                    <a:lnTo>
                      <a:pt x="687688" y="160983"/>
                    </a:lnTo>
                    <a:cubicBezTo>
                      <a:pt x="673766" y="154070"/>
                      <a:pt x="657782" y="152537"/>
                      <a:pt x="642800" y="156680"/>
                    </a:cubicBezTo>
                    <a:cubicBezTo>
                      <a:pt x="630638" y="140502"/>
                      <a:pt x="614496" y="127746"/>
                      <a:pt x="595944" y="119655"/>
                    </a:cubicBezTo>
                    <a:cubicBezTo>
                      <a:pt x="603651" y="107453"/>
                      <a:pt x="608024" y="93444"/>
                      <a:pt x="608627" y="79025"/>
                    </a:cubicBezTo>
                    <a:cubicBezTo>
                      <a:pt x="611722" y="47029"/>
                      <a:pt x="583477" y="20801"/>
                      <a:pt x="580246" y="17915"/>
                    </a:cubicBezTo>
                    <a:lnTo>
                      <a:pt x="570784" y="9460"/>
                    </a:lnTo>
                    <a:lnTo>
                      <a:pt x="560286" y="16586"/>
                    </a:lnTo>
                    <a:cubicBezTo>
                      <a:pt x="557273" y="18741"/>
                      <a:pt x="554490" y="21201"/>
                      <a:pt x="551981" y="23926"/>
                    </a:cubicBezTo>
                    <a:cubicBezTo>
                      <a:pt x="522649" y="1235"/>
                      <a:pt x="477974" y="0"/>
                      <a:pt x="468700" y="0"/>
                    </a:cubicBezTo>
                    <a:lnTo>
                      <a:pt x="468217" y="0"/>
                    </a:lnTo>
                    <a:lnTo>
                      <a:pt x="455792" y="139"/>
                    </a:lnTo>
                    <a:lnTo>
                      <a:pt x="452662" y="12163"/>
                    </a:lnTo>
                    <a:cubicBezTo>
                      <a:pt x="449552" y="25735"/>
                      <a:pt x="448998" y="39766"/>
                      <a:pt x="451031" y="53540"/>
                    </a:cubicBezTo>
                    <a:cubicBezTo>
                      <a:pt x="420849" y="57982"/>
                      <a:pt x="393036" y="72436"/>
                      <a:pt x="372055" y="94583"/>
                    </a:cubicBezTo>
                    <a:lnTo>
                      <a:pt x="367221" y="99994"/>
                    </a:lnTo>
                    <a:lnTo>
                      <a:pt x="368020" y="107207"/>
                    </a:lnTo>
                    <a:cubicBezTo>
                      <a:pt x="368338" y="109834"/>
                      <a:pt x="368827" y="112439"/>
                      <a:pt x="369483" y="115003"/>
                    </a:cubicBezTo>
                    <a:cubicBezTo>
                      <a:pt x="337847" y="129146"/>
                      <a:pt x="323582" y="166191"/>
                      <a:pt x="337562" y="197898"/>
                    </a:cubicBezTo>
                    <a:cubicBezTo>
                      <a:pt x="317588" y="200143"/>
                      <a:pt x="299901" y="211830"/>
                      <a:pt x="290002" y="229323"/>
                    </a:cubicBezTo>
                    <a:cubicBezTo>
                      <a:pt x="283417" y="223234"/>
                      <a:pt x="276534" y="217204"/>
                      <a:pt x="269323" y="210936"/>
                    </a:cubicBezTo>
                    <a:cubicBezTo>
                      <a:pt x="263373" y="205767"/>
                      <a:pt x="257192" y="200392"/>
                      <a:pt x="250964" y="194779"/>
                    </a:cubicBezTo>
                    <a:cubicBezTo>
                      <a:pt x="236852" y="179288"/>
                      <a:pt x="224879" y="161976"/>
                      <a:pt x="215365" y="143306"/>
                    </a:cubicBezTo>
                    <a:cubicBezTo>
                      <a:pt x="195293" y="108340"/>
                      <a:pt x="174525" y="72168"/>
                      <a:pt x="140353" y="82775"/>
                    </a:cubicBezTo>
                    <a:cubicBezTo>
                      <a:pt x="140046" y="82871"/>
                      <a:pt x="139679" y="83019"/>
                      <a:pt x="139357" y="83125"/>
                    </a:cubicBezTo>
                    <a:cubicBezTo>
                      <a:pt x="143543" y="67942"/>
                      <a:pt x="153035" y="54765"/>
                      <a:pt x="166108" y="45984"/>
                    </a:cubicBezTo>
                    <a:cubicBezTo>
                      <a:pt x="167276" y="45103"/>
                      <a:pt x="168304" y="44317"/>
                      <a:pt x="169165" y="43618"/>
                    </a:cubicBezTo>
                    <a:lnTo>
                      <a:pt x="158922" y="30995"/>
                    </a:lnTo>
                    <a:cubicBezTo>
                      <a:pt x="158183" y="31590"/>
                      <a:pt x="157290" y="32265"/>
                      <a:pt x="156286" y="33027"/>
                    </a:cubicBezTo>
                    <a:cubicBezTo>
                      <a:pt x="146660" y="39832"/>
                      <a:pt x="138458" y="48453"/>
                      <a:pt x="132140" y="58405"/>
                    </a:cubicBezTo>
                    <a:cubicBezTo>
                      <a:pt x="128965" y="50336"/>
                      <a:pt x="123846" y="43178"/>
                      <a:pt x="117237" y="37565"/>
                    </a:cubicBezTo>
                    <a:cubicBezTo>
                      <a:pt x="106225" y="29562"/>
                      <a:pt x="92838" y="25501"/>
                      <a:pt x="79236" y="26036"/>
                    </a:cubicBezTo>
                    <a:cubicBezTo>
                      <a:pt x="75589" y="26009"/>
                      <a:pt x="71946" y="26251"/>
                      <a:pt x="68336" y="26759"/>
                    </a:cubicBezTo>
                    <a:cubicBezTo>
                      <a:pt x="68336" y="26759"/>
                      <a:pt x="69820" y="56611"/>
                      <a:pt x="89230" y="72271"/>
                    </a:cubicBezTo>
                    <a:cubicBezTo>
                      <a:pt x="98781" y="79551"/>
                      <a:pt x="110416" y="83574"/>
                      <a:pt x="122423" y="83748"/>
                    </a:cubicBezTo>
                    <a:cubicBezTo>
                      <a:pt x="121914" y="86313"/>
                      <a:pt x="121484" y="88964"/>
                      <a:pt x="121193" y="91759"/>
                    </a:cubicBezTo>
                    <a:cubicBezTo>
                      <a:pt x="116147" y="91233"/>
                      <a:pt x="111046" y="91773"/>
                      <a:pt x="106221" y="93343"/>
                    </a:cubicBezTo>
                    <a:cubicBezTo>
                      <a:pt x="67515" y="105308"/>
                      <a:pt x="72307" y="146894"/>
                      <a:pt x="76944" y="187107"/>
                    </a:cubicBezTo>
                    <a:cubicBezTo>
                      <a:pt x="79405" y="208489"/>
                      <a:pt x="81953" y="230603"/>
                      <a:pt x="78245" y="248019"/>
                    </a:cubicBezTo>
                    <a:lnTo>
                      <a:pt x="74858" y="261873"/>
                    </a:lnTo>
                    <a:cubicBezTo>
                      <a:pt x="72957" y="269606"/>
                      <a:pt x="71084" y="277232"/>
                      <a:pt x="69326" y="284743"/>
                    </a:cubicBezTo>
                    <a:cubicBezTo>
                      <a:pt x="25779" y="297240"/>
                      <a:pt x="0" y="312734"/>
                      <a:pt x="0" y="329684"/>
                    </a:cubicBezTo>
                    <a:lnTo>
                      <a:pt x="0" y="335375"/>
                    </a:lnTo>
                    <a:cubicBezTo>
                      <a:pt x="0" y="446460"/>
                      <a:pt x="52590" y="545414"/>
                      <a:pt x="146340" y="603665"/>
                    </a:cubicBezTo>
                    <a:lnTo>
                      <a:pt x="146340" y="624252"/>
                    </a:lnTo>
                    <a:cubicBezTo>
                      <a:pt x="146305" y="640500"/>
                      <a:pt x="158296" y="654269"/>
                      <a:pt x="174395" y="656470"/>
                    </a:cubicBezTo>
                    <a:cubicBezTo>
                      <a:pt x="235186" y="664376"/>
                      <a:pt x="296415" y="668462"/>
                      <a:pt x="357719" y="668701"/>
                    </a:cubicBezTo>
                    <a:cubicBezTo>
                      <a:pt x="418994" y="668462"/>
                      <a:pt x="480194" y="664376"/>
                      <a:pt x="540957" y="656470"/>
                    </a:cubicBezTo>
                    <a:cubicBezTo>
                      <a:pt x="557058" y="654269"/>
                      <a:pt x="569047" y="640499"/>
                      <a:pt x="569012" y="624249"/>
                    </a:cubicBezTo>
                    <a:lnTo>
                      <a:pt x="569012" y="603662"/>
                    </a:lnTo>
                    <a:cubicBezTo>
                      <a:pt x="662762" y="545411"/>
                      <a:pt x="715352" y="446458"/>
                      <a:pt x="715352" y="335373"/>
                    </a:cubicBezTo>
                    <a:lnTo>
                      <a:pt x="715352" y="329682"/>
                    </a:lnTo>
                    <a:cubicBezTo>
                      <a:pt x="715352" y="315457"/>
                      <a:pt x="697196" y="302247"/>
                      <a:pt x="665602" y="290984"/>
                    </a:cubicBezTo>
                    <a:close/>
                    <a:moveTo>
                      <a:pt x="99442" y="59613"/>
                    </a:moveTo>
                    <a:cubicBezTo>
                      <a:pt x="94361" y="55114"/>
                      <a:pt x="90555" y="49357"/>
                      <a:pt x="88405" y="42921"/>
                    </a:cubicBezTo>
                    <a:cubicBezTo>
                      <a:pt x="95157" y="43636"/>
                      <a:pt x="101591" y="46156"/>
                      <a:pt x="107031" y="50216"/>
                    </a:cubicBezTo>
                    <a:cubicBezTo>
                      <a:pt x="112173" y="54729"/>
                      <a:pt x="116008" y="60539"/>
                      <a:pt x="118138" y="67040"/>
                    </a:cubicBezTo>
                    <a:cubicBezTo>
                      <a:pt x="111337" y="66349"/>
                      <a:pt x="104863" y="63776"/>
                      <a:pt x="99442" y="59613"/>
                    </a:cubicBezTo>
                    <a:close/>
                    <a:moveTo>
                      <a:pt x="368660" y="375972"/>
                    </a:moveTo>
                    <a:cubicBezTo>
                      <a:pt x="361212" y="368638"/>
                      <a:pt x="356494" y="358979"/>
                      <a:pt x="355288" y="348596"/>
                    </a:cubicBezTo>
                    <a:cubicBezTo>
                      <a:pt x="355240" y="348263"/>
                      <a:pt x="355222" y="347926"/>
                      <a:pt x="355172" y="347592"/>
                    </a:cubicBezTo>
                    <a:cubicBezTo>
                      <a:pt x="352707" y="324594"/>
                      <a:pt x="367355" y="303225"/>
                      <a:pt x="389694" y="297228"/>
                    </a:cubicBezTo>
                    <a:cubicBezTo>
                      <a:pt x="400922" y="309554"/>
                      <a:pt x="416542" y="316976"/>
                      <a:pt x="433190" y="317894"/>
                    </a:cubicBezTo>
                    <a:cubicBezTo>
                      <a:pt x="427456" y="336540"/>
                      <a:pt x="430624" y="356788"/>
                      <a:pt x="441778" y="372792"/>
                    </a:cubicBezTo>
                    <a:cubicBezTo>
                      <a:pt x="441990" y="373094"/>
                      <a:pt x="442233" y="373368"/>
                      <a:pt x="442462" y="373653"/>
                    </a:cubicBezTo>
                    <a:cubicBezTo>
                      <a:pt x="418489" y="375010"/>
                      <a:pt x="393780" y="375793"/>
                      <a:pt x="368660" y="375972"/>
                    </a:cubicBezTo>
                    <a:close/>
                    <a:moveTo>
                      <a:pt x="567995" y="215175"/>
                    </a:moveTo>
                    <a:cubicBezTo>
                      <a:pt x="559942" y="232769"/>
                      <a:pt x="560339" y="253073"/>
                      <a:pt x="569076" y="270338"/>
                    </a:cubicBezTo>
                    <a:cubicBezTo>
                      <a:pt x="564004" y="272162"/>
                      <a:pt x="559191" y="274636"/>
                      <a:pt x="554755" y="277698"/>
                    </a:cubicBezTo>
                    <a:cubicBezTo>
                      <a:pt x="548135" y="282322"/>
                      <a:pt x="542466" y="288175"/>
                      <a:pt x="538055" y="294939"/>
                    </a:cubicBezTo>
                    <a:cubicBezTo>
                      <a:pt x="536714" y="295053"/>
                      <a:pt x="535376" y="295236"/>
                      <a:pt x="534036" y="295236"/>
                    </a:cubicBezTo>
                    <a:cubicBezTo>
                      <a:pt x="507918" y="295310"/>
                      <a:pt x="486687" y="274197"/>
                      <a:pt x="486613" y="248081"/>
                    </a:cubicBezTo>
                    <a:cubicBezTo>
                      <a:pt x="486539" y="221963"/>
                      <a:pt x="507651" y="200731"/>
                      <a:pt x="533768" y="200657"/>
                    </a:cubicBezTo>
                    <a:cubicBezTo>
                      <a:pt x="546681" y="200621"/>
                      <a:pt x="559046" y="205866"/>
                      <a:pt x="567995" y="215175"/>
                    </a:cubicBezTo>
                    <a:close/>
                    <a:moveTo>
                      <a:pt x="497631" y="195837"/>
                    </a:moveTo>
                    <a:cubicBezTo>
                      <a:pt x="486241" y="203764"/>
                      <a:pt x="477786" y="215229"/>
                      <a:pt x="473578" y="228453"/>
                    </a:cubicBezTo>
                    <a:cubicBezTo>
                      <a:pt x="447542" y="226370"/>
                      <a:pt x="428126" y="203575"/>
                      <a:pt x="430209" y="177540"/>
                    </a:cubicBezTo>
                    <a:cubicBezTo>
                      <a:pt x="432293" y="151505"/>
                      <a:pt x="455087" y="132089"/>
                      <a:pt x="481122" y="134172"/>
                    </a:cubicBezTo>
                    <a:cubicBezTo>
                      <a:pt x="507157" y="136255"/>
                      <a:pt x="526574" y="159050"/>
                      <a:pt x="524491" y="185085"/>
                    </a:cubicBezTo>
                    <a:cubicBezTo>
                      <a:pt x="524489" y="185097"/>
                      <a:pt x="524489" y="185108"/>
                      <a:pt x="524488" y="185120"/>
                    </a:cubicBezTo>
                    <a:cubicBezTo>
                      <a:pt x="514828" y="186569"/>
                      <a:pt x="505635" y="190237"/>
                      <a:pt x="497631" y="195837"/>
                    </a:cubicBezTo>
                    <a:close/>
                    <a:moveTo>
                      <a:pt x="470585" y="244524"/>
                    </a:moveTo>
                    <a:cubicBezTo>
                      <a:pt x="469983" y="255196"/>
                      <a:pt x="472114" y="265846"/>
                      <a:pt x="476779" y="275464"/>
                    </a:cubicBezTo>
                    <a:cubicBezTo>
                      <a:pt x="469899" y="277283"/>
                      <a:pt x="463384" y="280276"/>
                      <a:pt x="457523" y="284312"/>
                    </a:cubicBezTo>
                    <a:cubicBezTo>
                      <a:pt x="450903" y="288936"/>
                      <a:pt x="445233" y="294790"/>
                      <a:pt x="440822" y="301553"/>
                    </a:cubicBezTo>
                    <a:cubicBezTo>
                      <a:pt x="439481" y="301668"/>
                      <a:pt x="438139" y="301851"/>
                      <a:pt x="436803" y="301851"/>
                    </a:cubicBezTo>
                    <a:cubicBezTo>
                      <a:pt x="410686" y="301872"/>
                      <a:pt x="389497" y="280717"/>
                      <a:pt x="389476" y="254600"/>
                    </a:cubicBezTo>
                    <a:cubicBezTo>
                      <a:pt x="389463" y="239132"/>
                      <a:pt x="397016" y="224635"/>
                      <a:pt x="409701" y="215783"/>
                    </a:cubicBezTo>
                    <a:cubicBezTo>
                      <a:pt x="413125" y="213398"/>
                      <a:pt x="416858" y="211492"/>
                      <a:pt x="420798" y="210119"/>
                    </a:cubicBezTo>
                    <a:cubicBezTo>
                      <a:pt x="422121" y="212765"/>
                      <a:pt x="423625" y="215316"/>
                      <a:pt x="425298" y="217756"/>
                    </a:cubicBezTo>
                    <a:cubicBezTo>
                      <a:pt x="435822" y="232797"/>
                      <a:pt x="452333" y="242556"/>
                      <a:pt x="470585" y="244524"/>
                    </a:cubicBezTo>
                    <a:close/>
                    <a:moveTo>
                      <a:pt x="463114" y="372327"/>
                    </a:moveTo>
                    <a:cubicBezTo>
                      <a:pt x="443285" y="355375"/>
                      <a:pt x="440953" y="325559"/>
                      <a:pt x="457906" y="305730"/>
                    </a:cubicBezTo>
                    <a:cubicBezTo>
                      <a:pt x="465166" y="297238"/>
                      <a:pt x="475201" y="291594"/>
                      <a:pt x="486228" y="289801"/>
                    </a:cubicBezTo>
                    <a:cubicBezTo>
                      <a:pt x="497484" y="302597"/>
                      <a:pt x="513407" y="310336"/>
                      <a:pt x="530423" y="311281"/>
                    </a:cubicBezTo>
                    <a:cubicBezTo>
                      <a:pt x="524886" y="329371"/>
                      <a:pt x="527719" y="348990"/>
                      <a:pt x="538146" y="364776"/>
                    </a:cubicBezTo>
                    <a:cubicBezTo>
                      <a:pt x="514469" y="367921"/>
                      <a:pt x="489315" y="370461"/>
                      <a:pt x="463114" y="372327"/>
                    </a:cubicBezTo>
                    <a:close/>
                    <a:moveTo>
                      <a:pt x="556736" y="362141"/>
                    </a:moveTo>
                    <a:cubicBezTo>
                      <a:pt x="555140" y="360500"/>
                      <a:pt x="553673" y="358739"/>
                      <a:pt x="552346" y="356874"/>
                    </a:cubicBezTo>
                    <a:cubicBezTo>
                      <a:pt x="537374" y="335609"/>
                      <a:pt x="542475" y="306234"/>
                      <a:pt x="563739" y="291261"/>
                    </a:cubicBezTo>
                    <a:cubicBezTo>
                      <a:pt x="568253" y="288083"/>
                      <a:pt x="573290" y="285724"/>
                      <a:pt x="578621" y="284291"/>
                    </a:cubicBezTo>
                    <a:cubicBezTo>
                      <a:pt x="590676" y="297582"/>
                      <a:pt x="607783" y="305165"/>
                      <a:pt x="625726" y="305173"/>
                    </a:cubicBezTo>
                    <a:cubicBezTo>
                      <a:pt x="627556" y="305173"/>
                      <a:pt x="629347" y="304915"/>
                      <a:pt x="631155" y="304760"/>
                    </a:cubicBezTo>
                    <a:cubicBezTo>
                      <a:pt x="638903" y="317177"/>
                      <a:pt x="640446" y="332488"/>
                      <a:pt x="635333" y="346201"/>
                    </a:cubicBezTo>
                    <a:cubicBezTo>
                      <a:pt x="609446" y="352953"/>
                      <a:pt x="583208" y="358275"/>
                      <a:pt x="556736" y="362141"/>
                    </a:cubicBezTo>
                    <a:close/>
                    <a:moveTo>
                      <a:pt x="648335" y="302456"/>
                    </a:moveTo>
                    <a:cubicBezTo>
                      <a:pt x="675516" y="310896"/>
                      <a:pt x="689081" y="318960"/>
                      <a:pt x="695032" y="324222"/>
                    </a:cubicBezTo>
                    <a:cubicBezTo>
                      <a:pt x="681720" y="331028"/>
                      <a:pt x="667822" y="336621"/>
                      <a:pt x="653505" y="340931"/>
                    </a:cubicBezTo>
                    <a:cubicBezTo>
                      <a:pt x="655850" y="327881"/>
                      <a:pt x="654042" y="314425"/>
                      <a:pt x="648336" y="302456"/>
                    </a:cubicBezTo>
                    <a:close/>
                    <a:moveTo>
                      <a:pt x="664462" y="214566"/>
                    </a:moveTo>
                    <a:cubicBezTo>
                      <a:pt x="679401" y="235982"/>
                      <a:pt x="674152" y="265454"/>
                      <a:pt x="652736" y="280394"/>
                    </a:cubicBezTo>
                    <a:cubicBezTo>
                      <a:pt x="631320" y="295334"/>
                      <a:pt x="601848" y="290084"/>
                      <a:pt x="586908" y="268668"/>
                    </a:cubicBezTo>
                    <a:cubicBezTo>
                      <a:pt x="571968" y="247252"/>
                      <a:pt x="577218" y="217780"/>
                      <a:pt x="598634" y="202841"/>
                    </a:cubicBezTo>
                    <a:cubicBezTo>
                      <a:pt x="606557" y="197314"/>
                      <a:pt x="615982" y="194346"/>
                      <a:pt x="625642" y="194337"/>
                    </a:cubicBezTo>
                    <a:cubicBezTo>
                      <a:pt x="641112" y="194324"/>
                      <a:pt x="655611" y="201879"/>
                      <a:pt x="664462" y="214566"/>
                    </a:cubicBezTo>
                    <a:close/>
                    <a:moveTo>
                      <a:pt x="626139" y="161706"/>
                    </a:moveTo>
                    <a:cubicBezTo>
                      <a:pt x="616735" y="165457"/>
                      <a:pt x="607733" y="170142"/>
                      <a:pt x="599265" y="175690"/>
                    </a:cubicBezTo>
                    <a:cubicBezTo>
                      <a:pt x="601065" y="163096"/>
                      <a:pt x="600180" y="150265"/>
                      <a:pt x="596669" y="138037"/>
                    </a:cubicBezTo>
                    <a:cubicBezTo>
                      <a:pt x="607892" y="144007"/>
                      <a:pt x="617889" y="152036"/>
                      <a:pt x="626139" y="161706"/>
                    </a:cubicBezTo>
                    <a:close/>
                    <a:moveTo>
                      <a:pt x="384177" y="105420"/>
                    </a:moveTo>
                    <a:cubicBezTo>
                      <a:pt x="384177" y="105420"/>
                      <a:pt x="416574" y="69148"/>
                      <a:pt x="462721" y="69148"/>
                    </a:cubicBezTo>
                    <a:cubicBezTo>
                      <a:pt x="465492" y="69148"/>
                      <a:pt x="468313" y="69279"/>
                      <a:pt x="471176" y="69554"/>
                    </a:cubicBezTo>
                    <a:cubicBezTo>
                      <a:pt x="471704" y="69606"/>
                      <a:pt x="472217" y="69706"/>
                      <a:pt x="472742" y="69765"/>
                    </a:cubicBezTo>
                    <a:cubicBezTo>
                      <a:pt x="465732" y="52825"/>
                      <a:pt x="464210" y="34112"/>
                      <a:pt x="468390" y="16261"/>
                    </a:cubicBezTo>
                    <a:lnTo>
                      <a:pt x="468693" y="16261"/>
                    </a:lnTo>
                    <a:cubicBezTo>
                      <a:pt x="473018" y="16261"/>
                      <a:pt x="522643" y="16805"/>
                      <a:pt x="547418" y="41517"/>
                    </a:cubicBezTo>
                    <a:cubicBezTo>
                      <a:pt x="549813" y="43917"/>
                      <a:pt x="551973" y="46542"/>
                      <a:pt x="553865" y="49356"/>
                    </a:cubicBezTo>
                    <a:cubicBezTo>
                      <a:pt x="557465" y="41791"/>
                      <a:pt x="562789" y="35176"/>
                      <a:pt x="569408" y="30040"/>
                    </a:cubicBezTo>
                    <a:cubicBezTo>
                      <a:pt x="569408" y="30040"/>
                      <a:pt x="594826" y="52739"/>
                      <a:pt x="592435" y="77458"/>
                    </a:cubicBezTo>
                    <a:cubicBezTo>
                      <a:pt x="592101" y="89540"/>
                      <a:pt x="588438" y="101294"/>
                      <a:pt x="581850" y="111427"/>
                    </a:cubicBezTo>
                    <a:cubicBezTo>
                      <a:pt x="581268" y="112170"/>
                      <a:pt x="580747" y="112959"/>
                      <a:pt x="580291" y="113785"/>
                    </a:cubicBezTo>
                    <a:cubicBezTo>
                      <a:pt x="562265" y="108621"/>
                      <a:pt x="543440" y="106830"/>
                      <a:pt x="524763" y="108504"/>
                    </a:cubicBezTo>
                    <a:cubicBezTo>
                      <a:pt x="520286" y="108862"/>
                      <a:pt x="516946" y="112781"/>
                      <a:pt x="517304" y="117258"/>
                    </a:cubicBezTo>
                    <a:cubicBezTo>
                      <a:pt x="517662" y="121735"/>
                      <a:pt x="521580" y="125075"/>
                      <a:pt x="526058" y="124717"/>
                    </a:cubicBezTo>
                    <a:cubicBezTo>
                      <a:pt x="543326" y="123116"/>
                      <a:pt x="560740" y="124888"/>
                      <a:pt x="577332" y="129933"/>
                    </a:cubicBezTo>
                    <a:cubicBezTo>
                      <a:pt x="577186" y="133162"/>
                      <a:pt x="577950" y="136367"/>
                      <a:pt x="579535" y="139183"/>
                    </a:cubicBezTo>
                    <a:cubicBezTo>
                      <a:pt x="583985" y="150390"/>
                      <a:pt x="585201" y="162622"/>
                      <a:pt x="583046" y="174486"/>
                    </a:cubicBezTo>
                    <a:cubicBezTo>
                      <a:pt x="581889" y="183141"/>
                      <a:pt x="578237" y="191272"/>
                      <a:pt x="572536" y="197887"/>
                    </a:cubicBezTo>
                    <a:cubicBezTo>
                      <a:pt x="563344" y="190660"/>
                      <a:pt x="552324" y="186130"/>
                      <a:pt x="540707" y="184803"/>
                    </a:cubicBezTo>
                    <a:cubicBezTo>
                      <a:pt x="541558" y="170664"/>
                      <a:pt x="537617" y="156651"/>
                      <a:pt x="529519" y="145030"/>
                    </a:cubicBezTo>
                    <a:cubicBezTo>
                      <a:pt x="517617" y="127996"/>
                      <a:pt x="498147" y="117847"/>
                      <a:pt x="477368" y="117846"/>
                    </a:cubicBezTo>
                    <a:lnTo>
                      <a:pt x="477368" y="117846"/>
                    </a:lnTo>
                    <a:cubicBezTo>
                      <a:pt x="464663" y="117850"/>
                      <a:pt x="452255" y="121686"/>
                      <a:pt x="441765" y="128854"/>
                    </a:cubicBezTo>
                    <a:cubicBezTo>
                      <a:pt x="427256" y="113429"/>
                      <a:pt x="405931" y="106386"/>
                      <a:pt x="385089" y="110135"/>
                    </a:cubicBezTo>
                    <a:cubicBezTo>
                      <a:pt x="384703" y="108580"/>
                      <a:pt x="384398" y="107006"/>
                      <a:pt x="384177" y="105420"/>
                    </a:cubicBezTo>
                    <a:close/>
                    <a:moveTo>
                      <a:pt x="368835" y="133918"/>
                    </a:moveTo>
                    <a:cubicBezTo>
                      <a:pt x="387751" y="120686"/>
                      <a:pt x="413466" y="123101"/>
                      <a:pt x="429588" y="139623"/>
                    </a:cubicBezTo>
                    <a:cubicBezTo>
                      <a:pt x="416347" y="154731"/>
                      <a:pt x="411040" y="175216"/>
                      <a:pt x="415279" y="194853"/>
                    </a:cubicBezTo>
                    <a:cubicBezTo>
                      <a:pt x="402731" y="199251"/>
                      <a:pt x="391923" y="207558"/>
                      <a:pt x="384443" y="218553"/>
                    </a:cubicBezTo>
                    <a:cubicBezTo>
                      <a:pt x="359115" y="212249"/>
                      <a:pt x="343692" y="186607"/>
                      <a:pt x="349995" y="161279"/>
                    </a:cubicBezTo>
                    <a:cubicBezTo>
                      <a:pt x="352757" y="150180"/>
                      <a:pt x="359450" y="140459"/>
                      <a:pt x="368834" y="133919"/>
                    </a:cubicBezTo>
                    <a:close/>
                    <a:moveTo>
                      <a:pt x="318011" y="222105"/>
                    </a:moveTo>
                    <a:cubicBezTo>
                      <a:pt x="325931" y="216562"/>
                      <a:pt x="335365" y="213591"/>
                      <a:pt x="345031" y="213594"/>
                    </a:cubicBezTo>
                    <a:cubicBezTo>
                      <a:pt x="345840" y="213594"/>
                      <a:pt x="346640" y="213693"/>
                      <a:pt x="347446" y="213737"/>
                    </a:cubicBezTo>
                    <a:cubicBezTo>
                      <a:pt x="355232" y="222907"/>
                      <a:pt x="365466" y="229673"/>
                      <a:pt x="376953" y="233244"/>
                    </a:cubicBezTo>
                    <a:cubicBezTo>
                      <a:pt x="375757" y="236557"/>
                      <a:pt x="374836" y="239963"/>
                      <a:pt x="374199" y="243427"/>
                    </a:cubicBezTo>
                    <a:cubicBezTo>
                      <a:pt x="371769" y="256992"/>
                      <a:pt x="373852" y="270979"/>
                      <a:pt x="380129" y="283247"/>
                    </a:cubicBezTo>
                    <a:cubicBezTo>
                      <a:pt x="375064" y="285082"/>
                      <a:pt x="370259" y="287566"/>
                      <a:pt x="365834" y="290639"/>
                    </a:cubicBezTo>
                    <a:cubicBezTo>
                      <a:pt x="357602" y="296371"/>
                      <a:pt x="350855" y="303982"/>
                      <a:pt x="346149" y="312841"/>
                    </a:cubicBezTo>
                    <a:cubicBezTo>
                      <a:pt x="342103" y="301734"/>
                      <a:pt x="337250" y="290939"/>
                      <a:pt x="331630" y="280540"/>
                    </a:cubicBezTo>
                    <a:cubicBezTo>
                      <a:pt x="323720" y="266101"/>
                      <a:pt x="313807" y="252853"/>
                      <a:pt x="302186" y="241190"/>
                    </a:cubicBezTo>
                    <a:cubicBezTo>
                      <a:pt x="305649" y="233521"/>
                      <a:pt x="311116" y="226928"/>
                      <a:pt x="318011" y="222105"/>
                    </a:cubicBezTo>
                    <a:close/>
                    <a:moveTo>
                      <a:pt x="90652" y="265752"/>
                    </a:moveTo>
                    <a:lnTo>
                      <a:pt x="94102" y="251620"/>
                    </a:lnTo>
                    <a:cubicBezTo>
                      <a:pt x="98411" y="231377"/>
                      <a:pt x="95709" y="207922"/>
                      <a:pt x="93097" y="185238"/>
                    </a:cubicBezTo>
                    <a:cubicBezTo>
                      <a:pt x="88191" y="142691"/>
                      <a:pt x="86953" y="116316"/>
                      <a:pt x="111029" y="108869"/>
                    </a:cubicBezTo>
                    <a:cubicBezTo>
                      <a:pt x="114701" y="107407"/>
                      <a:pt x="118775" y="107308"/>
                      <a:pt x="122514" y="108591"/>
                    </a:cubicBezTo>
                    <a:cubicBezTo>
                      <a:pt x="127241" y="110597"/>
                      <a:pt x="132725" y="108908"/>
                      <a:pt x="135503" y="104589"/>
                    </a:cubicBezTo>
                    <a:cubicBezTo>
                      <a:pt x="137871" y="101410"/>
                      <a:pt x="141296" y="99181"/>
                      <a:pt x="145161" y="98301"/>
                    </a:cubicBezTo>
                    <a:cubicBezTo>
                      <a:pt x="165435" y="92076"/>
                      <a:pt x="179892" y="114172"/>
                      <a:pt x="201265" y="151390"/>
                    </a:cubicBezTo>
                    <a:cubicBezTo>
                      <a:pt x="211533" y="171526"/>
                      <a:pt x="224538" y="190144"/>
                      <a:pt x="239911" y="206714"/>
                    </a:cubicBezTo>
                    <a:cubicBezTo>
                      <a:pt x="246374" y="212542"/>
                      <a:pt x="252630" y="217981"/>
                      <a:pt x="258652" y="223213"/>
                    </a:cubicBezTo>
                    <a:cubicBezTo>
                      <a:pt x="283499" y="244808"/>
                      <a:pt x="303123" y="261862"/>
                      <a:pt x="317316" y="288237"/>
                    </a:cubicBezTo>
                    <a:cubicBezTo>
                      <a:pt x="327880" y="306892"/>
                      <a:pt x="335192" y="327209"/>
                      <a:pt x="338936" y="348318"/>
                    </a:cubicBezTo>
                    <a:cubicBezTo>
                      <a:pt x="339055" y="349700"/>
                      <a:pt x="339222" y="351065"/>
                      <a:pt x="339431" y="352426"/>
                    </a:cubicBezTo>
                    <a:cubicBezTo>
                      <a:pt x="340437" y="360215"/>
                      <a:pt x="340804" y="368073"/>
                      <a:pt x="340529" y="375922"/>
                    </a:cubicBezTo>
                    <a:cubicBezTo>
                      <a:pt x="237093" y="374764"/>
                      <a:pt x="141172" y="363223"/>
                      <a:pt x="75746" y="345018"/>
                    </a:cubicBezTo>
                    <a:cubicBezTo>
                      <a:pt x="78396" y="318212"/>
                      <a:pt x="83384" y="291689"/>
                      <a:pt x="90652" y="265752"/>
                    </a:cubicBezTo>
                    <a:close/>
                    <a:moveTo>
                      <a:pt x="59725" y="340232"/>
                    </a:moveTo>
                    <a:cubicBezTo>
                      <a:pt x="46154" y="336045"/>
                      <a:pt x="32976" y="330677"/>
                      <a:pt x="20341" y="324190"/>
                    </a:cubicBezTo>
                    <a:cubicBezTo>
                      <a:pt x="33838" y="314290"/>
                      <a:pt x="49112" y="307080"/>
                      <a:pt x="65333" y="302952"/>
                    </a:cubicBezTo>
                    <a:cubicBezTo>
                      <a:pt x="62697" y="315251"/>
                      <a:pt x="60824" y="327702"/>
                      <a:pt x="59725" y="340232"/>
                    </a:cubicBezTo>
                    <a:close/>
                    <a:moveTo>
                      <a:pt x="538801" y="640355"/>
                    </a:moveTo>
                    <a:cubicBezTo>
                      <a:pt x="478752" y="648159"/>
                      <a:pt x="418273" y="652195"/>
                      <a:pt x="357719" y="652442"/>
                    </a:cubicBezTo>
                    <a:cubicBezTo>
                      <a:pt x="297137" y="652198"/>
                      <a:pt x="236630" y="648160"/>
                      <a:pt x="176551" y="640355"/>
                    </a:cubicBezTo>
                    <a:cubicBezTo>
                      <a:pt x="168534" y="639218"/>
                      <a:pt x="162582" y="632347"/>
                      <a:pt x="162600" y="624249"/>
                    </a:cubicBezTo>
                    <a:lnTo>
                      <a:pt x="162600" y="607583"/>
                    </a:lnTo>
                    <a:cubicBezTo>
                      <a:pt x="227439" y="615511"/>
                      <a:pt x="292687" y="619630"/>
                      <a:pt x="358009" y="619921"/>
                    </a:cubicBezTo>
                    <a:cubicBezTo>
                      <a:pt x="423109" y="619928"/>
                      <a:pt x="488148" y="615905"/>
                      <a:pt x="552752" y="607875"/>
                    </a:cubicBezTo>
                    <a:lnTo>
                      <a:pt x="552752" y="624249"/>
                    </a:lnTo>
                    <a:cubicBezTo>
                      <a:pt x="552770" y="632347"/>
                      <a:pt x="546818" y="639218"/>
                      <a:pt x="538801" y="640355"/>
                    </a:cubicBezTo>
                    <a:close/>
                    <a:moveTo>
                      <a:pt x="560431" y="589852"/>
                    </a:moveTo>
                    <a:lnTo>
                      <a:pt x="559105" y="590674"/>
                    </a:lnTo>
                    <a:cubicBezTo>
                      <a:pt x="492425" y="599351"/>
                      <a:pt x="425252" y="603690"/>
                      <a:pt x="358009" y="603662"/>
                    </a:cubicBezTo>
                    <a:cubicBezTo>
                      <a:pt x="290367" y="603379"/>
                      <a:pt x="222808" y="598931"/>
                      <a:pt x="155714" y="590344"/>
                    </a:cubicBezTo>
                    <a:lnTo>
                      <a:pt x="154921" y="589852"/>
                    </a:lnTo>
                    <a:cubicBezTo>
                      <a:pt x="68213" y="535975"/>
                      <a:pt x="18003" y="445279"/>
                      <a:pt x="16411" y="340475"/>
                    </a:cubicBezTo>
                    <a:cubicBezTo>
                      <a:pt x="79566" y="372164"/>
                      <a:pt x="210620" y="392283"/>
                      <a:pt x="357719" y="392283"/>
                    </a:cubicBezTo>
                    <a:cubicBezTo>
                      <a:pt x="504747" y="392283"/>
                      <a:pt x="635751" y="372181"/>
                      <a:pt x="698940" y="340522"/>
                    </a:cubicBezTo>
                    <a:cubicBezTo>
                      <a:pt x="697334" y="445303"/>
                      <a:pt x="647127" y="535984"/>
                      <a:pt x="560431" y="589852"/>
                    </a:cubicBezTo>
                    <a:close/>
                  </a:path>
                </a:pathLst>
              </a:custGeom>
              <a:solidFill>
                <a:schemeClr val="accent3"/>
              </a:solidFill>
              <a:ln w="8037"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grpSp>
      <p:grpSp>
        <p:nvGrpSpPr>
          <p:cNvPr id="192" name="Group 191" descr="Harmaa jalanjälki, jossa teksti CO2e.">
            <a:extLst>
              <a:ext uri="{FF2B5EF4-FFF2-40B4-BE49-F238E27FC236}">
                <a16:creationId xmlns:a16="http://schemas.microsoft.com/office/drawing/2014/main" id="{475DAE48-EB34-31F7-C6D4-70A4D16880D4}"/>
              </a:ext>
            </a:extLst>
          </p:cNvPr>
          <p:cNvGrpSpPr/>
          <p:nvPr/>
        </p:nvGrpSpPr>
        <p:grpSpPr>
          <a:xfrm>
            <a:off x="9476233" y="91301"/>
            <a:ext cx="1942928" cy="3203046"/>
            <a:chOff x="9476233" y="91301"/>
            <a:chExt cx="1942928" cy="3203046"/>
          </a:xfrm>
        </p:grpSpPr>
        <p:pic>
          <p:nvPicPr>
            <p:cNvPr id="190" name="Graphic 189" descr="Jalanjälki, jossa hiilijalanjäljen yksikön lyhenne kilogrammaa hiilidioksidiekvivalenttia kgCO2e">
              <a:extLst>
                <a:ext uri="{FF2B5EF4-FFF2-40B4-BE49-F238E27FC236}">
                  <a16:creationId xmlns:a16="http://schemas.microsoft.com/office/drawing/2014/main" id="{843FBF6E-46E2-3C3B-4138-CFE402B2DB61}"/>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l="46135" t="19012" r="4739"/>
            <a:stretch/>
          </p:blipFill>
          <p:spPr>
            <a:xfrm rot="19546512">
              <a:off x="9476233" y="91301"/>
              <a:ext cx="1942928" cy="3203046"/>
            </a:xfrm>
            <a:prstGeom prst="rect">
              <a:avLst/>
            </a:prstGeom>
          </p:spPr>
        </p:pic>
        <p:sp>
          <p:nvSpPr>
            <p:cNvPr id="191" name="TextBox 190">
              <a:extLst>
                <a:ext uri="{FF2B5EF4-FFF2-40B4-BE49-F238E27FC236}">
                  <a16:creationId xmlns:a16="http://schemas.microsoft.com/office/drawing/2014/main" id="{2D040A1A-A5E0-BF00-166C-916B040DA0E1}"/>
                </a:ext>
              </a:extLst>
            </p:cNvPr>
            <p:cNvSpPr txBox="1"/>
            <p:nvPr/>
          </p:nvSpPr>
          <p:spPr>
            <a:xfrm>
              <a:off x="9741481" y="1391591"/>
              <a:ext cx="1454788"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a:ln>
                    <a:noFill/>
                  </a:ln>
                  <a:solidFill>
                    <a:srgbClr val="FFFFFF"/>
                  </a:solidFill>
                  <a:effectLst/>
                  <a:uLnTx/>
                  <a:uFillTx/>
                  <a:latin typeface="Calibri" panose="020F0502020204030204"/>
                  <a:ea typeface="+mn-ea"/>
                  <a:cs typeface="+mn-cs"/>
                </a:rPr>
                <a:t>kg CO</a:t>
              </a:r>
              <a:r>
                <a:rPr kumimoji="0" lang="fi-FI" sz="2400" b="1" i="0" u="none" strike="noStrike" kern="1200" cap="none" spc="0" normalizeH="0" baseline="-25000" noProof="0">
                  <a:ln>
                    <a:noFill/>
                  </a:ln>
                  <a:solidFill>
                    <a:srgbClr val="FFFFFF"/>
                  </a:solidFill>
                  <a:effectLst/>
                  <a:uLnTx/>
                  <a:uFillTx/>
                  <a:latin typeface="Calibri" panose="020F0502020204030204"/>
                  <a:ea typeface="+mn-ea"/>
                  <a:cs typeface="+mn-cs"/>
                </a:rPr>
                <a:t>2</a:t>
              </a:r>
              <a:r>
                <a:rPr kumimoji="0" lang="fi-FI" sz="2400" b="1" i="0" u="none" strike="noStrike" kern="1200" cap="none" spc="0" normalizeH="0" baseline="0" noProof="0">
                  <a:ln>
                    <a:noFill/>
                  </a:ln>
                  <a:solidFill>
                    <a:srgbClr val="FFFFFF"/>
                  </a:solidFill>
                  <a:effectLst/>
                  <a:uLnTx/>
                  <a:uFillTx/>
                  <a:latin typeface="Calibri" panose="020F0502020204030204"/>
                  <a:ea typeface="+mn-ea"/>
                  <a:cs typeface="+mn-cs"/>
                </a:rPr>
                <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9214165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764A1-2F98-4D1B-97C1-193E69DC9D71}"/>
              </a:ext>
            </a:extLst>
          </p:cNvPr>
          <p:cNvSpPr>
            <a:spLocks noGrp="1"/>
          </p:cNvSpPr>
          <p:nvPr>
            <p:ph type="title"/>
          </p:nvPr>
        </p:nvSpPr>
        <p:spPr>
          <a:xfrm>
            <a:off x="838200" y="317991"/>
            <a:ext cx="10515600" cy="1325563"/>
          </a:xfrm>
        </p:spPr>
        <p:txBody>
          <a:bodyPr/>
          <a:lstStyle/>
          <a:p>
            <a:r>
              <a:rPr lang="fi-FI">
                <a:solidFill>
                  <a:srgbClr val="262728"/>
                </a:solidFill>
              </a:rPr>
              <a:t>Keskivertosuomalaisen hiilijalanjälki 1</a:t>
            </a:r>
          </a:p>
        </p:txBody>
      </p:sp>
      <p:pic>
        <p:nvPicPr>
          <p:cNvPr id="1026" name="Picture 2" descr="Keskivertosuomalaisen hiilijalanjälki on 10 300 kg ja se jakautuu asumisen (2100), ruoan (1800), liikenteen ja matkailun (3000) sekä muun kulutuksen (3400) mukaan.">
            <a:hlinkClick r:id="rId3"/>
            <a:extLst>
              <a:ext uri="{FF2B5EF4-FFF2-40B4-BE49-F238E27FC236}">
                <a16:creationId xmlns:a16="http://schemas.microsoft.com/office/drawing/2014/main" id="{38A27123-F797-4B61-A7C1-56E86E1AD659}"/>
              </a:ext>
            </a:extLst>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704389" y="1319954"/>
            <a:ext cx="8783221" cy="464504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82C0619-E79A-40BB-942E-60CEB0C50E28}"/>
              </a:ext>
            </a:extLst>
          </p:cNvPr>
          <p:cNvSpPr txBox="1"/>
          <p:nvPr/>
        </p:nvSpPr>
        <p:spPr>
          <a:xfrm>
            <a:off x="6766676" y="5965000"/>
            <a:ext cx="485926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Kuva: </a:t>
            </a: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hlinkClick r:id="rId3"/>
              </a:rPr>
              <a:t>Keskivertosuomalaisen hiilijalanjälki - Sitra</a:t>
            </a: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36125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0643DF32-8E51-1FF7-2E1B-25605EA6CC10}"/>
              </a:ext>
            </a:extLst>
          </p:cNvPr>
          <p:cNvSpPr>
            <a:spLocks noGrp="1"/>
          </p:cNvSpPr>
          <p:nvPr>
            <p:ph type="title"/>
          </p:nvPr>
        </p:nvSpPr>
        <p:spPr/>
        <p:txBody>
          <a:bodyPr/>
          <a:lstStyle/>
          <a:p>
            <a:r>
              <a:rPr lang="fi-FI"/>
              <a:t>Keskivertosuomalaisen hiilijalanjälki 2</a:t>
            </a:r>
          </a:p>
        </p:txBody>
      </p:sp>
      <p:pic>
        <p:nvPicPr>
          <p:cNvPr id="4" name="Picture 3" descr="Keskivertosuomalaisen hiilijalanjäljessä asumisen osuus koostuu sähköstä (860), lämmityksestä (800), asunnosta (400) ja käyttövedestä (10). ">
            <a:hlinkClick r:id="rId3"/>
            <a:extLst>
              <a:ext uri="{FF2B5EF4-FFF2-40B4-BE49-F238E27FC236}">
                <a16:creationId xmlns:a16="http://schemas.microsoft.com/office/drawing/2014/main" id="{F20FBF54-8B02-48F6-8744-B66CDF8EB295}"/>
              </a:ext>
            </a:extLst>
          </p:cNvPr>
          <p:cNvPicPr>
            <a:picLocks noChangeAspect="1"/>
          </p:cNvPicPr>
          <p:nvPr/>
        </p:nvPicPr>
        <p:blipFill rotWithShape="1">
          <a:blip r:embed="rId4">
            <a:extLst>
              <a:ext uri="{28A0092B-C50C-407E-A947-70E740481C1C}">
                <a14:useLocalDpi xmlns:a14="http://schemas.microsoft.com/office/drawing/2010/main" val="0"/>
              </a:ext>
            </a:extLst>
          </a:blip>
          <a:srcRect t="3809"/>
          <a:stretch/>
        </p:blipFill>
        <p:spPr>
          <a:xfrm>
            <a:off x="1042392" y="1719357"/>
            <a:ext cx="3385408" cy="4528002"/>
          </a:xfrm>
          <a:prstGeom prst="rect">
            <a:avLst/>
          </a:prstGeom>
        </p:spPr>
      </p:pic>
      <p:pic>
        <p:nvPicPr>
          <p:cNvPr id="5" name="Kuva 4" descr="Keskivertosuomalaisen hiilijalanjäljessä liikkumisen osuus koostuu henkilöautoilusta (2240 kg CO2e), joukkoliikenteestä (50), lentomatkailusta (630), laivamatkailusta (10), polkupyöräilystä (4) ja muista (120 kg CO2e). ">
            <a:extLst>
              <a:ext uri="{FF2B5EF4-FFF2-40B4-BE49-F238E27FC236}">
                <a16:creationId xmlns:a16="http://schemas.microsoft.com/office/drawing/2014/main" id="{6814C2A4-E680-9F34-F194-4ECD56279969}"/>
              </a:ext>
            </a:extLst>
          </p:cNvPr>
          <p:cNvPicPr>
            <a:picLocks noChangeAspect="1"/>
          </p:cNvPicPr>
          <p:nvPr/>
        </p:nvPicPr>
        <p:blipFill>
          <a:blip r:embed="rId5"/>
          <a:stretch>
            <a:fillRect/>
          </a:stretch>
        </p:blipFill>
        <p:spPr>
          <a:xfrm>
            <a:off x="6567055" y="1558827"/>
            <a:ext cx="3519083" cy="4717202"/>
          </a:xfrm>
          <a:prstGeom prst="rect">
            <a:avLst/>
          </a:prstGeom>
        </p:spPr>
      </p:pic>
      <p:sp>
        <p:nvSpPr>
          <p:cNvPr id="6" name="TextBox 5">
            <a:extLst>
              <a:ext uri="{FF2B5EF4-FFF2-40B4-BE49-F238E27FC236}">
                <a16:creationId xmlns:a16="http://schemas.microsoft.com/office/drawing/2014/main" id="{8C148DBA-142D-0C8E-0870-D94777A276EE}"/>
              </a:ext>
            </a:extLst>
          </p:cNvPr>
          <p:cNvSpPr txBox="1"/>
          <p:nvPr/>
        </p:nvSpPr>
        <p:spPr>
          <a:xfrm>
            <a:off x="3773929" y="6323598"/>
            <a:ext cx="4644142"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rPr>
              <a:t>Kuvat: </a:t>
            </a: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hlinkClick r:id="rId6"/>
              </a:rPr>
              <a:t>Keskivertosuomalaisen hiilijalanjälki - Sitra</a:t>
            </a:r>
            <a:endPar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48372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9DEB2D25-6E37-C917-8554-94E61CF5F6A8}"/>
              </a:ext>
            </a:extLst>
          </p:cNvPr>
          <p:cNvSpPr>
            <a:spLocks noGrp="1"/>
          </p:cNvSpPr>
          <p:nvPr>
            <p:ph type="title"/>
          </p:nvPr>
        </p:nvSpPr>
        <p:spPr/>
        <p:txBody>
          <a:bodyPr/>
          <a:lstStyle/>
          <a:p>
            <a:r>
              <a:rPr lang="fi-FI"/>
              <a:t>Keskivertosuomalaisen hiilijalanjälki 3 </a:t>
            </a:r>
          </a:p>
        </p:txBody>
      </p:sp>
      <p:pic>
        <p:nvPicPr>
          <p:cNvPr id="4" name="Sisällön paikkamerkki 3" descr="Palkkikaavio energiamuotojen hiilijalanjäljistä. Suurimmat hiilijalanjäljet ovat tavallisella sähköllä, kevyellä polttoöljyllä, maakaasulla ja kaukolämmöllä. Pienimmät hiilijalanjäljet vihreällä kaukolämmöllä, puulla/pelleteillä ja ekosähköllä.">
            <a:extLst>
              <a:ext uri="{FF2B5EF4-FFF2-40B4-BE49-F238E27FC236}">
                <a16:creationId xmlns:a16="http://schemas.microsoft.com/office/drawing/2014/main" id="{65B748D7-D181-5E45-713F-BA5FCD1B7823}"/>
              </a:ext>
            </a:extLst>
          </p:cNvPr>
          <p:cNvPicPr>
            <a:picLocks noGrp="1" noChangeAspect="1"/>
          </p:cNvPicPr>
          <p:nvPr>
            <p:ph idx="4294967295"/>
          </p:nvPr>
        </p:nvPicPr>
        <p:blipFill rotWithShape="1">
          <a:blip r:embed="rId3"/>
          <a:srcRect t="5274"/>
          <a:stretch/>
        </p:blipFill>
        <p:spPr>
          <a:xfrm>
            <a:off x="556598" y="1690688"/>
            <a:ext cx="5287963" cy="4141787"/>
          </a:xfrm>
          <a:prstGeom prst="rect">
            <a:avLst/>
          </a:prstGeom>
        </p:spPr>
      </p:pic>
      <p:pic>
        <p:nvPicPr>
          <p:cNvPr id="1026" name="Picture 2" descr="Palkkikaavio liikennemuotojen hiilijalanjäljistä. Suurimmat hiilijalanjäljet lentokoneilla, bensa- ja dieselautoilla sekä sähköautoilla. Pienimmät hiilijalanjäljet junilla, polku- ja sähköpyörillä sekä metroilla ja raitiovaunuilla.">
            <a:extLst>
              <a:ext uri="{FF2B5EF4-FFF2-40B4-BE49-F238E27FC236}">
                <a16:creationId xmlns:a16="http://schemas.microsoft.com/office/drawing/2014/main" id="{0A1C4DD4-A264-CA1F-EC3B-6B7A633E4D3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809"/>
          <a:stretch/>
        </p:blipFill>
        <p:spPr bwMode="auto">
          <a:xfrm>
            <a:off x="6291334" y="1690688"/>
            <a:ext cx="4615692" cy="453198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029DB46-2361-4288-8997-53D7C84B3797}"/>
              </a:ext>
            </a:extLst>
          </p:cNvPr>
          <p:cNvSpPr txBox="1"/>
          <p:nvPr/>
        </p:nvSpPr>
        <p:spPr>
          <a:xfrm>
            <a:off x="3556363" y="5853338"/>
            <a:ext cx="609382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rPr>
              <a:t>Kuvat: </a:t>
            </a: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hlinkClick r:id="rId5"/>
              </a:rPr>
              <a:t>Keskivertosuomalaisen</a:t>
            </a:r>
            <a:r>
              <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hlinkClick r:id="rId5"/>
              </a:rPr>
              <a:t> hiilijalanjälki - Sitra</a:t>
            </a: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90093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Keskivertosuomalaisen hiilijalanjäljessä ruuan osuudessa merkittävin osa syntyy punaisesta lihasta (560), juustoista (340), muista maitotuotteista (290) sekä kanasta, kalasta ja kananmunasta (170). ">
            <a:hlinkClick r:id="rId3"/>
            <a:extLst>
              <a:ext uri="{FF2B5EF4-FFF2-40B4-BE49-F238E27FC236}">
                <a16:creationId xmlns:a16="http://schemas.microsoft.com/office/drawing/2014/main" id="{61066C9E-8E4B-4F67-9312-BC728C93EEB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637"/>
          <a:stretch/>
        </p:blipFill>
        <p:spPr bwMode="auto">
          <a:xfrm>
            <a:off x="1295896" y="1617851"/>
            <a:ext cx="3418980" cy="4580915"/>
          </a:xfrm>
          <a:prstGeom prst="rect">
            <a:avLst/>
          </a:prstGeom>
          <a:noFill/>
          <a:extLst>
            <a:ext uri="{909E8E84-426E-40DD-AFC4-6F175D3DCCD1}">
              <a14:hiddenFill xmlns:a14="http://schemas.microsoft.com/office/drawing/2010/main">
                <a:solidFill>
                  <a:srgbClr val="FFFFFF"/>
                </a:solidFill>
              </a14:hiddenFill>
            </a:ext>
          </a:extLst>
        </p:spPr>
      </p:pic>
      <p:sp>
        <p:nvSpPr>
          <p:cNvPr id="2" name="Otsikko 1">
            <a:extLst>
              <a:ext uri="{FF2B5EF4-FFF2-40B4-BE49-F238E27FC236}">
                <a16:creationId xmlns:a16="http://schemas.microsoft.com/office/drawing/2014/main" id="{FDF46BA8-C954-1714-DC90-5840AC10B6DD}"/>
              </a:ext>
            </a:extLst>
          </p:cNvPr>
          <p:cNvSpPr>
            <a:spLocks noGrp="1"/>
          </p:cNvSpPr>
          <p:nvPr>
            <p:ph type="title"/>
          </p:nvPr>
        </p:nvSpPr>
        <p:spPr/>
        <p:txBody>
          <a:bodyPr/>
          <a:lstStyle/>
          <a:p>
            <a:r>
              <a:rPr lang="fi-FI"/>
              <a:t>Keskivertosuomalaisen hiilijalanjälki 4</a:t>
            </a:r>
          </a:p>
        </p:txBody>
      </p:sp>
      <p:pic>
        <p:nvPicPr>
          <p:cNvPr id="3" name="Kuva 2" descr="Keskivertosuomalaisen hiilijalanjäljessä muu kulutus -osio koostuu vapaa-ajasta ja palveluista (1690 kg CO2e), kodin kulutustavaroista (1140), lemmikeistä (190) ja mökkeilystä (360 kg CO2e). ">
            <a:extLst>
              <a:ext uri="{FF2B5EF4-FFF2-40B4-BE49-F238E27FC236}">
                <a16:creationId xmlns:a16="http://schemas.microsoft.com/office/drawing/2014/main" id="{CA764E32-ADA3-66F2-2954-55F932AD485B}"/>
              </a:ext>
            </a:extLst>
          </p:cNvPr>
          <p:cNvPicPr>
            <a:picLocks noChangeAspect="1"/>
          </p:cNvPicPr>
          <p:nvPr/>
        </p:nvPicPr>
        <p:blipFill>
          <a:blip r:embed="rId5"/>
          <a:stretch>
            <a:fillRect/>
          </a:stretch>
        </p:blipFill>
        <p:spPr>
          <a:xfrm>
            <a:off x="6756643" y="1690688"/>
            <a:ext cx="3389670" cy="4523624"/>
          </a:xfrm>
          <a:prstGeom prst="rect">
            <a:avLst/>
          </a:prstGeom>
        </p:spPr>
      </p:pic>
      <p:sp>
        <p:nvSpPr>
          <p:cNvPr id="5" name="TextBox 4">
            <a:extLst>
              <a:ext uri="{FF2B5EF4-FFF2-40B4-BE49-F238E27FC236}">
                <a16:creationId xmlns:a16="http://schemas.microsoft.com/office/drawing/2014/main" id="{83D71FC9-05AA-800D-FDA4-D57291D70E91}"/>
              </a:ext>
            </a:extLst>
          </p:cNvPr>
          <p:cNvSpPr txBox="1"/>
          <p:nvPr/>
        </p:nvSpPr>
        <p:spPr>
          <a:xfrm>
            <a:off x="3927506" y="6437016"/>
            <a:ext cx="4336988"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rPr>
              <a:t>Kuvat: </a:t>
            </a: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hlinkClick r:id="rId6"/>
              </a:rPr>
              <a:t>Keskivertosuomalaisen hiilijalanjälki - Sitra</a:t>
            </a:r>
            <a:endPar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35844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006AC9A-984E-A3EF-264B-0F185F2BFD6A}"/>
              </a:ext>
            </a:extLst>
          </p:cNvPr>
          <p:cNvSpPr>
            <a:spLocks noGrp="1"/>
          </p:cNvSpPr>
          <p:nvPr>
            <p:ph type="title"/>
          </p:nvPr>
        </p:nvSpPr>
        <p:spPr/>
        <p:txBody>
          <a:bodyPr/>
          <a:lstStyle/>
          <a:p>
            <a:r>
              <a:rPr lang="fi-FI"/>
              <a:t>Keskivertosuomalaisen hiilijalanjälki 5</a:t>
            </a:r>
          </a:p>
        </p:txBody>
      </p:sp>
      <p:pic>
        <p:nvPicPr>
          <p:cNvPr id="4" name="Sisällön paikkamerkki 3" descr="Palkkikaavio ruokien hiilijalanjäljistä. Suurimmat hiilijalanjäljet naudanlihalla, emmental-juustolla ja porsaanlihalla, sekä muillakin eläinperäisillä tuotteilla. Pienimmät hiilijalanjäljet kasvipohjaisilla tuotteilla, erityisesti hedelmillä, vihanneksilla ja viljatuotteilla.">
            <a:extLst>
              <a:ext uri="{FF2B5EF4-FFF2-40B4-BE49-F238E27FC236}">
                <a16:creationId xmlns:a16="http://schemas.microsoft.com/office/drawing/2014/main" id="{1B62C434-3FC7-3A4D-AEA6-6044AE38424E}"/>
              </a:ext>
            </a:extLst>
          </p:cNvPr>
          <p:cNvPicPr>
            <a:picLocks noGrp="1" noChangeAspect="1"/>
          </p:cNvPicPr>
          <p:nvPr>
            <p:ph idx="4294967295"/>
          </p:nvPr>
        </p:nvPicPr>
        <p:blipFill rotWithShape="1">
          <a:blip r:embed="rId3"/>
          <a:srcRect t="3296"/>
          <a:stretch/>
        </p:blipFill>
        <p:spPr>
          <a:xfrm>
            <a:off x="1107647" y="1463097"/>
            <a:ext cx="4416425" cy="4783137"/>
          </a:xfrm>
          <a:prstGeom prst="rect">
            <a:avLst/>
          </a:prstGeom>
        </p:spPr>
      </p:pic>
      <p:pic>
        <p:nvPicPr>
          <p:cNvPr id="2050" name="Picture 2" descr="Palkkikaavio tavaroiden ja palveluiden hiilijalanjäljistä. Suurimmat hiilijalanjäljet peleillä ja leikkikaluilla, muovituotteilla, toimisto- ja tietokoneilla sekä lasituotteilla. Pienimmät hiilijalanjäljet soittimilla, audiovisuaalisilla laitteilla ja painotuotteilla.">
            <a:extLst>
              <a:ext uri="{FF2B5EF4-FFF2-40B4-BE49-F238E27FC236}">
                <a16:creationId xmlns:a16="http://schemas.microsoft.com/office/drawing/2014/main" id="{66A49F32-A98F-E7EF-D6EC-C29C5FAF3F5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459"/>
          <a:stretch/>
        </p:blipFill>
        <p:spPr bwMode="auto">
          <a:xfrm>
            <a:off x="6667929" y="1556243"/>
            <a:ext cx="3960487" cy="45968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91C0828-0B47-1DC8-FA12-4C5F4CE02F0B}"/>
              </a:ext>
            </a:extLst>
          </p:cNvPr>
          <p:cNvSpPr txBox="1"/>
          <p:nvPr/>
        </p:nvSpPr>
        <p:spPr>
          <a:xfrm>
            <a:off x="3955324" y="6323598"/>
            <a:ext cx="4281351"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rPr>
              <a:t>Kuvat: </a:t>
            </a:r>
            <a:r>
              <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hlinkClick r:id="rId5"/>
              </a:rPr>
              <a:t>Keskivertosuomalaisen hiilijalanjälki - Sitra</a:t>
            </a:r>
            <a:endParaRPr kumimoji="0" lang="fi-FI" sz="16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395501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63AF5-CD96-466D-2671-B4456C0E09FB}"/>
              </a:ext>
            </a:extLst>
          </p:cNvPr>
          <p:cNvSpPr>
            <a:spLocks noGrp="1"/>
          </p:cNvSpPr>
          <p:nvPr>
            <p:ph type="title"/>
          </p:nvPr>
        </p:nvSpPr>
        <p:spPr/>
        <p:txBody>
          <a:bodyPr/>
          <a:lstStyle/>
          <a:p>
            <a:r>
              <a:rPr lang="fi-FI">
                <a:solidFill>
                  <a:schemeClr val="tx1">
                    <a:lumMod val="50000"/>
                  </a:schemeClr>
                </a:solidFill>
              </a:rPr>
              <a:t>Tehtävä 1A: Arkipäivän hiilijalanjälki</a:t>
            </a:r>
          </a:p>
        </p:txBody>
      </p:sp>
      <p:sp>
        <p:nvSpPr>
          <p:cNvPr id="3" name="Content Placeholder 2">
            <a:extLst>
              <a:ext uri="{FF2B5EF4-FFF2-40B4-BE49-F238E27FC236}">
                <a16:creationId xmlns:a16="http://schemas.microsoft.com/office/drawing/2014/main" id="{F51A9BAD-5696-DB12-F85B-5BDEE947D25C}"/>
              </a:ext>
            </a:extLst>
          </p:cNvPr>
          <p:cNvSpPr>
            <a:spLocks noGrp="1"/>
          </p:cNvSpPr>
          <p:nvPr>
            <p:ph idx="1"/>
          </p:nvPr>
        </p:nvSpPr>
        <p:spPr>
          <a:xfrm>
            <a:off x="838200" y="1825625"/>
            <a:ext cx="8158843" cy="4351338"/>
          </a:xfrm>
        </p:spPr>
        <p:txBody>
          <a:bodyPr>
            <a:normAutofit/>
          </a:bodyPr>
          <a:lstStyle/>
          <a:p>
            <a:r>
              <a:rPr lang="fi-FI"/>
              <a:t>Muodostakaa parit</a:t>
            </a:r>
          </a:p>
          <a:p>
            <a:r>
              <a:rPr lang="fi-FI"/>
              <a:t>Miettikää tavallista arkipäivää: mitä tekemisiä siihen sisältyy, miten liikutte paikasta toiseen, mitä syötte, käytättekö jotain laitteita, ostatteko jotain, onko harrastuksia…</a:t>
            </a:r>
            <a:endParaRPr lang="fi-FI" b="1">
              <a:solidFill>
                <a:schemeClr val="accent1"/>
              </a:solidFill>
            </a:endParaRPr>
          </a:p>
          <a:p>
            <a:pPr lvl="1"/>
            <a:r>
              <a:rPr lang="fi-FI"/>
              <a:t>Kirjoittakaa 1 asia / keltainen lappu </a:t>
            </a:r>
          </a:p>
          <a:p>
            <a:r>
              <a:rPr lang="fi-FI"/>
              <a:t>Liimatkaa laput valkoiselle paperille ja ryhmitelkää toisiinsa liittyvät asiat lähekkäin </a:t>
            </a:r>
          </a:p>
        </p:txBody>
      </p:sp>
      <p:sp>
        <p:nvSpPr>
          <p:cNvPr id="6" name="Suorakulmio 5" descr="Keltainen post it -lappu">
            <a:extLst>
              <a:ext uri="{FF2B5EF4-FFF2-40B4-BE49-F238E27FC236}">
                <a16:creationId xmlns:a16="http://schemas.microsoft.com/office/drawing/2014/main" id="{2A35EA6E-0B85-EC59-6769-B3AE2FDA74B7}"/>
              </a:ext>
            </a:extLst>
          </p:cNvPr>
          <p:cNvSpPr/>
          <p:nvPr/>
        </p:nvSpPr>
        <p:spPr>
          <a:xfrm rot="826642">
            <a:off x="9652681" y="2069271"/>
            <a:ext cx="1133448" cy="2217107"/>
          </a:xfrm>
          <a:prstGeom prst="rect">
            <a:avLst/>
          </a:prstGeom>
          <a:solidFill>
            <a:schemeClr val="accent2">
              <a:lumMod val="60000"/>
              <a:lumOff val="4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35876343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025D78-D5C0-13B0-2207-9B4A27C1BFC6}"/>
              </a:ext>
            </a:extLst>
          </p:cNvPr>
          <p:cNvSpPr>
            <a:spLocks noGrp="1"/>
          </p:cNvSpPr>
          <p:nvPr>
            <p:ph type="title"/>
          </p:nvPr>
        </p:nvSpPr>
        <p:spPr/>
        <p:txBody>
          <a:bodyPr/>
          <a:lstStyle/>
          <a:p>
            <a:r>
              <a:rPr lang="fi-FI">
                <a:solidFill>
                  <a:schemeClr val="tx1">
                    <a:lumMod val="50000"/>
                  </a:schemeClr>
                </a:solidFill>
              </a:rPr>
              <a:t>Tehtävä 1B: Mikä pienentää, mikä kasvattaa?</a:t>
            </a:r>
          </a:p>
        </p:txBody>
      </p:sp>
      <p:sp>
        <p:nvSpPr>
          <p:cNvPr id="3" name="Content Placeholder 2">
            <a:extLst>
              <a:ext uri="{FF2B5EF4-FFF2-40B4-BE49-F238E27FC236}">
                <a16:creationId xmlns:a16="http://schemas.microsoft.com/office/drawing/2014/main" id="{9B76EFB3-1F48-7733-FE61-18023D5D186A}"/>
              </a:ext>
            </a:extLst>
          </p:cNvPr>
          <p:cNvSpPr>
            <a:spLocks noGrp="1"/>
          </p:cNvSpPr>
          <p:nvPr>
            <p:ph idx="1"/>
          </p:nvPr>
        </p:nvSpPr>
        <p:spPr>
          <a:xfrm>
            <a:off x="838200" y="1825625"/>
            <a:ext cx="8387443" cy="4351338"/>
          </a:xfrm>
        </p:spPr>
        <p:txBody>
          <a:bodyPr/>
          <a:lstStyle/>
          <a:p>
            <a:r>
              <a:rPr lang="fi-FI"/>
              <a:t>Millaiset valinnat ja ratkaisut kasvattavat keltaisten lappujen hiilijalanjälkeä?</a:t>
            </a:r>
          </a:p>
          <a:p>
            <a:pPr lvl="1"/>
            <a:r>
              <a:rPr lang="fi-FI"/>
              <a:t>Kirjatkaa </a:t>
            </a:r>
            <a:r>
              <a:rPr lang="fi-FI">
                <a:solidFill>
                  <a:schemeClr val="accent1"/>
                </a:solidFill>
              </a:rPr>
              <a:t>punaisille tarralapuille </a:t>
            </a:r>
            <a:r>
              <a:rPr lang="fi-FI"/>
              <a:t>jokaisen lappuryhmän yhteyteen</a:t>
            </a:r>
          </a:p>
          <a:p>
            <a:r>
              <a:rPr lang="fi-FI"/>
              <a:t>Millaiset valinnat ja ratkaisut auttavat pienentämään keltaisten lappujen hiilijalanjälkeä?</a:t>
            </a:r>
          </a:p>
          <a:p>
            <a:pPr lvl="1"/>
            <a:r>
              <a:rPr lang="fi-FI"/>
              <a:t>Kirjatkaa </a:t>
            </a:r>
            <a:r>
              <a:rPr lang="fi-FI">
                <a:solidFill>
                  <a:srgbClr val="00B050"/>
                </a:solidFill>
              </a:rPr>
              <a:t>vihreille tarralapuille </a:t>
            </a:r>
            <a:r>
              <a:rPr lang="fi-FI"/>
              <a:t>jokaisen lappuryhmän yhteyteen</a:t>
            </a:r>
          </a:p>
        </p:txBody>
      </p:sp>
      <p:sp>
        <p:nvSpPr>
          <p:cNvPr id="4" name="Suorakulmio 3" descr="Vaaleanpunainen post it -lappu">
            <a:extLst>
              <a:ext uri="{FF2B5EF4-FFF2-40B4-BE49-F238E27FC236}">
                <a16:creationId xmlns:a16="http://schemas.microsoft.com/office/drawing/2014/main" id="{0A535D5B-7973-7DFF-6DCD-B1D221F52E26}"/>
              </a:ext>
            </a:extLst>
          </p:cNvPr>
          <p:cNvSpPr/>
          <p:nvPr/>
        </p:nvSpPr>
        <p:spPr>
          <a:xfrm rot="826642">
            <a:off x="9077883" y="1367144"/>
            <a:ext cx="1133448" cy="2217107"/>
          </a:xfrm>
          <a:prstGeom prst="rect">
            <a:avLst/>
          </a:prstGeom>
          <a:solidFill>
            <a:schemeClr val="accent1">
              <a:lumMod val="40000"/>
              <a:lumOff val="6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 name="Suorakulmio 4" descr="Vaaleanvihreä post it -lappu.">
            <a:extLst>
              <a:ext uri="{FF2B5EF4-FFF2-40B4-BE49-F238E27FC236}">
                <a16:creationId xmlns:a16="http://schemas.microsoft.com/office/drawing/2014/main" id="{9D852D20-7966-FCF2-88C4-A57ACA796992}"/>
              </a:ext>
            </a:extLst>
          </p:cNvPr>
          <p:cNvSpPr/>
          <p:nvPr/>
        </p:nvSpPr>
        <p:spPr>
          <a:xfrm rot="826642">
            <a:off x="10311267" y="2892740"/>
            <a:ext cx="1133448" cy="2217107"/>
          </a:xfrm>
          <a:prstGeom prst="rect">
            <a:avLst/>
          </a:prstGeom>
          <a:solidFill>
            <a:srgbClr val="CCFFCC"/>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34440786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96546-9517-1D20-32C9-3A1242BBF593}"/>
              </a:ext>
            </a:extLst>
          </p:cNvPr>
          <p:cNvSpPr>
            <a:spLocks noGrp="1"/>
          </p:cNvSpPr>
          <p:nvPr>
            <p:ph type="title"/>
          </p:nvPr>
        </p:nvSpPr>
        <p:spPr/>
        <p:txBody>
          <a:bodyPr/>
          <a:lstStyle/>
          <a:p>
            <a:r>
              <a:rPr lang="fi-FI">
                <a:solidFill>
                  <a:schemeClr val="tx1">
                    <a:lumMod val="50000"/>
                  </a:schemeClr>
                </a:solidFill>
              </a:rPr>
              <a:t>Tehtävä 2A: Oma hiilijalanjälki</a:t>
            </a:r>
          </a:p>
        </p:txBody>
      </p:sp>
      <p:sp>
        <p:nvSpPr>
          <p:cNvPr id="3" name="Content Placeholder 2">
            <a:extLst>
              <a:ext uri="{FF2B5EF4-FFF2-40B4-BE49-F238E27FC236}">
                <a16:creationId xmlns:a16="http://schemas.microsoft.com/office/drawing/2014/main" id="{A8EC863A-5E11-B04D-82DE-DF3D1200BBAF}"/>
              </a:ext>
            </a:extLst>
          </p:cNvPr>
          <p:cNvSpPr>
            <a:spLocks noGrp="1"/>
          </p:cNvSpPr>
          <p:nvPr>
            <p:ph idx="1"/>
          </p:nvPr>
        </p:nvSpPr>
        <p:spPr/>
        <p:txBody>
          <a:bodyPr/>
          <a:lstStyle/>
          <a:p>
            <a:r>
              <a:rPr lang="fi-FI"/>
              <a:t>Testataan oman hiilijalanjäljen arviointia Sitran Elämäntapatestillä:</a:t>
            </a:r>
          </a:p>
          <a:p>
            <a:endParaRPr lang="fi-FI"/>
          </a:p>
          <a:p>
            <a:pPr marL="0" indent="0">
              <a:buNone/>
            </a:pPr>
            <a:r>
              <a:rPr lang="fi-FI" b="1">
                <a:solidFill>
                  <a:schemeClr val="accent1"/>
                </a:solidFill>
              </a:rPr>
              <a:t>	</a:t>
            </a:r>
            <a:r>
              <a:rPr lang="fi-FI" sz="3600" b="1">
                <a:solidFill>
                  <a:schemeClr val="accent1"/>
                </a:solidFill>
              </a:rPr>
              <a:t>elamantapatesti.sitra.fi</a:t>
            </a:r>
          </a:p>
          <a:p>
            <a:pPr marL="0" indent="0">
              <a:buNone/>
            </a:pPr>
            <a:endParaRPr lang="fi-FI" sz="3600" b="1">
              <a:solidFill>
                <a:schemeClr val="accent1"/>
              </a:solidFill>
            </a:endParaRPr>
          </a:p>
          <a:p>
            <a:r>
              <a:rPr lang="fi-FI"/>
              <a:t>Paina mieleesi oma tulos.</a:t>
            </a:r>
          </a:p>
          <a:p>
            <a:endParaRPr lang="fi-FI"/>
          </a:p>
        </p:txBody>
      </p:sp>
      <p:pic>
        <p:nvPicPr>
          <p:cNvPr id="1026" name="Picture 2" descr="QR-koodi, josta pääsee Sitran Elämäntapatestiin.">
            <a:extLst>
              <a:ext uri="{FF2B5EF4-FFF2-40B4-BE49-F238E27FC236}">
                <a16:creationId xmlns:a16="http://schemas.microsoft.com/office/drawing/2014/main" id="{032C63C4-9796-9779-9D17-E93E7B4786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3450" y="3244550"/>
            <a:ext cx="2800350" cy="2790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228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490CDF0-2DCA-4E93-737F-285645F88607}"/>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fi-FI"/>
              <a:t>Esimerkki rasteilla kiertämisestä</a:t>
            </a:r>
          </a:p>
        </p:txBody>
      </p:sp>
      <p:graphicFrame>
        <p:nvGraphicFramePr>
          <p:cNvPr id="2" name="Taulukko 1">
            <a:extLst>
              <a:ext uri="{FF2B5EF4-FFF2-40B4-BE49-F238E27FC236}">
                <a16:creationId xmlns:a16="http://schemas.microsoft.com/office/drawing/2014/main" id="{C5396769-40EB-3DE9-F31E-CDFAC15A06AC}"/>
              </a:ext>
            </a:extLst>
          </p:cNvPr>
          <p:cNvGraphicFramePr>
            <a:graphicFrameLocks noGrp="1"/>
          </p:cNvGraphicFramePr>
          <p:nvPr>
            <p:extLst>
              <p:ext uri="{D42A27DB-BD31-4B8C-83A1-F6EECF244321}">
                <p14:modId xmlns:p14="http://schemas.microsoft.com/office/powerpoint/2010/main" val="2741036352"/>
              </p:ext>
            </p:extLst>
          </p:nvPr>
        </p:nvGraphicFramePr>
        <p:xfrm>
          <a:off x="904460" y="452874"/>
          <a:ext cx="10018645" cy="5828203"/>
        </p:xfrm>
        <a:graphic>
          <a:graphicData uri="http://schemas.openxmlformats.org/drawingml/2006/table">
            <a:tbl>
              <a:tblPr firstRow="1"/>
              <a:tblGrid>
                <a:gridCol w="1157745">
                  <a:extLst>
                    <a:ext uri="{9D8B030D-6E8A-4147-A177-3AD203B41FA5}">
                      <a16:colId xmlns:a16="http://schemas.microsoft.com/office/drawing/2014/main" val="767057813"/>
                    </a:ext>
                  </a:extLst>
                </a:gridCol>
                <a:gridCol w="1809916">
                  <a:extLst>
                    <a:ext uri="{9D8B030D-6E8A-4147-A177-3AD203B41FA5}">
                      <a16:colId xmlns:a16="http://schemas.microsoft.com/office/drawing/2014/main" val="557978414"/>
                    </a:ext>
                  </a:extLst>
                </a:gridCol>
                <a:gridCol w="1762696">
                  <a:extLst>
                    <a:ext uri="{9D8B030D-6E8A-4147-A177-3AD203B41FA5}">
                      <a16:colId xmlns:a16="http://schemas.microsoft.com/office/drawing/2014/main" val="2118406003"/>
                    </a:ext>
                  </a:extLst>
                </a:gridCol>
                <a:gridCol w="1861358">
                  <a:extLst>
                    <a:ext uri="{9D8B030D-6E8A-4147-A177-3AD203B41FA5}">
                      <a16:colId xmlns:a16="http://schemas.microsoft.com/office/drawing/2014/main" val="836268919"/>
                    </a:ext>
                  </a:extLst>
                </a:gridCol>
                <a:gridCol w="1828800">
                  <a:extLst>
                    <a:ext uri="{9D8B030D-6E8A-4147-A177-3AD203B41FA5}">
                      <a16:colId xmlns:a16="http://schemas.microsoft.com/office/drawing/2014/main" val="1207361151"/>
                    </a:ext>
                  </a:extLst>
                </a:gridCol>
                <a:gridCol w="1598130">
                  <a:extLst>
                    <a:ext uri="{9D8B030D-6E8A-4147-A177-3AD203B41FA5}">
                      <a16:colId xmlns:a16="http://schemas.microsoft.com/office/drawing/2014/main" val="3929304769"/>
                    </a:ext>
                  </a:extLst>
                </a:gridCol>
              </a:tblGrid>
              <a:tr h="1155059">
                <a:tc>
                  <a:txBody>
                    <a:bodyPr/>
                    <a:lstStyle/>
                    <a:p>
                      <a:pPr fontAlgn="t"/>
                      <a:endParaRPr lang="fi-FI" sz="1400">
                        <a:effectLst/>
                      </a:endParaRPr>
                    </a:p>
                    <a:p>
                      <a:pPr algn="ctr" rtl="0" fontAlgn="base"/>
                      <a:r>
                        <a:rPr lang="fi-FI" sz="1400" b="1" i="0">
                          <a:solidFill>
                            <a:srgbClr val="000000"/>
                          </a:solidFill>
                          <a:effectLst/>
                          <a:latin typeface="Calibri" panose="020F0502020204030204" pitchFamily="34" charset="0"/>
                        </a:rPr>
                        <a:t>Aika</a:t>
                      </a:r>
                      <a:r>
                        <a:rPr lang="fi-FI" sz="1400" b="0" i="0">
                          <a:solidFill>
                            <a:srgbClr val="000000"/>
                          </a:solidFill>
                          <a:effectLst/>
                          <a:latin typeface="Calibri" panose="020F0502020204030204" pitchFamily="34" charset="0"/>
                        </a:rPr>
                        <a:t>  </a:t>
                      </a:r>
                    </a:p>
                    <a:p>
                      <a:pPr algn="ctr" rtl="0" fontAlgn="base"/>
                      <a:r>
                        <a:rPr lang="fi-FI" sz="1400" b="0" i="0">
                          <a:solidFill>
                            <a:srgbClr val="000000"/>
                          </a:solidFill>
                          <a:effectLst/>
                          <a:latin typeface="Calibri" panose="020F0502020204030204" pitchFamily="34" charset="0"/>
                        </a:rPr>
                        <a:t>Esimerkki 5 ryhmälle</a:t>
                      </a:r>
                      <a:endParaRPr lang="fi-FI" sz="1400" b="0" i="0">
                        <a:effectLst/>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endParaRPr lang="fi-FI" sz="1400">
                        <a:effectLst/>
                      </a:endParaRPr>
                    </a:p>
                    <a:p>
                      <a:pPr algn="l" rtl="0" fontAlgn="base"/>
                      <a:r>
                        <a:rPr lang="fi-FI" sz="1400" b="1" i="0">
                          <a:solidFill>
                            <a:srgbClr val="000000"/>
                          </a:solidFill>
                          <a:effectLst/>
                          <a:latin typeface="Calibri" panose="020F0502020204030204" pitchFamily="34" charset="0"/>
                        </a:rPr>
                        <a:t>   Vastuullisuusviestintä</a:t>
                      </a:r>
                    </a:p>
                    <a:p>
                      <a:pPr algn="l" rtl="0" fontAlgn="base"/>
                      <a:r>
                        <a:rPr lang="fi-FI" sz="1400" b="0" i="0">
                          <a:solidFill>
                            <a:srgbClr val="000000"/>
                          </a:solidFill>
                          <a:effectLst/>
                          <a:latin typeface="Calibri" panose="020F0502020204030204" pitchFamily="34" charset="0"/>
                        </a:rPr>
                        <a:t>Pisteen vastuuhenkilö: </a:t>
                      </a:r>
                      <a:r>
                        <a:rPr lang="fi-FI" sz="1400" b="0" i="0">
                          <a:solidFill>
                            <a:srgbClr val="000000"/>
                          </a:solidFill>
                          <a:effectLst/>
                          <a:latin typeface="Calibri"/>
                        </a:rPr>
                        <a:t>Tila: </a:t>
                      </a:r>
                      <a:endParaRPr lang="fi-FI" sz="1400" b="0" i="0">
                        <a:effectLst/>
                        <a:latin typeface="Calibri"/>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rtl="0" fontAlgn="base"/>
                      <a:endParaRPr lang="fi-FI" sz="1400" b="0" i="0">
                        <a:solidFill>
                          <a:schemeClr val="tx1"/>
                        </a:solidFill>
                        <a:effectLst/>
                        <a:latin typeface="+mn-lt"/>
                      </a:endParaRPr>
                    </a:p>
                    <a:p>
                      <a:pPr algn="l" rtl="0" fontAlgn="base"/>
                      <a:r>
                        <a:rPr lang="fi-FI" sz="1400" b="1" i="0">
                          <a:solidFill>
                            <a:srgbClr val="000000"/>
                          </a:solidFill>
                          <a:effectLst/>
                          <a:latin typeface="Calibri" panose="020F0502020204030204" pitchFamily="34" charset="0"/>
                        </a:rPr>
                        <a:t>Kiertotalous</a:t>
                      </a:r>
                      <a:r>
                        <a:rPr lang="fi-FI" sz="1400" b="0" i="0">
                          <a:solidFill>
                            <a:srgbClr val="000000"/>
                          </a:solidFill>
                          <a:effectLst/>
                          <a:latin typeface="Calibri" panose="020F0502020204030204" pitchFamily="34" charset="0"/>
                        </a:rPr>
                        <a:t>  </a:t>
                      </a:r>
                    </a:p>
                    <a:p>
                      <a:pPr algn="l" rtl="0" fontAlgn="base"/>
                      <a:r>
                        <a:rPr lang="fi-FI" sz="1400" b="0" i="0">
                          <a:solidFill>
                            <a:srgbClr val="000000"/>
                          </a:solidFill>
                          <a:effectLst/>
                          <a:latin typeface="Calibri" panose="020F0502020204030204" pitchFamily="34" charset="0"/>
                        </a:rPr>
                        <a:t>Pisteen vastuuhenkilö: </a:t>
                      </a:r>
                      <a:r>
                        <a:rPr lang="fi-FI" sz="1400" b="0" i="0">
                          <a:solidFill>
                            <a:srgbClr val="000000"/>
                          </a:solidFill>
                          <a:effectLst/>
                          <a:latin typeface="+mn-lt"/>
                        </a:rPr>
                        <a:t>Tila: </a:t>
                      </a:r>
                      <a:endParaRPr lang="fi-FI" sz="1400" b="0" i="0">
                        <a:effectLst/>
                        <a:latin typeface="+mn-lt"/>
                      </a:endParaRPr>
                    </a:p>
                    <a:p>
                      <a:pPr algn="ctr" rtl="0" fontAlgn="base"/>
                      <a:endParaRPr lang="fi-FI" sz="1400" b="0" i="0">
                        <a:solidFill>
                          <a:srgbClr val="000000"/>
                        </a:solidFill>
                        <a:effectLst/>
                        <a:latin typeface="Calibri" panose="020F0502020204030204" pitchFamily="34" charset="0"/>
                      </a:endParaRPr>
                    </a:p>
                    <a:p>
                      <a:pPr algn="ctr" rtl="0" fontAlgn="base"/>
                      <a:endParaRPr lang="fi-FI" sz="1400" b="0" i="0">
                        <a:solidFill>
                          <a:srgbClr val="000000"/>
                        </a:solidFill>
                        <a:effectLst/>
                        <a:latin typeface="Calibri" panose="020F0502020204030204" pitchFamily="34" charset="0"/>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rtl="0" fontAlgn="base"/>
                      <a:r>
                        <a:rPr lang="fi-FI" sz="1400" b="0" i="0">
                          <a:solidFill>
                            <a:srgbClr val="000000"/>
                          </a:solidFill>
                          <a:effectLst/>
                          <a:latin typeface="Calibri" panose="020F0502020204030204" pitchFamily="34" charset="0"/>
                        </a:rPr>
                        <a:t>  </a:t>
                      </a:r>
                      <a:endParaRPr lang="fi-FI" sz="1400" b="0" i="0">
                        <a:effectLst/>
                      </a:endParaRPr>
                    </a:p>
                    <a:p>
                      <a:pPr algn="ctr" rtl="0" fontAlgn="base"/>
                      <a:r>
                        <a:rPr lang="fi-FI" sz="1400" b="1" i="0">
                          <a:solidFill>
                            <a:srgbClr val="000000"/>
                          </a:solidFill>
                          <a:effectLst/>
                          <a:latin typeface="Calibri" panose="020F0502020204030204" pitchFamily="34" charset="0"/>
                        </a:rPr>
                        <a:t>Hiili</a:t>
                      </a:r>
                      <a:r>
                        <a:rPr lang="fi-FI" sz="1400" b="0" i="0">
                          <a:solidFill>
                            <a:srgbClr val="000000"/>
                          </a:solidFill>
                          <a:effectLst/>
                          <a:latin typeface="Calibri" panose="020F0502020204030204" pitchFamily="34" charset="0"/>
                        </a:rPr>
                        <a:t>  </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fi-FI" sz="14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Pisteen vastuuhenkilö:</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fi-FI" sz="1400" b="0" i="0" u="none" strike="noStrike" kern="1200" cap="none" spc="0" normalizeH="0" baseline="0" noProof="0">
                          <a:ln>
                            <a:noFill/>
                          </a:ln>
                          <a:solidFill>
                            <a:srgbClr val="000000"/>
                          </a:solidFill>
                          <a:effectLst/>
                          <a:uLnTx/>
                          <a:uFillTx/>
                          <a:latin typeface="+mn-lt"/>
                          <a:ea typeface="+mn-ea"/>
                          <a:cs typeface="+mn-cs"/>
                        </a:rPr>
                        <a:t>Tila: </a:t>
                      </a:r>
                      <a:endParaRPr kumimoji="0" lang="fi-FI" sz="1400" b="0" i="0" u="none" strike="noStrike" kern="1200" cap="none" spc="0" normalizeH="0" baseline="0" noProof="0">
                        <a:ln>
                          <a:noFill/>
                        </a:ln>
                        <a:solidFill>
                          <a:srgbClr val="393A3C"/>
                        </a:solidFill>
                        <a:effectLst/>
                        <a:uLnTx/>
                        <a:uFillTx/>
                        <a:latin typeface="+mn-lt"/>
                        <a:ea typeface="+mn-ea"/>
                        <a:cs typeface="+mn-cs"/>
                      </a:endParaRPr>
                    </a:p>
                    <a:p>
                      <a:pPr algn="ctr" rtl="0" fontAlgn="base"/>
                      <a:endParaRPr lang="fi-FI" sz="1400" b="0" i="0">
                        <a:solidFill>
                          <a:srgbClr val="000000"/>
                        </a:solidFill>
                        <a:effectLst/>
                        <a:latin typeface="Calibri" panose="020F0502020204030204" pitchFamily="34" charset="0"/>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endParaRPr lang="fi-FI" sz="1400">
                        <a:effectLst/>
                      </a:endParaRPr>
                    </a:p>
                    <a:p>
                      <a:pPr algn="ctr" rtl="0" fontAlgn="base"/>
                      <a:r>
                        <a:rPr lang="fi-FI" sz="1400" b="1" i="0">
                          <a:solidFill>
                            <a:srgbClr val="000000"/>
                          </a:solidFill>
                          <a:effectLst/>
                          <a:latin typeface="Calibri" panose="020F0502020204030204" pitchFamily="34" charset="0"/>
                        </a:rPr>
                        <a:t>Sosiaalinen kestävyys</a:t>
                      </a:r>
                      <a:r>
                        <a:rPr lang="fi-FI" sz="1400" b="0" i="0">
                          <a:solidFill>
                            <a:srgbClr val="000000"/>
                          </a:solidFill>
                          <a:effectLst/>
                          <a:latin typeface="Calibri" panose="020F0502020204030204" pitchFamily="34" charset="0"/>
                        </a:rPr>
                        <a:t> </a:t>
                      </a:r>
                    </a:p>
                    <a:p>
                      <a:pPr algn="l" rtl="0" fontAlgn="base"/>
                      <a:r>
                        <a:rPr lang="fi-FI" sz="1400" b="0" i="0">
                          <a:solidFill>
                            <a:srgbClr val="000000"/>
                          </a:solidFill>
                          <a:effectLst/>
                          <a:latin typeface="Calibri" panose="020F0502020204030204" pitchFamily="34" charset="0"/>
                        </a:rPr>
                        <a:t>Pisteen vastuuhenkilö: </a:t>
                      </a:r>
                    </a:p>
                    <a:p>
                      <a:pPr algn="ctr" rtl="0" fontAlgn="base"/>
                      <a:r>
                        <a:rPr lang="fi-FI" sz="1400" b="0" i="0">
                          <a:solidFill>
                            <a:srgbClr val="000000"/>
                          </a:solidFill>
                          <a:effectLst/>
                          <a:latin typeface="+mn-lt"/>
                        </a:rPr>
                        <a:t>Tila: </a:t>
                      </a:r>
                      <a:endParaRPr lang="fi-FI" sz="1400" b="0" i="0">
                        <a:effectLst/>
                        <a:latin typeface="+mn-lt"/>
                      </a:endParaRPr>
                    </a:p>
                    <a:p>
                      <a:pPr algn="ctr" rtl="0" fontAlgn="base"/>
                      <a:endParaRPr lang="fi-FI" sz="1400" b="0" i="0">
                        <a:effectLst/>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endParaRPr lang="fi-FI" sz="1400">
                        <a:effectLst/>
                      </a:endParaRPr>
                    </a:p>
                    <a:p>
                      <a:pPr algn="ctr" rtl="0" fontAlgn="base"/>
                      <a:r>
                        <a:rPr lang="fi-FI" sz="1400" b="1" i="0">
                          <a:solidFill>
                            <a:srgbClr val="000000"/>
                          </a:solidFill>
                          <a:effectLst/>
                          <a:latin typeface="Calibri" panose="020F0502020204030204" pitchFamily="34" charset="0"/>
                        </a:rPr>
                        <a:t>Energia</a:t>
                      </a:r>
                    </a:p>
                    <a:p>
                      <a:pPr algn="l" rtl="0" fontAlgn="base"/>
                      <a:r>
                        <a:rPr lang="fi-FI" sz="1400" b="1" i="0">
                          <a:solidFill>
                            <a:srgbClr val="000000"/>
                          </a:solidFill>
                          <a:effectLst/>
                          <a:latin typeface="Calibri" panose="020F0502020204030204" pitchFamily="34" charset="0"/>
                        </a:rPr>
                        <a:t> </a:t>
                      </a:r>
                      <a:br>
                        <a:rPr lang="fi-FI" sz="1400" b="1" i="0">
                          <a:solidFill>
                            <a:srgbClr val="000000"/>
                          </a:solidFill>
                          <a:effectLst/>
                          <a:latin typeface="Calibri" panose="020F0502020204030204" pitchFamily="34" charset="0"/>
                        </a:rPr>
                      </a:br>
                      <a:r>
                        <a:rPr lang="fi-FI" sz="1400" b="0" i="0">
                          <a:solidFill>
                            <a:srgbClr val="000000"/>
                          </a:solidFill>
                          <a:effectLst/>
                          <a:latin typeface="Calibri" panose="020F0502020204030204" pitchFamily="34" charset="0"/>
                        </a:rPr>
                        <a:t>Pisteen vastuuhenkilö: </a:t>
                      </a:r>
                      <a:r>
                        <a:rPr lang="fi-FI" sz="1400" b="0" i="0">
                          <a:solidFill>
                            <a:srgbClr val="000000"/>
                          </a:solidFill>
                          <a:effectLst/>
                          <a:latin typeface="+mn-lt"/>
                        </a:rPr>
                        <a:t>Tila: </a:t>
                      </a:r>
                      <a:endParaRPr lang="fi-FI" sz="1400" b="0" i="0">
                        <a:effectLst/>
                        <a:latin typeface="+mn-lt"/>
                      </a:endParaRPr>
                    </a:p>
                    <a:p>
                      <a:pPr algn="ctr" rtl="0" fontAlgn="base"/>
                      <a:endParaRPr lang="fi-FI" sz="1400" b="0" i="0">
                        <a:effectLst/>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4103170403"/>
                  </a:ext>
                </a:extLst>
              </a:tr>
              <a:tr h="512875">
                <a:tc>
                  <a:txBody>
                    <a:bodyPr/>
                    <a:lstStyle/>
                    <a:p>
                      <a:pPr fontAlgn="t"/>
                      <a:endParaRPr lang="fi-FI" sz="1400">
                        <a:effectLst/>
                      </a:endParaRPr>
                    </a:p>
                    <a:p>
                      <a:pPr algn="ctr" rtl="0" fontAlgn="base"/>
                      <a:r>
                        <a:rPr lang="fi-FI" sz="1400" b="0" i="0">
                          <a:solidFill>
                            <a:srgbClr val="000000"/>
                          </a:solidFill>
                          <a:effectLst/>
                          <a:latin typeface="Calibri" panose="020F0502020204030204" pitchFamily="34" charset="0"/>
                        </a:rPr>
                        <a:t>9:00-10:00 </a:t>
                      </a:r>
                      <a:endParaRPr lang="fi-FI" sz="1400" b="0" i="0">
                        <a:effectLst/>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a:effectLst/>
                        </a:rPr>
                        <a:t>Ryhmä1</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rPr>
                        <a:t>Ryhmä 2</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latin typeface="Calibri"/>
                        </a:rPr>
                        <a:t>Ryhmä 3</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rPr>
                        <a:t>Ryhmä 4</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rPr>
                        <a:t>Ryhmä 5</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926609289"/>
                  </a:ext>
                </a:extLst>
              </a:tr>
              <a:tr h="931075">
                <a:tc>
                  <a:txBody>
                    <a:bodyPr/>
                    <a:lstStyle/>
                    <a:p>
                      <a:pPr fontAlgn="t"/>
                      <a:endParaRPr lang="fi-FI" sz="1400">
                        <a:effectLst/>
                      </a:endParaRPr>
                    </a:p>
                    <a:p>
                      <a:pPr algn="ctr" rtl="0" fontAlgn="base"/>
                      <a:r>
                        <a:rPr lang="fi-FI" sz="1400" b="0" i="0">
                          <a:solidFill>
                            <a:srgbClr val="000000"/>
                          </a:solidFill>
                          <a:effectLst/>
                          <a:latin typeface="Calibri"/>
                        </a:rPr>
                        <a:t>10.10-11:00  </a:t>
                      </a:r>
                      <a:endParaRPr lang="fi-FI" sz="1400" b="0" i="0">
                        <a:effectLst/>
                        <a:latin typeface="Calibri"/>
                      </a:endParaRPr>
                    </a:p>
                    <a:p>
                      <a:pPr algn="ctr" rtl="0" fontAlgn="base"/>
                      <a:r>
                        <a:rPr lang="fi-FI" sz="1400" b="0" i="0">
                          <a:solidFill>
                            <a:srgbClr val="000000"/>
                          </a:solidFill>
                          <a:effectLst/>
                          <a:latin typeface="Calibri"/>
                        </a:rPr>
                        <a:t>  </a:t>
                      </a:r>
                      <a:endParaRPr lang="fi-FI" sz="1400" b="0" i="0">
                        <a:effectLst/>
                        <a:latin typeface="Calibri"/>
                      </a:endParaRPr>
                    </a:p>
                    <a:p>
                      <a:pPr algn="ctr" rtl="0" fontAlgn="base"/>
                      <a:r>
                        <a:rPr lang="fi-FI" sz="1400" b="0" i="0">
                          <a:solidFill>
                            <a:srgbClr val="000000"/>
                          </a:solidFill>
                          <a:effectLst/>
                          <a:latin typeface="Calibri"/>
                        </a:rPr>
                        <a:t>  </a:t>
                      </a:r>
                      <a:endParaRPr lang="fi-FI" sz="1400" b="0" i="0">
                        <a:effectLst/>
                        <a:latin typeface="Calibri"/>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endParaRPr lang="fi-FI" sz="1400">
                        <a:effectLst/>
                      </a:endParaRPr>
                    </a:p>
                    <a:p>
                      <a:pPr algn="ctr" rtl="0" fontAlgn="base"/>
                      <a:r>
                        <a:rPr lang="fi-FI" sz="1400" b="0" i="0">
                          <a:effectLst/>
                          <a:latin typeface="Calibri"/>
                        </a:rPr>
                        <a:t>Ryhmä 5</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latin typeface="Calibri"/>
                        </a:rPr>
                        <a:t>Ryhmä 1</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rPr>
                        <a:t>Ryhmä 2</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latin typeface="Calibri"/>
                        </a:rPr>
                        <a:t>Ryhmä 3</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rtl="0" fontAlgn="base"/>
                      <a:r>
                        <a:rPr lang="fi-FI" sz="1400" b="0" i="0">
                          <a:effectLst/>
                          <a:latin typeface="Calibri"/>
                        </a:rPr>
                        <a:t>Ryhmä 4</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455742291"/>
                  </a:ext>
                </a:extLst>
              </a:tr>
              <a:tr h="707091">
                <a:tc>
                  <a:txBody>
                    <a:bodyPr/>
                    <a:lstStyle/>
                    <a:p>
                      <a:pPr fontAlgn="t"/>
                      <a:endParaRPr lang="fi-FI" sz="1400">
                        <a:effectLst/>
                      </a:endParaRPr>
                    </a:p>
                    <a:p>
                      <a:pPr algn="ctr" rtl="0" fontAlgn="base"/>
                      <a:r>
                        <a:rPr lang="fi-FI" sz="1400" b="0" i="0">
                          <a:solidFill>
                            <a:srgbClr val="000000"/>
                          </a:solidFill>
                          <a:effectLst/>
                          <a:latin typeface="Calibri"/>
                        </a:rPr>
                        <a:t>11:10-12:00  </a:t>
                      </a:r>
                      <a:endParaRPr lang="fi-FI" sz="1400" b="0" i="0">
                        <a:effectLst/>
                        <a:latin typeface="Calibri"/>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endParaRPr lang="fi-FI" sz="1400">
                        <a:effectLst/>
                      </a:endParaRPr>
                    </a:p>
                    <a:p>
                      <a:pPr algn="ctr" rtl="0" fontAlgn="base"/>
                      <a:r>
                        <a:rPr lang="fi-FI" sz="1400" b="0" i="0">
                          <a:solidFill>
                            <a:srgbClr val="393A3C"/>
                          </a:solidFill>
                          <a:effectLst/>
                          <a:latin typeface="Calibri" panose="020F0502020204030204" pitchFamily="34" charset="0"/>
                        </a:rPr>
                        <a:t>Ryhmä 4 </a:t>
                      </a:r>
                      <a:endParaRPr lang="fi-FI" sz="1400" b="0" i="0">
                        <a:effectLst/>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rPr>
                        <a:t>Ryhmä 5</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latin typeface="Calibri"/>
                        </a:rPr>
                        <a:t>Ryhmä 1</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rPr>
                        <a:t>Ryhmä2</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latin typeface="Calibri"/>
                        </a:rPr>
                        <a:t>Ryhmä 3</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1262655693"/>
                  </a:ext>
                </a:extLst>
              </a:tr>
              <a:tr h="512875">
                <a:tc>
                  <a:txBody>
                    <a:bodyPr/>
                    <a:lstStyle/>
                    <a:p>
                      <a:pPr fontAlgn="t"/>
                      <a:endParaRPr lang="fi-FI" sz="1400">
                        <a:effectLst/>
                      </a:endParaRPr>
                    </a:p>
                    <a:p>
                      <a:pPr algn="ctr" rtl="0" fontAlgn="base"/>
                      <a:r>
                        <a:rPr lang="fi-FI" sz="1400" b="0" i="0">
                          <a:solidFill>
                            <a:srgbClr val="000000"/>
                          </a:solidFill>
                          <a:effectLst/>
                          <a:latin typeface="Calibri"/>
                        </a:rPr>
                        <a:t>12:00-12:45  </a:t>
                      </a:r>
                      <a:endParaRPr lang="fi-FI" sz="1400" b="0" i="0">
                        <a:effectLst/>
                        <a:latin typeface="Calibri"/>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gridSpan="4">
                  <a:txBody>
                    <a:bodyPr/>
                    <a:lstStyle/>
                    <a:p>
                      <a:pPr algn="ctr" fontAlgn="t"/>
                      <a:endParaRPr lang="fi-FI" sz="1400">
                        <a:effectLst/>
                      </a:endParaRPr>
                    </a:p>
                    <a:p>
                      <a:pPr algn="ctr" rtl="0" fontAlgn="base"/>
                      <a:r>
                        <a:rPr lang="fi-FI" sz="1400" b="0" i="0">
                          <a:solidFill>
                            <a:srgbClr val="000000"/>
                          </a:solidFill>
                          <a:effectLst/>
                          <a:latin typeface="Calibri"/>
                        </a:rPr>
                        <a:t>Lounas  </a:t>
                      </a:r>
                      <a:endParaRPr lang="fi-FI" sz="1400" b="0" i="0">
                        <a:effectLst/>
                        <a:latin typeface="Calibri"/>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hMerge="1">
                  <a:txBody>
                    <a:bodyPr/>
                    <a:lstStyle/>
                    <a:p>
                      <a:endParaRPr lang="fi-FI"/>
                    </a:p>
                  </a:txBody>
                  <a:tcPr/>
                </a:tc>
                <a:tc hMerge="1">
                  <a:txBody>
                    <a:bodyPr/>
                    <a:lstStyle/>
                    <a:p>
                      <a:endParaRPr lang="fi-FI"/>
                    </a:p>
                  </a:txBody>
                  <a:tcPr/>
                </a:tc>
                <a:tc hMerge="1">
                  <a:txBody>
                    <a:bodyPr/>
                    <a:lstStyle/>
                    <a:p>
                      <a:pPr algn="ctr" rtl="0" fontAlgn="base"/>
                      <a:endParaRPr lang="fi-FI" sz="1400" b="0" i="0">
                        <a:effectLst/>
                        <a:latin typeface="Calibri"/>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endParaRPr lang="fi-FI" sz="1400">
                        <a:effectLst/>
                      </a:endParaRPr>
                    </a:p>
                    <a:p>
                      <a:pPr algn="ctr" rtl="0" fontAlgn="base"/>
                      <a:r>
                        <a:rPr lang="fi-FI" sz="1400" b="0" i="0">
                          <a:solidFill>
                            <a:srgbClr val="000000"/>
                          </a:solidFill>
                          <a:effectLst/>
                          <a:latin typeface="Calibri" panose="020F0502020204030204" pitchFamily="34" charset="0"/>
                        </a:rPr>
                        <a:t>  </a:t>
                      </a:r>
                      <a:endParaRPr lang="fi-FI" sz="1400" b="0" i="0">
                        <a:effectLst/>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3709736878"/>
                  </a:ext>
                </a:extLst>
              </a:tr>
              <a:tr h="707091">
                <a:tc>
                  <a:txBody>
                    <a:bodyPr/>
                    <a:lstStyle/>
                    <a:p>
                      <a:pPr fontAlgn="t"/>
                      <a:endParaRPr lang="fi-FI" sz="1400">
                        <a:effectLst/>
                      </a:endParaRPr>
                    </a:p>
                    <a:p>
                      <a:pPr algn="ctr" rtl="0" fontAlgn="base"/>
                      <a:r>
                        <a:rPr lang="fi-FI" sz="1400" b="0" i="0">
                          <a:solidFill>
                            <a:srgbClr val="000000"/>
                          </a:solidFill>
                          <a:effectLst/>
                          <a:latin typeface="Calibri"/>
                        </a:rPr>
                        <a:t>12:50: 13:40  </a:t>
                      </a:r>
                      <a:endParaRPr lang="fi-FI" sz="1400" b="0" i="0">
                        <a:effectLst/>
                        <a:latin typeface="Calibri"/>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endParaRPr lang="fi-FI" sz="1400">
                        <a:effectLst/>
                      </a:endParaRPr>
                    </a:p>
                    <a:p>
                      <a:pPr algn="ctr" rtl="0" fontAlgn="base"/>
                      <a:r>
                        <a:rPr lang="fi-FI" sz="1400" b="0" i="0">
                          <a:effectLst/>
                          <a:latin typeface="Calibri"/>
                        </a:rPr>
                        <a:t>Ryhmä 5</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endParaRPr lang="fi-FI" sz="1400">
                        <a:effectLst/>
                      </a:endParaRPr>
                    </a:p>
                    <a:p>
                      <a:pPr algn="ctr" rtl="0" fontAlgn="base"/>
                      <a:r>
                        <a:rPr lang="fi-FI" sz="1400" b="0" i="0">
                          <a:effectLst/>
                          <a:latin typeface="Calibri"/>
                        </a:rPr>
                        <a:t>Ryhmä 3</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rtl="0" fontAlgn="base"/>
                      <a:r>
                        <a:rPr lang="fi-FI" sz="1400" b="0" i="0">
                          <a:effectLst/>
                          <a:latin typeface="Calibri"/>
                        </a:rPr>
                        <a:t>Ryhmä 4</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rtl="0" fontAlgn="base"/>
                      <a:r>
                        <a:rPr lang="fi-FI" sz="1400" b="0" i="0">
                          <a:effectLst/>
                          <a:latin typeface="Calibri"/>
                        </a:rPr>
                        <a:t>Ryhmä 1</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rPr>
                        <a:t>Ryhmä 2</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493673340"/>
                  </a:ext>
                </a:extLst>
              </a:tr>
              <a:tr h="1143564">
                <a:tc>
                  <a:txBody>
                    <a:bodyPr/>
                    <a:lstStyle/>
                    <a:p>
                      <a:pPr fontAlgn="t"/>
                      <a:endParaRPr lang="fi-FI" sz="1400">
                        <a:effectLst/>
                      </a:endParaRPr>
                    </a:p>
                    <a:p>
                      <a:pPr algn="ctr" rtl="0" fontAlgn="base"/>
                      <a:r>
                        <a:rPr lang="fi-FI" sz="1400" b="0" i="0">
                          <a:solidFill>
                            <a:srgbClr val="000000"/>
                          </a:solidFill>
                          <a:effectLst/>
                          <a:latin typeface="Calibri"/>
                        </a:rPr>
                        <a:t>13:50-15  </a:t>
                      </a:r>
                      <a:endParaRPr lang="fi-FI" sz="1400" b="0" i="0">
                        <a:effectLst/>
                        <a:latin typeface="Calibri"/>
                      </a:endParaRP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endParaRPr lang="fi-FI" sz="1400">
                        <a:effectLst/>
                      </a:endParaRPr>
                    </a:p>
                    <a:p>
                      <a:pPr algn="ctr" rtl="0" fontAlgn="base"/>
                      <a:endParaRPr lang="fi-FI" sz="1400" b="0" i="0">
                        <a:effectLst/>
                      </a:endParaRPr>
                    </a:p>
                    <a:p>
                      <a:pPr algn="ctr" rtl="0" fontAlgn="base"/>
                      <a:r>
                        <a:rPr lang="fi-FI" sz="1400" b="0" i="0">
                          <a:effectLst/>
                          <a:latin typeface="Calibri"/>
                        </a:rPr>
                        <a:t>Ryhmä 2</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a:effectLst/>
                        </a:rPr>
                        <a:t>Ryhmä 5</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endParaRPr lang="fi-FI" sz="1400">
                        <a:effectLst/>
                      </a:endParaRPr>
                    </a:p>
                    <a:p>
                      <a:pPr algn="ctr" rtl="0" fontAlgn="base"/>
                      <a:r>
                        <a:rPr lang="fi-FI" sz="1400" b="0" i="0">
                          <a:effectLst/>
                          <a:latin typeface="Calibri"/>
                        </a:rPr>
                        <a:t>Ryhmä 3</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rtl="0" fontAlgn="base"/>
                      <a:r>
                        <a:rPr lang="fi-FI" sz="1400" b="0" i="0">
                          <a:effectLst/>
                          <a:latin typeface="Calibri"/>
                        </a:rPr>
                        <a:t>Ryhmä 4</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t"/>
                      <a:r>
                        <a:rPr lang="fi-FI" sz="1400" b="0" i="0">
                          <a:effectLst/>
                        </a:rPr>
                        <a:t>Ryhmä1</a:t>
                      </a:r>
                    </a:p>
                  </a:txBody>
                  <a:tcPr marL="33472" marR="33472" marT="16736" marB="16736">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extLst>
                  <a:ext uri="{0D108BD9-81ED-4DB2-BD59-A6C34878D82A}">
                    <a16:rowId xmlns:a16="http://schemas.microsoft.com/office/drawing/2014/main" val="242026779"/>
                  </a:ext>
                </a:extLst>
              </a:tr>
            </a:tbl>
          </a:graphicData>
        </a:graphic>
      </p:graphicFrame>
    </p:spTree>
    <p:extLst>
      <p:ext uri="{BB962C8B-B14F-4D97-AF65-F5344CB8AC3E}">
        <p14:creationId xmlns:p14="http://schemas.microsoft.com/office/powerpoint/2010/main" val="294629872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2DE81-8B43-F2D5-9EC1-27DACB143797}"/>
              </a:ext>
            </a:extLst>
          </p:cNvPr>
          <p:cNvSpPr>
            <a:spLocks noGrp="1"/>
          </p:cNvSpPr>
          <p:nvPr>
            <p:ph type="title"/>
          </p:nvPr>
        </p:nvSpPr>
        <p:spPr/>
        <p:txBody>
          <a:bodyPr/>
          <a:lstStyle/>
          <a:p>
            <a:r>
              <a:rPr lang="fi-FI">
                <a:solidFill>
                  <a:schemeClr val="tx1">
                    <a:lumMod val="50000"/>
                  </a:schemeClr>
                </a:solidFill>
              </a:rPr>
              <a:t>Tehtävä 2B: Oma hiilijalanjälki janalla</a:t>
            </a:r>
          </a:p>
        </p:txBody>
      </p:sp>
      <p:sp>
        <p:nvSpPr>
          <p:cNvPr id="3" name="Content Placeholder 2">
            <a:extLst>
              <a:ext uri="{FF2B5EF4-FFF2-40B4-BE49-F238E27FC236}">
                <a16:creationId xmlns:a16="http://schemas.microsoft.com/office/drawing/2014/main" id="{65828975-797C-7643-A77D-A5C69E8B3916}"/>
              </a:ext>
            </a:extLst>
          </p:cNvPr>
          <p:cNvSpPr>
            <a:spLocks noGrp="1"/>
          </p:cNvSpPr>
          <p:nvPr>
            <p:ph idx="1"/>
          </p:nvPr>
        </p:nvSpPr>
        <p:spPr>
          <a:xfrm>
            <a:off x="838200" y="1825625"/>
            <a:ext cx="10515600" cy="2289175"/>
          </a:xfrm>
        </p:spPr>
        <p:txBody>
          <a:bodyPr/>
          <a:lstStyle/>
          <a:p>
            <a:r>
              <a:rPr lang="fi-FI"/>
              <a:t>Asetu luokassa janalle saamasi tuloksen mukaiseen kohtaan (suurin piirtein </a:t>
            </a:r>
            <a:r>
              <a:rPr lang="fi-FI">
                <a:sym typeface="Wingdings" panose="05000000000000000000" pitchFamily="2" charset="2"/>
              </a:rPr>
              <a:t>)</a:t>
            </a:r>
            <a:endParaRPr lang="fi-FI">
              <a:highlight>
                <a:srgbClr val="00FF00"/>
              </a:highlight>
            </a:endParaRPr>
          </a:p>
        </p:txBody>
      </p:sp>
      <p:grpSp>
        <p:nvGrpSpPr>
          <p:cNvPr id="15" name="Ryhmä 14" descr="Jana, jonka vasemmassa päässä on 1000 kg CO2e ja oikeassa päässä 15000 kg CO2e. Janalle on merkitty kaksi hiilijalanjälkiarvoa puhekuplana. Toinen on keskivertosuomalainen n. 10300 kg CO2e ja toinen tavoite vuodelle 2030: 2500 kg CO2e.">
            <a:extLst>
              <a:ext uri="{FF2B5EF4-FFF2-40B4-BE49-F238E27FC236}">
                <a16:creationId xmlns:a16="http://schemas.microsoft.com/office/drawing/2014/main" id="{A1662CD5-54FA-05B2-4755-3DE60E5F6C1C}"/>
              </a:ext>
            </a:extLst>
          </p:cNvPr>
          <p:cNvGrpSpPr/>
          <p:nvPr/>
        </p:nvGrpSpPr>
        <p:grpSpPr>
          <a:xfrm>
            <a:off x="654909" y="3638069"/>
            <a:ext cx="11104603" cy="1992664"/>
            <a:chOff x="654909" y="3638069"/>
            <a:chExt cx="11104603" cy="1992664"/>
          </a:xfrm>
        </p:grpSpPr>
        <p:sp>
          <p:nvSpPr>
            <p:cNvPr id="10" name="TextBox 9">
              <a:extLst>
                <a:ext uri="{FF2B5EF4-FFF2-40B4-BE49-F238E27FC236}">
                  <a16:creationId xmlns:a16="http://schemas.microsoft.com/office/drawing/2014/main" id="{3BDDB56F-9844-DBD7-8A79-FB46BBB2BD66}"/>
                </a:ext>
              </a:extLst>
            </p:cNvPr>
            <p:cNvSpPr txBox="1"/>
            <p:nvPr/>
          </p:nvSpPr>
          <p:spPr>
            <a:xfrm>
              <a:off x="654909" y="5169068"/>
              <a:ext cx="1952366" cy="461665"/>
            </a:xfrm>
            <a:prstGeom prst="rect">
              <a:avLst/>
            </a:prstGeom>
            <a:noFill/>
          </p:spPr>
          <p:txBody>
            <a:bodyPr wrap="square" rtlCol="0">
              <a:spAutoFit/>
            </a:bodyPr>
            <a:lstStyle/>
            <a:p>
              <a:r>
                <a:rPr lang="fi-FI" sz="2400" b="1"/>
                <a:t>1 000 kg CO</a:t>
              </a:r>
              <a:r>
                <a:rPr lang="fi-FI" sz="2400" b="1" baseline="-25000"/>
                <a:t>2</a:t>
              </a:r>
              <a:r>
                <a:rPr lang="fi-FI" sz="2400" b="1"/>
                <a:t>e</a:t>
              </a:r>
            </a:p>
          </p:txBody>
        </p:sp>
        <p:grpSp>
          <p:nvGrpSpPr>
            <p:cNvPr id="9" name="Group 8">
              <a:extLst>
                <a:ext uri="{FF2B5EF4-FFF2-40B4-BE49-F238E27FC236}">
                  <a16:creationId xmlns:a16="http://schemas.microsoft.com/office/drawing/2014/main" id="{762E2EEA-B7F4-4E7E-C807-1F578B1F247B}"/>
                </a:ext>
              </a:extLst>
            </p:cNvPr>
            <p:cNvGrpSpPr/>
            <p:nvPr/>
          </p:nvGrpSpPr>
          <p:grpSpPr>
            <a:xfrm>
              <a:off x="2720546" y="5202193"/>
              <a:ext cx="6750908" cy="395417"/>
              <a:chOff x="2384854" y="5165123"/>
              <a:chExt cx="6750908" cy="395417"/>
            </a:xfrm>
          </p:grpSpPr>
          <p:cxnSp>
            <p:nvCxnSpPr>
              <p:cNvPr id="5" name="Straight Connector 4">
                <a:extLst>
                  <a:ext uri="{FF2B5EF4-FFF2-40B4-BE49-F238E27FC236}">
                    <a16:creationId xmlns:a16="http://schemas.microsoft.com/office/drawing/2014/main" id="{21CA02F8-45B2-324C-AE78-3CBE2D49BE53}"/>
                  </a:ext>
                </a:extLst>
              </p:cNvPr>
              <p:cNvCxnSpPr/>
              <p:nvPr/>
            </p:nvCxnSpPr>
            <p:spPr>
              <a:xfrm>
                <a:off x="2384854" y="5362832"/>
                <a:ext cx="673443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D0AF363-85B7-8B17-2B63-4F9B373AEA5F}"/>
                  </a:ext>
                </a:extLst>
              </p:cNvPr>
              <p:cNvCxnSpPr/>
              <p:nvPr/>
            </p:nvCxnSpPr>
            <p:spPr>
              <a:xfrm>
                <a:off x="2384854" y="5165123"/>
                <a:ext cx="0" cy="39541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89A29F5D-F51F-A1F0-1370-F886F866E1C5}"/>
                  </a:ext>
                </a:extLst>
              </p:cNvPr>
              <p:cNvCxnSpPr/>
              <p:nvPr/>
            </p:nvCxnSpPr>
            <p:spPr>
              <a:xfrm>
                <a:off x="9135762" y="5165123"/>
                <a:ext cx="0" cy="395417"/>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756D93CF-368A-2E4D-7D7D-6400B8B19A67}"/>
                </a:ext>
              </a:extLst>
            </p:cNvPr>
            <p:cNvSpPr txBox="1"/>
            <p:nvPr/>
          </p:nvSpPr>
          <p:spPr>
            <a:xfrm>
              <a:off x="9634150" y="5169067"/>
              <a:ext cx="2125362" cy="461665"/>
            </a:xfrm>
            <a:prstGeom prst="rect">
              <a:avLst/>
            </a:prstGeom>
            <a:noFill/>
          </p:spPr>
          <p:txBody>
            <a:bodyPr wrap="square" rtlCol="0">
              <a:spAutoFit/>
            </a:bodyPr>
            <a:lstStyle/>
            <a:p>
              <a:r>
                <a:rPr lang="fi-FI" sz="2400" b="1"/>
                <a:t>15 000 kg CO</a:t>
              </a:r>
              <a:r>
                <a:rPr lang="fi-FI" sz="2400" b="1" baseline="-25000"/>
                <a:t>2</a:t>
              </a:r>
              <a:r>
                <a:rPr lang="fi-FI" sz="2400" b="1"/>
                <a:t>e</a:t>
              </a:r>
            </a:p>
          </p:txBody>
        </p:sp>
        <p:sp>
          <p:nvSpPr>
            <p:cNvPr id="12" name="Star: 5 Points 11">
              <a:extLst>
                <a:ext uri="{FF2B5EF4-FFF2-40B4-BE49-F238E27FC236}">
                  <a16:creationId xmlns:a16="http://schemas.microsoft.com/office/drawing/2014/main" id="{7080A812-5F74-07E1-B9A2-511FE940A009}"/>
                </a:ext>
              </a:extLst>
            </p:cNvPr>
            <p:cNvSpPr/>
            <p:nvPr/>
          </p:nvSpPr>
          <p:spPr>
            <a:xfrm>
              <a:off x="3435178" y="5229885"/>
              <a:ext cx="350100" cy="296552"/>
            </a:xfrm>
            <a:prstGeom prst="star5">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4" name="Speech Bubble: Oval 13">
              <a:extLst>
                <a:ext uri="{FF2B5EF4-FFF2-40B4-BE49-F238E27FC236}">
                  <a16:creationId xmlns:a16="http://schemas.microsoft.com/office/drawing/2014/main" id="{DE60D9D9-5BB0-5DAD-B4A7-FE45EFD0E4C1}"/>
                </a:ext>
              </a:extLst>
            </p:cNvPr>
            <p:cNvSpPr/>
            <p:nvPr/>
          </p:nvSpPr>
          <p:spPr>
            <a:xfrm>
              <a:off x="2862648" y="3638069"/>
              <a:ext cx="2842053" cy="1348880"/>
            </a:xfrm>
            <a:prstGeom prst="wedgeEllipse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sz="2400" b="1"/>
            </a:p>
            <a:p>
              <a:pPr algn="ctr"/>
              <a:r>
                <a:rPr lang="fi-FI" sz="2000" b="1">
                  <a:solidFill>
                    <a:schemeClr val="tx1"/>
                  </a:solidFill>
                </a:rPr>
                <a:t>Tavoite vuodelle 2030: </a:t>
              </a:r>
              <a:br>
                <a:rPr lang="fi-FI" sz="2000" b="1">
                  <a:solidFill>
                    <a:schemeClr val="tx1"/>
                  </a:solidFill>
                </a:rPr>
              </a:br>
              <a:r>
                <a:rPr lang="fi-FI" sz="2000" b="1">
                  <a:solidFill>
                    <a:schemeClr val="tx1"/>
                  </a:solidFill>
                </a:rPr>
                <a:t>2500 kg CO</a:t>
              </a:r>
              <a:r>
                <a:rPr lang="fi-FI" sz="2000" b="1" baseline="-25000">
                  <a:solidFill>
                    <a:schemeClr val="tx1"/>
                  </a:solidFill>
                </a:rPr>
                <a:t>2</a:t>
              </a:r>
              <a:r>
                <a:rPr lang="fi-FI" sz="2000" b="1">
                  <a:solidFill>
                    <a:schemeClr val="tx1"/>
                  </a:solidFill>
                </a:rPr>
                <a:t>e</a:t>
              </a:r>
            </a:p>
            <a:p>
              <a:pPr algn="ctr"/>
              <a:endParaRPr lang="fi-FI"/>
            </a:p>
          </p:txBody>
        </p:sp>
        <p:sp>
          <p:nvSpPr>
            <p:cNvPr id="4" name="Star: 5 Points 3">
              <a:extLst>
                <a:ext uri="{FF2B5EF4-FFF2-40B4-BE49-F238E27FC236}">
                  <a16:creationId xmlns:a16="http://schemas.microsoft.com/office/drawing/2014/main" id="{7C069FD5-4111-9772-7460-CE243ED3BCEC}"/>
                </a:ext>
              </a:extLst>
            </p:cNvPr>
            <p:cNvSpPr/>
            <p:nvPr/>
          </p:nvSpPr>
          <p:spPr>
            <a:xfrm>
              <a:off x="6647935" y="5251623"/>
              <a:ext cx="350100" cy="296552"/>
            </a:xfrm>
            <a:prstGeom prst="star5">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6" name="Speech Bubble: Oval 5">
              <a:extLst>
                <a:ext uri="{FF2B5EF4-FFF2-40B4-BE49-F238E27FC236}">
                  <a16:creationId xmlns:a16="http://schemas.microsoft.com/office/drawing/2014/main" id="{B78CE72B-2011-8642-D34E-60AAC87B6D1C}"/>
                </a:ext>
              </a:extLst>
            </p:cNvPr>
            <p:cNvSpPr/>
            <p:nvPr/>
          </p:nvSpPr>
          <p:spPr>
            <a:xfrm>
              <a:off x="6087762" y="3675330"/>
              <a:ext cx="2986214" cy="1348879"/>
            </a:xfrm>
            <a:prstGeom prst="wedgeEllipse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b="1">
                  <a:solidFill>
                    <a:schemeClr val="tx1"/>
                  </a:solidFill>
                </a:rPr>
                <a:t>Keskiverto-suomalainen</a:t>
              </a:r>
            </a:p>
            <a:p>
              <a:pPr algn="ctr"/>
              <a:r>
                <a:rPr lang="fi-FI" sz="2000" b="1">
                  <a:solidFill>
                    <a:schemeClr val="tx1"/>
                  </a:solidFill>
                </a:rPr>
                <a:t>n. 10 300 kg CO</a:t>
              </a:r>
              <a:r>
                <a:rPr lang="fi-FI" sz="2000" b="1" baseline="-25000">
                  <a:solidFill>
                    <a:schemeClr val="tx1"/>
                  </a:solidFill>
                </a:rPr>
                <a:t>2</a:t>
              </a:r>
              <a:r>
                <a:rPr lang="fi-FI" sz="2000" b="1">
                  <a:solidFill>
                    <a:schemeClr val="tx1"/>
                  </a:solidFill>
                </a:rPr>
                <a:t>e</a:t>
              </a:r>
            </a:p>
          </p:txBody>
        </p:sp>
      </p:grpSp>
    </p:spTree>
    <p:extLst>
      <p:ext uri="{BB962C8B-B14F-4D97-AF65-F5344CB8AC3E}">
        <p14:creationId xmlns:p14="http://schemas.microsoft.com/office/powerpoint/2010/main" val="19815804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845C8-A173-64D6-82B3-7D16B10983B7}"/>
              </a:ext>
            </a:extLst>
          </p:cNvPr>
          <p:cNvSpPr>
            <a:spLocks noGrp="1"/>
          </p:cNvSpPr>
          <p:nvPr>
            <p:ph type="title"/>
          </p:nvPr>
        </p:nvSpPr>
        <p:spPr/>
        <p:txBody>
          <a:bodyPr/>
          <a:lstStyle/>
          <a:p>
            <a:r>
              <a:rPr lang="fi-FI">
                <a:solidFill>
                  <a:schemeClr val="tx1">
                    <a:lumMod val="50000"/>
                  </a:schemeClr>
                </a:solidFill>
              </a:rPr>
              <a:t>Tehtävä 3: Kolme askelta pienempään hiilijalanjälkeen</a:t>
            </a:r>
          </a:p>
        </p:txBody>
      </p:sp>
      <p:sp>
        <p:nvSpPr>
          <p:cNvPr id="3" name="Content Placeholder 2">
            <a:extLst>
              <a:ext uri="{FF2B5EF4-FFF2-40B4-BE49-F238E27FC236}">
                <a16:creationId xmlns:a16="http://schemas.microsoft.com/office/drawing/2014/main" id="{2AB50EAE-B2D7-D927-53D3-D6670C5E39D4}"/>
              </a:ext>
            </a:extLst>
          </p:cNvPr>
          <p:cNvSpPr>
            <a:spLocks noGrp="1"/>
          </p:cNvSpPr>
          <p:nvPr>
            <p:ph idx="1"/>
          </p:nvPr>
        </p:nvSpPr>
        <p:spPr>
          <a:xfrm>
            <a:off x="838200" y="1825625"/>
            <a:ext cx="7937327" cy="4351338"/>
          </a:xfrm>
        </p:spPr>
        <p:txBody>
          <a:bodyPr>
            <a:normAutofit fontScale="92500" lnSpcReduction="10000"/>
          </a:bodyPr>
          <a:lstStyle/>
          <a:p>
            <a:r>
              <a:rPr lang="fi-FI"/>
              <a:t>Mieti omaa arkipäivääsi ja testitulostasi</a:t>
            </a:r>
          </a:p>
          <a:p>
            <a:pPr lvl="1">
              <a:buFont typeface="Wingdings" panose="05000000000000000000" pitchFamily="2" charset="2"/>
              <a:buChar char="à"/>
            </a:pPr>
            <a:r>
              <a:rPr lang="fi-FI">
                <a:sym typeface="Wingdings" panose="05000000000000000000" pitchFamily="2" charset="2"/>
              </a:rPr>
              <a:t> Kirjoita </a:t>
            </a:r>
            <a:r>
              <a:rPr lang="fi-FI" err="1">
                <a:sym typeface="Wingdings" panose="05000000000000000000" pitchFamily="2" charset="2"/>
              </a:rPr>
              <a:t>post</a:t>
            </a:r>
            <a:r>
              <a:rPr lang="fi-FI">
                <a:sym typeface="Wingdings" panose="05000000000000000000" pitchFamily="2" charset="2"/>
              </a:rPr>
              <a:t> it -lapulle kolme konkreettista tekoa, valintaa tai päätöstä, joiden avulla voit pienentää omaa hiilijalanjälkeäsi</a:t>
            </a:r>
          </a:p>
          <a:p>
            <a:pPr lvl="1">
              <a:buFont typeface="Wingdings" panose="05000000000000000000" pitchFamily="2" charset="2"/>
              <a:buChar char="à"/>
            </a:pPr>
            <a:endParaRPr lang="fi-FI"/>
          </a:p>
          <a:p>
            <a:r>
              <a:rPr lang="fi-FI"/>
              <a:t>Valmistellaan pareittain </a:t>
            </a:r>
            <a:r>
              <a:rPr lang="fi-FI" b="1">
                <a:solidFill>
                  <a:schemeClr val="accent1"/>
                </a:solidFill>
              </a:rPr>
              <a:t>huoneentaulut</a:t>
            </a:r>
            <a:r>
              <a:rPr lang="fi-FI"/>
              <a:t>:</a:t>
            </a:r>
            <a:r>
              <a:rPr lang="fi-FI">
                <a:sym typeface="Wingdings" panose="05000000000000000000" pitchFamily="2" charset="2"/>
              </a:rPr>
              <a:t> kolme parasta vinkkiä oman hiilijalanjäljen pienentämiseen</a:t>
            </a:r>
          </a:p>
          <a:p>
            <a:pPr lvl="1">
              <a:buFont typeface="Wingdings" panose="05000000000000000000" pitchFamily="2" charset="2"/>
              <a:buChar char="à"/>
            </a:pPr>
            <a:r>
              <a:rPr lang="fi-FI">
                <a:sym typeface="Wingdings" panose="05000000000000000000" pitchFamily="2" charset="2"/>
              </a:rPr>
              <a:t> Kirjatkaa vinkkinne taulupohjalle </a:t>
            </a:r>
          </a:p>
          <a:p>
            <a:pPr lvl="1">
              <a:buFont typeface="Wingdings" panose="05000000000000000000" pitchFamily="2" charset="2"/>
              <a:buChar char="à"/>
            </a:pPr>
            <a:r>
              <a:rPr lang="fi-FI"/>
              <a:t> Laitetaan vinkkitaulut seinälle ja käydään ne yhdessä läpi</a:t>
            </a:r>
          </a:p>
        </p:txBody>
      </p:sp>
      <p:pic>
        <p:nvPicPr>
          <p:cNvPr id="5" name="Kuva 4">
            <a:extLst>
              <a:ext uri="{FF2B5EF4-FFF2-40B4-BE49-F238E27FC236}">
                <a16:creationId xmlns:a16="http://schemas.microsoft.com/office/drawing/2014/main" id="{989F9EA2-4707-6887-DF35-DFF9A478C1D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620165" y="1561994"/>
            <a:ext cx="2966410" cy="42187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66789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BDADEF-B9E1-A596-D32E-E714419AEE9E}"/>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fi-FI"/>
              <a:t>Hiilijalanjälkisitaatti</a:t>
            </a:r>
          </a:p>
        </p:txBody>
      </p:sp>
      <p:sp>
        <p:nvSpPr>
          <p:cNvPr id="4" name="Cloud 3" descr="Vaaleanpunainen pilvenmuotoinen kuvio, jossa keskellä teksti Yksittäisen ihmisen vaikutus yltää omaa hiilijalanjälkeä pidemmälle. ">
            <a:extLst>
              <a:ext uri="{FF2B5EF4-FFF2-40B4-BE49-F238E27FC236}">
                <a16:creationId xmlns:a16="http://schemas.microsoft.com/office/drawing/2014/main" id="{63D67AC0-F76B-9AB8-D8DB-C1F39A0E74A8}"/>
              </a:ext>
            </a:extLst>
          </p:cNvPr>
          <p:cNvSpPr/>
          <p:nvPr/>
        </p:nvSpPr>
        <p:spPr>
          <a:xfrm>
            <a:off x="1746422" y="877329"/>
            <a:ext cx="8699156" cy="5103341"/>
          </a:xfrm>
          <a:prstGeom prst="cloud">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3600">
                <a:solidFill>
                  <a:schemeClr val="tx1"/>
                </a:solidFill>
              </a:rPr>
              <a:t>Yksittäisen ihmisen vaikutus yltää omaa hiilijalanjälkeä pidemmälle!</a:t>
            </a:r>
          </a:p>
        </p:txBody>
      </p:sp>
    </p:spTree>
    <p:extLst>
      <p:ext uri="{BB962C8B-B14F-4D97-AF65-F5344CB8AC3E}">
        <p14:creationId xmlns:p14="http://schemas.microsoft.com/office/powerpoint/2010/main" val="7600080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F2391-3ED6-58D0-7717-E7EC15277AB7}"/>
              </a:ext>
            </a:extLst>
          </p:cNvPr>
          <p:cNvSpPr>
            <a:spLocks noGrp="1"/>
          </p:cNvSpPr>
          <p:nvPr>
            <p:ph type="title"/>
          </p:nvPr>
        </p:nvSpPr>
        <p:spPr/>
        <p:txBody>
          <a:bodyPr>
            <a:normAutofit/>
          </a:bodyPr>
          <a:lstStyle/>
          <a:p>
            <a:r>
              <a:rPr lang="fi-FI">
                <a:solidFill>
                  <a:schemeClr val="tx1">
                    <a:lumMod val="50000"/>
                  </a:schemeClr>
                </a:solidFill>
              </a:rPr>
              <a:t>Bonus: Oman oppilaitoksen kolme askelta pienempään hiilijalanjälkeen</a:t>
            </a:r>
          </a:p>
        </p:txBody>
      </p:sp>
      <p:sp>
        <p:nvSpPr>
          <p:cNvPr id="3" name="Content Placeholder 2">
            <a:extLst>
              <a:ext uri="{FF2B5EF4-FFF2-40B4-BE49-F238E27FC236}">
                <a16:creationId xmlns:a16="http://schemas.microsoft.com/office/drawing/2014/main" id="{341B0A95-D60D-8B79-5C51-5EB2CE4E9A40}"/>
              </a:ext>
            </a:extLst>
          </p:cNvPr>
          <p:cNvSpPr>
            <a:spLocks noGrp="1"/>
          </p:cNvSpPr>
          <p:nvPr>
            <p:ph idx="1"/>
          </p:nvPr>
        </p:nvSpPr>
        <p:spPr>
          <a:xfrm>
            <a:off x="838200" y="1825625"/>
            <a:ext cx="7524964" cy="4351338"/>
          </a:xfrm>
        </p:spPr>
        <p:txBody>
          <a:bodyPr/>
          <a:lstStyle/>
          <a:p>
            <a:r>
              <a:rPr lang="fi-FI"/>
              <a:t>Tuleeko mieleen vinkkejä, joilla oma oppilaitos voisi pienentää omaa hiilijalanjälkeään?</a:t>
            </a:r>
          </a:p>
          <a:p>
            <a:pPr lvl="1"/>
            <a:r>
              <a:rPr lang="fi-FI"/>
              <a:t>Asioita, joita opiskelijat voivat tehdä</a:t>
            </a:r>
          </a:p>
          <a:p>
            <a:pPr lvl="1"/>
            <a:r>
              <a:rPr lang="fi-FI"/>
              <a:t>Asioita, joita opettajat voivat tehdä</a:t>
            </a:r>
          </a:p>
          <a:p>
            <a:pPr lvl="1"/>
            <a:r>
              <a:rPr lang="fi-FI"/>
              <a:t>Muita ideoita</a:t>
            </a:r>
          </a:p>
          <a:p>
            <a:r>
              <a:rPr lang="fi-FI"/>
              <a:t>Kirjataan yhteiselle paperille</a:t>
            </a:r>
          </a:p>
          <a:p>
            <a:r>
              <a:rPr lang="fi-FI"/>
              <a:t>Laitetaan vinkkitaulut seinälle ja käydään ne yhdessä läpi.</a:t>
            </a:r>
          </a:p>
          <a:p>
            <a:endParaRPr lang="fi-FI"/>
          </a:p>
        </p:txBody>
      </p:sp>
      <p:pic>
        <p:nvPicPr>
          <p:cNvPr id="7" name="Kuva 6">
            <a:extLst>
              <a:ext uri="{FF2B5EF4-FFF2-40B4-BE49-F238E27FC236}">
                <a16:creationId xmlns:a16="http://schemas.microsoft.com/office/drawing/2014/main" id="{1EE08711-7B45-0F99-EFA8-6332A44F92A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363164" y="1690688"/>
            <a:ext cx="3080873" cy="43513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1377188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2F4CC-19B6-9F1C-A572-D21655FEE360}"/>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fi-FI" err="1"/>
              <a:t>Canvas</a:t>
            </a:r>
            <a:r>
              <a:rPr lang="fi-FI"/>
              <a:t>-pohja 1</a:t>
            </a:r>
          </a:p>
        </p:txBody>
      </p:sp>
      <p:pic>
        <p:nvPicPr>
          <p:cNvPr id="15" name="Kuva 14">
            <a:extLst>
              <a:ext uri="{FF2B5EF4-FFF2-40B4-BE49-F238E27FC236}">
                <a16:creationId xmlns:a16="http://schemas.microsoft.com/office/drawing/2014/main" id="{59182DAB-F284-0328-FBF8-F68BDF9F629E}"/>
              </a:ext>
              <a:ext uri="{C183D7F6-B498-43B3-948B-1728B52AA6E4}">
                <adec:decorative xmlns:adec="http://schemas.microsoft.com/office/drawing/2017/decorative" val="1"/>
              </a:ext>
            </a:extLst>
          </p:cNvPr>
          <p:cNvPicPr>
            <a:picLocks noChangeAspect="1"/>
          </p:cNvPicPr>
          <p:nvPr/>
        </p:nvPicPr>
        <p:blipFill rotWithShape="1">
          <a:blip r:embed="rId3"/>
          <a:srcRect l="813" t="535" r="488"/>
          <a:stretch/>
        </p:blipFill>
        <p:spPr>
          <a:xfrm rot="16200000">
            <a:off x="2752380" y="-1314937"/>
            <a:ext cx="6687239" cy="9487873"/>
          </a:xfrm>
          <a:prstGeom prst="rect">
            <a:avLst/>
          </a:prstGeom>
        </p:spPr>
      </p:pic>
    </p:spTree>
    <p:extLst>
      <p:ext uri="{BB962C8B-B14F-4D97-AF65-F5344CB8AC3E}">
        <p14:creationId xmlns:p14="http://schemas.microsoft.com/office/powerpoint/2010/main" val="148673773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7FD18-B31D-3214-B80C-A5A706B3AD27}"/>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fi-FI" err="1"/>
              <a:t>Canvas</a:t>
            </a:r>
            <a:r>
              <a:rPr lang="fi-FI"/>
              <a:t>-pohja 2</a:t>
            </a:r>
          </a:p>
        </p:txBody>
      </p:sp>
      <p:pic>
        <p:nvPicPr>
          <p:cNvPr id="5" name="Kuva 4">
            <a:extLst>
              <a:ext uri="{FF2B5EF4-FFF2-40B4-BE49-F238E27FC236}">
                <a16:creationId xmlns:a16="http://schemas.microsoft.com/office/drawing/2014/main" id="{666557B1-4A1F-F3E4-0DBD-EE3860220D7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16200000">
            <a:off x="2724838" y="-1362353"/>
            <a:ext cx="6742323" cy="9582706"/>
          </a:xfrm>
          <a:prstGeom prst="rect">
            <a:avLst/>
          </a:prstGeom>
        </p:spPr>
      </p:pic>
    </p:spTree>
    <p:extLst>
      <p:ext uri="{BB962C8B-B14F-4D97-AF65-F5344CB8AC3E}">
        <p14:creationId xmlns:p14="http://schemas.microsoft.com/office/powerpoint/2010/main" val="31474766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57139-25C8-B0CB-9FFF-E250A8753DA5}"/>
              </a:ext>
            </a:extLst>
          </p:cNvPr>
          <p:cNvSpPr>
            <a:spLocks noGrp="1"/>
          </p:cNvSpPr>
          <p:nvPr>
            <p:ph type="title"/>
          </p:nvPr>
        </p:nvSpPr>
        <p:spPr/>
        <p:txBody>
          <a:bodyPr/>
          <a:lstStyle/>
          <a:p>
            <a:r>
              <a:rPr lang="fi-FI"/>
              <a:t>Lue lisää</a:t>
            </a:r>
          </a:p>
        </p:txBody>
      </p:sp>
      <p:sp>
        <p:nvSpPr>
          <p:cNvPr id="3" name="Content Placeholder 2">
            <a:extLst>
              <a:ext uri="{FF2B5EF4-FFF2-40B4-BE49-F238E27FC236}">
                <a16:creationId xmlns:a16="http://schemas.microsoft.com/office/drawing/2014/main" id="{DF780E65-E78A-02EA-FFFF-A7D65F85AE63}"/>
              </a:ext>
            </a:extLst>
          </p:cNvPr>
          <p:cNvSpPr>
            <a:spLocks noGrp="1"/>
          </p:cNvSpPr>
          <p:nvPr>
            <p:ph idx="1"/>
          </p:nvPr>
        </p:nvSpPr>
        <p:spPr/>
        <p:txBody>
          <a:bodyPr>
            <a:normAutofit/>
          </a:bodyPr>
          <a:lstStyle/>
          <a:p>
            <a:r>
              <a:rPr lang="fi-FI" sz="2400">
                <a:hlinkClick r:id="rId2"/>
              </a:rPr>
              <a:t>Sitra Elämäntapatesti</a:t>
            </a:r>
            <a:endParaRPr lang="fi-FI" sz="2400"/>
          </a:p>
          <a:p>
            <a:r>
              <a:rPr lang="fi-FI" sz="2400">
                <a:hlinkClick r:id="rId3"/>
              </a:rPr>
              <a:t>Keskivertosuomalaisen hiilijalanjälki – Sitra</a:t>
            </a:r>
            <a:endParaRPr lang="fi-FI" sz="2400"/>
          </a:p>
          <a:p>
            <a:r>
              <a:rPr lang="fi-FI" sz="2400">
                <a:hlinkClick r:id="rId4"/>
              </a:rPr>
              <a:t>Laske oma hiilijalanjälki ja aloita Ilmastodieetti! (ymparisto.fi)</a:t>
            </a:r>
            <a:endParaRPr lang="fi-FI" sz="2400"/>
          </a:p>
          <a:p>
            <a:r>
              <a:rPr lang="fi-FI" sz="2400">
                <a:hlinkClick r:id="rId5"/>
              </a:rPr>
              <a:t>Kotitalouksien kulutuksella on merkittävä ilmastovaikutus | Ilmasto-opas</a:t>
            </a:r>
            <a:endParaRPr lang="fi-FI" sz="2400"/>
          </a:p>
          <a:p>
            <a:r>
              <a:rPr lang="fi-FI" sz="2400">
                <a:hlinkClick r:id="rId6"/>
              </a:rPr>
              <a:t>Suomalaisten kulutuksen hiilijalanjälki on pysynyt liian suurena - Kestävä kehitys (kestavakehitys.fi)</a:t>
            </a:r>
            <a:endParaRPr lang="fi-FI" sz="2400"/>
          </a:p>
          <a:p>
            <a:r>
              <a:rPr lang="fi-FI" sz="2400">
                <a:hlinkClick r:id="rId7"/>
              </a:rPr>
              <a:t>Miten voin pienentää hiilijalanjälkeäni? | European </a:t>
            </a:r>
            <a:r>
              <a:rPr lang="fi-FI" sz="2400" err="1">
                <a:hlinkClick r:id="rId7"/>
              </a:rPr>
              <a:t>Youth</a:t>
            </a:r>
            <a:r>
              <a:rPr lang="fi-FI" sz="2400">
                <a:hlinkClick r:id="rId7"/>
              </a:rPr>
              <a:t> </a:t>
            </a:r>
            <a:r>
              <a:rPr lang="fi-FI" sz="2400" err="1">
                <a:hlinkClick r:id="rId7"/>
              </a:rPr>
              <a:t>Portal</a:t>
            </a:r>
            <a:r>
              <a:rPr lang="fi-FI" sz="2400">
                <a:hlinkClick r:id="rId7"/>
              </a:rPr>
              <a:t> (europa.eu)</a:t>
            </a:r>
            <a:endParaRPr lang="fi-FI" sz="2400"/>
          </a:p>
        </p:txBody>
      </p:sp>
    </p:spTree>
    <p:extLst>
      <p:ext uri="{BB962C8B-B14F-4D97-AF65-F5344CB8AC3E}">
        <p14:creationId xmlns:p14="http://schemas.microsoft.com/office/powerpoint/2010/main" val="147051890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6581B0C-0313-A548-8437-8F41D579127F}"/>
              </a:ext>
            </a:extLst>
          </p:cNvPr>
          <p:cNvSpPr>
            <a:spLocks noGrp="1"/>
          </p:cNvSpPr>
          <p:nvPr>
            <p:ph type="ctrTitle"/>
          </p:nvPr>
        </p:nvSpPr>
        <p:spPr>
          <a:xfrm>
            <a:off x="1524000" y="1384028"/>
            <a:ext cx="9144000" cy="2387600"/>
          </a:xfrm>
        </p:spPr>
        <p:txBody>
          <a:bodyPr/>
          <a:lstStyle/>
          <a:p>
            <a:r>
              <a:rPr lang="fi-FI"/>
              <a:t>Sosiaalinen kestävyys 2.-asteelle</a:t>
            </a:r>
          </a:p>
        </p:txBody>
      </p:sp>
      <p:sp>
        <p:nvSpPr>
          <p:cNvPr id="3" name="Alaotsikko 2">
            <a:extLst>
              <a:ext uri="{FF2B5EF4-FFF2-40B4-BE49-F238E27FC236}">
                <a16:creationId xmlns:a16="http://schemas.microsoft.com/office/drawing/2014/main" id="{9018467E-DFAF-5C46-915A-6C81EB027AE0}"/>
              </a:ext>
            </a:extLst>
          </p:cNvPr>
          <p:cNvSpPr>
            <a:spLocks noGrp="1"/>
          </p:cNvSpPr>
          <p:nvPr>
            <p:ph type="subTitle" idx="1"/>
          </p:nvPr>
        </p:nvSpPr>
        <p:spPr>
          <a:xfrm>
            <a:off x="1523999" y="3925693"/>
            <a:ext cx="9144000" cy="724636"/>
          </a:xfrm>
        </p:spPr>
        <p:txBody>
          <a:bodyPr vert="horz" lIns="91440" tIns="45720" rIns="91440" bIns="45720" rtlCol="0" anchor="t">
            <a:normAutofit lnSpcReduction="10000"/>
          </a:bodyPr>
          <a:lstStyle/>
          <a:p>
            <a:r>
              <a:rPr lang="fi-FI"/>
              <a:t>Satu Ranta-Tyrkkö, Pirjo Hänninen, Hanna Lampinen-Vilkkilä, Carita Tuominen</a:t>
            </a:r>
          </a:p>
        </p:txBody>
      </p:sp>
    </p:spTree>
    <p:extLst>
      <p:ext uri="{BB962C8B-B14F-4D97-AF65-F5344CB8AC3E}">
        <p14:creationId xmlns:p14="http://schemas.microsoft.com/office/powerpoint/2010/main" val="22081959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963756A-7D23-A909-34A7-67155E0215B9}"/>
              </a:ext>
            </a:extLst>
          </p:cNvPr>
          <p:cNvSpPr>
            <a:spLocks noGrp="1"/>
          </p:cNvSpPr>
          <p:nvPr>
            <p:ph type="title"/>
          </p:nvPr>
        </p:nvSpPr>
        <p:spPr/>
        <p:txBody>
          <a:bodyPr/>
          <a:lstStyle/>
          <a:p>
            <a:r>
              <a:rPr lang="fi-FI"/>
              <a:t>Sisältö</a:t>
            </a:r>
          </a:p>
        </p:txBody>
      </p:sp>
      <p:sp>
        <p:nvSpPr>
          <p:cNvPr id="6" name="Text Placeholder 5">
            <a:extLst>
              <a:ext uri="{FF2B5EF4-FFF2-40B4-BE49-F238E27FC236}">
                <a16:creationId xmlns:a16="http://schemas.microsoft.com/office/drawing/2014/main" id="{C48B0F8C-672F-52F8-6F9C-098535AB7A3D}"/>
              </a:ext>
            </a:extLst>
          </p:cNvPr>
          <p:cNvSpPr>
            <a:spLocks noGrp="1"/>
          </p:cNvSpPr>
          <p:nvPr>
            <p:ph type="body" idx="4294967295"/>
          </p:nvPr>
        </p:nvSpPr>
        <p:spPr/>
        <p:txBody>
          <a:bodyPr>
            <a:normAutofit lnSpcReduction="10000"/>
          </a:bodyPr>
          <a:lstStyle/>
          <a:p>
            <a:pPr marL="457200" indent="-228600">
              <a:lnSpc>
                <a:spcPct val="90000"/>
              </a:lnSpc>
              <a:buFont typeface="Arial" panose="020B0604020202020204" pitchFamily="34" charset="0"/>
              <a:buChar char="•"/>
            </a:pPr>
            <a:r>
              <a:rPr lang="fi-FI">
                <a:solidFill>
                  <a:schemeClr val="tx1"/>
                </a:solidFill>
                <a:latin typeface="+mn-lt"/>
                <a:ea typeface="+mn-ea"/>
                <a:cs typeface="+mn-cs"/>
              </a:rPr>
              <a:t>Mitä sosiaalisella kestävyydellä tarkoitetaan</a:t>
            </a:r>
          </a:p>
          <a:p>
            <a:pPr marL="457200" indent="-228600">
              <a:lnSpc>
                <a:spcPct val="90000"/>
              </a:lnSpc>
              <a:buFont typeface="Arial" panose="020B0604020202020204" pitchFamily="34" charset="0"/>
              <a:buChar char="•"/>
            </a:pPr>
            <a:endParaRPr lang="fi-FI">
              <a:solidFill>
                <a:schemeClr val="tx1"/>
              </a:solidFill>
              <a:latin typeface="+mn-lt"/>
              <a:ea typeface="+mn-ea"/>
              <a:cs typeface="+mn-cs"/>
            </a:endParaRPr>
          </a:p>
          <a:p>
            <a:pPr marL="457200" indent="-228600">
              <a:lnSpc>
                <a:spcPct val="90000"/>
              </a:lnSpc>
              <a:buFont typeface="Arial" panose="020B0604020202020204" pitchFamily="34" charset="0"/>
              <a:buChar char="•"/>
            </a:pPr>
            <a:r>
              <a:rPr lang="fi-FI">
                <a:solidFill>
                  <a:schemeClr val="tx1"/>
                </a:solidFill>
                <a:latin typeface="+mn-lt"/>
                <a:ea typeface="+mn-ea"/>
                <a:cs typeface="+mn-cs"/>
              </a:rPr>
              <a:t>Sosiaalisen kestävyyden osatekijöitä</a:t>
            </a:r>
          </a:p>
          <a:p>
            <a:pPr marL="914400" lvl="1" indent="-228600">
              <a:lnSpc>
                <a:spcPct val="90000"/>
              </a:lnSpc>
              <a:buFont typeface="Arial" panose="020B0604020202020204" pitchFamily="34" charset="0"/>
              <a:buChar char="•"/>
            </a:pPr>
            <a:r>
              <a:rPr lang="fi-FI" sz="3200">
                <a:solidFill>
                  <a:schemeClr val="tx1"/>
                </a:solidFill>
                <a:latin typeface="+mn-lt"/>
                <a:ea typeface="+mn-ea"/>
                <a:cs typeface="+mn-cs"/>
              </a:rPr>
              <a:t>Yhteenkuuluvuus</a:t>
            </a:r>
          </a:p>
          <a:p>
            <a:pPr marL="914400" lvl="1" indent="-228600">
              <a:lnSpc>
                <a:spcPct val="90000"/>
              </a:lnSpc>
              <a:buFont typeface="Arial" panose="020B0604020202020204" pitchFamily="34" charset="0"/>
              <a:buChar char="•"/>
            </a:pPr>
            <a:r>
              <a:rPr lang="fi-FI" sz="3200">
                <a:solidFill>
                  <a:schemeClr val="tx1"/>
                </a:solidFill>
                <a:latin typeface="+mn-lt"/>
                <a:ea typeface="+mn-ea"/>
                <a:cs typeface="+mn-cs"/>
              </a:rPr>
              <a:t>Yhdenvertaisuus</a:t>
            </a:r>
          </a:p>
          <a:p>
            <a:pPr marL="914400" lvl="1" indent="-228600">
              <a:lnSpc>
                <a:spcPct val="90000"/>
              </a:lnSpc>
              <a:buFont typeface="Arial" panose="020B0604020202020204" pitchFamily="34" charset="0"/>
              <a:buChar char="•"/>
            </a:pPr>
            <a:r>
              <a:rPr lang="fi-FI" sz="3200">
                <a:solidFill>
                  <a:schemeClr val="tx1"/>
                </a:solidFill>
                <a:latin typeface="+mn-lt"/>
                <a:ea typeface="+mn-ea"/>
                <a:cs typeface="+mn-cs"/>
              </a:rPr>
              <a:t>Tunteet (erityisesti ympäristötunteet)</a:t>
            </a:r>
          </a:p>
          <a:p>
            <a:pPr marL="914400" lvl="1" indent="-228600">
              <a:lnSpc>
                <a:spcPct val="90000"/>
              </a:lnSpc>
              <a:buFont typeface="Arial" panose="020B0604020202020204" pitchFamily="34" charset="0"/>
              <a:buChar char="•"/>
            </a:pPr>
            <a:r>
              <a:rPr lang="fi-FI" sz="3200">
                <a:solidFill>
                  <a:schemeClr val="tx1"/>
                </a:solidFill>
                <a:latin typeface="+mn-lt"/>
                <a:ea typeface="+mn-ea"/>
                <a:cs typeface="+mn-cs"/>
              </a:rPr>
              <a:t>Mielenterveys ja hyvinvointi</a:t>
            </a:r>
          </a:p>
          <a:p>
            <a:pPr marL="685800" lvl="1">
              <a:lnSpc>
                <a:spcPct val="90000"/>
              </a:lnSpc>
            </a:pPr>
            <a:endParaRPr lang="fi-FI" sz="3200">
              <a:solidFill>
                <a:schemeClr val="tx1"/>
              </a:solidFill>
              <a:latin typeface="+mn-lt"/>
              <a:ea typeface="+mn-ea"/>
              <a:cs typeface="+mn-cs"/>
            </a:endParaRPr>
          </a:p>
          <a:p>
            <a:pPr marL="457200" indent="-228600">
              <a:lnSpc>
                <a:spcPct val="90000"/>
              </a:lnSpc>
              <a:buFont typeface="Arial" panose="020B0604020202020204" pitchFamily="34" charset="0"/>
              <a:buChar char="•"/>
            </a:pPr>
            <a:r>
              <a:rPr lang="fi-FI">
                <a:solidFill>
                  <a:schemeClr val="tx1"/>
                </a:solidFill>
                <a:latin typeface="+mn-lt"/>
                <a:ea typeface="+mn-ea"/>
                <a:cs typeface="+mn-cs"/>
              </a:rPr>
              <a:t>Fiilikset opetuskerran päätteeksi</a:t>
            </a:r>
          </a:p>
          <a:p>
            <a:endParaRPr lang="fi-FI">
              <a:latin typeface="+mn-lt"/>
            </a:endParaRPr>
          </a:p>
        </p:txBody>
      </p:sp>
    </p:spTree>
    <p:extLst>
      <p:ext uri="{BB962C8B-B14F-4D97-AF65-F5344CB8AC3E}">
        <p14:creationId xmlns:p14="http://schemas.microsoft.com/office/powerpoint/2010/main" val="16586182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9DC56-A50E-4EA0-B0D6-F80DE6ECBD89}"/>
              </a:ext>
            </a:extLst>
          </p:cNvPr>
          <p:cNvSpPr>
            <a:spLocks noGrp="1"/>
          </p:cNvSpPr>
          <p:nvPr>
            <p:ph type="title"/>
          </p:nvPr>
        </p:nvSpPr>
        <p:spPr>
          <a:xfrm>
            <a:off x="838203" y="681037"/>
            <a:ext cx="10515600" cy="1325559"/>
          </a:xfrm>
        </p:spPr>
        <p:txBody>
          <a:bodyPr vert="horz" lIns="91440" tIns="45720" rIns="91440" bIns="45720" rtlCol="0" anchor="t">
            <a:noAutofit/>
          </a:bodyPr>
          <a:lstStyle/>
          <a:p>
            <a:r>
              <a:rPr lang="fi-FI"/>
              <a:t>Virittäytyminen päivään</a:t>
            </a:r>
          </a:p>
        </p:txBody>
      </p:sp>
      <p:sp>
        <p:nvSpPr>
          <p:cNvPr id="4" name="Content Placeholder 3">
            <a:extLst>
              <a:ext uri="{FF2B5EF4-FFF2-40B4-BE49-F238E27FC236}">
                <a16:creationId xmlns:a16="http://schemas.microsoft.com/office/drawing/2014/main" id="{0919E770-70C3-A950-9835-468691D62634}"/>
              </a:ext>
            </a:extLst>
          </p:cNvPr>
          <p:cNvSpPr>
            <a:spLocks noGrp="1"/>
          </p:cNvSpPr>
          <p:nvPr>
            <p:ph idx="1"/>
          </p:nvPr>
        </p:nvSpPr>
        <p:spPr>
          <a:xfrm>
            <a:off x="838203" y="1825627"/>
            <a:ext cx="5431968" cy="4351336"/>
          </a:xfrm>
        </p:spPr>
        <p:txBody>
          <a:bodyPr/>
          <a:lstStyle/>
          <a:p>
            <a:pPr marL="0" indent="0">
              <a:buNone/>
            </a:pPr>
            <a:r>
              <a:rPr lang="fi-FI"/>
              <a:t>Kerro vieruskaverille jokin sellainen asia, joka on tänään herättänyt hyvää mieltä, iloa, tuntunut mukavalta tai innostanut</a:t>
            </a:r>
          </a:p>
        </p:txBody>
      </p:sp>
      <p:sp>
        <p:nvSpPr>
          <p:cNvPr id="5" name="Slide Number Placeholder 4">
            <a:extLst>
              <a:ext uri="{FF2B5EF4-FFF2-40B4-BE49-F238E27FC236}">
                <a16:creationId xmlns:a16="http://schemas.microsoft.com/office/drawing/2014/main" id="{47D23437-07C3-4D83-9AC7-8EEC27111208}"/>
              </a:ext>
            </a:extLst>
          </p:cNvPr>
          <p:cNvSpPr>
            <a:spLocks noGrp="1"/>
          </p:cNvSpPr>
          <p:nvPr>
            <p:ph type="sldNum" sz="quarter" idx="4294967295"/>
          </p:nvPr>
        </p:nvSpPr>
        <p:spPr>
          <a:xfrm>
            <a:off x="9448800" y="6356350"/>
            <a:ext cx="2743200" cy="365125"/>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fld id="{330EA680-D336-4FF7-8B7A-9848BB0A1C32}" type="slidenum">
              <a:rPr lang="en-US" smtClean="0"/>
              <a:pPr>
                <a:spcAft>
                  <a:spcPts val="600"/>
                </a:spcAft>
              </a:pPr>
              <a:t>69</a:t>
            </a:fld>
            <a:endParaRPr lang="en-US" sz="1100">
              <a:solidFill>
                <a:srgbClr val="898989"/>
              </a:solidFill>
            </a:endParaRPr>
          </a:p>
        </p:txBody>
      </p:sp>
      <p:pic>
        <p:nvPicPr>
          <p:cNvPr id="9" name="Kuva 8">
            <a:extLst>
              <a:ext uri="{FF2B5EF4-FFF2-40B4-BE49-F238E27FC236}">
                <a16:creationId xmlns:a16="http://schemas.microsoft.com/office/drawing/2014/main" id="{01917F02-FE78-42B0-A370-74D4F4D80CB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472362" y="1271588"/>
            <a:ext cx="3952875" cy="4905375"/>
          </a:xfrm>
          <a:prstGeom prst="rect">
            <a:avLst/>
          </a:prstGeom>
        </p:spPr>
      </p:pic>
    </p:spTree>
    <p:extLst>
      <p:ext uri="{BB962C8B-B14F-4D97-AF65-F5344CB8AC3E}">
        <p14:creationId xmlns:p14="http://schemas.microsoft.com/office/powerpoint/2010/main" val="2857816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3853A39-BAF7-BDAB-3C5B-DFC9F44F92D9}"/>
              </a:ext>
            </a:extLst>
          </p:cNvPr>
          <p:cNvSpPr>
            <a:spLocks noGrp="1"/>
          </p:cNvSpPr>
          <p:nvPr>
            <p:ph type="title"/>
          </p:nvPr>
        </p:nvSpPr>
        <p:spPr/>
        <p:txBody>
          <a:bodyPr/>
          <a:lstStyle/>
          <a:p>
            <a:r>
              <a:rPr lang="fi-FI"/>
              <a:t>Teemapäivien rastien esimerkkejä</a:t>
            </a:r>
          </a:p>
        </p:txBody>
      </p:sp>
      <p:sp>
        <p:nvSpPr>
          <p:cNvPr id="3" name="Sisällön paikkamerkki 2">
            <a:extLst>
              <a:ext uri="{FF2B5EF4-FFF2-40B4-BE49-F238E27FC236}">
                <a16:creationId xmlns:a16="http://schemas.microsoft.com/office/drawing/2014/main" id="{ADA45914-6877-048F-ADE4-6D43415B9517}"/>
              </a:ext>
            </a:extLst>
          </p:cNvPr>
          <p:cNvSpPr>
            <a:spLocks noGrp="1"/>
          </p:cNvSpPr>
          <p:nvPr>
            <p:ph idx="1"/>
          </p:nvPr>
        </p:nvSpPr>
        <p:spPr/>
        <p:txBody>
          <a:bodyPr vert="horz" lIns="91440" tIns="45720" rIns="91440" bIns="45720" rtlCol="0" anchor="t">
            <a:normAutofit lnSpcReduction="10000"/>
          </a:bodyPr>
          <a:lstStyle/>
          <a:p>
            <a:r>
              <a:rPr lang="fi-FI">
                <a:ea typeface="Open Sans Light"/>
                <a:cs typeface="Open Sans Light"/>
              </a:rPr>
              <a:t>Energia</a:t>
            </a:r>
          </a:p>
          <a:p>
            <a:r>
              <a:rPr lang="fi-FI">
                <a:ea typeface="Open Sans Light"/>
                <a:cs typeface="Open Sans Light"/>
              </a:rPr>
              <a:t>Hiilen sidonta </a:t>
            </a:r>
            <a:endParaRPr lang="fi-FI"/>
          </a:p>
          <a:p>
            <a:r>
              <a:rPr lang="fi-FI">
                <a:ea typeface="Open Sans Light"/>
                <a:cs typeface="Open Sans Light"/>
              </a:rPr>
              <a:t>Kiertotalous</a:t>
            </a:r>
          </a:p>
          <a:p>
            <a:r>
              <a:rPr lang="fi-FI">
                <a:ea typeface="Open Sans Light"/>
                <a:cs typeface="Open Sans Light"/>
              </a:rPr>
              <a:t>Sosiaalinen kestävyys</a:t>
            </a:r>
          </a:p>
          <a:p>
            <a:r>
              <a:rPr lang="fi-FI">
                <a:ea typeface="Open Sans Light"/>
                <a:cs typeface="Open Sans Light"/>
              </a:rPr>
              <a:t>Vastuullisuusviestintä</a:t>
            </a:r>
          </a:p>
          <a:p>
            <a:r>
              <a:rPr lang="fi-FI">
                <a:ea typeface="Open Sans Light"/>
                <a:cs typeface="Open Sans Light"/>
              </a:rPr>
              <a:t>Kestävyys ja vastuullisuus kuvina</a:t>
            </a:r>
          </a:p>
          <a:p>
            <a:r>
              <a:rPr lang="fi-FI">
                <a:ea typeface="Open Sans Light"/>
                <a:cs typeface="Open Sans Light"/>
              </a:rPr>
              <a:t>Planetaarinen ruokavalio</a:t>
            </a:r>
            <a:endParaRPr lang="fi-FI"/>
          </a:p>
          <a:p>
            <a:r>
              <a:rPr lang="fi-FI" dirty="0">
                <a:ea typeface="Open Sans Light"/>
                <a:cs typeface="Open Sans Light"/>
              </a:rPr>
              <a:t>Vesijalanjälki</a:t>
            </a:r>
            <a:endParaRPr lang="fi-FI">
              <a:ea typeface="Open Sans Light"/>
              <a:cs typeface="Open Sans Light"/>
            </a:endParaRPr>
          </a:p>
          <a:p>
            <a:endParaRPr lang="fi-FI"/>
          </a:p>
        </p:txBody>
      </p:sp>
    </p:spTree>
    <p:extLst>
      <p:ext uri="{BB962C8B-B14F-4D97-AF65-F5344CB8AC3E}">
        <p14:creationId xmlns:p14="http://schemas.microsoft.com/office/powerpoint/2010/main" val="350797854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AAC934F-E65F-F43A-A8AB-467D0E063DD2}"/>
              </a:ext>
            </a:extLst>
          </p:cNvPr>
          <p:cNvSpPr>
            <a:spLocks noGrp="1"/>
          </p:cNvSpPr>
          <p:nvPr>
            <p:ph type="title"/>
          </p:nvPr>
        </p:nvSpPr>
        <p:spPr/>
        <p:txBody>
          <a:bodyPr>
            <a:normAutofit/>
          </a:bodyPr>
          <a:lstStyle/>
          <a:p>
            <a:r>
              <a:rPr lang="fi-FI" sz="6000"/>
              <a:t>Sosiaalinen kestävyys</a:t>
            </a:r>
          </a:p>
        </p:txBody>
      </p:sp>
    </p:spTree>
    <p:extLst>
      <p:ext uri="{BB962C8B-B14F-4D97-AF65-F5344CB8AC3E}">
        <p14:creationId xmlns:p14="http://schemas.microsoft.com/office/powerpoint/2010/main" val="1773176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42B0BC-A4F3-76FC-45D2-A8C1A55F7E80}"/>
              </a:ext>
            </a:extLst>
          </p:cNvPr>
          <p:cNvSpPr>
            <a:spLocks noGrp="1"/>
          </p:cNvSpPr>
          <p:nvPr>
            <p:ph type="title"/>
          </p:nvPr>
        </p:nvSpPr>
        <p:spPr/>
        <p:txBody>
          <a:bodyPr/>
          <a:lstStyle/>
          <a:p>
            <a:r>
              <a:rPr lang="fi-FI">
                <a:cs typeface="Calibri"/>
              </a:rPr>
              <a:t>Sosiaalinen kestävyys </a:t>
            </a:r>
            <a:r>
              <a:rPr lang="fi-FI" sz="3200">
                <a:cs typeface="Calibri"/>
              </a:rPr>
              <a:t>(Kuntaliitto, THL)</a:t>
            </a:r>
            <a:endParaRPr lang="fi-FI" sz="3200"/>
          </a:p>
        </p:txBody>
      </p:sp>
      <p:sp>
        <p:nvSpPr>
          <p:cNvPr id="4" name="Text Placeholder 3">
            <a:extLst>
              <a:ext uri="{FF2B5EF4-FFF2-40B4-BE49-F238E27FC236}">
                <a16:creationId xmlns:a16="http://schemas.microsoft.com/office/drawing/2014/main" id="{17980CCE-B6E6-4F7D-9E45-E43C833CDB6C}"/>
              </a:ext>
            </a:extLst>
          </p:cNvPr>
          <p:cNvSpPr>
            <a:spLocks noGrp="1"/>
          </p:cNvSpPr>
          <p:nvPr>
            <p:ph sz="half" idx="1"/>
          </p:nvPr>
        </p:nvSpPr>
        <p:spPr>
          <a:xfrm>
            <a:off x="644577" y="1825627"/>
            <a:ext cx="5375229" cy="4351336"/>
          </a:xfrm>
        </p:spPr>
        <p:txBody>
          <a:bodyPr>
            <a:normAutofit lnSpcReduction="10000"/>
          </a:bodyPr>
          <a:lstStyle/>
          <a:p>
            <a:pPr marL="457200" indent="-457200">
              <a:buFont typeface="Arial" panose="020B0604020202020204" pitchFamily="34" charset="0"/>
              <a:buChar char="•"/>
            </a:pPr>
            <a:r>
              <a:rPr lang="fi-FI" sz="3200">
                <a:solidFill>
                  <a:schemeClr val="tx1"/>
                </a:solidFill>
                <a:ea typeface="+mn-lt"/>
                <a:cs typeface="+mn-lt"/>
              </a:rPr>
              <a:t>Kokonaisvaltaista fyysistä, psyykkistä ja sosiaalista hyvinvointia </a:t>
            </a:r>
            <a:r>
              <a:rPr lang="fi-FI" sz="3200">
                <a:solidFill>
                  <a:schemeClr val="tx1"/>
                </a:solidFill>
                <a:ea typeface="+mn-lt"/>
                <a:cs typeface="+mn-lt"/>
                <a:sym typeface="Wingdings" panose="05000000000000000000" pitchFamily="2" charset="2"/>
              </a:rPr>
              <a:t> hyvä ja merkityksellinen arki</a:t>
            </a:r>
          </a:p>
          <a:p>
            <a:pPr marL="457200" indent="-457200">
              <a:buFont typeface="Arial" panose="020B0604020202020204" pitchFamily="34" charset="0"/>
              <a:buChar char="•"/>
            </a:pPr>
            <a:r>
              <a:rPr lang="fi-FI" sz="3200">
                <a:solidFill>
                  <a:schemeClr val="tx1"/>
                </a:solidFill>
                <a:ea typeface="+mn-lt"/>
                <a:cs typeface="+mn-lt"/>
              </a:rPr>
              <a:t>Hyvinvoinnin edellytykset siirtyvät sukupolvelta toiselle</a:t>
            </a:r>
          </a:p>
          <a:p>
            <a:pPr marL="457200" indent="-457200">
              <a:buFont typeface="Arial" panose="020B0604020202020204" pitchFamily="34" charset="0"/>
              <a:buChar char="•"/>
            </a:pPr>
            <a:r>
              <a:rPr lang="fi-FI" sz="3200">
                <a:solidFill>
                  <a:schemeClr val="tx1"/>
                </a:solidFill>
                <a:ea typeface="+mn-lt"/>
                <a:cs typeface="+mn-lt"/>
                <a:sym typeface="Wingdings" panose="05000000000000000000" pitchFamily="2" charset="2"/>
              </a:rPr>
              <a:t>Elämän laatu: ”asiat, joita ilman kenenkään ei tulisi olla”</a:t>
            </a:r>
          </a:p>
        </p:txBody>
      </p:sp>
      <p:pic>
        <p:nvPicPr>
          <p:cNvPr id="8" name="Content Placeholder 7" descr="Kuvassa kaksi ihmistä keskustelee puiston penkillä. Heitä tervehtimään on tulossa pyörätuolia käyttävä henkilö avustajansa kanssa.">
            <a:extLst>
              <a:ext uri="{FF2B5EF4-FFF2-40B4-BE49-F238E27FC236}">
                <a16:creationId xmlns:a16="http://schemas.microsoft.com/office/drawing/2014/main" id="{749F645D-4BBB-2B92-FEFA-59AC4E56907C}"/>
              </a:ext>
              <a:ext uri="{C183D7F6-B498-43B3-948B-1728B52AA6E4}">
                <adec:decorative xmlns:adec="http://schemas.microsoft.com/office/drawing/2017/decorative" val="0"/>
              </a:ext>
            </a:extLst>
          </p:cNvPr>
          <p:cNvPicPr>
            <a:picLocks noGrp="1" noChangeAspect="1"/>
          </p:cNvPicPr>
          <p:nvPr>
            <p:ph idx="2"/>
          </p:nvPr>
        </p:nvPicPr>
        <p:blipFill>
          <a:blip r:embed="rId3"/>
          <a:stretch>
            <a:fillRect/>
          </a:stretch>
        </p:blipFill>
        <p:spPr>
          <a:xfrm>
            <a:off x="5621311" y="2054147"/>
            <a:ext cx="5732489" cy="3552865"/>
          </a:xfrm>
        </p:spPr>
      </p:pic>
    </p:spTree>
    <p:extLst>
      <p:ext uri="{BB962C8B-B14F-4D97-AF65-F5344CB8AC3E}">
        <p14:creationId xmlns:p14="http://schemas.microsoft.com/office/powerpoint/2010/main" val="291871834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9BBE7-F470-84AA-1777-0B455A9D5E7B}"/>
              </a:ext>
            </a:extLst>
          </p:cNvPr>
          <p:cNvSpPr>
            <a:spLocks noGrp="1"/>
          </p:cNvSpPr>
          <p:nvPr>
            <p:ph type="title"/>
          </p:nvPr>
        </p:nvSpPr>
        <p:spPr/>
        <p:txBody>
          <a:bodyPr/>
          <a:lstStyle/>
          <a:p>
            <a:r>
              <a:rPr lang="fi-FI"/>
              <a:t>Sosiaalinen kestävyys?</a:t>
            </a:r>
          </a:p>
        </p:txBody>
      </p:sp>
      <p:graphicFrame>
        <p:nvGraphicFramePr>
          <p:cNvPr id="10" name="Content Placeholder 3" descr="Kaksi sinistä laatikkoa, joissa on valkoisella kirjoitettua tekstiä. Ensimmäisessä laatikossa lukee Yksilön hyvinvointi. Toisessa laatikossa lukee Yhteinen hyvinvointi: Kuinka kohtelemme toisiamme ja toimimme yhteisöinä">
            <a:extLst>
              <a:ext uri="{FF2B5EF4-FFF2-40B4-BE49-F238E27FC236}">
                <a16:creationId xmlns:a16="http://schemas.microsoft.com/office/drawing/2014/main" id="{59AD0C9A-1FB3-DA83-2627-2246537A16DE}"/>
              </a:ext>
            </a:extLst>
          </p:cNvPr>
          <p:cNvGraphicFramePr>
            <a:graphicFrameLocks noGrp="1"/>
          </p:cNvGraphicFramePr>
          <p:nvPr>
            <p:ph sz="half" idx="1"/>
            <p:extLst>
              <p:ext uri="{D42A27DB-BD31-4B8C-83A1-F6EECF244321}">
                <p14:modId xmlns:p14="http://schemas.microsoft.com/office/powerpoint/2010/main" val="2522847305"/>
              </p:ext>
            </p:extLst>
          </p:nvPr>
        </p:nvGraphicFramePr>
        <p:xfrm>
          <a:off x="838200" y="1825625"/>
          <a:ext cx="5181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Content Placeholder 7">
            <a:extLst>
              <a:ext uri="{FF2B5EF4-FFF2-40B4-BE49-F238E27FC236}">
                <a16:creationId xmlns:a16="http://schemas.microsoft.com/office/drawing/2014/main" id="{58000106-E082-3C31-7197-750E872B77D5}"/>
              </a:ext>
              <a:ext uri="{C183D7F6-B498-43B3-948B-1728B52AA6E4}">
                <adec:decorative xmlns:adec="http://schemas.microsoft.com/office/drawing/2017/decorative" val="1"/>
              </a:ext>
            </a:extLst>
          </p:cNvPr>
          <p:cNvPicPr>
            <a:picLocks noGrp="1" noChangeAspect="1"/>
          </p:cNvPicPr>
          <p:nvPr>
            <p:ph sz="half" idx="2"/>
          </p:nvPr>
        </p:nvPicPr>
        <p:blipFill>
          <a:blip r:embed="rId8"/>
          <a:stretch>
            <a:fillRect/>
          </a:stretch>
        </p:blipFill>
        <p:spPr>
          <a:xfrm>
            <a:off x="6700839" y="328614"/>
            <a:ext cx="4386261" cy="5848349"/>
          </a:xfrm>
        </p:spPr>
      </p:pic>
    </p:spTree>
    <p:extLst>
      <p:ext uri="{BB962C8B-B14F-4D97-AF65-F5344CB8AC3E}">
        <p14:creationId xmlns:p14="http://schemas.microsoft.com/office/powerpoint/2010/main" val="151612406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31ADB-0601-4797-AEE5-E2D186568D65}"/>
              </a:ext>
            </a:extLst>
          </p:cNvPr>
          <p:cNvSpPr>
            <a:spLocks noGrp="1"/>
          </p:cNvSpPr>
          <p:nvPr>
            <p:ph type="title"/>
          </p:nvPr>
        </p:nvSpPr>
        <p:spPr/>
        <p:txBody>
          <a:bodyPr/>
          <a:lstStyle/>
          <a:p>
            <a:r>
              <a:rPr lang="fi-FI"/>
              <a:t>Sosiaalisen kestävyyden osatekijöitä</a:t>
            </a:r>
          </a:p>
        </p:txBody>
      </p:sp>
      <p:sp>
        <p:nvSpPr>
          <p:cNvPr id="3" name="Text Placeholder 2">
            <a:extLst>
              <a:ext uri="{FF2B5EF4-FFF2-40B4-BE49-F238E27FC236}">
                <a16:creationId xmlns:a16="http://schemas.microsoft.com/office/drawing/2014/main" id="{988247BF-BBB9-4596-9F2D-1315136E2DCA}"/>
              </a:ext>
            </a:extLst>
          </p:cNvPr>
          <p:cNvSpPr>
            <a:spLocks noGrp="1"/>
          </p:cNvSpPr>
          <p:nvPr>
            <p:ph idx="1"/>
          </p:nvPr>
        </p:nvSpPr>
        <p:spPr/>
        <p:txBody>
          <a:bodyPr>
            <a:normAutofit/>
          </a:bodyPr>
          <a:lstStyle/>
          <a:p>
            <a:pPr marL="914400" lvl="1" indent="-457200">
              <a:buFont typeface="Arial" panose="020B0604020202020204" pitchFamily="34" charset="0"/>
              <a:buChar char="•"/>
            </a:pPr>
            <a:r>
              <a:rPr lang="fi-FI" sz="2800">
                <a:solidFill>
                  <a:schemeClr val="tx1"/>
                </a:solidFill>
                <a:cs typeface="Calibri"/>
              </a:rPr>
              <a:t>Yhteiskunnallinen oikeudenmukaisuus ja osallisuus</a:t>
            </a:r>
          </a:p>
          <a:p>
            <a:pPr marL="914400" lvl="1" indent="-457200">
              <a:buFont typeface="Arial" panose="020B0604020202020204" pitchFamily="34" charset="0"/>
              <a:buChar char="•"/>
            </a:pPr>
            <a:r>
              <a:rPr lang="fi-FI" sz="2800">
                <a:solidFill>
                  <a:schemeClr val="tx1"/>
                </a:solidFill>
                <a:ea typeface="+mn-lt"/>
                <a:cs typeface="+mn-lt"/>
              </a:rPr>
              <a:t>Resurssien ja toimintamahdollisuuksien oikeudenmukainen jakautuminen </a:t>
            </a:r>
          </a:p>
          <a:p>
            <a:pPr marL="914400" lvl="1" indent="-457200">
              <a:buFont typeface="Arial" panose="020B0604020202020204" pitchFamily="34" charset="0"/>
              <a:buChar char="•"/>
            </a:pPr>
            <a:r>
              <a:rPr lang="fi-FI" sz="2800">
                <a:solidFill>
                  <a:schemeClr val="tx1"/>
                </a:solidFill>
                <a:ea typeface="+mn-lt"/>
                <a:cs typeface="+mn-lt"/>
              </a:rPr>
              <a:t>Riittävä toimeentulo</a:t>
            </a:r>
          </a:p>
          <a:p>
            <a:pPr marL="914400" lvl="1" indent="-457200">
              <a:buFont typeface="Arial" panose="020B0604020202020204" pitchFamily="34" charset="0"/>
              <a:buChar char="•"/>
            </a:pPr>
            <a:r>
              <a:rPr lang="fi-FI" sz="2800">
                <a:solidFill>
                  <a:schemeClr val="tx1"/>
                </a:solidFill>
                <a:ea typeface="+mn-lt"/>
                <a:cs typeface="+mn-lt"/>
              </a:rPr>
              <a:t>Riittävät hyvinvointipalvelut</a:t>
            </a:r>
          </a:p>
          <a:p>
            <a:pPr marL="914400" lvl="1" indent="-457200">
              <a:buFont typeface="Arial" panose="020B0604020202020204" pitchFamily="34" charset="0"/>
              <a:buChar char="•"/>
            </a:pPr>
            <a:r>
              <a:rPr lang="fi-FI" sz="2800">
                <a:solidFill>
                  <a:schemeClr val="tx1"/>
                </a:solidFill>
                <a:ea typeface="+mn-lt"/>
                <a:cs typeface="+mn-lt"/>
              </a:rPr>
              <a:t>Turvallisuus</a:t>
            </a:r>
          </a:p>
          <a:p>
            <a:pPr marL="914400" lvl="1" indent="-457200">
              <a:buFont typeface="Arial" panose="020B0604020202020204" pitchFamily="34" charset="0"/>
              <a:buChar char="•"/>
            </a:pPr>
            <a:r>
              <a:rPr lang="fi-FI" sz="2800">
                <a:solidFill>
                  <a:schemeClr val="tx1"/>
                </a:solidFill>
                <a:ea typeface="+mn-lt"/>
                <a:cs typeface="+mn-lt"/>
              </a:rPr>
              <a:t>Yksilön mahdollisuus vaikuttaa omaan elämäänsä</a:t>
            </a:r>
          </a:p>
          <a:p>
            <a:pPr marL="914400" lvl="1" indent="-457200">
              <a:buFont typeface="Arial" panose="020B0604020202020204" pitchFamily="34" charset="0"/>
              <a:buChar char="•"/>
            </a:pPr>
            <a:r>
              <a:rPr lang="fi-FI" sz="2800">
                <a:solidFill>
                  <a:schemeClr val="tx1"/>
                </a:solidFill>
                <a:ea typeface="+mn-lt"/>
                <a:cs typeface="+mn-lt"/>
              </a:rPr>
              <a:t>Yhteisöllisyys</a:t>
            </a:r>
          </a:p>
          <a:p>
            <a:pPr marL="914400" lvl="1" indent="-457200">
              <a:buFont typeface="Arial" panose="020B0604020202020204" pitchFamily="34" charset="0"/>
              <a:buChar char="•"/>
            </a:pPr>
            <a:r>
              <a:rPr lang="fi-FI" sz="2800">
                <a:solidFill>
                  <a:schemeClr val="tx1"/>
                </a:solidFill>
                <a:cs typeface="Calibri"/>
              </a:rPr>
              <a:t>Kiinnittyminen yhteiskuntaan</a:t>
            </a:r>
          </a:p>
          <a:p>
            <a:endParaRPr lang="en-GB"/>
          </a:p>
        </p:txBody>
      </p:sp>
    </p:spTree>
    <p:extLst>
      <p:ext uri="{BB962C8B-B14F-4D97-AF65-F5344CB8AC3E}">
        <p14:creationId xmlns:p14="http://schemas.microsoft.com/office/powerpoint/2010/main" val="193524965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A208D58-D457-4D48-424D-7603FB2F019E}"/>
              </a:ext>
            </a:extLst>
          </p:cNvPr>
          <p:cNvSpPr>
            <a:spLocks noGrp="1"/>
          </p:cNvSpPr>
          <p:nvPr>
            <p:ph type="title"/>
          </p:nvPr>
        </p:nvSpPr>
        <p:spPr/>
        <p:txBody>
          <a:bodyPr/>
          <a:lstStyle/>
          <a:p>
            <a:r>
              <a:rPr lang="fi-FI"/>
              <a:t>Asetu janalle…</a:t>
            </a:r>
          </a:p>
        </p:txBody>
      </p:sp>
      <p:sp>
        <p:nvSpPr>
          <p:cNvPr id="3" name="Tekstin paikkamerkki 2">
            <a:extLst>
              <a:ext uri="{FF2B5EF4-FFF2-40B4-BE49-F238E27FC236}">
                <a16:creationId xmlns:a16="http://schemas.microsoft.com/office/drawing/2014/main" id="{65695C99-81B1-C798-960D-5B5045C762CF}"/>
              </a:ext>
            </a:extLst>
          </p:cNvPr>
          <p:cNvSpPr>
            <a:spLocks noGrp="1"/>
          </p:cNvSpPr>
          <p:nvPr>
            <p:ph idx="1"/>
          </p:nvPr>
        </p:nvSpPr>
        <p:spPr/>
        <p:txBody>
          <a:bodyPr vert="horz" lIns="91440" tIns="45720" rIns="91440" bIns="45720" rtlCol="0" anchor="t">
            <a:normAutofit/>
          </a:bodyPr>
          <a:lstStyle/>
          <a:p>
            <a:pPr marL="514350" indent="-514350">
              <a:buAutoNum type="arabicPeriod"/>
            </a:pPr>
            <a:r>
              <a:rPr lang="fi-FI">
                <a:solidFill>
                  <a:schemeClr val="tx1"/>
                </a:solidFill>
                <a:ea typeface="Open Sans Light"/>
                <a:cs typeface="Open Sans Light"/>
              </a:rPr>
              <a:t>Olen käynyt tänä vuonna kirjastossa ja/ tai uimahallissa (kyllä/en)</a:t>
            </a:r>
          </a:p>
          <a:p>
            <a:pPr marL="514350" indent="-514350">
              <a:buAutoNum type="arabicPeriod"/>
            </a:pPr>
            <a:r>
              <a:rPr lang="fi-FI">
                <a:solidFill>
                  <a:schemeClr val="tx1"/>
                </a:solidFill>
                <a:ea typeface="Open Sans Light"/>
                <a:cs typeface="Open Sans Light"/>
              </a:rPr>
              <a:t>Voin tarvittaessa käyttää julkisia liikennevälineitä, esimerkiksi tulla bussilla kouluun </a:t>
            </a:r>
            <a:r>
              <a:rPr lang="fi-FI">
                <a:solidFill>
                  <a:schemeClr val="tx1"/>
                </a:solidFill>
                <a:ea typeface="+mn-lt"/>
                <a:cs typeface="+mn-lt"/>
              </a:rPr>
              <a:t>(kyllä/en)</a:t>
            </a:r>
            <a:endParaRPr lang="fi-FI">
              <a:solidFill>
                <a:schemeClr val="tx1"/>
              </a:solidFill>
            </a:endParaRPr>
          </a:p>
          <a:p>
            <a:pPr marL="514350" indent="-514350">
              <a:buAutoNum type="arabicPeriod"/>
            </a:pPr>
            <a:r>
              <a:rPr lang="fi-FI">
                <a:solidFill>
                  <a:schemeClr val="tx1"/>
                </a:solidFill>
                <a:ea typeface="Open Sans Light"/>
                <a:cs typeface="Open Sans Light"/>
              </a:rPr>
              <a:t>Minusta tuntuu, että nuoria kuunnellaan </a:t>
            </a:r>
            <a:r>
              <a:rPr lang="fi-FI">
                <a:solidFill>
                  <a:schemeClr val="tx1"/>
                </a:solidFill>
                <a:ea typeface="+mn-lt"/>
                <a:cs typeface="+mn-lt"/>
              </a:rPr>
              <a:t>(kyllä/ei)</a:t>
            </a:r>
            <a:endParaRPr lang="fi-FI">
              <a:solidFill>
                <a:schemeClr val="tx1"/>
              </a:solidFill>
            </a:endParaRPr>
          </a:p>
          <a:p>
            <a:pPr marL="514350" indent="-514350">
              <a:buFontTx/>
              <a:buAutoNum type="arabicPeriod"/>
            </a:pPr>
            <a:r>
              <a:rPr lang="fi-FI">
                <a:solidFill>
                  <a:schemeClr val="tx1"/>
                </a:solidFill>
                <a:ea typeface="Open Sans Light"/>
                <a:cs typeface="Open Sans Light"/>
              </a:rPr>
              <a:t>Suomessa lääkäriin pääsy on helppoa ja sairaat saavat tarvitsemaansa hoitoa (kyllä/ei) </a:t>
            </a:r>
            <a:endParaRPr lang="fi-FI">
              <a:solidFill>
                <a:schemeClr val="tx1"/>
              </a:solidFill>
            </a:endParaRPr>
          </a:p>
          <a:p>
            <a:pPr marL="514350" indent="-514350">
              <a:buAutoNum type="arabicPeriod"/>
            </a:pPr>
            <a:r>
              <a:rPr lang="fi-FI">
                <a:solidFill>
                  <a:schemeClr val="tx1"/>
                </a:solidFill>
                <a:ea typeface="Open Sans Light"/>
                <a:cs typeface="Open Sans Light"/>
              </a:rPr>
              <a:t>Suomessa kenenkään ei tarvitse nähdä nälkää (kyllä/ei) </a:t>
            </a:r>
            <a:endParaRPr lang="fi-FI">
              <a:solidFill>
                <a:schemeClr val="tx1"/>
              </a:solidFill>
            </a:endParaRPr>
          </a:p>
          <a:p>
            <a:pPr marL="514350" indent="-514350">
              <a:buAutoNum type="arabicPeriod"/>
            </a:pPr>
            <a:r>
              <a:rPr lang="fi-FI">
                <a:solidFill>
                  <a:schemeClr val="tx1"/>
                </a:solidFill>
                <a:ea typeface="Open Sans Light"/>
                <a:cs typeface="Open Sans Light"/>
              </a:rPr>
              <a:t>Suomessa naiset ja miehet ovat tasa-arvoisia keskenään (kyllä/ei)</a:t>
            </a:r>
          </a:p>
          <a:p>
            <a:endParaRPr lang="fi-FI"/>
          </a:p>
        </p:txBody>
      </p:sp>
      <p:pic>
        <p:nvPicPr>
          <p:cNvPr id="4" name="Picture 4">
            <a:extLst>
              <a:ext uri="{FF2B5EF4-FFF2-40B4-BE49-F238E27FC236}">
                <a16:creationId xmlns:a16="http://schemas.microsoft.com/office/drawing/2014/main" id="{5E8C8F86-1A27-82BA-1F1E-128C04D44F5B}"/>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797216" y="368733"/>
            <a:ext cx="4738436" cy="1348008"/>
          </a:xfrm>
          <a:prstGeom prst="rect">
            <a:avLst/>
          </a:prstGeom>
        </p:spPr>
      </p:pic>
    </p:spTree>
    <p:extLst>
      <p:ext uri="{BB962C8B-B14F-4D97-AF65-F5344CB8AC3E}">
        <p14:creationId xmlns:p14="http://schemas.microsoft.com/office/powerpoint/2010/main" val="236959741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853D7-DCC1-4AF9-A6BD-712C29EBAA3C}"/>
              </a:ext>
            </a:extLst>
          </p:cNvPr>
          <p:cNvSpPr>
            <a:spLocks noGrp="1"/>
          </p:cNvSpPr>
          <p:nvPr>
            <p:ph type="title"/>
          </p:nvPr>
        </p:nvSpPr>
        <p:spPr>
          <a:xfrm>
            <a:off x="838202" y="365129"/>
            <a:ext cx="11353797" cy="1325559"/>
          </a:xfrm>
        </p:spPr>
        <p:txBody>
          <a:bodyPr>
            <a:normAutofit/>
          </a:bodyPr>
          <a:lstStyle/>
          <a:p>
            <a:r>
              <a:rPr lang="fi-FI">
                <a:ea typeface="Calibri Light"/>
                <a:cs typeface="Calibri Light"/>
              </a:rPr>
              <a:t>Sosiaalinen kestävyys/ YK:n kestävyystavoitteet</a:t>
            </a:r>
          </a:p>
        </p:txBody>
      </p:sp>
      <p:pic>
        <p:nvPicPr>
          <p:cNvPr id="4" name="Picture 4">
            <a:extLst>
              <a:ext uri="{FF2B5EF4-FFF2-40B4-BE49-F238E27FC236}">
                <a16:creationId xmlns:a16="http://schemas.microsoft.com/office/drawing/2014/main" id="{196A41B5-E532-415B-AB7F-1734936CC3CF}"/>
              </a:ext>
            </a:extLst>
          </p:cNvPr>
          <p:cNvPicPr>
            <a:picLocks noGrp="1" noChangeAspect="1"/>
          </p:cNvPicPr>
          <p:nvPr>
            <p:ph idx="1"/>
          </p:nvPr>
        </p:nvPicPr>
        <p:blipFill>
          <a:blip r:embed="rId3"/>
          <a:stretch>
            <a:fillRect/>
          </a:stretch>
        </p:blipFill>
        <p:spPr>
          <a:xfrm>
            <a:off x="1898015" y="1490319"/>
            <a:ext cx="8395969" cy="4316715"/>
          </a:xfrm>
        </p:spPr>
      </p:pic>
      <p:sp>
        <p:nvSpPr>
          <p:cNvPr id="9" name="TextBox 8">
            <a:extLst>
              <a:ext uri="{FF2B5EF4-FFF2-40B4-BE49-F238E27FC236}">
                <a16:creationId xmlns:a16="http://schemas.microsoft.com/office/drawing/2014/main" id="{622ED2CD-CB30-5166-5BD6-8437BF28DF86}"/>
              </a:ext>
            </a:extLst>
          </p:cNvPr>
          <p:cNvSpPr txBox="1"/>
          <p:nvPr/>
        </p:nvSpPr>
        <p:spPr>
          <a:xfrm>
            <a:off x="3476502" y="5919251"/>
            <a:ext cx="6097978" cy="369332"/>
          </a:xfrm>
          <a:prstGeom prst="rect">
            <a:avLst/>
          </a:prstGeom>
          <a:noFill/>
        </p:spPr>
        <p:txBody>
          <a:bodyPr wrap="square">
            <a:spAutoFit/>
          </a:bodyPr>
          <a:lstStyle/>
          <a:p>
            <a:r>
              <a:rPr lang="fi-FI">
                <a:ea typeface="Calibri Light"/>
                <a:cs typeface="Calibri Light"/>
                <a:hlinkClick r:id="rId4"/>
              </a:rPr>
              <a:t>https://www.youtube.com/watch?v=OVZcYqJ8nJ4</a:t>
            </a:r>
            <a:r>
              <a:rPr lang="fi-FI">
                <a:ea typeface="Calibri Light"/>
                <a:cs typeface="Calibri Light"/>
              </a:rPr>
              <a:t> </a:t>
            </a:r>
            <a:endParaRPr lang="fi-FI"/>
          </a:p>
        </p:txBody>
      </p:sp>
    </p:spTree>
    <p:extLst>
      <p:ext uri="{BB962C8B-B14F-4D97-AF65-F5344CB8AC3E}">
        <p14:creationId xmlns:p14="http://schemas.microsoft.com/office/powerpoint/2010/main" val="335455915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BAAC934F-E65F-F43A-A8AB-467D0E063DD2}"/>
              </a:ext>
            </a:extLst>
          </p:cNvPr>
          <p:cNvSpPr>
            <a:spLocks noGrp="1"/>
          </p:cNvSpPr>
          <p:nvPr>
            <p:ph type="title"/>
          </p:nvPr>
        </p:nvSpPr>
        <p:spPr/>
        <p:txBody>
          <a:bodyPr/>
          <a:lstStyle/>
          <a:p>
            <a:r>
              <a:rPr lang="fi-FI"/>
              <a:t>Yhdenvertaisuus</a:t>
            </a:r>
          </a:p>
        </p:txBody>
      </p:sp>
    </p:spTree>
    <p:extLst>
      <p:ext uri="{BB962C8B-B14F-4D97-AF65-F5344CB8AC3E}">
        <p14:creationId xmlns:p14="http://schemas.microsoft.com/office/powerpoint/2010/main" val="408079139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0EF3F-85A6-4179-A82F-706338DAFAC0}"/>
              </a:ext>
            </a:extLst>
          </p:cNvPr>
          <p:cNvSpPr>
            <a:spLocks noGrp="1"/>
          </p:cNvSpPr>
          <p:nvPr>
            <p:ph type="title"/>
          </p:nvPr>
        </p:nvSpPr>
        <p:spPr>
          <a:xfrm>
            <a:off x="1120140" y="-1676670"/>
            <a:ext cx="9951720" cy="1616710"/>
          </a:xfrm>
        </p:spPr>
        <p:txBody>
          <a:bodyPr vert="horz" lIns="91440" tIns="45720" rIns="91440" bIns="45720" rtlCol="0" anchor="ctr">
            <a:normAutofit/>
          </a:bodyPr>
          <a:lstStyle/>
          <a:p>
            <a:r>
              <a:rPr lang="en-US" sz="4400" err="1">
                <a:solidFill>
                  <a:srgbClr val="FFFFFF"/>
                </a:solidFill>
              </a:rPr>
              <a:t>Erilaisuuden</a:t>
            </a:r>
            <a:r>
              <a:rPr lang="en-US" sz="4400">
                <a:solidFill>
                  <a:srgbClr val="FFFFFF"/>
                </a:solidFill>
              </a:rPr>
              <a:t> </a:t>
            </a:r>
            <a:r>
              <a:rPr lang="en-US" sz="4400" err="1">
                <a:solidFill>
                  <a:srgbClr val="FFFFFF"/>
                </a:solidFill>
              </a:rPr>
              <a:t>kohtaaminen</a:t>
            </a:r>
            <a:endParaRPr lang="en-US" sz="4400">
              <a:solidFill>
                <a:srgbClr val="FFFFFF"/>
              </a:solidFill>
            </a:endParaRPr>
          </a:p>
        </p:txBody>
      </p:sp>
      <p:pic>
        <p:nvPicPr>
          <p:cNvPr id="6" name="Picture Placeholder 5">
            <a:extLst>
              <a:ext uri="{FF2B5EF4-FFF2-40B4-BE49-F238E27FC236}">
                <a16:creationId xmlns:a16="http://schemas.microsoft.com/office/drawing/2014/main" id="{9DA94A7B-7C50-4531-A63F-07A3AB3F0E4A}"/>
              </a:ext>
            </a:extLst>
          </p:cNvPr>
          <p:cNvPicPr>
            <a:picLocks noGrp="1" noChangeAspect="1"/>
          </p:cNvPicPr>
          <p:nvPr>
            <p:ph type="pic" idx="1"/>
          </p:nvPr>
        </p:nvPicPr>
        <p:blipFill rotWithShape="1">
          <a:blip r:embed="rId3"/>
          <a:srcRect b="2598"/>
          <a:stretch/>
        </p:blipFill>
        <p:spPr>
          <a:xfrm>
            <a:off x="20" y="11"/>
            <a:ext cx="12191980" cy="6857989"/>
          </a:xfrm>
          <a:prstGeom prst="rect">
            <a:avLst/>
          </a:prstGeom>
        </p:spPr>
      </p:pic>
      <p:sp>
        <p:nvSpPr>
          <p:cNvPr id="4" name="Text Placeholder 3">
            <a:extLst>
              <a:ext uri="{FF2B5EF4-FFF2-40B4-BE49-F238E27FC236}">
                <a16:creationId xmlns:a16="http://schemas.microsoft.com/office/drawing/2014/main" id="{B5D959D5-DC9D-42F4-AFA6-5EACD890600E}"/>
              </a:ext>
            </a:extLst>
          </p:cNvPr>
          <p:cNvSpPr>
            <a:spLocks noGrp="1"/>
          </p:cNvSpPr>
          <p:nvPr>
            <p:ph type="body" sz="half" idx="2"/>
          </p:nvPr>
        </p:nvSpPr>
        <p:spPr>
          <a:xfrm>
            <a:off x="438150" y="6210300"/>
            <a:ext cx="5879522" cy="647689"/>
          </a:xfrm>
        </p:spPr>
        <p:txBody>
          <a:bodyPr vert="horz" lIns="91440" tIns="45720" rIns="91440" bIns="45720" rtlCol="0">
            <a:normAutofit fontScale="40000" lnSpcReduction="20000"/>
          </a:bodyPr>
          <a:lstStyle/>
          <a:p>
            <a:r>
              <a:rPr lang="en-GB" sz="3600" b="1" u="sng" err="1">
                <a:hlinkClick r:id="rId4"/>
              </a:rPr>
              <a:t>Sarjakuva</a:t>
            </a:r>
            <a:r>
              <a:rPr lang="en-GB" sz="3600" b="1" u="sng">
                <a:hlinkClick r:id="rId4"/>
              </a:rPr>
              <a:t>: </a:t>
            </a:r>
          </a:p>
          <a:p>
            <a:r>
              <a:rPr lang="en-GB" sz="3600">
                <a:hlinkClick r:id="rId4"/>
              </a:rPr>
              <a:t>https://erilainensamanlainen.wordpress.com/</a:t>
            </a:r>
            <a:r>
              <a:rPr lang="en-GB" sz="3600"/>
              <a:t> </a:t>
            </a:r>
            <a:r>
              <a:rPr lang="en-US" sz="2400">
                <a:solidFill>
                  <a:schemeClr val="bg1"/>
                </a:solidFill>
                <a:latin typeface="+mn-lt"/>
                <a:ea typeface="+mn-ea"/>
                <a:cs typeface="+mn-cs"/>
              </a:rPr>
              <a:t>ttps://erilainensamanlainen.wordpress.com/</a:t>
            </a:r>
          </a:p>
        </p:txBody>
      </p:sp>
    </p:spTree>
    <p:extLst>
      <p:ext uri="{BB962C8B-B14F-4D97-AF65-F5344CB8AC3E}">
        <p14:creationId xmlns:p14="http://schemas.microsoft.com/office/powerpoint/2010/main" val="359427344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52220-8D38-4AF2-BD7F-0EE08F28D5BF}"/>
              </a:ext>
            </a:extLst>
          </p:cNvPr>
          <p:cNvSpPr>
            <a:spLocks noGrp="1"/>
          </p:cNvSpPr>
          <p:nvPr>
            <p:ph type="title"/>
          </p:nvPr>
        </p:nvSpPr>
        <p:spPr>
          <a:xfrm>
            <a:off x="0" y="0"/>
            <a:ext cx="12192000" cy="681696"/>
          </a:xfrm>
        </p:spPr>
        <p:txBody>
          <a:bodyPr>
            <a:normAutofit/>
          </a:bodyPr>
          <a:lstStyle/>
          <a:p>
            <a:r>
              <a:rPr lang="en-GB" sz="2000" err="1"/>
              <a:t>Kuvat</a:t>
            </a:r>
            <a:r>
              <a:rPr lang="en-GB" sz="2000"/>
              <a:t>: </a:t>
            </a:r>
            <a:r>
              <a:rPr lang="en-GB" sz="2000">
                <a:hlinkClick r:id="rId3"/>
              </a:rPr>
              <a:t>https://erilainensamanlainen.wordpress.com/</a:t>
            </a:r>
            <a:r>
              <a:rPr lang="en-GB" sz="2000"/>
              <a:t> (</a:t>
            </a:r>
            <a:r>
              <a:rPr lang="en-GB" sz="2000" err="1"/>
              <a:t>sarjakuvatyöpajojen</a:t>
            </a:r>
            <a:r>
              <a:rPr lang="en-GB" sz="2000"/>
              <a:t> </a:t>
            </a:r>
            <a:r>
              <a:rPr lang="en-GB" sz="2000" err="1"/>
              <a:t>satoa</a:t>
            </a:r>
            <a:r>
              <a:rPr lang="en-GB" sz="2000"/>
              <a:t>)</a:t>
            </a:r>
          </a:p>
        </p:txBody>
      </p:sp>
      <p:pic>
        <p:nvPicPr>
          <p:cNvPr id="6" name="Content Placeholder 5">
            <a:extLst>
              <a:ext uri="{FF2B5EF4-FFF2-40B4-BE49-F238E27FC236}">
                <a16:creationId xmlns:a16="http://schemas.microsoft.com/office/drawing/2014/main" id="{228FF578-D8D3-4908-86DB-CFAAD5B5C012}"/>
              </a:ext>
            </a:extLst>
          </p:cNvPr>
          <p:cNvPicPr>
            <a:picLocks noGrp="1" noChangeAspect="1"/>
          </p:cNvPicPr>
          <p:nvPr>
            <p:ph sz="half" idx="1"/>
          </p:nvPr>
        </p:nvPicPr>
        <p:blipFill>
          <a:blip r:embed="rId4"/>
          <a:stretch>
            <a:fillRect/>
          </a:stretch>
        </p:blipFill>
        <p:spPr>
          <a:xfrm>
            <a:off x="140049" y="681696"/>
            <a:ext cx="4475795" cy="6176304"/>
          </a:xfrm>
        </p:spPr>
      </p:pic>
      <p:pic>
        <p:nvPicPr>
          <p:cNvPr id="8" name="Content Placeholder 7">
            <a:extLst>
              <a:ext uri="{FF2B5EF4-FFF2-40B4-BE49-F238E27FC236}">
                <a16:creationId xmlns:a16="http://schemas.microsoft.com/office/drawing/2014/main" id="{2A02F696-A666-41DF-B920-2608522064DE}"/>
              </a:ext>
            </a:extLst>
          </p:cNvPr>
          <p:cNvPicPr>
            <a:picLocks noGrp="1" noChangeAspect="1"/>
          </p:cNvPicPr>
          <p:nvPr>
            <p:ph sz="half" idx="2"/>
          </p:nvPr>
        </p:nvPicPr>
        <p:blipFill>
          <a:blip r:embed="rId5"/>
          <a:stretch>
            <a:fillRect/>
          </a:stretch>
        </p:blipFill>
        <p:spPr>
          <a:xfrm>
            <a:off x="5977598" y="681695"/>
            <a:ext cx="4494492" cy="6176303"/>
          </a:xfrm>
        </p:spPr>
      </p:pic>
    </p:spTree>
    <p:extLst>
      <p:ext uri="{BB962C8B-B14F-4D97-AF65-F5344CB8AC3E}">
        <p14:creationId xmlns:p14="http://schemas.microsoft.com/office/powerpoint/2010/main" val="299278489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7DC70-8F80-C7AB-0027-9DE7D3C1660A}"/>
              </a:ext>
            </a:extLst>
          </p:cNvPr>
          <p:cNvSpPr>
            <a:spLocks noGrp="1"/>
          </p:cNvSpPr>
          <p:nvPr>
            <p:ph type="title"/>
          </p:nvPr>
        </p:nvSpPr>
        <p:spPr/>
        <p:txBody>
          <a:bodyPr/>
          <a:lstStyle/>
          <a:p>
            <a:r>
              <a:rPr lang="fi-FI"/>
              <a:t>Syrjintä</a:t>
            </a:r>
          </a:p>
        </p:txBody>
      </p:sp>
      <p:sp>
        <p:nvSpPr>
          <p:cNvPr id="3" name="Content Placeholder 2">
            <a:extLst>
              <a:ext uri="{FF2B5EF4-FFF2-40B4-BE49-F238E27FC236}">
                <a16:creationId xmlns:a16="http://schemas.microsoft.com/office/drawing/2014/main" id="{D06FA6AF-6464-B7F3-6FB6-AD9558C1317C}"/>
              </a:ext>
            </a:extLst>
          </p:cNvPr>
          <p:cNvSpPr>
            <a:spLocks noGrp="1"/>
          </p:cNvSpPr>
          <p:nvPr>
            <p:ph idx="1"/>
          </p:nvPr>
        </p:nvSpPr>
        <p:spPr/>
        <p:txBody>
          <a:bodyPr/>
          <a:lstStyle/>
          <a:p>
            <a:r>
              <a:rPr lang="fi-FI" sz="3200">
                <a:ea typeface="Open Sans Light"/>
                <a:cs typeface="Open Sans Light"/>
              </a:rPr>
              <a:t>Vaikka erilaisuuteen suhtaudutaan aiempaa hyväksyvämmin, yhteiskunta toimii pitkälti enemmistön ehdoilla</a:t>
            </a:r>
            <a:r>
              <a:rPr lang="fi-FI">
                <a:ea typeface="Open Sans Light"/>
                <a:cs typeface="Open Sans Light"/>
              </a:rPr>
              <a:t> </a:t>
            </a:r>
            <a:endParaRPr lang="fi-FI" sz="3200"/>
          </a:p>
          <a:p>
            <a:r>
              <a:rPr lang="fi-FI" sz="3200"/>
              <a:t>Syrjintää tapahtuu eri elämänalueilla ja sen muodot kytkeytyvät usein toisiinsa (esim. sukupuoli + ihonväri + tulotaso)</a:t>
            </a:r>
          </a:p>
          <a:p>
            <a:r>
              <a:rPr lang="fi-FI">
                <a:ea typeface="Open Sans Light"/>
                <a:cs typeface="Open Sans Light"/>
              </a:rPr>
              <a:t>Enemmistöön</a:t>
            </a:r>
            <a:r>
              <a:rPr lang="fi-FI" sz="3200">
                <a:ea typeface="Open Sans Light"/>
                <a:cs typeface="Open Sans Light"/>
              </a:rPr>
              <a:t> kuuluvat (esim. valkoihoiset, vammattomat) eivät </a:t>
            </a:r>
            <a:r>
              <a:rPr lang="fi-FI">
                <a:ea typeface="Open Sans Light"/>
                <a:cs typeface="Open Sans Light"/>
              </a:rPr>
              <a:t>yleensä havaitse</a:t>
            </a:r>
            <a:r>
              <a:rPr lang="fi-FI" sz="3200">
                <a:ea typeface="Open Sans Light"/>
                <a:cs typeface="Open Sans Light"/>
              </a:rPr>
              <a:t> syrjiviä rakenteita, koska ne eivät näy heidän arjessaan</a:t>
            </a:r>
          </a:p>
          <a:p>
            <a:endParaRPr lang="fi-FI"/>
          </a:p>
        </p:txBody>
      </p:sp>
    </p:spTree>
    <p:extLst>
      <p:ext uri="{BB962C8B-B14F-4D97-AF65-F5344CB8AC3E}">
        <p14:creationId xmlns:p14="http://schemas.microsoft.com/office/powerpoint/2010/main" val="3275302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0F4349B-8D13-0F44-25EF-269A49C67B0F}"/>
              </a:ext>
            </a:extLst>
          </p:cNvPr>
          <p:cNvSpPr>
            <a:spLocks noGrp="1"/>
          </p:cNvSpPr>
          <p:nvPr>
            <p:ph type="title"/>
          </p:nvPr>
        </p:nvSpPr>
        <p:spPr>
          <a:xfrm>
            <a:off x="838200" y="365125"/>
            <a:ext cx="10515600" cy="1063625"/>
          </a:xfrm>
        </p:spPr>
        <p:txBody>
          <a:bodyPr>
            <a:normAutofit/>
          </a:bodyPr>
          <a:lstStyle/>
          <a:p>
            <a:r>
              <a:rPr lang="fi-FI">
                <a:solidFill>
                  <a:schemeClr val="accent1"/>
                </a:solidFill>
              </a:rPr>
              <a:t>Teemapäivä | Kiertotalous</a:t>
            </a:r>
          </a:p>
        </p:txBody>
      </p:sp>
      <p:graphicFrame>
        <p:nvGraphicFramePr>
          <p:cNvPr id="4" name="Sisällön paikkamerkki 3">
            <a:extLst>
              <a:ext uri="{FF2B5EF4-FFF2-40B4-BE49-F238E27FC236}">
                <a16:creationId xmlns:a16="http://schemas.microsoft.com/office/drawing/2014/main" id="{3363EE73-1069-5466-516A-6A4963AF14FC}"/>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3595317935"/>
              </p:ext>
            </p:extLst>
          </p:nvPr>
        </p:nvGraphicFramePr>
        <p:xfrm>
          <a:off x="940942" y="1226799"/>
          <a:ext cx="10801350" cy="5162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llipsi 4">
            <a:extLst>
              <a:ext uri="{FF2B5EF4-FFF2-40B4-BE49-F238E27FC236}">
                <a16:creationId xmlns:a16="http://schemas.microsoft.com/office/drawing/2014/main" id="{8CDD3F34-7C9D-B2B7-2012-9F4E9076024E}"/>
              </a:ext>
            </a:extLst>
          </p:cNvPr>
          <p:cNvSpPr/>
          <p:nvPr/>
        </p:nvSpPr>
        <p:spPr>
          <a:xfrm>
            <a:off x="5584968" y="3059567"/>
            <a:ext cx="1513298" cy="1497014"/>
          </a:xfrm>
          <a:prstGeom prst="ellipse">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a:ln>
                  <a:noFill/>
                </a:ln>
                <a:solidFill>
                  <a:srgbClr val="393A3C"/>
                </a:solidFill>
                <a:effectLst/>
                <a:uLnTx/>
                <a:uFillTx/>
                <a:latin typeface="Calibri" panose="020F0502020204030204"/>
                <a:ea typeface="+mn-ea"/>
                <a:cs typeface="+mn-cs"/>
              </a:rPr>
              <a:t>KESTÄ-VYYS</a:t>
            </a:r>
          </a:p>
        </p:txBody>
      </p:sp>
      <p:sp>
        <p:nvSpPr>
          <p:cNvPr id="3" name="Thought Bubble: Cloud 2">
            <a:extLst>
              <a:ext uri="{FF2B5EF4-FFF2-40B4-BE49-F238E27FC236}">
                <a16:creationId xmlns:a16="http://schemas.microsoft.com/office/drawing/2014/main" id="{88654143-2A09-3AED-9740-D728B6D3D660}"/>
              </a:ext>
            </a:extLst>
          </p:cNvPr>
          <p:cNvSpPr/>
          <p:nvPr/>
        </p:nvSpPr>
        <p:spPr>
          <a:xfrm rot="1358722">
            <a:off x="8481974" y="454993"/>
            <a:ext cx="3501541" cy="2210072"/>
          </a:xfrm>
          <a:prstGeom prst="cloud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i-FI">
                <a:solidFill>
                  <a:schemeClr val="bg1"/>
                </a:solidFill>
              </a:rPr>
              <a:t>Esimerkki teemapäivän etenemisestä. Vaihda tilalle omat rastit!</a:t>
            </a:r>
            <a:br>
              <a:rPr lang="fi-FI">
                <a:solidFill>
                  <a:schemeClr val="bg1"/>
                </a:solidFill>
              </a:rPr>
            </a:br>
            <a:endParaRPr lang="fi-FI">
              <a:solidFill>
                <a:schemeClr val="bg1"/>
              </a:solidFill>
            </a:endParaRPr>
          </a:p>
        </p:txBody>
      </p:sp>
    </p:spTree>
    <p:extLst>
      <p:ext uri="{BB962C8B-B14F-4D97-AF65-F5344CB8AC3E}">
        <p14:creationId xmlns:p14="http://schemas.microsoft.com/office/powerpoint/2010/main" val="19085611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5FD4E-8027-DBD3-E791-80BBDB9BF956}"/>
              </a:ext>
            </a:extLst>
          </p:cNvPr>
          <p:cNvSpPr>
            <a:spLocks noGrp="1"/>
          </p:cNvSpPr>
          <p:nvPr>
            <p:ph type="title"/>
          </p:nvPr>
        </p:nvSpPr>
        <p:spPr>
          <a:xfrm>
            <a:off x="838203" y="365129"/>
            <a:ext cx="10515600" cy="1325559"/>
          </a:xfrm>
        </p:spPr>
        <p:txBody>
          <a:bodyPr/>
          <a:lstStyle/>
          <a:p>
            <a:r>
              <a:rPr lang="fi-FI"/>
              <a:t>Rasismi</a:t>
            </a:r>
            <a:endParaRPr lang="en-GB"/>
          </a:p>
        </p:txBody>
      </p:sp>
      <p:sp>
        <p:nvSpPr>
          <p:cNvPr id="3" name="Content Placeholder 2">
            <a:extLst>
              <a:ext uri="{FF2B5EF4-FFF2-40B4-BE49-F238E27FC236}">
                <a16:creationId xmlns:a16="http://schemas.microsoft.com/office/drawing/2014/main" id="{C0C9D119-4CA8-D4DE-7871-FD3B4864750A}"/>
              </a:ext>
            </a:extLst>
          </p:cNvPr>
          <p:cNvSpPr>
            <a:spLocks noGrp="1"/>
          </p:cNvSpPr>
          <p:nvPr>
            <p:ph idx="1"/>
          </p:nvPr>
        </p:nvSpPr>
        <p:spPr>
          <a:xfrm>
            <a:off x="838199" y="1825625"/>
            <a:ext cx="6465125" cy="4351338"/>
          </a:xfrm>
        </p:spPr>
        <p:txBody>
          <a:bodyPr>
            <a:normAutofit fontScale="92500" lnSpcReduction="10000"/>
          </a:bodyPr>
          <a:lstStyle/>
          <a:p>
            <a:r>
              <a:rPr lang="fi-FI" sz="2400" err="1"/>
              <a:t>Rodullistettujen</a:t>
            </a:r>
            <a:r>
              <a:rPr lang="fi-FI" sz="2400"/>
              <a:t> (ei-valkoisten) ihmisten syrjintä politiikassa, kulttuurissa ja arkisissa käytännöissä</a:t>
            </a:r>
          </a:p>
          <a:p>
            <a:endParaRPr lang="fi-FI" sz="2400"/>
          </a:p>
          <a:p>
            <a:r>
              <a:rPr lang="fi-FI" sz="2400"/>
              <a:t>Suomessa rasismia ovat kokeneet/ kokevat esimerkiksi saamelaiset, romanit ja tummaihoiset ihmiset</a:t>
            </a:r>
          </a:p>
          <a:p>
            <a:endParaRPr lang="fi-FI" sz="2400"/>
          </a:p>
          <a:p>
            <a:r>
              <a:rPr lang="fi-FI" sz="2400"/>
              <a:t>Rasismi on syvällä yhteiskunnan rakenteissa ja valta-asemissa</a:t>
            </a:r>
          </a:p>
          <a:p>
            <a:pPr lvl="1"/>
            <a:r>
              <a:rPr lang="fi-FI" sz="2400"/>
              <a:t>Tahalliset ja tietoiset teot (vihapuhe, väkivalta)</a:t>
            </a:r>
          </a:p>
          <a:p>
            <a:pPr lvl="1"/>
            <a:r>
              <a:rPr lang="fi-FI" sz="2400"/>
              <a:t>Tahattomat pelot ja ennakkoluulot</a:t>
            </a:r>
          </a:p>
          <a:p>
            <a:pPr lvl="1"/>
            <a:r>
              <a:rPr lang="fi-FI" sz="2400"/>
              <a:t>Syrjivät toimintatavat ja prosessit työelämässä, koulutuksessa ja palveluissa</a:t>
            </a:r>
            <a:endParaRPr lang="en-GB" sz="2400"/>
          </a:p>
        </p:txBody>
      </p:sp>
      <p:pic>
        <p:nvPicPr>
          <p:cNvPr id="6" name="Content Placeholder 5" descr="Kuvassa on keskellä tummaihoinen poika, jolla on päällään keltainen t-paita, ruskeat housut ja kädessään salkku. Poikaa kohden ojentuu vasemmasta reunasta käsi, joka työntää häntä poispäin. Poika näyttää surulliselta.">
            <a:extLst>
              <a:ext uri="{FF2B5EF4-FFF2-40B4-BE49-F238E27FC236}">
                <a16:creationId xmlns:a16="http://schemas.microsoft.com/office/drawing/2014/main" id="{ABD8A85F-8686-2E8F-882E-966588C2C0C8}"/>
              </a:ext>
            </a:extLst>
          </p:cNvPr>
          <p:cNvPicPr>
            <a:picLocks noGrp="1" noChangeAspect="1"/>
          </p:cNvPicPr>
          <p:nvPr>
            <p:ph idx="2"/>
          </p:nvPr>
        </p:nvPicPr>
        <p:blipFill>
          <a:blip r:embed="rId3"/>
          <a:stretch>
            <a:fillRect/>
          </a:stretch>
        </p:blipFill>
        <p:spPr>
          <a:xfrm>
            <a:off x="7715487" y="1253331"/>
            <a:ext cx="4351338" cy="4351338"/>
          </a:xfrm>
        </p:spPr>
      </p:pic>
      <p:sp>
        <p:nvSpPr>
          <p:cNvPr id="9" name="TextBox 8">
            <a:extLst>
              <a:ext uri="{FF2B5EF4-FFF2-40B4-BE49-F238E27FC236}">
                <a16:creationId xmlns:a16="http://schemas.microsoft.com/office/drawing/2014/main" id="{F9BFB861-BCBE-E877-5496-6DE2AB2126C3}"/>
              </a:ext>
            </a:extLst>
          </p:cNvPr>
          <p:cNvSpPr txBox="1"/>
          <p:nvPr/>
        </p:nvSpPr>
        <p:spPr>
          <a:xfrm>
            <a:off x="6803088" y="5942568"/>
            <a:ext cx="5263737" cy="369332"/>
          </a:xfrm>
          <a:prstGeom prst="rect">
            <a:avLst/>
          </a:prstGeom>
          <a:noFill/>
        </p:spPr>
        <p:txBody>
          <a:bodyPr wrap="square">
            <a:spAutoFit/>
          </a:bodyPr>
          <a:lstStyle/>
          <a:p>
            <a:pPr lvl="1"/>
            <a:r>
              <a:rPr lang="fi-FI"/>
              <a:t>Kuva: stop-racism-concept_23-2148578339.avif</a:t>
            </a:r>
            <a:endParaRPr lang="en-GB"/>
          </a:p>
        </p:txBody>
      </p:sp>
    </p:spTree>
    <p:extLst>
      <p:ext uri="{BB962C8B-B14F-4D97-AF65-F5344CB8AC3E}">
        <p14:creationId xmlns:p14="http://schemas.microsoft.com/office/powerpoint/2010/main" val="409626118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186C4-5FF7-A384-B041-EA9249FA162F}"/>
              </a:ext>
            </a:extLst>
          </p:cNvPr>
          <p:cNvSpPr>
            <a:spLocks noGrp="1"/>
          </p:cNvSpPr>
          <p:nvPr>
            <p:ph type="title"/>
          </p:nvPr>
        </p:nvSpPr>
        <p:spPr/>
        <p:txBody>
          <a:bodyPr/>
          <a:lstStyle/>
          <a:p>
            <a:pPr algn="ctr"/>
            <a:r>
              <a:rPr lang="fi-FI">
                <a:cs typeface="Calibri"/>
              </a:rPr>
              <a:t>Hyvinvointi</a:t>
            </a:r>
            <a:endParaRPr lang="fi-FI"/>
          </a:p>
        </p:txBody>
      </p:sp>
    </p:spTree>
    <p:extLst>
      <p:ext uri="{BB962C8B-B14F-4D97-AF65-F5344CB8AC3E}">
        <p14:creationId xmlns:p14="http://schemas.microsoft.com/office/powerpoint/2010/main" val="246033921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173B1-096B-4062-9810-EE6D38CDC0B0}"/>
              </a:ext>
            </a:extLst>
          </p:cNvPr>
          <p:cNvSpPr>
            <a:spLocks noGrp="1"/>
          </p:cNvSpPr>
          <p:nvPr>
            <p:ph type="title"/>
          </p:nvPr>
        </p:nvSpPr>
        <p:spPr/>
        <p:txBody>
          <a:bodyPr>
            <a:normAutofit/>
          </a:bodyPr>
          <a:lstStyle/>
          <a:p>
            <a:r>
              <a:rPr lang="fi-FI"/>
              <a:t>Yhdenvertaisuus</a:t>
            </a:r>
            <a:r>
              <a:rPr lang="fi-FI">
                <a:cs typeface="Calibri"/>
              </a:rPr>
              <a:t> </a:t>
            </a:r>
            <a:r>
              <a:rPr lang="fi-FI" i="0">
                <a:solidFill>
                  <a:srgbClr val="000000"/>
                </a:solidFill>
                <a:effectLst/>
                <a:latin typeface="calibri"/>
                <a:cs typeface="calibri"/>
              </a:rPr>
              <a:t>= kaikki ihmiset ovat samanarvoisia</a:t>
            </a:r>
            <a:endParaRPr lang="fi-FI">
              <a:latin typeface="calibri"/>
              <a:cs typeface="calibri"/>
            </a:endParaRPr>
          </a:p>
        </p:txBody>
      </p:sp>
      <p:sp>
        <p:nvSpPr>
          <p:cNvPr id="4" name="Text Placeholder 3">
            <a:extLst>
              <a:ext uri="{FF2B5EF4-FFF2-40B4-BE49-F238E27FC236}">
                <a16:creationId xmlns:a16="http://schemas.microsoft.com/office/drawing/2014/main" id="{EB89F440-37EB-4CD0-8307-BB643176D805}"/>
              </a:ext>
            </a:extLst>
          </p:cNvPr>
          <p:cNvSpPr>
            <a:spLocks noGrp="1"/>
          </p:cNvSpPr>
          <p:nvPr>
            <p:ph idx="1"/>
          </p:nvPr>
        </p:nvSpPr>
        <p:spPr/>
        <p:txBody>
          <a:bodyPr>
            <a:normAutofit fontScale="85000" lnSpcReduction="20000"/>
          </a:bodyPr>
          <a:lstStyle/>
          <a:p>
            <a:pPr marL="457200" indent="-457200">
              <a:buFont typeface="Arial" panose="020B0604020202020204" pitchFamily="34" charset="0"/>
              <a:buChar char="•"/>
            </a:pPr>
            <a:r>
              <a:rPr lang="fi-FI" sz="2800" i="0">
                <a:solidFill>
                  <a:srgbClr val="000000"/>
                </a:solidFill>
                <a:effectLst/>
                <a:latin typeface="calibri" panose="020F0502020204030204" pitchFamily="34" charset="0"/>
              </a:rPr>
              <a:t>sukupuolesta</a:t>
            </a:r>
          </a:p>
          <a:p>
            <a:pPr marL="457200" indent="-457200">
              <a:buFont typeface="Arial" panose="020B0604020202020204" pitchFamily="34" charset="0"/>
              <a:buChar char="•"/>
            </a:pPr>
            <a:r>
              <a:rPr lang="fi-FI" sz="2800">
                <a:solidFill>
                  <a:srgbClr val="000000"/>
                </a:solidFill>
                <a:latin typeface="calibri" panose="020F0502020204030204" pitchFamily="34" charset="0"/>
              </a:rPr>
              <a:t>i</a:t>
            </a:r>
            <a:r>
              <a:rPr lang="fi-FI" sz="2800" i="0">
                <a:solidFill>
                  <a:srgbClr val="000000"/>
                </a:solidFill>
                <a:effectLst/>
                <a:latin typeface="calibri" panose="020F0502020204030204" pitchFamily="34" charset="0"/>
              </a:rPr>
              <a:t>ästä</a:t>
            </a:r>
          </a:p>
          <a:p>
            <a:pPr marL="457200" indent="-457200">
              <a:buFont typeface="Arial" panose="020B0604020202020204" pitchFamily="34" charset="0"/>
              <a:buChar char="•"/>
            </a:pPr>
            <a:r>
              <a:rPr lang="fi-FI" sz="2800" i="0">
                <a:solidFill>
                  <a:srgbClr val="000000"/>
                </a:solidFill>
                <a:effectLst/>
                <a:latin typeface="calibri" panose="020F0502020204030204" pitchFamily="34" charset="0"/>
              </a:rPr>
              <a:t>etnisestä tai kansallisesta alkuperästä</a:t>
            </a:r>
            <a:endParaRPr lang="fi-FI" sz="2800">
              <a:solidFill>
                <a:srgbClr val="000000"/>
              </a:solidFill>
              <a:latin typeface="calibri" panose="020F0502020204030204" pitchFamily="34" charset="0"/>
            </a:endParaRPr>
          </a:p>
          <a:p>
            <a:pPr marL="457200" indent="-457200">
              <a:buFont typeface="Arial" panose="020B0604020202020204" pitchFamily="34" charset="0"/>
              <a:buChar char="•"/>
            </a:pPr>
            <a:r>
              <a:rPr lang="fi-FI" sz="2800">
                <a:solidFill>
                  <a:srgbClr val="000000"/>
                </a:solidFill>
                <a:latin typeface="calibri" panose="020F0502020204030204" pitchFamily="34" charset="0"/>
              </a:rPr>
              <a:t>k</a:t>
            </a:r>
            <a:r>
              <a:rPr lang="fi-FI" sz="2800" i="0">
                <a:solidFill>
                  <a:srgbClr val="000000"/>
                </a:solidFill>
                <a:effectLst/>
                <a:latin typeface="calibri" panose="020F0502020204030204" pitchFamily="34" charset="0"/>
              </a:rPr>
              <a:t>ansalaisuudesta</a:t>
            </a:r>
          </a:p>
          <a:p>
            <a:pPr marL="457200" indent="-457200">
              <a:buFont typeface="Arial" panose="020B0604020202020204" pitchFamily="34" charset="0"/>
              <a:buChar char="•"/>
            </a:pPr>
            <a:r>
              <a:rPr lang="fi-FI" sz="2800">
                <a:solidFill>
                  <a:srgbClr val="000000"/>
                </a:solidFill>
                <a:latin typeface="calibri" panose="020F0502020204030204" pitchFamily="34" charset="0"/>
              </a:rPr>
              <a:t>k</a:t>
            </a:r>
            <a:r>
              <a:rPr lang="fi-FI" sz="2800" i="0">
                <a:solidFill>
                  <a:srgbClr val="000000"/>
                </a:solidFill>
                <a:effectLst/>
                <a:latin typeface="calibri" panose="020F0502020204030204" pitchFamily="34" charset="0"/>
              </a:rPr>
              <a:t>ielestä</a:t>
            </a:r>
          </a:p>
          <a:p>
            <a:pPr marL="457200" indent="-457200">
              <a:buFont typeface="Arial" panose="020B0604020202020204" pitchFamily="34" charset="0"/>
              <a:buChar char="•"/>
            </a:pPr>
            <a:r>
              <a:rPr lang="fi-FI" sz="2800" i="0">
                <a:solidFill>
                  <a:srgbClr val="000000"/>
                </a:solidFill>
                <a:effectLst/>
                <a:latin typeface="calibri" panose="020F0502020204030204" pitchFamily="34" charset="0"/>
              </a:rPr>
              <a:t>uskonnosta ja vakaumuksesta</a:t>
            </a:r>
          </a:p>
          <a:p>
            <a:pPr marL="457200" indent="-457200">
              <a:buFont typeface="Arial" panose="020B0604020202020204" pitchFamily="34" charset="0"/>
              <a:buChar char="•"/>
            </a:pPr>
            <a:r>
              <a:rPr lang="fi-FI" sz="2800" i="0">
                <a:solidFill>
                  <a:srgbClr val="000000"/>
                </a:solidFill>
                <a:effectLst/>
                <a:latin typeface="calibri" panose="020F0502020204030204" pitchFamily="34" charset="0"/>
              </a:rPr>
              <a:t>mielipiteestä</a:t>
            </a:r>
          </a:p>
          <a:p>
            <a:pPr marL="457200" indent="-457200">
              <a:buFont typeface="Arial" panose="020B0604020202020204" pitchFamily="34" charset="0"/>
              <a:buChar char="•"/>
            </a:pPr>
            <a:r>
              <a:rPr lang="fi-FI" sz="2800">
                <a:solidFill>
                  <a:srgbClr val="000000"/>
                </a:solidFill>
                <a:latin typeface="calibri" panose="020F0502020204030204" pitchFamily="34" charset="0"/>
              </a:rPr>
              <a:t>v</a:t>
            </a:r>
            <a:r>
              <a:rPr lang="fi-FI" sz="2800" i="0">
                <a:solidFill>
                  <a:srgbClr val="000000"/>
                </a:solidFill>
                <a:effectLst/>
                <a:latin typeface="calibri" panose="020F0502020204030204" pitchFamily="34" charset="0"/>
              </a:rPr>
              <a:t>ammasta</a:t>
            </a:r>
          </a:p>
          <a:p>
            <a:pPr marL="457200" indent="-457200">
              <a:buFont typeface="Arial" panose="020B0604020202020204" pitchFamily="34" charset="0"/>
              <a:buChar char="•"/>
            </a:pPr>
            <a:r>
              <a:rPr lang="fi-FI" sz="2800">
                <a:solidFill>
                  <a:srgbClr val="000000"/>
                </a:solidFill>
                <a:latin typeface="calibri" panose="020F0502020204030204" pitchFamily="34" charset="0"/>
              </a:rPr>
              <a:t>t</a:t>
            </a:r>
            <a:r>
              <a:rPr lang="fi-FI" sz="2800" i="0">
                <a:solidFill>
                  <a:srgbClr val="000000"/>
                </a:solidFill>
                <a:effectLst/>
                <a:latin typeface="calibri" panose="020F0502020204030204" pitchFamily="34" charset="0"/>
              </a:rPr>
              <a:t>erveydentilasta</a:t>
            </a:r>
          </a:p>
          <a:p>
            <a:pPr marL="457200" indent="-457200">
              <a:buFont typeface="Arial" panose="020B0604020202020204" pitchFamily="34" charset="0"/>
              <a:buChar char="•"/>
            </a:pPr>
            <a:r>
              <a:rPr lang="fi-FI" sz="2800" i="0">
                <a:solidFill>
                  <a:srgbClr val="000000"/>
                </a:solidFill>
                <a:effectLst/>
                <a:latin typeface="calibri" panose="020F0502020204030204" pitchFamily="34" charset="0"/>
              </a:rPr>
              <a:t>seksuaalisesta suuntautumisesta </a:t>
            </a:r>
          </a:p>
          <a:p>
            <a:pPr marL="457200" indent="-457200">
              <a:buFont typeface="Arial" panose="020B0604020202020204" pitchFamily="34" charset="0"/>
              <a:buChar char="•"/>
            </a:pPr>
            <a:r>
              <a:rPr lang="fi-FI" sz="2800" i="0">
                <a:solidFill>
                  <a:srgbClr val="000000"/>
                </a:solidFill>
                <a:effectLst/>
                <a:latin typeface="calibri" panose="020F0502020204030204" pitchFamily="34" charset="0"/>
              </a:rPr>
              <a:t>tai muusta henkilöön liittyvästä syystä riippu</a:t>
            </a:r>
            <a:r>
              <a:rPr lang="fi-FI" sz="2800">
                <a:solidFill>
                  <a:srgbClr val="000000"/>
                </a:solidFill>
                <a:latin typeface="calibri" panose="020F0502020204030204" pitchFamily="34" charset="0"/>
              </a:rPr>
              <a:t>m</a:t>
            </a:r>
            <a:r>
              <a:rPr lang="fi-FI" sz="2800" i="0">
                <a:solidFill>
                  <a:srgbClr val="000000"/>
                </a:solidFill>
                <a:effectLst/>
                <a:latin typeface="calibri" panose="020F0502020204030204" pitchFamily="34" charset="0"/>
              </a:rPr>
              <a:t>atta</a:t>
            </a:r>
          </a:p>
          <a:p>
            <a:endParaRPr lang="en-GB" sz="2400"/>
          </a:p>
        </p:txBody>
      </p:sp>
    </p:spTree>
    <p:extLst>
      <p:ext uri="{BB962C8B-B14F-4D97-AF65-F5344CB8AC3E}">
        <p14:creationId xmlns:p14="http://schemas.microsoft.com/office/powerpoint/2010/main" val="278019751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61782D5-B030-8C6D-DDF5-AAAF0F5E3919}"/>
              </a:ext>
            </a:extLst>
          </p:cNvPr>
          <p:cNvSpPr>
            <a:spLocks noGrp="1"/>
          </p:cNvSpPr>
          <p:nvPr>
            <p:ph type="title"/>
          </p:nvPr>
        </p:nvSpPr>
        <p:spPr>
          <a:xfrm>
            <a:off x="838200" y="245328"/>
            <a:ext cx="10515600" cy="1084998"/>
          </a:xfrm>
        </p:spPr>
        <p:txBody>
          <a:bodyPr/>
          <a:lstStyle/>
          <a:p>
            <a:r>
              <a:rPr lang="fi-FI">
                <a:cs typeface="Calibri"/>
              </a:rPr>
              <a:t>Mistä hyvinvointi koostuu?</a:t>
            </a:r>
            <a:endParaRPr lang="fi-FI"/>
          </a:p>
        </p:txBody>
      </p:sp>
      <p:sp>
        <p:nvSpPr>
          <p:cNvPr id="3" name="Sisällön paikkamerkki 2">
            <a:extLst>
              <a:ext uri="{FF2B5EF4-FFF2-40B4-BE49-F238E27FC236}">
                <a16:creationId xmlns:a16="http://schemas.microsoft.com/office/drawing/2014/main" id="{33F60494-1E2D-13E0-1C14-8D75048D0C2C}"/>
              </a:ext>
            </a:extLst>
          </p:cNvPr>
          <p:cNvSpPr>
            <a:spLocks noGrp="1"/>
          </p:cNvSpPr>
          <p:nvPr>
            <p:ph sz="half" idx="1"/>
          </p:nvPr>
        </p:nvSpPr>
        <p:spPr>
          <a:xfrm>
            <a:off x="838200" y="1330325"/>
            <a:ext cx="11353800" cy="5162550"/>
          </a:xfrm>
        </p:spPr>
        <p:txBody>
          <a:bodyPr vert="horz" lIns="91440" tIns="45720" rIns="91440" bIns="45720" rtlCol="0" anchor="t">
            <a:normAutofit/>
          </a:bodyPr>
          <a:lstStyle/>
          <a:p>
            <a:r>
              <a:rPr lang="fi-FI" sz="3200" err="1">
                <a:solidFill>
                  <a:schemeClr val="tx1"/>
                </a:solidFill>
                <a:ea typeface="+mn-lt"/>
                <a:cs typeface="+mn-lt"/>
                <a:sym typeface="Wingdings" panose="05000000000000000000" pitchFamily="2" charset="2"/>
              </a:rPr>
              <a:t>Having</a:t>
            </a:r>
            <a:r>
              <a:rPr lang="fi-FI" sz="3200">
                <a:solidFill>
                  <a:schemeClr val="tx1"/>
                </a:solidFill>
                <a:ea typeface="+mn-lt"/>
                <a:cs typeface="+mn-lt"/>
                <a:sym typeface="Wingdings" panose="05000000000000000000" pitchFamily="2" charset="2"/>
              </a:rPr>
              <a:t> – kohtuullinen toimeentulo ja elintaso</a:t>
            </a:r>
            <a:endParaRPr lang="fi-FI">
              <a:solidFill>
                <a:schemeClr val="tx1"/>
              </a:solidFill>
              <a:ea typeface="+mn-lt"/>
              <a:cs typeface="+mn-lt"/>
              <a:sym typeface="Wingdings" panose="05000000000000000000" pitchFamily="2" charset="2"/>
            </a:endParaRPr>
          </a:p>
          <a:p>
            <a:r>
              <a:rPr lang="fi-FI" err="1">
                <a:solidFill>
                  <a:schemeClr val="tx1"/>
                </a:solidFill>
                <a:ea typeface="+mn-lt"/>
                <a:cs typeface="+mn-lt"/>
                <a:sym typeface="Wingdings" panose="05000000000000000000" pitchFamily="2" charset="2"/>
              </a:rPr>
              <a:t>Doing</a:t>
            </a:r>
            <a:r>
              <a:rPr lang="fi-FI">
                <a:solidFill>
                  <a:schemeClr val="tx1"/>
                </a:solidFill>
                <a:ea typeface="+mn-lt"/>
                <a:cs typeface="+mn-lt"/>
                <a:sym typeface="Wingdings" panose="05000000000000000000" pitchFamily="2" charset="2"/>
              </a:rPr>
              <a:t> – merkityksellinen tekeminen</a:t>
            </a:r>
            <a:endParaRPr lang="fi-FI" sz="3200">
              <a:solidFill>
                <a:schemeClr val="tx1"/>
              </a:solidFill>
              <a:ea typeface="+mn-lt"/>
              <a:cs typeface="+mn-lt"/>
              <a:sym typeface="Wingdings" panose="05000000000000000000" pitchFamily="2" charset="2"/>
            </a:endParaRPr>
          </a:p>
          <a:p>
            <a:r>
              <a:rPr lang="fi-FI" err="1">
                <a:solidFill>
                  <a:schemeClr val="tx1"/>
                </a:solidFill>
                <a:ea typeface="+mn-lt"/>
                <a:cs typeface="+mn-lt"/>
                <a:sym typeface="Wingdings" panose="05000000000000000000" pitchFamily="2" charset="2"/>
              </a:rPr>
              <a:t>Loving</a:t>
            </a:r>
            <a:r>
              <a:rPr lang="fi-FI">
                <a:solidFill>
                  <a:schemeClr val="tx1"/>
                </a:solidFill>
                <a:ea typeface="+mn-lt"/>
                <a:cs typeface="+mn-lt"/>
                <a:sym typeface="Wingdings" panose="05000000000000000000" pitchFamily="2" charset="2"/>
              </a:rPr>
              <a:t> – merkitykselliset suhteet ja yhteys toisiin ihmisiin  </a:t>
            </a:r>
            <a:endParaRPr lang="fi-FI">
              <a:solidFill>
                <a:schemeClr val="tx1"/>
              </a:solidFill>
              <a:ea typeface="+mn-lt"/>
              <a:cs typeface="+mn-lt"/>
            </a:endParaRPr>
          </a:p>
          <a:p>
            <a:r>
              <a:rPr lang="fi-FI" err="1">
                <a:solidFill>
                  <a:schemeClr val="tx1"/>
                </a:solidFill>
                <a:ea typeface="+mn-lt"/>
                <a:cs typeface="+mn-lt"/>
                <a:sym typeface="Wingdings" panose="05000000000000000000" pitchFamily="2" charset="2"/>
              </a:rPr>
              <a:t>Being</a:t>
            </a:r>
            <a:r>
              <a:rPr lang="fi-FI">
                <a:solidFill>
                  <a:schemeClr val="tx1"/>
                </a:solidFill>
                <a:ea typeface="+mn-lt"/>
                <a:cs typeface="+mn-lt"/>
                <a:sym typeface="Wingdings" panose="05000000000000000000" pitchFamily="2" charset="2"/>
              </a:rPr>
              <a:t> – täysi ihmisyys</a:t>
            </a:r>
            <a:endParaRPr lang="fi-FI">
              <a:solidFill>
                <a:schemeClr val="tx1"/>
              </a:solidFill>
              <a:ea typeface="+mn-lt"/>
              <a:cs typeface="+mn-lt"/>
            </a:endParaRPr>
          </a:p>
          <a:p>
            <a:pPr marL="0" indent="0">
              <a:buNone/>
            </a:pPr>
            <a:endParaRPr lang="fi-FI" sz="3200">
              <a:solidFill>
                <a:schemeClr val="tx1"/>
              </a:solidFill>
              <a:ea typeface="+mn-lt"/>
              <a:cs typeface="+mn-lt"/>
              <a:sym typeface="Wingdings" panose="05000000000000000000" pitchFamily="2" charset="2"/>
            </a:endParaRPr>
          </a:p>
        </p:txBody>
      </p:sp>
    </p:spTree>
    <p:extLst>
      <p:ext uri="{BB962C8B-B14F-4D97-AF65-F5344CB8AC3E}">
        <p14:creationId xmlns:p14="http://schemas.microsoft.com/office/powerpoint/2010/main" val="332583275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F6F77-6790-4B23-8925-59A520236BC0}"/>
              </a:ext>
            </a:extLst>
          </p:cNvPr>
          <p:cNvSpPr>
            <a:spLocks noGrp="1"/>
          </p:cNvSpPr>
          <p:nvPr>
            <p:ph type="title"/>
          </p:nvPr>
        </p:nvSpPr>
        <p:spPr>
          <a:xfrm>
            <a:off x="838200" y="35625"/>
            <a:ext cx="10515600" cy="1325559"/>
          </a:xfrm>
        </p:spPr>
        <p:txBody>
          <a:bodyPr vert="horz" lIns="91440" tIns="45720" rIns="91440" bIns="45720" rtlCol="0" anchor="b">
            <a:normAutofit/>
          </a:bodyPr>
          <a:lstStyle/>
          <a:p>
            <a:r>
              <a:rPr lang="fi-FI" sz="4400">
                <a:solidFill>
                  <a:schemeClr val="tx1"/>
                </a:solidFill>
              </a:rPr>
              <a:t>Piirrä ja pohdi: Mielenterveyden käsi</a:t>
            </a:r>
          </a:p>
        </p:txBody>
      </p:sp>
      <p:pic>
        <p:nvPicPr>
          <p:cNvPr id="9" name="Content Placeholder 8">
            <a:extLst>
              <a:ext uri="{FF2B5EF4-FFF2-40B4-BE49-F238E27FC236}">
                <a16:creationId xmlns:a16="http://schemas.microsoft.com/office/drawing/2014/main" id="{A7ED6E94-B794-4BC5-BB2A-BFA35E02A39F}"/>
              </a:ext>
              <a:ext uri="{C183D7F6-B498-43B3-948B-1728B52AA6E4}">
                <adec:decorative xmlns:adec="http://schemas.microsoft.com/office/drawing/2017/decorative" val="1"/>
              </a:ext>
            </a:extLst>
          </p:cNvPr>
          <p:cNvPicPr>
            <a:picLocks noGrp="1" noChangeAspect="1"/>
          </p:cNvPicPr>
          <p:nvPr>
            <p:ph idx="1"/>
          </p:nvPr>
        </p:nvPicPr>
        <p:blipFill rotWithShape="1">
          <a:blip r:embed="rId3"/>
          <a:stretch/>
        </p:blipFill>
        <p:spPr>
          <a:xfrm>
            <a:off x="838197" y="1237464"/>
            <a:ext cx="4851404" cy="4851404"/>
          </a:xfrm>
        </p:spPr>
      </p:pic>
      <p:sp>
        <p:nvSpPr>
          <p:cNvPr id="5" name="Text Placeholder 4">
            <a:extLst>
              <a:ext uri="{FF2B5EF4-FFF2-40B4-BE49-F238E27FC236}">
                <a16:creationId xmlns:a16="http://schemas.microsoft.com/office/drawing/2014/main" id="{4388A970-00C8-4D6D-ABFB-F6977390751E}"/>
              </a:ext>
            </a:extLst>
          </p:cNvPr>
          <p:cNvSpPr>
            <a:spLocks noGrp="1"/>
          </p:cNvSpPr>
          <p:nvPr>
            <p:ph idx="2"/>
          </p:nvPr>
        </p:nvSpPr>
        <p:spPr/>
        <p:txBody>
          <a:bodyPr vert="horz" lIns="91440" tIns="45720" rIns="91440" bIns="45720" rtlCol="0" anchor="t">
            <a:normAutofit fontScale="77500" lnSpcReduction="20000"/>
          </a:bodyPr>
          <a:lstStyle/>
          <a:p>
            <a:pPr algn="l"/>
            <a:r>
              <a:rPr lang="fi-FI" sz="2400">
                <a:solidFill>
                  <a:srgbClr val="3C3C3C"/>
                </a:solidFill>
                <a:latin typeface="Calibri"/>
                <a:ea typeface="Open Sans Light"/>
                <a:cs typeface="Open Sans Light"/>
              </a:rPr>
              <a:t>J</a:t>
            </a:r>
            <a:r>
              <a:rPr lang="fi-FI" sz="2400" b="0" i="0">
                <a:solidFill>
                  <a:srgbClr val="3C3C3C"/>
                </a:solidFill>
                <a:effectLst/>
                <a:latin typeface="Calibri"/>
                <a:ea typeface="Open Sans Light"/>
                <a:cs typeface="Open Sans Light"/>
              </a:rPr>
              <a:t>okainen sormi kuvaa arjen valintojamme.</a:t>
            </a:r>
          </a:p>
          <a:p>
            <a:pPr algn="l"/>
            <a:r>
              <a:rPr lang="fi-FI" sz="2400" b="1" i="0">
                <a:solidFill>
                  <a:srgbClr val="3C3C3C"/>
                </a:solidFill>
                <a:effectLst/>
                <a:latin typeface="Calibri"/>
                <a:ea typeface="Open Sans Light"/>
                <a:cs typeface="Open Sans Light"/>
              </a:rPr>
              <a:t>Peukalo</a:t>
            </a:r>
            <a:r>
              <a:rPr lang="fi-FI" sz="2400" b="0" i="0">
                <a:solidFill>
                  <a:srgbClr val="3C3C3C"/>
                </a:solidFill>
                <a:effectLst/>
                <a:latin typeface="Calibri"/>
                <a:ea typeface="Open Sans Light"/>
                <a:cs typeface="Open Sans Light"/>
              </a:rPr>
              <a:t> merkitsee unta ja lepoa. Ehditkö rentoutua ja levätä? Mihin aikaan menit nukkumaan? Olitko liian myöhään somessa?</a:t>
            </a:r>
          </a:p>
          <a:p>
            <a:pPr algn="l"/>
            <a:r>
              <a:rPr lang="fi-FI" sz="2400" b="1" i="0">
                <a:solidFill>
                  <a:srgbClr val="3C3C3C"/>
                </a:solidFill>
                <a:effectLst/>
                <a:latin typeface="Calibri"/>
                <a:ea typeface="Open Sans Light"/>
                <a:cs typeface="Open Sans Light"/>
              </a:rPr>
              <a:t>Etusormi </a:t>
            </a:r>
            <a:r>
              <a:rPr lang="fi-FI" sz="2400" b="0" i="0">
                <a:solidFill>
                  <a:srgbClr val="3C3C3C"/>
                </a:solidFill>
                <a:effectLst/>
                <a:latin typeface="Calibri"/>
                <a:ea typeface="Open Sans Light"/>
                <a:cs typeface="Open Sans Light"/>
              </a:rPr>
              <a:t>merkitsee ruokailua. Mitä söit päivän aikana? Muistitko syödä välipaloja? Kenen kanssa söit? Söitkö rauhassa? Nautitko ruuasta?</a:t>
            </a:r>
          </a:p>
          <a:p>
            <a:pPr algn="l"/>
            <a:r>
              <a:rPr lang="fi-FI" sz="2400" b="1" i="0">
                <a:solidFill>
                  <a:srgbClr val="3C3C3C"/>
                </a:solidFill>
                <a:effectLst/>
                <a:latin typeface="Calibri"/>
                <a:ea typeface="Open Sans Light"/>
                <a:cs typeface="Open Sans Light"/>
              </a:rPr>
              <a:t>Keskisormi </a:t>
            </a:r>
            <a:r>
              <a:rPr lang="fi-FI" sz="2400" b="0" i="0">
                <a:solidFill>
                  <a:srgbClr val="3C3C3C"/>
                </a:solidFill>
                <a:effectLst/>
                <a:latin typeface="Calibri"/>
                <a:ea typeface="Open Sans Light"/>
                <a:cs typeface="Open Sans Light"/>
              </a:rPr>
              <a:t>merkitsee ihmissuhteita ja tunteita.</a:t>
            </a:r>
          </a:p>
          <a:p>
            <a:pPr algn="l"/>
            <a:r>
              <a:rPr lang="fi-FI" sz="2400" b="1" i="0">
                <a:solidFill>
                  <a:srgbClr val="3C3C3C"/>
                </a:solidFill>
                <a:effectLst/>
                <a:latin typeface="Calibri"/>
                <a:ea typeface="Open Sans Light"/>
                <a:cs typeface="Open Sans Light"/>
              </a:rPr>
              <a:t>Nimetön</a:t>
            </a:r>
            <a:r>
              <a:rPr lang="fi-FI" sz="2400" b="0" i="0">
                <a:solidFill>
                  <a:srgbClr val="3C3C3C"/>
                </a:solidFill>
                <a:effectLst/>
                <a:latin typeface="Calibri"/>
                <a:ea typeface="Open Sans Light"/>
                <a:cs typeface="Open Sans Light"/>
              </a:rPr>
              <a:t> merkitsee liikkumista ja kehon kuuntelua.</a:t>
            </a:r>
          </a:p>
          <a:p>
            <a:pPr algn="l"/>
            <a:r>
              <a:rPr lang="fi-FI" sz="2400" b="1" i="0">
                <a:solidFill>
                  <a:srgbClr val="3C3C3C"/>
                </a:solidFill>
                <a:effectLst/>
                <a:latin typeface="Calibri"/>
                <a:ea typeface="Open Sans Light"/>
                <a:cs typeface="Open Sans Light"/>
              </a:rPr>
              <a:t>Pikkusormi</a:t>
            </a:r>
            <a:r>
              <a:rPr lang="fi-FI" sz="2400" b="0" i="0">
                <a:solidFill>
                  <a:srgbClr val="3C3C3C"/>
                </a:solidFill>
                <a:effectLst/>
                <a:latin typeface="Calibri"/>
                <a:ea typeface="Open Sans Light"/>
                <a:cs typeface="Open Sans Light"/>
              </a:rPr>
              <a:t> merkitsee vapaa-aikaa ja luovuutta.</a:t>
            </a:r>
          </a:p>
          <a:p>
            <a:pPr algn="l"/>
            <a:r>
              <a:rPr lang="fi-FI" sz="2400" b="1" i="0">
                <a:solidFill>
                  <a:srgbClr val="3C3C3C"/>
                </a:solidFill>
                <a:effectLst/>
                <a:latin typeface="Calibri"/>
                <a:ea typeface="Open Sans Light"/>
                <a:cs typeface="Open Sans Light"/>
              </a:rPr>
              <a:t>Kämmen </a:t>
            </a:r>
            <a:r>
              <a:rPr lang="fi-FI" sz="2400" b="0" i="0">
                <a:solidFill>
                  <a:srgbClr val="3C3C3C"/>
                </a:solidFill>
                <a:effectLst/>
                <a:latin typeface="Calibri"/>
                <a:ea typeface="Open Sans Light"/>
                <a:cs typeface="Open Sans Light"/>
              </a:rPr>
              <a:t>pitää sisällään arjen rytmin: opiskelu, työ, kotityöt, läksyt, oma aika ja harrastukset.</a:t>
            </a:r>
          </a:p>
          <a:p>
            <a:pPr algn="l"/>
            <a:r>
              <a:rPr lang="fi-FI" sz="2400" b="1" i="0">
                <a:solidFill>
                  <a:srgbClr val="3C3C3C"/>
                </a:solidFill>
                <a:effectLst/>
                <a:latin typeface="Calibri"/>
                <a:ea typeface="Open Sans Light"/>
                <a:cs typeface="Open Sans Light"/>
              </a:rPr>
              <a:t>Ranteessa</a:t>
            </a:r>
            <a:r>
              <a:rPr lang="fi-FI" sz="2400" b="0" i="0">
                <a:solidFill>
                  <a:srgbClr val="3C3C3C"/>
                </a:solidFill>
                <a:effectLst/>
                <a:latin typeface="Calibri"/>
                <a:ea typeface="Open Sans Light"/>
                <a:cs typeface="Open Sans Light"/>
              </a:rPr>
              <a:t> sijaitsevat arvot, jotka antavat pohjan ja tuen arjen valinnoillemme.</a:t>
            </a:r>
          </a:p>
          <a:p>
            <a:pPr indent="-228600">
              <a:buFont typeface="Arial" panose="020B0604020202020204" pitchFamily="34" charset="0"/>
              <a:buChar char="•"/>
            </a:pPr>
            <a:endParaRPr lang="en-US" sz="2000">
              <a:solidFill>
                <a:schemeClr val="tx1"/>
              </a:solidFill>
              <a:latin typeface="+mn-lt"/>
              <a:ea typeface="+mn-ea"/>
              <a:cs typeface="+mn-cs"/>
            </a:endParaRPr>
          </a:p>
        </p:txBody>
      </p:sp>
      <p:sp>
        <p:nvSpPr>
          <p:cNvPr id="4" name="TextBox 3">
            <a:extLst>
              <a:ext uri="{FF2B5EF4-FFF2-40B4-BE49-F238E27FC236}">
                <a16:creationId xmlns:a16="http://schemas.microsoft.com/office/drawing/2014/main" id="{1DF51FA8-A31F-439C-C258-F26F9FCF89B7}"/>
              </a:ext>
            </a:extLst>
          </p:cNvPr>
          <p:cNvSpPr txBox="1"/>
          <p:nvPr/>
        </p:nvSpPr>
        <p:spPr>
          <a:xfrm>
            <a:off x="568033" y="5970293"/>
            <a:ext cx="6097978" cy="369332"/>
          </a:xfrm>
          <a:prstGeom prst="rect">
            <a:avLst/>
          </a:prstGeom>
          <a:noFill/>
        </p:spPr>
        <p:txBody>
          <a:bodyPr wrap="square">
            <a:spAutoFit/>
          </a:bodyPr>
          <a:lstStyle/>
          <a:p>
            <a:r>
              <a:rPr lang="fi-FI">
                <a:hlinkClick r:id="rId4"/>
              </a:rPr>
              <a:t>Mielenterveyden käsi kertoo mielen hyvinvoinnista - MIELI ry</a:t>
            </a:r>
            <a:endParaRPr lang="fi-FI"/>
          </a:p>
        </p:txBody>
      </p:sp>
    </p:spTree>
    <p:extLst>
      <p:ext uri="{BB962C8B-B14F-4D97-AF65-F5344CB8AC3E}">
        <p14:creationId xmlns:p14="http://schemas.microsoft.com/office/powerpoint/2010/main" val="418180861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61782D5-B030-8C6D-DDF5-AAAF0F5E3919}"/>
              </a:ext>
            </a:extLst>
          </p:cNvPr>
          <p:cNvSpPr>
            <a:spLocks noGrp="1"/>
          </p:cNvSpPr>
          <p:nvPr>
            <p:ph type="title"/>
          </p:nvPr>
        </p:nvSpPr>
        <p:spPr/>
        <p:txBody>
          <a:bodyPr/>
          <a:lstStyle/>
          <a:p>
            <a:r>
              <a:rPr lang="fi-FI">
                <a:cs typeface="Calibri"/>
              </a:rPr>
              <a:t>Tehtävä</a:t>
            </a:r>
            <a:endParaRPr lang="fi-FI"/>
          </a:p>
        </p:txBody>
      </p:sp>
      <p:sp>
        <p:nvSpPr>
          <p:cNvPr id="3" name="Sisällön paikkamerkki 2">
            <a:extLst>
              <a:ext uri="{FF2B5EF4-FFF2-40B4-BE49-F238E27FC236}">
                <a16:creationId xmlns:a16="http://schemas.microsoft.com/office/drawing/2014/main" id="{33F60494-1E2D-13E0-1C14-8D75048D0C2C}"/>
              </a:ext>
            </a:extLst>
          </p:cNvPr>
          <p:cNvSpPr>
            <a:spLocks noGrp="1"/>
          </p:cNvSpPr>
          <p:nvPr>
            <p:ph sz="half" idx="1"/>
          </p:nvPr>
        </p:nvSpPr>
        <p:spPr>
          <a:xfrm>
            <a:off x="838200" y="1330325"/>
            <a:ext cx="10801350" cy="4237038"/>
          </a:xfrm>
        </p:spPr>
        <p:txBody>
          <a:bodyPr vert="horz" lIns="91440" tIns="45720" rIns="91440" bIns="45720" rtlCol="0" anchor="t">
            <a:normAutofit lnSpcReduction="10000"/>
          </a:bodyPr>
          <a:lstStyle/>
          <a:p>
            <a:pPr marL="0" indent="0">
              <a:buNone/>
            </a:pPr>
            <a:endParaRPr lang="fi-FI">
              <a:ea typeface="Open Sans Light"/>
              <a:cs typeface="Open Sans Light"/>
            </a:endParaRPr>
          </a:p>
          <a:p>
            <a:r>
              <a:rPr lang="fi-FI">
                <a:ea typeface="Open Sans Light"/>
                <a:cs typeface="Open Sans Light"/>
              </a:rPr>
              <a:t>Piirrä paperille oma kätesi</a:t>
            </a:r>
            <a:endParaRPr lang="fi-FI"/>
          </a:p>
          <a:p>
            <a:r>
              <a:rPr lang="fi-FI">
                <a:ea typeface="Open Sans Light"/>
                <a:cs typeface="Open Sans Light"/>
              </a:rPr>
              <a:t>Kirjoita jokaisen sormen kohdalle niitä arjen valintoja, mitä sinä toteutat omassa elämässäsi</a:t>
            </a:r>
          </a:p>
          <a:p>
            <a:r>
              <a:rPr lang="fi-FI">
                <a:ea typeface="Open Sans Light"/>
                <a:cs typeface="Open Sans Light"/>
              </a:rPr>
              <a:t>Apukysymykset tehtävään löydät edellisestä diasta </a:t>
            </a:r>
          </a:p>
          <a:p>
            <a:r>
              <a:rPr lang="fi-FI">
                <a:ea typeface="+mj-lt"/>
                <a:cs typeface="+mj-lt"/>
              </a:rPr>
              <a:t>Tehtävä auttaa sinua tunnistamaan omia fyysisiä ja psyykkisiä voimavaroja, huolehtimaan niistä ja vahvistamaan niitä</a:t>
            </a:r>
            <a:endParaRPr lang="fi-FI"/>
          </a:p>
          <a:p>
            <a:r>
              <a:rPr lang="fi-FI">
                <a:ea typeface="Open Sans Light"/>
                <a:cs typeface="Calibri"/>
              </a:rPr>
              <a:t>Tuotoksen saat itsellesi kotiin vietäväksi </a:t>
            </a:r>
          </a:p>
          <a:p>
            <a:pPr marL="0" indent="0">
              <a:buNone/>
            </a:pPr>
            <a:endParaRPr lang="fi-FI"/>
          </a:p>
        </p:txBody>
      </p:sp>
    </p:spTree>
    <p:extLst>
      <p:ext uri="{BB962C8B-B14F-4D97-AF65-F5344CB8AC3E}">
        <p14:creationId xmlns:p14="http://schemas.microsoft.com/office/powerpoint/2010/main" val="301881527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A208D58-D457-4D48-424D-7603FB2F019E}"/>
              </a:ext>
            </a:extLst>
          </p:cNvPr>
          <p:cNvSpPr>
            <a:spLocks noGrp="1"/>
          </p:cNvSpPr>
          <p:nvPr>
            <p:ph type="title"/>
          </p:nvPr>
        </p:nvSpPr>
        <p:spPr>
          <a:xfrm>
            <a:off x="838200" y="365125"/>
            <a:ext cx="3663462" cy="1632486"/>
          </a:xfrm>
        </p:spPr>
        <p:txBody>
          <a:bodyPr>
            <a:normAutofit/>
          </a:bodyPr>
          <a:lstStyle/>
          <a:p>
            <a:r>
              <a:rPr lang="fi-FI">
                <a:ea typeface="Open Sans Light"/>
                <a:cs typeface="Open Sans Light"/>
              </a:rPr>
              <a:t>Mikä fiilis on nyt lopussa?</a:t>
            </a:r>
            <a:endParaRPr lang="fi-FI"/>
          </a:p>
        </p:txBody>
      </p:sp>
      <p:sp>
        <p:nvSpPr>
          <p:cNvPr id="3" name="Tekstin paikkamerkki 2">
            <a:extLst>
              <a:ext uri="{FF2B5EF4-FFF2-40B4-BE49-F238E27FC236}">
                <a16:creationId xmlns:a16="http://schemas.microsoft.com/office/drawing/2014/main" id="{65695C99-81B1-C798-960D-5B5045C762CF}"/>
              </a:ext>
            </a:extLst>
          </p:cNvPr>
          <p:cNvSpPr>
            <a:spLocks noGrp="1"/>
          </p:cNvSpPr>
          <p:nvPr>
            <p:ph sz="half" idx="1"/>
          </p:nvPr>
        </p:nvSpPr>
        <p:spPr>
          <a:xfrm>
            <a:off x="838200" y="1997611"/>
            <a:ext cx="4704471" cy="4179351"/>
          </a:xfrm>
        </p:spPr>
        <p:txBody>
          <a:bodyPr vert="horz" lIns="91440" tIns="45720" rIns="91440" bIns="45720" rtlCol="0" anchor="t">
            <a:normAutofit/>
          </a:bodyPr>
          <a:lstStyle/>
          <a:p>
            <a:r>
              <a:rPr lang="fi-FI">
                <a:ea typeface="Open Sans Light"/>
                <a:cs typeface="Open Sans Light"/>
              </a:rPr>
              <a:t>Ympyröi sopiva(t) emoji(t)</a:t>
            </a:r>
          </a:p>
          <a:p>
            <a:endParaRPr lang="fi-FI">
              <a:ea typeface="Open Sans Light"/>
              <a:cs typeface="Open Sans Light"/>
            </a:endParaRPr>
          </a:p>
          <a:p>
            <a:r>
              <a:rPr lang="fi-FI">
                <a:ea typeface="Open Sans Light"/>
                <a:cs typeface="Open Sans Light"/>
              </a:rPr>
              <a:t>Sana vapaa</a:t>
            </a:r>
            <a:endParaRPr lang="fi-FI"/>
          </a:p>
        </p:txBody>
      </p:sp>
      <p:sp>
        <p:nvSpPr>
          <p:cNvPr id="4" name="Content Placeholder 3">
            <a:extLst>
              <a:ext uri="{FF2B5EF4-FFF2-40B4-BE49-F238E27FC236}">
                <a16:creationId xmlns:a16="http://schemas.microsoft.com/office/drawing/2014/main" id="{6EF57698-9BC9-494A-8FEE-980ACD3B0EF6}"/>
              </a:ext>
            </a:extLst>
          </p:cNvPr>
          <p:cNvSpPr>
            <a:spLocks noGrp="1"/>
          </p:cNvSpPr>
          <p:nvPr>
            <p:ph sz="half" idx="2"/>
          </p:nvPr>
        </p:nvSpPr>
        <p:spPr/>
        <p:txBody>
          <a:bodyPr/>
          <a:lstStyle/>
          <a:p>
            <a:endParaRPr lang="en-GB"/>
          </a:p>
        </p:txBody>
      </p:sp>
      <p:graphicFrame>
        <p:nvGraphicFramePr>
          <p:cNvPr id="5" name="Object 4">
            <a:extLst>
              <a:ext uri="{FF2B5EF4-FFF2-40B4-BE49-F238E27FC236}">
                <a16:creationId xmlns:a16="http://schemas.microsoft.com/office/drawing/2014/main" id="{04F29E3D-10DB-4A94-96FA-9A1A1F84441F}"/>
              </a:ex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3855591718"/>
              </p:ext>
            </p:extLst>
          </p:nvPr>
        </p:nvGraphicFramePr>
        <p:xfrm>
          <a:off x="5795210" y="312945"/>
          <a:ext cx="5710990" cy="5864018"/>
        </p:xfrm>
        <a:graphic>
          <a:graphicData uri="http://schemas.openxmlformats.org/presentationml/2006/ole">
            <mc:AlternateContent xmlns:mc="http://schemas.openxmlformats.org/markup-compatibility/2006">
              <mc:Choice xmlns:v="urn:schemas-microsoft-com:vml" Requires="v">
                <p:oleObj name="Acrobat Document" r:id="rId3" imgW="3777856" imgH="5346331" progId="AcroExch.Document.DC">
                  <p:embed/>
                </p:oleObj>
              </mc:Choice>
              <mc:Fallback>
                <p:oleObj name="Acrobat Document" r:id="rId3" imgW="3777856" imgH="5346331" progId="AcroExch.Document.DC">
                  <p:embed/>
                  <p:pic>
                    <p:nvPicPr>
                      <p:cNvPr id="5" name="Object 4">
                        <a:extLst>
                          <a:ext uri="{FF2B5EF4-FFF2-40B4-BE49-F238E27FC236}">
                            <a16:creationId xmlns:a16="http://schemas.microsoft.com/office/drawing/2014/main" id="{04F29E3D-10DB-4A94-96FA-9A1A1F84441F}"/>
                          </a:ext>
                          <a:ext uri="{C183D7F6-B498-43B3-948B-1728B52AA6E4}">
                            <adec:decorative xmlns:adec="http://schemas.microsoft.com/office/drawing/2017/decorative" val="1"/>
                          </a:ext>
                        </a:extLst>
                      </p:cNvPr>
                      <p:cNvPicPr/>
                      <p:nvPr/>
                    </p:nvPicPr>
                    <p:blipFill>
                      <a:blip r:embed="rId4"/>
                      <a:stretch>
                        <a:fillRect/>
                      </a:stretch>
                    </p:blipFill>
                    <p:spPr>
                      <a:xfrm>
                        <a:off x="5795210" y="312945"/>
                        <a:ext cx="5710990" cy="5864018"/>
                      </a:xfrm>
                      <a:prstGeom prst="rect">
                        <a:avLst/>
                      </a:prstGeom>
                    </p:spPr>
                  </p:pic>
                </p:oleObj>
              </mc:Fallback>
            </mc:AlternateContent>
          </a:graphicData>
        </a:graphic>
      </p:graphicFrame>
      <p:graphicFrame>
        <p:nvGraphicFramePr>
          <p:cNvPr id="7" name="Object 6" descr="Kuvassa on 12 hymiötä. Vasemmasta yläreunasta oikealle ja alas edeten ne ovat seuraavat:&#10;1. Suu auki nauravat keltaiset kasvot&#10;2. Hymyilevät, punaposkiset keltaiset kasvot&#10;3. Suu auki nauravat keltaiset kasvot, joissa on punaiset sydämet silminä&#10;4. Hymyilevät keltaiset kasvot, suusta pistää ulos kieli&#10;5. Totiset keltaiset kasvot, joissa suu on viivana&#10;6. Pahoillaan olevat keltaiset kasvot&#10;7. Surulliset keltaiset kasvot, joissa silmästä putoaa kyynel&#10;8. Suu ja silmät pyöreinä olevat hämmästyneet tai säikähtäneet keltaiset kasvot&#10;9. Silmiään pyörittelevät tylsistyneet keltaiset kasvot&#10;10. Silmät ja suu mutrussa olevat vihaiset keltaiset kasvot&#10;11. Suu vetoketjulla suljettuna olevat keltaiset kasvot&#10;12. Surkeailmeiset ja pahoinvoivat vihreät kasvot">
            <a:extLst>
              <a:ext uri="{FF2B5EF4-FFF2-40B4-BE49-F238E27FC236}">
                <a16:creationId xmlns:a16="http://schemas.microsoft.com/office/drawing/2014/main" id="{51973C45-634C-4C6E-B13E-723659B574A9}"/>
              </a:ext>
            </a:extLst>
          </p:cNvPr>
          <p:cNvGraphicFramePr>
            <a:graphicFrameLocks noChangeAspect="1"/>
          </p:cNvGraphicFramePr>
          <p:nvPr>
            <p:extLst>
              <p:ext uri="{D42A27DB-BD31-4B8C-83A1-F6EECF244321}">
                <p14:modId xmlns:p14="http://schemas.microsoft.com/office/powerpoint/2010/main" val="15152255"/>
              </p:ext>
            </p:extLst>
          </p:nvPr>
        </p:nvGraphicFramePr>
        <p:xfrm>
          <a:off x="11353800" y="6077244"/>
          <a:ext cx="152400" cy="207096"/>
        </p:xfrm>
        <a:graphic>
          <a:graphicData uri="http://schemas.openxmlformats.org/presentationml/2006/ole">
            <mc:AlternateContent xmlns:mc="http://schemas.openxmlformats.org/markup-compatibility/2006">
              <mc:Choice xmlns:v="urn:schemas-microsoft-com:vml" Requires="v">
                <p:oleObj name="Acrobat Document" r:id="rId5" imgW="3784513" imgH="5346331" progId="AcroExch.Document.DC">
                  <p:embed/>
                </p:oleObj>
              </mc:Choice>
              <mc:Fallback>
                <p:oleObj name="Acrobat Document" r:id="rId5" imgW="3784513" imgH="5346331" progId="AcroExch.Document.DC">
                  <p:embed/>
                  <p:pic>
                    <p:nvPicPr>
                      <p:cNvPr id="7" name="Object 6" descr="Kuvassa on 12 hymiötä. Vasemmasta yläreunasta oikealle ja alas edeten ne ovat seuraavat:&#10;1. Suu auki nauravat keltaiset kasvot&#10;2. Hymyilevät, punaposkiset keltaiset kasvot&#10;3. Suu auki nauravat keltaiset kasvot, joissa on punaiset sydämet silminä&#10;4. Hymyilevät keltaiset kasvot, suusta pistää ulos kieli&#10;5. Totiset keltaiset kasvot, joissa suu on viivana&#10;6. Pahoillaan olevat keltaiset kasvot&#10;7. Surulliset keltaiset kasvot, joissa silmästä putoaa kyynel&#10;8. Suu ja silmät pyöreinä olevat hämmästyneet tai säikähtäneet keltaiset kasvot&#10;9. Silmiään pyörittelevät tylsistyneet keltaiset kasvot&#10;10. Silmät ja suu mutrussa olevat vihaiset keltaiset kasvot&#10;11. Suu vetoketjulla suljettuna olevat keltaiset kasvot&#10;12. Surkeailmeiset ja pahoinvoivat vihreät kasvot">
                        <a:extLst>
                          <a:ext uri="{FF2B5EF4-FFF2-40B4-BE49-F238E27FC236}">
                            <a16:creationId xmlns:a16="http://schemas.microsoft.com/office/drawing/2014/main" id="{51973C45-634C-4C6E-B13E-723659B574A9}"/>
                          </a:ext>
                        </a:extLst>
                      </p:cNvPr>
                      <p:cNvPicPr/>
                      <p:nvPr/>
                    </p:nvPicPr>
                    <p:blipFill>
                      <a:blip r:embed="rId6"/>
                      <a:stretch>
                        <a:fillRect/>
                      </a:stretch>
                    </p:blipFill>
                    <p:spPr>
                      <a:xfrm>
                        <a:off x="11353800" y="6077244"/>
                        <a:ext cx="152400" cy="207096"/>
                      </a:xfrm>
                      <a:prstGeom prst="rect">
                        <a:avLst/>
                      </a:prstGeom>
                    </p:spPr>
                  </p:pic>
                </p:oleObj>
              </mc:Fallback>
            </mc:AlternateContent>
          </a:graphicData>
        </a:graphic>
      </p:graphicFrame>
    </p:spTree>
    <p:extLst>
      <p:ext uri="{BB962C8B-B14F-4D97-AF65-F5344CB8AC3E}">
        <p14:creationId xmlns:p14="http://schemas.microsoft.com/office/powerpoint/2010/main" val="230243019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EA208D58-D457-4D48-424D-7603FB2F019E}"/>
              </a:ext>
            </a:extLst>
          </p:cNvPr>
          <p:cNvSpPr>
            <a:spLocks noGrp="1"/>
          </p:cNvSpPr>
          <p:nvPr>
            <p:ph type="title"/>
          </p:nvPr>
        </p:nvSpPr>
        <p:spPr/>
        <p:txBody>
          <a:bodyPr/>
          <a:lstStyle/>
          <a:p>
            <a:r>
              <a:rPr lang="fi-FI"/>
              <a:t>Lähteitä ja linkkejä</a:t>
            </a:r>
            <a:br>
              <a:rPr lang="fi-FI"/>
            </a:br>
            <a:endParaRPr lang="fi-FI"/>
          </a:p>
        </p:txBody>
      </p:sp>
      <p:sp>
        <p:nvSpPr>
          <p:cNvPr id="3" name="Tekstin paikkamerkki 2">
            <a:extLst>
              <a:ext uri="{FF2B5EF4-FFF2-40B4-BE49-F238E27FC236}">
                <a16:creationId xmlns:a16="http://schemas.microsoft.com/office/drawing/2014/main" id="{65695C99-81B1-C798-960D-5B5045C762CF}"/>
              </a:ext>
            </a:extLst>
          </p:cNvPr>
          <p:cNvSpPr>
            <a:spLocks noGrp="1"/>
          </p:cNvSpPr>
          <p:nvPr>
            <p:ph idx="1"/>
          </p:nvPr>
        </p:nvSpPr>
        <p:spPr/>
        <p:txBody>
          <a:bodyPr vert="horz" lIns="91440" tIns="45720" rIns="91440" bIns="45720" rtlCol="0" anchor="t">
            <a:normAutofit fontScale="85000" lnSpcReduction="20000"/>
          </a:bodyPr>
          <a:lstStyle/>
          <a:p>
            <a:r>
              <a:rPr lang="en-US"/>
              <a:t>Eddo-Lodge, Reni (2017) </a:t>
            </a:r>
            <a:r>
              <a:rPr lang="en-US" err="1"/>
              <a:t>Miksi</a:t>
            </a:r>
            <a:r>
              <a:rPr lang="en-US"/>
              <a:t> </a:t>
            </a:r>
            <a:r>
              <a:rPr lang="en-US" err="1"/>
              <a:t>en</a:t>
            </a:r>
            <a:r>
              <a:rPr lang="en-US"/>
              <a:t> </a:t>
            </a:r>
            <a:r>
              <a:rPr lang="en-US" err="1"/>
              <a:t>enää</a:t>
            </a:r>
            <a:r>
              <a:rPr lang="en-US"/>
              <a:t> </a:t>
            </a:r>
            <a:r>
              <a:rPr lang="en-US" err="1"/>
              <a:t>puhu</a:t>
            </a:r>
            <a:r>
              <a:rPr lang="en-US"/>
              <a:t> </a:t>
            </a:r>
            <a:r>
              <a:rPr lang="en-US" err="1"/>
              <a:t>valkoisille</a:t>
            </a:r>
            <a:r>
              <a:rPr lang="en-US"/>
              <a:t> </a:t>
            </a:r>
            <a:r>
              <a:rPr lang="en-US" err="1"/>
              <a:t>rasismista</a:t>
            </a:r>
            <a:r>
              <a:rPr lang="en-US"/>
              <a:t>.  </a:t>
            </a:r>
            <a:r>
              <a:rPr lang="en-US" err="1"/>
              <a:t>Suomentanut</a:t>
            </a:r>
            <a:r>
              <a:rPr lang="en-US"/>
              <a:t> Saana Rusi. Helsinki: </a:t>
            </a:r>
            <a:r>
              <a:rPr lang="en-US" err="1"/>
              <a:t>Gummerus</a:t>
            </a:r>
            <a:r>
              <a:rPr lang="en-US"/>
              <a:t>.</a:t>
            </a:r>
          </a:p>
          <a:p>
            <a:r>
              <a:rPr lang="en-US"/>
              <a:t>Helne, Tuula &amp; Hirvilammi, Tuuli. (2021) </a:t>
            </a:r>
            <a:r>
              <a:rPr lang="en-US" err="1"/>
              <a:t>Puristuksissa</a:t>
            </a:r>
            <a:r>
              <a:rPr lang="en-US"/>
              <a:t>? </a:t>
            </a:r>
            <a:r>
              <a:rPr lang="en-US" err="1"/>
              <a:t>Nuoret</a:t>
            </a:r>
            <a:r>
              <a:rPr lang="en-US"/>
              <a:t> ja </a:t>
            </a:r>
            <a:r>
              <a:rPr lang="en-US" err="1"/>
              <a:t>kestävän</a:t>
            </a:r>
            <a:r>
              <a:rPr lang="en-US"/>
              <a:t> </a:t>
            </a:r>
            <a:r>
              <a:rPr lang="en-US" err="1"/>
              <a:t>hyvinvoinnin</a:t>
            </a:r>
            <a:r>
              <a:rPr lang="en-US"/>
              <a:t> </a:t>
            </a:r>
            <a:r>
              <a:rPr lang="en-US" err="1"/>
              <a:t>ehdot</a:t>
            </a:r>
            <a:r>
              <a:rPr lang="en-US"/>
              <a:t>. Helsinki: Kela </a:t>
            </a:r>
            <a:r>
              <a:rPr lang="fi-FI">
                <a:hlinkClick r:id="rId3"/>
              </a:rPr>
              <a:t> http://urn.fi/URN:NBN:fi-fe2021060132534</a:t>
            </a:r>
            <a:endParaRPr lang="fi-FI"/>
          </a:p>
          <a:p>
            <a:r>
              <a:rPr lang="fi-FI">
                <a:hlinkClick r:id="rId4"/>
              </a:rPr>
              <a:t>https://commons.wikimedia.org/wiki/Emoji</a:t>
            </a:r>
            <a:r>
              <a:rPr lang="fi-FI"/>
              <a:t> </a:t>
            </a:r>
          </a:p>
          <a:p>
            <a:r>
              <a:rPr lang="en-GB">
                <a:hlinkClick r:id="rId5">
                  <a:extLst>
                    <a:ext uri="{A12FA001-AC4F-418D-AE19-62706E023703}">
                      <ahyp:hlinkClr xmlns:ahyp="http://schemas.microsoft.com/office/drawing/2018/hyperlinkcolor" val="tx"/>
                    </a:ext>
                  </a:extLst>
                </a:hlinkClick>
              </a:rPr>
              <a:t>https://erilainensamanlainen.wordpress.com/</a:t>
            </a:r>
            <a:r>
              <a:rPr lang="en-GB"/>
              <a:t> </a:t>
            </a:r>
            <a:endParaRPr lang="fi-FI"/>
          </a:p>
          <a:p>
            <a:r>
              <a:rPr lang="en-US">
                <a:hlinkClick r:id="rId6"/>
              </a:rPr>
              <a:t>https://mieli.fi/</a:t>
            </a:r>
            <a:endParaRPr lang="en-US"/>
          </a:p>
          <a:p>
            <a:r>
              <a:rPr lang="fi-FI">
                <a:hlinkClick r:id="rId7"/>
              </a:rPr>
              <a:t>https://www.youtube.com/watch?v=OVZcYqJ8nJ4</a:t>
            </a:r>
            <a:endParaRPr lang="en-US"/>
          </a:p>
          <a:p>
            <a:r>
              <a:rPr lang="en-US">
                <a:hlinkClick r:id="rId8"/>
              </a:rPr>
              <a:t>https://www.kuntaliitto.fi/hyvinvointi-ja-sivistys/sosiaalinen-kestavyys</a:t>
            </a:r>
            <a:endParaRPr lang="en-US"/>
          </a:p>
          <a:p>
            <a:r>
              <a:rPr lang="en-US">
                <a:hlinkClick r:id="rId9"/>
              </a:rPr>
              <a:t>https://thl.fi/fi/web/hyvinvointi-ja-terveyserot/tavoitteet/sosiaalisesti-kestava-kehitys</a:t>
            </a:r>
            <a:endParaRPr lang="en-US"/>
          </a:p>
          <a:p>
            <a:r>
              <a:rPr lang="fi-FI"/>
              <a:t>stop-racism-concept_23-2148578339.avif</a:t>
            </a:r>
            <a:endParaRPr lang="en-US"/>
          </a:p>
          <a:p>
            <a:endParaRPr lang="fi-FI"/>
          </a:p>
          <a:p>
            <a:endParaRPr lang="en-US"/>
          </a:p>
          <a:p>
            <a:endParaRPr lang="en-US"/>
          </a:p>
          <a:p>
            <a:endParaRPr lang="fi-FI"/>
          </a:p>
          <a:p>
            <a:endParaRPr lang="en-US"/>
          </a:p>
          <a:p>
            <a:endParaRPr lang="fi-FI"/>
          </a:p>
        </p:txBody>
      </p:sp>
    </p:spTree>
    <p:extLst>
      <p:ext uri="{BB962C8B-B14F-4D97-AF65-F5344CB8AC3E}">
        <p14:creationId xmlns:p14="http://schemas.microsoft.com/office/powerpoint/2010/main" val="19036584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9573B-2999-1430-F015-6C4445CA7C73}"/>
              </a:ext>
            </a:extLst>
          </p:cNvPr>
          <p:cNvSpPr>
            <a:spLocks noGrp="1"/>
          </p:cNvSpPr>
          <p:nvPr>
            <p:ph type="ctrTitle"/>
          </p:nvPr>
        </p:nvSpPr>
        <p:spPr/>
        <p:txBody>
          <a:bodyPr/>
          <a:lstStyle/>
          <a:p>
            <a:r>
              <a:rPr lang="fi-FI">
                <a:latin typeface="Calibri Light"/>
                <a:cs typeface="Calibri Light"/>
              </a:rPr>
              <a:t>Kestävyys kuvina</a:t>
            </a:r>
            <a:endParaRPr lang="fi-FI"/>
          </a:p>
        </p:txBody>
      </p:sp>
      <p:sp>
        <p:nvSpPr>
          <p:cNvPr id="3" name="Subtitle 2">
            <a:extLst>
              <a:ext uri="{FF2B5EF4-FFF2-40B4-BE49-F238E27FC236}">
                <a16:creationId xmlns:a16="http://schemas.microsoft.com/office/drawing/2014/main" id="{C3C784AD-02ED-3615-D814-66A6EC4461AF}"/>
              </a:ext>
            </a:extLst>
          </p:cNvPr>
          <p:cNvSpPr>
            <a:spLocks noGrp="1"/>
          </p:cNvSpPr>
          <p:nvPr>
            <p:ph type="subTitle" idx="1"/>
          </p:nvPr>
        </p:nvSpPr>
        <p:spPr/>
        <p:txBody>
          <a:bodyPr vert="horz" lIns="91440" tIns="45720" rIns="91440" bIns="45720" rtlCol="0" anchor="t">
            <a:normAutofit/>
          </a:bodyPr>
          <a:lstStyle/>
          <a:p>
            <a:r>
              <a:rPr lang="en-US" dirty="0">
                <a:ea typeface="Open Sans Light"/>
                <a:cs typeface="Open Sans Light"/>
              </a:rPr>
              <a:t>Mira Ruth-Viitanen, </a:t>
            </a:r>
            <a:r>
              <a:rPr lang="en-US" dirty="0" err="1">
                <a:ea typeface="Open Sans Light"/>
                <a:cs typeface="Open Sans Light"/>
              </a:rPr>
              <a:t>Gradia</a:t>
            </a:r>
            <a:endParaRPr lang="en-US" dirty="0" err="1"/>
          </a:p>
        </p:txBody>
      </p:sp>
    </p:spTree>
    <p:extLst>
      <p:ext uri="{BB962C8B-B14F-4D97-AF65-F5344CB8AC3E}">
        <p14:creationId xmlns:p14="http://schemas.microsoft.com/office/powerpoint/2010/main" val="56563223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uva 4">
            <a:extLst>
              <a:ext uri="{FF2B5EF4-FFF2-40B4-BE49-F238E27FC236}">
                <a16:creationId xmlns:a16="http://schemas.microsoft.com/office/drawing/2014/main" id="{F529F94B-9B09-C3CB-F906-21041B84DFEF}"/>
              </a:ext>
            </a:extLst>
          </p:cNvPr>
          <p:cNvPicPr>
            <a:picLocks noChangeAspect="1"/>
          </p:cNvPicPr>
          <p:nvPr/>
        </p:nvPicPr>
        <p:blipFill rotWithShape="1">
          <a:blip r:embed="rId2"/>
          <a:srcRect l="7633" r="2834"/>
          <a:stretch/>
        </p:blipFill>
        <p:spPr>
          <a:xfrm>
            <a:off x="952499" y="277060"/>
            <a:ext cx="9934575" cy="5880852"/>
          </a:xfrm>
          <a:prstGeom prst="rect">
            <a:avLst/>
          </a:prstGeom>
        </p:spPr>
      </p:pic>
      <p:sp>
        <p:nvSpPr>
          <p:cNvPr id="7" name="Tekstiruutu 6">
            <a:extLst>
              <a:ext uri="{FF2B5EF4-FFF2-40B4-BE49-F238E27FC236}">
                <a16:creationId xmlns:a16="http://schemas.microsoft.com/office/drawing/2014/main" id="{7C95D237-1FEE-F441-AC6E-58D69CA68AB3}"/>
              </a:ext>
            </a:extLst>
          </p:cNvPr>
          <p:cNvSpPr txBox="1"/>
          <p:nvPr/>
        </p:nvSpPr>
        <p:spPr>
          <a:xfrm>
            <a:off x="1104900" y="743180"/>
            <a:ext cx="8039100" cy="313932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3900" b="0" i="0" u="none" strike="noStrike" kern="1200" cap="none" spc="0" normalizeH="0" baseline="0" noProof="0">
                <a:ln>
                  <a:noFill/>
                </a:ln>
                <a:solidFill>
                  <a:prstClr val="white"/>
                </a:solidFill>
                <a:effectLst/>
                <a:uLnTx/>
                <a:uFillTx/>
                <a:latin typeface="Agency FB" panose="020B0503020202020204" pitchFamily="34" charset="0"/>
                <a:ea typeface="+mn-ea"/>
                <a:cs typeface="+mn-cs"/>
              </a:rPr>
              <a:t>Hyvinvointia maapallon kantokyvyn rajoissa</a:t>
            </a:r>
            <a:br>
              <a:rPr kumimoji="0" lang="fi-FI" sz="3900" b="0" i="0" u="none" strike="noStrike" kern="1200" cap="none" spc="0" normalizeH="0" baseline="0" noProof="0">
                <a:ln>
                  <a:noFill/>
                </a:ln>
                <a:solidFill>
                  <a:prstClr val="white"/>
                </a:solidFill>
                <a:effectLst/>
                <a:uLnTx/>
                <a:uFillTx/>
                <a:latin typeface="Helvetica Neue"/>
                <a:ea typeface="+mn-ea"/>
                <a:cs typeface="+mn-cs"/>
              </a:rPr>
            </a:br>
            <a:br>
              <a:rPr kumimoji="0" lang="fi-FI" sz="3900" b="0" i="0" u="none" strike="noStrike" kern="1200" cap="none" spc="0" normalizeH="0" baseline="0" noProof="0">
                <a:ln>
                  <a:noFill/>
                </a:ln>
                <a:solidFill>
                  <a:prstClr val="white"/>
                </a:solidFill>
                <a:effectLst/>
                <a:uLnTx/>
                <a:uFillTx/>
                <a:latin typeface="Calibri Light" panose="020F0302020204030204"/>
                <a:ea typeface="+mn-ea"/>
                <a:cs typeface="+mn-cs"/>
              </a:rPr>
            </a:br>
            <a:r>
              <a:rPr kumimoji="0" lang="fi-FI" sz="3900" b="1" i="0" u="none" strike="noStrike" kern="1200" cap="none" spc="0" normalizeH="0" baseline="0" noProof="0">
                <a:ln>
                  <a:noFill/>
                </a:ln>
                <a:solidFill>
                  <a:prstClr val="white"/>
                </a:solidFill>
                <a:effectLst/>
                <a:uLnTx/>
                <a:uFillTx/>
                <a:latin typeface="Agency FB" panose="020B0503020202020204" pitchFamily="34" charset="0"/>
                <a:ea typeface="+mn-ea"/>
                <a:cs typeface="+mn-cs"/>
              </a:rPr>
              <a:t>KESTÄVYYS KUVINA ARJESSA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3900" b="1" i="0" u="none" strike="noStrike" kern="1200" cap="none" spc="0" normalizeH="0" baseline="0" noProof="0">
              <a:ln>
                <a:noFill/>
              </a:ln>
              <a:solidFill>
                <a:prstClr val="white"/>
              </a:solidFill>
              <a:effectLst/>
              <a:uLnTx/>
              <a:uFillTx/>
              <a:latin typeface="Agency FB" panose="020B0503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2400" b="0" i="0" u="none" strike="noStrike" kern="1200" cap="none" spc="0" normalizeH="0" baseline="0" noProof="0">
                <a:ln>
                  <a:noFill/>
                </a:ln>
                <a:solidFill>
                  <a:srgbClr val="FFFFFF"/>
                </a:solidFill>
                <a:effectLst/>
                <a:uLnTx/>
                <a:uFillTx/>
                <a:latin typeface="Agency FB" panose="020B0503020202020204" pitchFamily="34" charset="0"/>
                <a:ea typeface="+mn-ea"/>
                <a:cs typeface="Aharoni" panose="02010803020104030203" pitchFamily="2" charset="-79"/>
              </a:rPr>
              <a:t>Teemapäivän tehtävä</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i-FI" sz="1800" b="0" i="0" u="none" strike="noStrike" kern="1200" cap="none" spc="0" normalizeH="0" baseline="0" noProof="0">
              <a:ln>
                <a:noFill/>
              </a:ln>
              <a:solidFill>
                <a:srgbClr val="393A3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4799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0F4349B-8D13-0F44-25EF-269A49C67B0F}"/>
              </a:ext>
            </a:extLst>
          </p:cNvPr>
          <p:cNvSpPr>
            <a:spLocks noGrp="1"/>
          </p:cNvSpPr>
          <p:nvPr>
            <p:ph type="title"/>
          </p:nvPr>
        </p:nvSpPr>
        <p:spPr/>
        <p:txBody>
          <a:bodyPr/>
          <a:lstStyle/>
          <a:p>
            <a:r>
              <a:rPr lang="fi-FI">
                <a:solidFill>
                  <a:schemeClr val="accent1"/>
                </a:solidFill>
              </a:rPr>
              <a:t>Teemapäivä | Energia</a:t>
            </a:r>
          </a:p>
        </p:txBody>
      </p:sp>
      <p:graphicFrame>
        <p:nvGraphicFramePr>
          <p:cNvPr id="4" name="Sisällön paikkamerkki 3">
            <a:extLst>
              <a:ext uri="{FF2B5EF4-FFF2-40B4-BE49-F238E27FC236}">
                <a16:creationId xmlns:a16="http://schemas.microsoft.com/office/drawing/2014/main" id="{3363EE73-1069-5466-516A-6A4963AF14FC}"/>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3971191187"/>
              </p:ext>
            </p:extLst>
          </p:nvPr>
        </p:nvGraphicFramePr>
        <p:xfrm>
          <a:off x="940942" y="1226799"/>
          <a:ext cx="10801350" cy="5162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llipsi 4">
            <a:extLst>
              <a:ext uri="{FF2B5EF4-FFF2-40B4-BE49-F238E27FC236}">
                <a16:creationId xmlns:a16="http://schemas.microsoft.com/office/drawing/2014/main" id="{8CDD3F34-7C9D-B2B7-2012-9F4E9076024E}"/>
              </a:ext>
            </a:extLst>
          </p:cNvPr>
          <p:cNvSpPr/>
          <p:nvPr/>
        </p:nvSpPr>
        <p:spPr>
          <a:xfrm>
            <a:off x="5584968" y="3059567"/>
            <a:ext cx="1513298" cy="1497014"/>
          </a:xfrm>
          <a:prstGeom prst="ellipse">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i-FI" sz="2400" b="1" i="0" u="none" strike="noStrike" kern="1200" cap="none" spc="0" normalizeH="0" baseline="0" noProof="0">
                <a:ln>
                  <a:noFill/>
                </a:ln>
                <a:solidFill>
                  <a:srgbClr val="393A3C"/>
                </a:solidFill>
                <a:effectLst/>
                <a:uLnTx/>
                <a:uFillTx/>
                <a:latin typeface="Calibri" panose="020F0502020204030204"/>
                <a:ea typeface="+mn-ea"/>
                <a:cs typeface="+mn-cs"/>
              </a:rPr>
              <a:t>KESTÄ-VYYS</a:t>
            </a:r>
          </a:p>
        </p:txBody>
      </p:sp>
    </p:spTree>
    <p:extLst>
      <p:ext uri="{BB962C8B-B14F-4D97-AF65-F5344CB8AC3E}">
        <p14:creationId xmlns:p14="http://schemas.microsoft.com/office/powerpoint/2010/main" val="394045260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C40AE6-2EB1-BC26-3D63-907B0CFB21EF}"/>
              </a:ext>
            </a:extLst>
          </p:cNvPr>
          <p:cNvSpPr>
            <a:spLocks noGrp="1"/>
          </p:cNvSpPr>
          <p:nvPr>
            <p:ph type="title"/>
          </p:nvPr>
        </p:nvSpPr>
        <p:spPr/>
        <p:txBody>
          <a:bodyPr/>
          <a:lstStyle/>
          <a:p>
            <a:r>
              <a:rPr lang="fi-FI"/>
              <a:t>Arvot ja kestävä kehitys oppilaitoksen toimintakulttuurissa</a:t>
            </a:r>
          </a:p>
        </p:txBody>
      </p:sp>
      <p:sp>
        <p:nvSpPr>
          <p:cNvPr id="4" name="TextBox 3">
            <a:extLst>
              <a:ext uri="{FF2B5EF4-FFF2-40B4-BE49-F238E27FC236}">
                <a16:creationId xmlns:a16="http://schemas.microsoft.com/office/drawing/2014/main" id="{CC024BCC-0DED-7760-2F93-49067C4380F6}"/>
              </a:ext>
            </a:extLst>
          </p:cNvPr>
          <p:cNvSpPr txBox="1"/>
          <p:nvPr/>
        </p:nvSpPr>
        <p:spPr>
          <a:xfrm>
            <a:off x="1560687" y="5977054"/>
            <a:ext cx="9070625" cy="369332"/>
          </a:xfrm>
          <a:prstGeom prst="rect">
            <a:avLst/>
          </a:prstGeom>
          <a:noFill/>
        </p:spPr>
        <p:txBody>
          <a:bodyPr wrap="none" rtlCol="0">
            <a:spAutoFit/>
          </a:bodyPr>
          <a:lstStyle/>
          <a:p>
            <a:r>
              <a:rPr lang="fi-FI"/>
              <a:t>(</a:t>
            </a:r>
            <a:r>
              <a:rPr lang="fi-FI" err="1"/>
              <a:t>Muk</a:t>
            </a:r>
            <a:r>
              <a:rPr lang="fi-FI"/>
              <a:t>. </a:t>
            </a:r>
            <a:r>
              <a:rPr lang="fi-FI" err="1"/>
              <a:t>Laininen</a:t>
            </a:r>
            <a:r>
              <a:rPr lang="fi-FI"/>
              <a:t>, Manninen, Tenhunen 2006: Näkökulmia kestävään kehitykseen oppilaitoksissa)</a:t>
            </a:r>
          </a:p>
        </p:txBody>
      </p:sp>
      <p:graphicFrame>
        <p:nvGraphicFramePr>
          <p:cNvPr id="5" name="Diagram 4">
            <a:extLst>
              <a:ext uri="{FF2B5EF4-FFF2-40B4-BE49-F238E27FC236}">
                <a16:creationId xmlns:a16="http://schemas.microsoft.com/office/drawing/2014/main" id="{FBD12CAB-A548-DD2B-6AE3-C6A7EEC76CFD}"/>
              </a:ext>
            </a:extLst>
          </p:cNvPr>
          <p:cNvGraphicFramePr/>
          <p:nvPr>
            <p:extLst>
              <p:ext uri="{D42A27DB-BD31-4B8C-83A1-F6EECF244321}">
                <p14:modId xmlns:p14="http://schemas.microsoft.com/office/powerpoint/2010/main" val="3826571535"/>
              </p:ext>
            </p:extLst>
          </p:nvPr>
        </p:nvGraphicFramePr>
        <p:xfrm>
          <a:off x="772221" y="1561172"/>
          <a:ext cx="10647556" cy="44270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2341322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Kuva 1">
            <a:extLst>
              <a:ext uri="{FF2B5EF4-FFF2-40B4-BE49-F238E27FC236}">
                <a16:creationId xmlns:a16="http://schemas.microsoft.com/office/drawing/2014/main" id="{E2B6DDBA-F366-EDE0-705A-563AD7A6323F}"/>
              </a:ext>
            </a:extLst>
          </p:cNvPr>
          <p:cNvPicPr>
            <a:picLocks noChangeAspect="1"/>
          </p:cNvPicPr>
          <p:nvPr/>
        </p:nvPicPr>
        <p:blipFill>
          <a:blip r:embed="rId2"/>
          <a:stretch>
            <a:fillRect/>
          </a:stretch>
        </p:blipFill>
        <p:spPr>
          <a:xfrm>
            <a:off x="2049780" y="1120140"/>
            <a:ext cx="8704891" cy="5048250"/>
          </a:xfrm>
          <a:prstGeom prst="rect">
            <a:avLst/>
          </a:prstGeom>
        </p:spPr>
      </p:pic>
    </p:spTree>
    <p:extLst>
      <p:ext uri="{BB962C8B-B14F-4D97-AF65-F5344CB8AC3E}">
        <p14:creationId xmlns:p14="http://schemas.microsoft.com/office/powerpoint/2010/main" val="326664101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5" name="Rectangle 30">
            <a:extLst>
              <a:ext uri="{FF2B5EF4-FFF2-40B4-BE49-F238E27FC236}">
                <a16:creationId xmlns:a16="http://schemas.microsoft.com/office/drawing/2014/main" id="{B99E4D29-5F08-447A-A2A3-AB222BB49F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 name="Kuva 16" descr="Kuva, joka sisältää kohteen ulko&#10;&#10;Kuvaus luotu automaattisesti">
            <a:extLst>
              <a:ext uri="{FF2B5EF4-FFF2-40B4-BE49-F238E27FC236}">
                <a16:creationId xmlns:a16="http://schemas.microsoft.com/office/drawing/2014/main" id="{28CC20E1-B54D-5BDB-90BA-1FF12B11D556}"/>
              </a:ext>
            </a:extLst>
          </p:cNvPr>
          <p:cNvPicPr>
            <a:picLocks noChangeAspect="1"/>
          </p:cNvPicPr>
          <p:nvPr/>
        </p:nvPicPr>
        <p:blipFill rotWithShape="1">
          <a:blip r:embed="rId3"/>
          <a:srcRect b="3690"/>
          <a:stretch/>
        </p:blipFill>
        <p:spPr>
          <a:xfrm>
            <a:off x="191084" y="171715"/>
            <a:ext cx="7812386" cy="3724422"/>
          </a:xfrm>
          <a:prstGeom prst="rect">
            <a:avLst/>
          </a:prstGeom>
        </p:spPr>
      </p:pic>
      <p:pic>
        <p:nvPicPr>
          <p:cNvPr id="3" name="Kuva 2" descr="Kuva, joka sisältää kohteen taivas, maa, ulko, tuoli&#10;&#10;Kuvaus luotu automaattisesti">
            <a:extLst>
              <a:ext uri="{FF2B5EF4-FFF2-40B4-BE49-F238E27FC236}">
                <a16:creationId xmlns:a16="http://schemas.microsoft.com/office/drawing/2014/main" id="{47754B36-8B1C-DE19-6B54-D1DBADDB7C7F}"/>
              </a:ext>
            </a:extLst>
          </p:cNvPr>
          <p:cNvPicPr>
            <a:picLocks noChangeAspect="1"/>
          </p:cNvPicPr>
          <p:nvPr/>
        </p:nvPicPr>
        <p:blipFill rotWithShape="1">
          <a:blip r:embed="rId4"/>
          <a:srcRect t="13219" r="2" b="1754"/>
          <a:stretch/>
        </p:blipFill>
        <p:spPr>
          <a:xfrm>
            <a:off x="8195999" y="169254"/>
            <a:ext cx="3826711" cy="2066161"/>
          </a:xfrm>
          <a:prstGeom prst="rect">
            <a:avLst/>
          </a:prstGeom>
        </p:spPr>
      </p:pic>
      <p:pic>
        <p:nvPicPr>
          <p:cNvPr id="9" name="Kuva 8" descr="Kuva, joka sisältää kohteen taivas, ulko, savu, kuljetus&#10;&#10;Kuvaus luotu automaattisesti">
            <a:extLst>
              <a:ext uri="{FF2B5EF4-FFF2-40B4-BE49-F238E27FC236}">
                <a16:creationId xmlns:a16="http://schemas.microsoft.com/office/drawing/2014/main" id="{79D7A491-431E-E3EC-D7CC-56FF4D1CA63E}"/>
              </a:ext>
            </a:extLst>
          </p:cNvPr>
          <p:cNvPicPr>
            <a:picLocks noChangeAspect="1"/>
          </p:cNvPicPr>
          <p:nvPr/>
        </p:nvPicPr>
        <p:blipFill rotWithShape="1">
          <a:blip r:embed="rId5"/>
          <a:srcRect l="3843" r="-3" b="-3"/>
          <a:stretch/>
        </p:blipFill>
        <p:spPr>
          <a:xfrm>
            <a:off x="191087" y="4070780"/>
            <a:ext cx="3808694" cy="2624098"/>
          </a:xfrm>
          <a:prstGeom prst="rect">
            <a:avLst/>
          </a:prstGeom>
        </p:spPr>
      </p:pic>
      <p:pic>
        <p:nvPicPr>
          <p:cNvPr id="5" name="Kuva 4" descr="Kuva, joka sisältää kohteen henkilö&#10;&#10;Kuvaus luotu automaattisesti">
            <a:extLst>
              <a:ext uri="{FF2B5EF4-FFF2-40B4-BE49-F238E27FC236}">
                <a16:creationId xmlns:a16="http://schemas.microsoft.com/office/drawing/2014/main" id="{D400288D-BE12-D126-776C-2D403F62D1DA}"/>
              </a:ext>
            </a:extLst>
          </p:cNvPr>
          <p:cNvPicPr>
            <a:picLocks noChangeAspect="1"/>
          </p:cNvPicPr>
          <p:nvPr/>
        </p:nvPicPr>
        <p:blipFill rotWithShape="1">
          <a:blip r:embed="rId6"/>
          <a:srcRect t="3601" r="5" b="24962"/>
          <a:stretch/>
        </p:blipFill>
        <p:spPr>
          <a:xfrm>
            <a:off x="4185626" y="4074509"/>
            <a:ext cx="3814183" cy="2605117"/>
          </a:xfrm>
          <a:prstGeom prst="rect">
            <a:avLst/>
          </a:prstGeom>
        </p:spPr>
      </p:pic>
      <p:pic>
        <p:nvPicPr>
          <p:cNvPr id="11" name="Kuva 10" descr="Kuva, joka sisältää kohteen henkilö, nainen, sisä, ikkuna&#10;&#10;Kuvaus luotu automaattisesti">
            <a:extLst>
              <a:ext uri="{FF2B5EF4-FFF2-40B4-BE49-F238E27FC236}">
                <a16:creationId xmlns:a16="http://schemas.microsoft.com/office/drawing/2014/main" id="{2A139FFB-AE4A-7238-4D18-4C6FF5C16F73}"/>
              </a:ext>
            </a:extLst>
          </p:cNvPr>
          <p:cNvPicPr>
            <a:picLocks noChangeAspect="1"/>
          </p:cNvPicPr>
          <p:nvPr/>
        </p:nvPicPr>
        <p:blipFill rotWithShape="1">
          <a:blip r:embed="rId7"/>
          <a:srcRect r="2" b="12304"/>
          <a:stretch/>
        </p:blipFill>
        <p:spPr>
          <a:xfrm>
            <a:off x="8179442" y="2391883"/>
            <a:ext cx="3826711" cy="2072296"/>
          </a:xfrm>
          <a:prstGeom prst="rect">
            <a:avLst/>
          </a:prstGeom>
        </p:spPr>
      </p:pic>
      <p:pic>
        <p:nvPicPr>
          <p:cNvPr id="13" name="Kuva 12" descr="Kuva, joka sisältää kohteen teksti, puu, taivas, ulko&#10;&#10;Kuvaus luotu automaattisesti">
            <a:extLst>
              <a:ext uri="{FF2B5EF4-FFF2-40B4-BE49-F238E27FC236}">
                <a16:creationId xmlns:a16="http://schemas.microsoft.com/office/drawing/2014/main" id="{61C5C868-0EBB-C220-A0BF-E98438E82264}"/>
              </a:ext>
            </a:extLst>
          </p:cNvPr>
          <p:cNvPicPr>
            <a:picLocks noChangeAspect="1"/>
          </p:cNvPicPr>
          <p:nvPr/>
        </p:nvPicPr>
        <p:blipFill rotWithShape="1">
          <a:blip r:embed="rId8"/>
          <a:srcRect t="11723" b="31873"/>
          <a:stretch/>
        </p:blipFill>
        <p:spPr>
          <a:xfrm>
            <a:off x="8193994" y="4620643"/>
            <a:ext cx="3826711" cy="2066908"/>
          </a:xfrm>
          <a:prstGeom prst="rect">
            <a:avLst/>
          </a:prstGeom>
        </p:spPr>
      </p:pic>
    </p:spTree>
    <p:extLst>
      <p:ext uri="{BB962C8B-B14F-4D97-AF65-F5344CB8AC3E}">
        <p14:creationId xmlns:p14="http://schemas.microsoft.com/office/powerpoint/2010/main" val="176345830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5D13CC36-B950-4F02-9BAF-9A7EB26739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4F2E2428-58BA-458D-AA54-05502E63F3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748215" cy="6857999"/>
          </a:xfrm>
          <a:custGeom>
            <a:avLst/>
            <a:gdLst>
              <a:gd name="connsiteX0" fmla="*/ 0 w 9024730"/>
              <a:gd name="connsiteY0" fmla="*/ 0 h 6857999"/>
              <a:gd name="connsiteX1" fmla="*/ 9024730 w 9024730"/>
              <a:gd name="connsiteY1" fmla="*/ 0 h 6857999"/>
              <a:gd name="connsiteX2" fmla="*/ 9024730 w 9024730"/>
              <a:gd name="connsiteY2" fmla="*/ 2 h 6857999"/>
              <a:gd name="connsiteX3" fmla="*/ 8447016 w 9024730"/>
              <a:gd name="connsiteY3" fmla="*/ 2 h 6857999"/>
              <a:gd name="connsiteX4" fmla="*/ 8441214 w 9024730"/>
              <a:gd name="connsiteY4" fmla="*/ 14562 h 6857999"/>
              <a:gd name="connsiteX5" fmla="*/ 8445389 w 9024730"/>
              <a:gd name="connsiteY5" fmla="*/ 59077 h 6857999"/>
              <a:gd name="connsiteX6" fmla="*/ 8437086 w 9024730"/>
              <a:gd name="connsiteY6" fmla="*/ 107668 h 6857999"/>
              <a:gd name="connsiteX7" fmla="*/ 8458599 w 9024730"/>
              <a:gd name="connsiteY7" fmla="*/ 246136 h 6857999"/>
              <a:gd name="connsiteX8" fmla="*/ 8433237 w 9024730"/>
              <a:gd name="connsiteY8" fmla="*/ 372908 h 6857999"/>
              <a:gd name="connsiteX9" fmla="*/ 8430194 w 9024730"/>
              <a:gd name="connsiteY9" fmla="*/ 450607 h 6857999"/>
              <a:gd name="connsiteX10" fmla="*/ 8443315 w 9024730"/>
              <a:gd name="connsiteY10" fmla="*/ 812800 h 6857999"/>
              <a:gd name="connsiteX11" fmla="*/ 8453042 w 9024730"/>
              <a:gd name="connsiteY11" fmla="*/ 912727 h 6857999"/>
              <a:gd name="connsiteX12" fmla="*/ 8451649 w 9024730"/>
              <a:gd name="connsiteY12" fmla="*/ 989950 h 6857999"/>
              <a:gd name="connsiteX13" fmla="*/ 8455592 w 9024730"/>
              <a:gd name="connsiteY13" fmla="*/ 1141745 h 6857999"/>
              <a:gd name="connsiteX14" fmla="*/ 8470203 w 9024730"/>
              <a:gd name="connsiteY14" fmla="*/ 1265454 h 6857999"/>
              <a:gd name="connsiteX15" fmla="*/ 8499638 w 9024730"/>
              <a:gd name="connsiteY15" fmla="*/ 1385480 h 6857999"/>
              <a:gd name="connsiteX16" fmla="*/ 8518660 w 9024730"/>
              <a:gd name="connsiteY16" fmla="*/ 1458060 h 6857999"/>
              <a:gd name="connsiteX17" fmla="*/ 8539125 w 9024730"/>
              <a:gd name="connsiteY17" fmla="*/ 1513175 h 6857999"/>
              <a:gd name="connsiteX18" fmla="*/ 8570281 w 9024730"/>
              <a:gd name="connsiteY18" fmla="*/ 1570809 h 6857999"/>
              <a:gd name="connsiteX19" fmla="*/ 8605212 w 9024730"/>
              <a:gd name="connsiteY19" fmla="*/ 1638391 h 6857999"/>
              <a:gd name="connsiteX20" fmla="*/ 8626457 w 9024730"/>
              <a:gd name="connsiteY20" fmla="*/ 1742490 h 6857999"/>
              <a:gd name="connsiteX21" fmla="*/ 8654861 w 9024730"/>
              <a:gd name="connsiteY21" fmla="*/ 1818229 h 6857999"/>
              <a:gd name="connsiteX22" fmla="*/ 8648005 w 9024730"/>
              <a:gd name="connsiteY22" fmla="*/ 1862723 h 6857999"/>
              <a:gd name="connsiteX23" fmla="*/ 8654469 w 9024730"/>
              <a:gd name="connsiteY23" fmla="*/ 1917476 h 6857999"/>
              <a:gd name="connsiteX24" fmla="*/ 8649702 w 9024730"/>
              <a:gd name="connsiteY24" fmla="*/ 1972204 h 6857999"/>
              <a:gd name="connsiteX25" fmla="*/ 8656357 w 9024730"/>
              <a:gd name="connsiteY25" fmla="*/ 2054291 h 6857999"/>
              <a:gd name="connsiteX26" fmla="*/ 8648660 w 9024730"/>
              <a:gd name="connsiteY26" fmla="*/ 2227417 h 6857999"/>
              <a:gd name="connsiteX27" fmla="*/ 8607609 w 9024730"/>
              <a:gd name="connsiteY27" fmla="*/ 2510933 h 6857999"/>
              <a:gd name="connsiteX28" fmla="*/ 8608432 w 9024730"/>
              <a:gd name="connsiteY28" fmla="*/ 2741866 h 6857999"/>
              <a:gd name="connsiteX29" fmla="*/ 8619112 w 9024730"/>
              <a:gd name="connsiteY29" fmla="*/ 2864935 h 6857999"/>
              <a:gd name="connsiteX30" fmla="*/ 8627742 w 9024730"/>
              <a:gd name="connsiteY30" fmla="*/ 2950807 h 6857999"/>
              <a:gd name="connsiteX31" fmla="*/ 8611822 w 9024730"/>
              <a:gd name="connsiteY31" fmla="*/ 2978246 h 6857999"/>
              <a:gd name="connsiteX32" fmla="*/ 8608239 w 9024730"/>
              <a:gd name="connsiteY32" fmla="*/ 2995916 h 6857999"/>
              <a:gd name="connsiteX33" fmla="*/ 8598647 w 9024730"/>
              <a:gd name="connsiteY33" fmla="*/ 2998648 h 6857999"/>
              <a:gd name="connsiteX34" fmla="*/ 8587108 w 9024730"/>
              <a:gd name="connsiteY34" fmla="*/ 3023630 h 6857999"/>
              <a:gd name="connsiteX35" fmla="*/ 8577885 w 9024730"/>
              <a:gd name="connsiteY35" fmla="*/ 3096975 h 6857999"/>
              <a:gd name="connsiteX36" fmla="*/ 8557492 w 9024730"/>
              <a:gd name="connsiteY36" fmla="*/ 3216657 h 6857999"/>
              <a:gd name="connsiteX37" fmla="*/ 8560894 w 9024730"/>
              <a:gd name="connsiteY37" fmla="*/ 3310980 h 6857999"/>
              <a:gd name="connsiteX38" fmla="*/ 8547852 w 9024730"/>
              <a:gd name="connsiteY38" fmla="*/ 3344725 h 6857999"/>
              <a:gd name="connsiteX39" fmla="*/ 8535427 w 9024730"/>
              <a:gd name="connsiteY39" fmla="*/ 3393250 h 6857999"/>
              <a:gd name="connsiteX40" fmla="*/ 8520092 w 9024730"/>
              <a:gd name="connsiteY40" fmla="*/ 3514536 h 6857999"/>
              <a:gd name="connsiteX41" fmla="*/ 8497231 w 9024730"/>
              <a:gd name="connsiteY41" fmla="*/ 3686149 h 6857999"/>
              <a:gd name="connsiteX42" fmla="*/ 8489799 w 9024730"/>
              <a:gd name="connsiteY42" fmla="*/ 3692208 h 6857999"/>
              <a:gd name="connsiteX43" fmla="*/ 8475804 w 9024730"/>
              <a:gd name="connsiteY43" fmla="*/ 3776022 h 6857999"/>
              <a:gd name="connsiteX44" fmla="*/ 8471279 w 9024730"/>
              <a:gd name="connsiteY44" fmla="*/ 3977138 h 6857999"/>
              <a:gd name="connsiteX45" fmla="*/ 8408913 w 9024730"/>
              <a:gd name="connsiteY45" fmla="*/ 4222149 h 6857999"/>
              <a:gd name="connsiteX46" fmla="*/ 8402112 w 9024730"/>
              <a:gd name="connsiteY46" fmla="*/ 4364683 h 6857999"/>
              <a:gd name="connsiteX47" fmla="*/ 8393355 w 9024730"/>
              <a:gd name="connsiteY47" fmla="*/ 4462471 h 6857999"/>
              <a:gd name="connsiteX48" fmla="*/ 8376166 w 9024730"/>
              <a:gd name="connsiteY48" fmla="*/ 4574052 h 6857999"/>
              <a:gd name="connsiteX49" fmla="*/ 8341678 w 9024730"/>
              <a:gd name="connsiteY49" fmla="*/ 4667756 h 6857999"/>
              <a:gd name="connsiteX50" fmla="*/ 8273661 w 9024730"/>
              <a:gd name="connsiteY50" fmla="*/ 4799019 h 6857999"/>
              <a:gd name="connsiteX51" fmla="*/ 8256132 w 9024730"/>
              <a:gd name="connsiteY51" fmla="*/ 4849614 h 6857999"/>
              <a:gd name="connsiteX52" fmla="*/ 8226804 w 9024730"/>
              <a:gd name="connsiteY52" fmla="*/ 4919971 h 6857999"/>
              <a:gd name="connsiteX53" fmla="*/ 8171825 w 9024730"/>
              <a:gd name="connsiteY53" fmla="*/ 5010766 h 6857999"/>
              <a:gd name="connsiteX54" fmla="*/ 8143172 w 9024730"/>
              <a:gd name="connsiteY54" fmla="*/ 5088190 h 6857999"/>
              <a:gd name="connsiteX55" fmla="*/ 8126363 w 9024730"/>
              <a:gd name="connsiteY55" fmla="*/ 5143922 h 6857999"/>
              <a:gd name="connsiteX56" fmla="*/ 8103782 w 9024730"/>
              <a:gd name="connsiteY56" fmla="*/ 5284346 h 6857999"/>
              <a:gd name="connsiteX57" fmla="*/ 8084361 w 9024730"/>
              <a:gd name="connsiteY57" fmla="*/ 5390948 h 6857999"/>
              <a:gd name="connsiteX58" fmla="*/ 8062552 w 9024730"/>
              <a:gd name="connsiteY58" fmla="*/ 5470854 h 6857999"/>
              <a:gd name="connsiteX59" fmla="*/ 8057342 w 9024730"/>
              <a:gd name="connsiteY59" fmla="*/ 5529643 h 6857999"/>
              <a:gd name="connsiteX60" fmla="*/ 8044923 w 9024730"/>
              <a:gd name="connsiteY60" fmla="*/ 5597292 h 6857999"/>
              <a:gd name="connsiteX61" fmla="*/ 8035233 w 9024730"/>
              <a:gd name="connsiteY61" fmla="*/ 5608899 h 6857999"/>
              <a:gd name="connsiteX62" fmla="*/ 8018178 w 9024730"/>
              <a:gd name="connsiteY62" fmla="*/ 5684911 h 6857999"/>
              <a:gd name="connsiteX63" fmla="*/ 8018018 w 9024730"/>
              <a:gd name="connsiteY63" fmla="*/ 5755776 h 6857999"/>
              <a:gd name="connsiteX64" fmla="*/ 8008640 w 9024730"/>
              <a:gd name="connsiteY64" fmla="*/ 5889599 h 6857999"/>
              <a:gd name="connsiteX65" fmla="*/ 8013542 w 9024730"/>
              <a:gd name="connsiteY65" fmla="*/ 5989744 h 6857999"/>
              <a:gd name="connsiteX66" fmla="*/ 7980757 w 9024730"/>
              <a:gd name="connsiteY66" fmla="*/ 6084926 h 6857999"/>
              <a:gd name="connsiteX67" fmla="*/ 7975907 w 9024730"/>
              <a:gd name="connsiteY67" fmla="*/ 6346549 h 6857999"/>
              <a:gd name="connsiteX68" fmla="*/ 7974221 w 9024730"/>
              <a:gd name="connsiteY68" fmla="*/ 6527527 h 6857999"/>
              <a:gd name="connsiteX69" fmla="*/ 7979135 w 9024730"/>
              <a:gd name="connsiteY69" fmla="*/ 6627129 h 6857999"/>
              <a:gd name="connsiteX70" fmla="*/ 7979404 w 9024730"/>
              <a:gd name="connsiteY70" fmla="*/ 6694819 h 6857999"/>
              <a:gd name="connsiteX71" fmla="*/ 8009526 w 9024730"/>
              <a:gd name="connsiteY71" fmla="*/ 6765445 h 6857999"/>
              <a:gd name="connsiteX72" fmla="*/ 8018211 w 9024730"/>
              <a:gd name="connsiteY72" fmla="*/ 6844697 h 6857999"/>
              <a:gd name="connsiteX73" fmla="*/ 8019608 w 9024730"/>
              <a:gd name="connsiteY73" fmla="*/ 6857999 h 6857999"/>
              <a:gd name="connsiteX74" fmla="*/ 0 w 9024730"/>
              <a:gd name="connsiteY74"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9024730" h="6857999">
                <a:moveTo>
                  <a:pt x="0" y="0"/>
                </a:moveTo>
                <a:lnTo>
                  <a:pt x="9024730" y="0"/>
                </a:lnTo>
                <a:lnTo>
                  <a:pt x="9024730" y="2"/>
                </a:lnTo>
                <a:lnTo>
                  <a:pt x="8447016" y="2"/>
                </a:lnTo>
                <a:lnTo>
                  <a:pt x="8441214" y="14562"/>
                </a:lnTo>
                <a:lnTo>
                  <a:pt x="8445389" y="59077"/>
                </a:lnTo>
                <a:cubicBezTo>
                  <a:pt x="8445971" y="76949"/>
                  <a:pt x="8436504" y="89796"/>
                  <a:pt x="8437086" y="107668"/>
                </a:cubicBezTo>
                <a:cubicBezTo>
                  <a:pt x="8417947" y="138162"/>
                  <a:pt x="8459241" y="201929"/>
                  <a:pt x="8458599" y="246136"/>
                </a:cubicBezTo>
                <a:cubicBezTo>
                  <a:pt x="8457958" y="290343"/>
                  <a:pt x="8471649" y="364179"/>
                  <a:pt x="8433237" y="372908"/>
                </a:cubicBezTo>
                <a:cubicBezTo>
                  <a:pt x="8426916" y="431308"/>
                  <a:pt x="8438389" y="357606"/>
                  <a:pt x="8430194" y="450607"/>
                </a:cubicBezTo>
                <a:cubicBezTo>
                  <a:pt x="8466727" y="551950"/>
                  <a:pt x="8430182" y="787036"/>
                  <a:pt x="8443315" y="812800"/>
                </a:cubicBezTo>
                <a:cubicBezTo>
                  <a:pt x="8478999" y="860799"/>
                  <a:pt x="8435788" y="854953"/>
                  <a:pt x="8453042" y="912727"/>
                </a:cubicBezTo>
                <a:cubicBezTo>
                  <a:pt x="8462900" y="945986"/>
                  <a:pt x="8451223" y="951781"/>
                  <a:pt x="8451649" y="989950"/>
                </a:cubicBezTo>
                <a:cubicBezTo>
                  <a:pt x="8452074" y="1028120"/>
                  <a:pt x="8452500" y="1095828"/>
                  <a:pt x="8455592" y="1141745"/>
                </a:cubicBezTo>
                <a:cubicBezTo>
                  <a:pt x="8458684" y="1187662"/>
                  <a:pt x="8470047" y="1234783"/>
                  <a:pt x="8470203" y="1265454"/>
                </a:cubicBezTo>
                <a:cubicBezTo>
                  <a:pt x="8458947" y="1304052"/>
                  <a:pt x="8496012" y="1370755"/>
                  <a:pt x="8499638" y="1385480"/>
                </a:cubicBezTo>
                <a:cubicBezTo>
                  <a:pt x="8514485" y="1422714"/>
                  <a:pt x="8525070" y="1428103"/>
                  <a:pt x="8518660" y="1458060"/>
                </a:cubicBezTo>
                <a:cubicBezTo>
                  <a:pt x="8518783" y="1468057"/>
                  <a:pt x="8539003" y="1503177"/>
                  <a:pt x="8539125" y="1513175"/>
                </a:cubicBezTo>
                <a:lnTo>
                  <a:pt x="8570281" y="1570809"/>
                </a:lnTo>
                <a:cubicBezTo>
                  <a:pt x="8597636" y="1617136"/>
                  <a:pt x="8594573" y="1601443"/>
                  <a:pt x="8605212" y="1638391"/>
                </a:cubicBezTo>
                <a:cubicBezTo>
                  <a:pt x="8629645" y="1719640"/>
                  <a:pt x="8613884" y="1715203"/>
                  <a:pt x="8626457" y="1742490"/>
                </a:cubicBezTo>
                <a:lnTo>
                  <a:pt x="8654861" y="1818229"/>
                </a:lnTo>
                <a:cubicBezTo>
                  <a:pt x="8657202" y="1824059"/>
                  <a:pt x="8651899" y="1851211"/>
                  <a:pt x="8648005" y="1862723"/>
                </a:cubicBezTo>
                <a:lnTo>
                  <a:pt x="8654469" y="1917476"/>
                </a:lnTo>
                <a:lnTo>
                  <a:pt x="8649702" y="1972204"/>
                </a:lnTo>
                <a:cubicBezTo>
                  <a:pt x="8652251" y="1979569"/>
                  <a:pt x="8651461" y="2048203"/>
                  <a:pt x="8656357" y="2054291"/>
                </a:cubicBezTo>
                <a:cubicBezTo>
                  <a:pt x="8672645" y="2141657"/>
                  <a:pt x="8632397" y="2189849"/>
                  <a:pt x="8648660" y="2227417"/>
                </a:cubicBezTo>
                <a:cubicBezTo>
                  <a:pt x="8639941" y="2317591"/>
                  <a:pt x="8613796" y="2407644"/>
                  <a:pt x="8607609" y="2510933"/>
                </a:cubicBezTo>
                <a:cubicBezTo>
                  <a:pt x="8633490" y="2597916"/>
                  <a:pt x="8602674" y="2649734"/>
                  <a:pt x="8608432" y="2741866"/>
                </a:cubicBezTo>
                <a:cubicBezTo>
                  <a:pt x="8630300" y="2779815"/>
                  <a:pt x="8631929" y="2817058"/>
                  <a:pt x="8619112" y="2864935"/>
                </a:cubicBezTo>
                <a:cubicBezTo>
                  <a:pt x="8655820" y="2860552"/>
                  <a:pt x="8588374" y="2937673"/>
                  <a:pt x="8627742" y="2950807"/>
                </a:cubicBezTo>
                <a:lnTo>
                  <a:pt x="8611822" y="2978246"/>
                </a:lnTo>
                <a:lnTo>
                  <a:pt x="8608239" y="2995916"/>
                </a:lnTo>
                <a:lnTo>
                  <a:pt x="8598647" y="2998648"/>
                </a:lnTo>
                <a:lnTo>
                  <a:pt x="8587108" y="3023630"/>
                </a:lnTo>
                <a:cubicBezTo>
                  <a:pt x="8584111" y="3033333"/>
                  <a:pt x="8577413" y="3084375"/>
                  <a:pt x="8577885" y="3096975"/>
                </a:cubicBezTo>
                <a:cubicBezTo>
                  <a:pt x="8594321" y="3142205"/>
                  <a:pt x="8535131" y="3160433"/>
                  <a:pt x="8557492" y="3216657"/>
                </a:cubicBezTo>
                <a:cubicBezTo>
                  <a:pt x="8562518" y="3237178"/>
                  <a:pt x="8573573" y="3299737"/>
                  <a:pt x="8560894" y="3310980"/>
                </a:cubicBezTo>
                <a:cubicBezTo>
                  <a:pt x="8557601" y="3323902"/>
                  <a:pt x="8561083" y="3339340"/>
                  <a:pt x="8547852" y="3344725"/>
                </a:cubicBezTo>
                <a:cubicBezTo>
                  <a:pt x="8531788" y="3353908"/>
                  <a:pt x="8553430" y="3400659"/>
                  <a:pt x="8535427" y="3393250"/>
                </a:cubicBezTo>
                <a:cubicBezTo>
                  <a:pt x="8550195" y="3426421"/>
                  <a:pt x="8529553" y="3487753"/>
                  <a:pt x="8520092" y="3514536"/>
                </a:cubicBezTo>
                <a:cubicBezTo>
                  <a:pt x="8513726" y="3563353"/>
                  <a:pt x="8500070" y="3650327"/>
                  <a:pt x="8497231" y="3686149"/>
                </a:cubicBezTo>
                <a:cubicBezTo>
                  <a:pt x="8494574" y="3687657"/>
                  <a:pt x="8493370" y="3677229"/>
                  <a:pt x="8489799" y="3692208"/>
                </a:cubicBezTo>
                <a:cubicBezTo>
                  <a:pt x="8486228" y="3707187"/>
                  <a:pt x="8465938" y="3757479"/>
                  <a:pt x="8475804" y="3776022"/>
                </a:cubicBezTo>
                <a:cubicBezTo>
                  <a:pt x="8441061" y="3875691"/>
                  <a:pt x="8487451" y="3939839"/>
                  <a:pt x="8471279" y="3977138"/>
                </a:cubicBezTo>
                <a:cubicBezTo>
                  <a:pt x="8465599" y="4067300"/>
                  <a:pt x="8419685" y="4164564"/>
                  <a:pt x="8408913" y="4222149"/>
                </a:cubicBezTo>
                <a:cubicBezTo>
                  <a:pt x="8403583" y="4287917"/>
                  <a:pt x="8398240" y="4339232"/>
                  <a:pt x="8402112" y="4364683"/>
                </a:cubicBezTo>
                <a:lnTo>
                  <a:pt x="8393355" y="4462471"/>
                </a:lnTo>
                <a:cubicBezTo>
                  <a:pt x="8396004" y="4503329"/>
                  <a:pt x="8376320" y="4548111"/>
                  <a:pt x="8376166" y="4574052"/>
                </a:cubicBezTo>
                <a:cubicBezTo>
                  <a:pt x="8369380" y="4670665"/>
                  <a:pt x="8352302" y="4649921"/>
                  <a:pt x="8341678" y="4667756"/>
                </a:cubicBezTo>
                <a:cubicBezTo>
                  <a:pt x="8320864" y="4705850"/>
                  <a:pt x="8290794" y="4758928"/>
                  <a:pt x="8273661" y="4799019"/>
                </a:cubicBezTo>
                <a:cubicBezTo>
                  <a:pt x="8254323" y="4834076"/>
                  <a:pt x="8262378" y="4811645"/>
                  <a:pt x="8256132" y="4849614"/>
                </a:cubicBezTo>
                <a:cubicBezTo>
                  <a:pt x="8239320" y="4853334"/>
                  <a:pt x="8207060" y="4883089"/>
                  <a:pt x="8226804" y="4919971"/>
                </a:cubicBezTo>
                <a:lnTo>
                  <a:pt x="8171825" y="5010766"/>
                </a:lnTo>
                <a:cubicBezTo>
                  <a:pt x="8150097" y="4983259"/>
                  <a:pt x="8165842" y="5107656"/>
                  <a:pt x="8143172" y="5088190"/>
                </a:cubicBezTo>
                <a:cubicBezTo>
                  <a:pt x="8128060" y="5102008"/>
                  <a:pt x="8138350" y="5118851"/>
                  <a:pt x="8126363" y="5143922"/>
                </a:cubicBezTo>
                <a:cubicBezTo>
                  <a:pt x="8116335" y="5192745"/>
                  <a:pt x="8111851" y="5226225"/>
                  <a:pt x="8103782" y="5284346"/>
                </a:cubicBezTo>
                <a:cubicBezTo>
                  <a:pt x="8101016" y="5338386"/>
                  <a:pt x="8095811" y="5337325"/>
                  <a:pt x="8084361" y="5390948"/>
                </a:cubicBezTo>
                <a:cubicBezTo>
                  <a:pt x="8082912" y="5429655"/>
                  <a:pt x="8063705" y="5449508"/>
                  <a:pt x="8062552" y="5470854"/>
                </a:cubicBezTo>
                <a:cubicBezTo>
                  <a:pt x="8086776" y="5526328"/>
                  <a:pt x="8037513" y="5496377"/>
                  <a:pt x="8057342" y="5529643"/>
                </a:cubicBezTo>
                <a:cubicBezTo>
                  <a:pt x="8050653" y="5550879"/>
                  <a:pt x="8055939" y="5587444"/>
                  <a:pt x="8044923" y="5597292"/>
                </a:cubicBezTo>
                <a:lnTo>
                  <a:pt x="8035233" y="5608899"/>
                </a:lnTo>
                <a:cubicBezTo>
                  <a:pt x="8030775" y="5623501"/>
                  <a:pt x="8021047" y="5660431"/>
                  <a:pt x="8018178" y="5684911"/>
                </a:cubicBezTo>
                <a:cubicBezTo>
                  <a:pt x="8005590" y="5692608"/>
                  <a:pt x="8011744" y="5734344"/>
                  <a:pt x="8018018" y="5755776"/>
                </a:cubicBezTo>
                <a:cubicBezTo>
                  <a:pt x="8019409" y="5792777"/>
                  <a:pt x="7989082" y="5848613"/>
                  <a:pt x="8008640" y="5889599"/>
                </a:cubicBezTo>
                <a:cubicBezTo>
                  <a:pt x="8011480" y="5932097"/>
                  <a:pt x="8009486" y="5940901"/>
                  <a:pt x="8013542" y="5989744"/>
                </a:cubicBezTo>
                <a:cubicBezTo>
                  <a:pt x="8022089" y="6020787"/>
                  <a:pt x="7982918" y="6024963"/>
                  <a:pt x="7980757" y="6084926"/>
                </a:cubicBezTo>
                <a:cubicBezTo>
                  <a:pt x="7974117" y="6134231"/>
                  <a:pt x="7999371" y="6240432"/>
                  <a:pt x="7975907" y="6346549"/>
                </a:cubicBezTo>
                <a:cubicBezTo>
                  <a:pt x="7987225" y="6409741"/>
                  <a:pt x="7980509" y="6468689"/>
                  <a:pt x="7974221" y="6527527"/>
                </a:cubicBezTo>
                <a:cubicBezTo>
                  <a:pt x="7955361" y="6585667"/>
                  <a:pt x="7987786" y="6579284"/>
                  <a:pt x="7979135" y="6627129"/>
                </a:cubicBezTo>
                <a:cubicBezTo>
                  <a:pt x="7983057" y="6635153"/>
                  <a:pt x="7984986" y="6697665"/>
                  <a:pt x="7979404" y="6694819"/>
                </a:cubicBezTo>
                <a:cubicBezTo>
                  <a:pt x="7981755" y="6716947"/>
                  <a:pt x="8003903" y="6732844"/>
                  <a:pt x="8009526" y="6765445"/>
                </a:cubicBezTo>
                <a:cubicBezTo>
                  <a:pt x="8011113" y="6776325"/>
                  <a:pt x="8014662" y="6810511"/>
                  <a:pt x="8018211" y="6844697"/>
                </a:cubicBezTo>
                <a:lnTo>
                  <a:pt x="8019608" y="6857999"/>
                </a:lnTo>
                <a:lnTo>
                  <a:pt x="0" y="685799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Title 4">
            <a:extLst>
              <a:ext uri="{FF2B5EF4-FFF2-40B4-BE49-F238E27FC236}">
                <a16:creationId xmlns:a16="http://schemas.microsoft.com/office/drawing/2014/main" id="{920970E4-943B-9C74-2F43-3B81176E7C14}"/>
              </a:ext>
            </a:extLst>
          </p:cNvPr>
          <p:cNvSpPr>
            <a:spLocks noGrp="1"/>
          </p:cNvSpPr>
          <p:nvPr>
            <p:ph type="title"/>
          </p:nvPr>
        </p:nvSpPr>
        <p:spPr>
          <a:xfrm>
            <a:off x="1137034" y="609600"/>
            <a:ext cx="6881026" cy="1322887"/>
          </a:xfrm>
        </p:spPr>
        <p:txBody>
          <a:bodyPr>
            <a:normAutofit/>
          </a:bodyPr>
          <a:lstStyle/>
          <a:p>
            <a:r>
              <a:rPr lang="fi-FI" b="1">
                <a:latin typeface="+mn-lt"/>
              </a:rPr>
              <a:t>Tehtävä</a:t>
            </a:r>
          </a:p>
        </p:txBody>
      </p:sp>
      <p:sp>
        <p:nvSpPr>
          <p:cNvPr id="3" name="Sisällön paikkamerkki 2">
            <a:extLst>
              <a:ext uri="{FF2B5EF4-FFF2-40B4-BE49-F238E27FC236}">
                <a16:creationId xmlns:a16="http://schemas.microsoft.com/office/drawing/2014/main" id="{53BF5AB0-D99C-D21D-0D95-62A0DF43FD70}"/>
              </a:ext>
            </a:extLst>
          </p:cNvPr>
          <p:cNvSpPr>
            <a:spLocks noGrp="1"/>
          </p:cNvSpPr>
          <p:nvPr>
            <p:ph idx="1"/>
          </p:nvPr>
        </p:nvSpPr>
        <p:spPr>
          <a:xfrm>
            <a:off x="1137034" y="1804737"/>
            <a:ext cx="6573951" cy="4848725"/>
          </a:xfrm>
        </p:spPr>
        <p:txBody>
          <a:bodyPr vert="horz" lIns="91440" tIns="45720" rIns="91440" bIns="45720" rtlCol="0">
            <a:normAutofit/>
          </a:bodyPr>
          <a:lstStyle/>
          <a:p>
            <a:pPr marL="514350" indent="-514350">
              <a:buFont typeface="+mj-lt"/>
              <a:buAutoNum type="arabicPeriod"/>
            </a:pPr>
            <a:r>
              <a:rPr lang="fi-FI" sz="1600"/>
              <a:t>Kierrelkää oppilaitoksen alueella ja pohtikaa, </a:t>
            </a:r>
            <a:r>
              <a:rPr lang="fi-FI" sz="1600" b="1"/>
              <a:t>missä kaikessa kestävyys ilmenee?</a:t>
            </a:r>
          </a:p>
          <a:p>
            <a:pPr marL="514350" indent="-514350">
              <a:buFont typeface="+mj-lt"/>
              <a:buAutoNum type="arabicPeriod"/>
            </a:pPr>
            <a:r>
              <a:rPr lang="fi-FI" sz="1600" b="1"/>
              <a:t>Ota kuva tilanteesta, paikasta, asioista … </a:t>
            </a:r>
            <a:endParaRPr lang="fi-FI" sz="1600" b="1">
              <a:cs typeface="Calibri"/>
            </a:endParaRPr>
          </a:p>
          <a:p>
            <a:pPr marL="514350" indent="-514350">
              <a:buFont typeface="+mj-lt"/>
              <a:buAutoNum type="arabicPeriod"/>
            </a:pPr>
            <a:r>
              <a:rPr lang="fi-FI" sz="1600"/>
              <a:t>Siirry puhelimella QR-koodin kautta </a:t>
            </a:r>
            <a:r>
              <a:rPr lang="fi-FI" sz="1600" err="1"/>
              <a:t>Padletiin</a:t>
            </a:r>
            <a:r>
              <a:rPr lang="fi-FI" sz="1600"/>
              <a:t> (tai muulle alustalle) ja </a:t>
            </a:r>
            <a:r>
              <a:rPr lang="fi-FI" sz="1600" b="1"/>
              <a:t>liitä ottamasi kuva</a:t>
            </a:r>
          </a:p>
          <a:p>
            <a:pPr marL="514350" indent="-514350">
              <a:buFont typeface="+mj-lt"/>
              <a:buAutoNum type="arabicPeriod"/>
            </a:pPr>
            <a:r>
              <a:rPr lang="fi-FI" sz="1600"/>
              <a:t>Merkitse otsakkeeksi </a:t>
            </a:r>
            <a:r>
              <a:rPr lang="fi-FI" sz="1600" b="1"/>
              <a:t>mitä kestävyyden ulottuvuutta/ulottuvuuksia kuvassasi on</a:t>
            </a:r>
            <a:r>
              <a:rPr lang="fi-FI" sz="1600"/>
              <a:t>. Näkemys voi olla positiivinen tai negatiivinen</a:t>
            </a:r>
          </a:p>
          <a:p>
            <a:pPr lvl="1"/>
            <a:r>
              <a:rPr lang="fi-FI" sz="1600"/>
              <a:t>taloudellinen (TA)</a:t>
            </a:r>
            <a:endParaRPr lang="fi-FI" sz="1600">
              <a:cs typeface="Calibri"/>
            </a:endParaRPr>
          </a:p>
          <a:p>
            <a:pPr lvl="1"/>
            <a:r>
              <a:rPr lang="fi-FI" sz="1600"/>
              <a:t>ekologinen (EK)</a:t>
            </a:r>
            <a:endParaRPr lang="fi-FI" sz="1600">
              <a:cs typeface="Calibri"/>
            </a:endParaRPr>
          </a:p>
          <a:p>
            <a:pPr lvl="1"/>
            <a:r>
              <a:rPr lang="fi-FI" sz="1600"/>
              <a:t>sosiaalinen (SO)</a:t>
            </a:r>
            <a:endParaRPr lang="fi-FI" sz="1600">
              <a:cs typeface="Calibri"/>
            </a:endParaRPr>
          </a:p>
          <a:p>
            <a:pPr lvl="1"/>
            <a:r>
              <a:rPr lang="fi-FI" sz="1600"/>
              <a:t>kulttuurinen (KE)</a:t>
            </a:r>
            <a:endParaRPr lang="fi-FI" sz="1600">
              <a:cs typeface="Calibri"/>
            </a:endParaRPr>
          </a:p>
          <a:p>
            <a:pPr marL="457200" lvl="1" indent="0">
              <a:buNone/>
            </a:pPr>
            <a:r>
              <a:rPr lang="fi-FI" sz="1600">
                <a:solidFill>
                  <a:srgbClr val="FF007B"/>
                </a:solidFill>
              </a:rPr>
              <a:t>Esimerkiksi: Kuva lajitteluastiasta -&gt; EK tai TA: ”Koululla on vain yksi lajitteluastia!”</a:t>
            </a:r>
          </a:p>
          <a:p>
            <a:pPr marL="514350" indent="-514350">
              <a:buFont typeface="+mj-lt"/>
              <a:buAutoNum type="arabicPeriod"/>
            </a:pPr>
            <a:r>
              <a:rPr lang="fi-FI" sz="1600"/>
              <a:t>Halutessasi voit laittaa myös oman nimesi mukaan.</a:t>
            </a:r>
            <a:endParaRPr lang="fi-FI" sz="1600">
              <a:cs typeface="Calibri"/>
            </a:endParaRPr>
          </a:p>
          <a:p>
            <a:pPr marL="514350" indent="-514350">
              <a:buFont typeface="+mj-lt"/>
              <a:buAutoNum type="arabicPeriod"/>
            </a:pPr>
            <a:r>
              <a:rPr lang="fi-FI" sz="1600"/>
              <a:t>Tunnin lopuksi katsotaan kuvasaalis yhdessä läpi ja jutellaan löydöistä</a:t>
            </a:r>
          </a:p>
          <a:p>
            <a:pPr marL="457200" lvl="1" indent="0">
              <a:buNone/>
            </a:pPr>
            <a:r>
              <a:rPr lang="fi-FI" sz="1600">
                <a:solidFill>
                  <a:srgbClr val="FF007B"/>
                </a:solidFill>
              </a:rPr>
              <a:t>Esimerkiksi: Lajitteluastiat eri kerroksiin / siipiin ja opastusta niiden käyttöön</a:t>
            </a:r>
          </a:p>
        </p:txBody>
      </p:sp>
      <p:pic>
        <p:nvPicPr>
          <p:cNvPr id="12" name="Picture 11">
            <a:extLst>
              <a:ext uri="{FF2B5EF4-FFF2-40B4-BE49-F238E27FC236}">
                <a16:creationId xmlns:a16="http://schemas.microsoft.com/office/drawing/2014/main" id="{5D27FCD6-CCE7-29B2-689B-6E6F9A20BA0A}"/>
              </a:ext>
            </a:extLst>
          </p:cNvPr>
          <p:cNvPicPr>
            <a:picLocks noChangeAspect="1"/>
          </p:cNvPicPr>
          <p:nvPr/>
        </p:nvPicPr>
        <p:blipFill>
          <a:blip r:embed="rId3"/>
          <a:stretch>
            <a:fillRect/>
          </a:stretch>
        </p:blipFill>
        <p:spPr>
          <a:xfrm>
            <a:off x="8795981" y="2388158"/>
            <a:ext cx="2906973" cy="2111115"/>
          </a:xfrm>
          <a:prstGeom prst="rect">
            <a:avLst/>
          </a:prstGeom>
        </p:spPr>
      </p:pic>
    </p:spTree>
    <p:extLst>
      <p:ext uri="{BB962C8B-B14F-4D97-AF65-F5344CB8AC3E}">
        <p14:creationId xmlns:p14="http://schemas.microsoft.com/office/powerpoint/2010/main" val="40572939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CFF6B-BFF5-C59A-314B-213B8508CB02}"/>
              </a:ext>
            </a:extLst>
          </p:cNvPr>
          <p:cNvSpPr>
            <a:spLocks noGrp="1"/>
          </p:cNvSpPr>
          <p:nvPr>
            <p:ph type="title"/>
          </p:nvPr>
        </p:nvSpPr>
        <p:spPr/>
        <p:txBody>
          <a:bodyPr/>
          <a:lstStyle/>
          <a:p>
            <a:r>
              <a:rPr lang="fi-FI"/>
              <a:t>Yhteenveto</a:t>
            </a:r>
          </a:p>
        </p:txBody>
      </p:sp>
      <p:sp>
        <p:nvSpPr>
          <p:cNvPr id="3" name="Content Placeholder 2">
            <a:extLst>
              <a:ext uri="{FF2B5EF4-FFF2-40B4-BE49-F238E27FC236}">
                <a16:creationId xmlns:a16="http://schemas.microsoft.com/office/drawing/2014/main" id="{8C274EA4-F8BA-5234-5EDE-17BD8AF2BBB4}"/>
              </a:ext>
            </a:extLst>
          </p:cNvPr>
          <p:cNvSpPr>
            <a:spLocks noGrp="1"/>
          </p:cNvSpPr>
          <p:nvPr>
            <p:ph idx="1"/>
          </p:nvPr>
        </p:nvSpPr>
        <p:spPr/>
        <p:txBody>
          <a:bodyPr/>
          <a:lstStyle/>
          <a:p>
            <a:r>
              <a:rPr lang="fi-FI"/>
              <a:t>Kestävyys ja vastuullisuus ovat jokaisen tekoja!</a:t>
            </a:r>
          </a:p>
          <a:p>
            <a:r>
              <a:rPr lang="fi-FI"/>
              <a:t>Pienikin askel auttaa eteenpäin </a:t>
            </a:r>
            <a:r>
              <a:rPr lang="fi-FI">
                <a:sym typeface="Wingdings" panose="05000000000000000000" pitchFamily="2" charset="2"/>
              </a:rPr>
              <a:t></a:t>
            </a:r>
          </a:p>
          <a:p>
            <a:r>
              <a:rPr lang="fi-FI">
                <a:sym typeface="Wingdings" panose="05000000000000000000" pitchFamily="2" charset="2"/>
              </a:rPr>
              <a:t>Moni arkinen asia on osa kestävyyttä, nyt saatat huomata ja tunnistaa niitä helpommin</a:t>
            </a:r>
            <a:endParaRPr lang="fi-FI"/>
          </a:p>
        </p:txBody>
      </p:sp>
    </p:spTree>
    <p:extLst>
      <p:ext uri="{BB962C8B-B14F-4D97-AF65-F5344CB8AC3E}">
        <p14:creationId xmlns:p14="http://schemas.microsoft.com/office/powerpoint/2010/main" val="117636309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8AAA5-7B47-4326-A1A3-87E59CC3DBEE}"/>
              </a:ext>
            </a:extLst>
          </p:cNvPr>
          <p:cNvSpPr>
            <a:spLocks noGrp="1"/>
          </p:cNvSpPr>
          <p:nvPr>
            <p:ph type="ctrTitle"/>
          </p:nvPr>
        </p:nvSpPr>
        <p:spPr>
          <a:xfrm>
            <a:off x="1523999" y="1041400"/>
            <a:ext cx="9144000" cy="2387600"/>
          </a:xfrm>
        </p:spPr>
        <p:txBody>
          <a:bodyPr>
            <a:normAutofit/>
          </a:bodyPr>
          <a:lstStyle/>
          <a:p>
            <a:r>
              <a:rPr lang="fi-FI"/>
              <a:t>Yrityksen vastuullisuus ja </a:t>
            </a:r>
            <a:br>
              <a:rPr lang="fi-FI"/>
            </a:br>
            <a:r>
              <a:rPr lang="fi-FI"/>
              <a:t>siitä viestiminen</a:t>
            </a:r>
          </a:p>
        </p:txBody>
      </p:sp>
      <p:sp>
        <p:nvSpPr>
          <p:cNvPr id="3" name="Subtitle 2">
            <a:extLst>
              <a:ext uri="{FF2B5EF4-FFF2-40B4-BE49-F238E27FC236}">
                <a16:creationId xmlns:a16="http://schemas.microsoft.com/office/drawing/2014/main" id="{90597341-15FB-4C3B-B1BD-D519AFB3F8CB}"/>
              </a:ext>
            </a:extLst>
          </p:cNvPr>
          <p:cNvSpPr>
            <a:spLocks noGrp="1"/>
          </p:cNvSpPr>
          <p:nvPr>
            <p:ph type="subTitle" idx="1"/>
          </p:nvPr>
        </p:nvSpPr>
        <p:spPr>
          <a:xfrm>
            <a:off x="1523999" y="3650119"/>
            <a:ext cx="9144000" cy="1262843"/>
          </a:xfrm>
        </p:spPr>
        <p:txBody>
          <a:bodyPr>
            <a:normAutofit/>
          </a:bodyPr>
          <a:lstStyle/>
          <a:p>
            <a:r>
              <a:rPr lang="fi-FI"/>
              <a:t>Helmi Jyrkkänen, Alisa Aaltonen, Milla Pohjola,</a:t>
            </a:r>
            <a:br>
              <a:rPr lang="fi-FI"/>
            </a:br>
            <a:r>
              <a:rPr lang="fi-FI"/>
              <a:t>Hanna Pöyliö ja Laura Kauniskangas</a:t>
            </a:r>
          </a:p>
        </p:txBody>
      </p:sp>
    </p:spTree>
    <p:extLst>
      <p:ext uri="{BB962C8B-B14F-4D97-AF65-F5344CB8AC3E}">
        <p14:creationId xmlns:p14="http://schemas.microsoft.com/office/powerpoint/2010/main" val="395407593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8B293-8BA7-A434-D45D-B1C197A1F270}"/>
              </a:ext>
            </a:extLst>
          </p:cNvPr>
          <p:cNvSpPr>
            <a:spLocks noGrp="1"/>
          </p:cNvSpPr>
          <p:nvPr>
            <p:ph type="title"/>
          </p:nvPr>
        </p:nvSpPr>
        <p:spPr/>
        <p:txBody>
          <a:bodyPr/>
          <a:lstStyle/>
          <a:p>
            <a:r>
              <a:rPr lang="fi-FI"/>
              <a:t>Vastuullisuusviestintä-rastin kuvaus</a:t>
            </a:r>
          </a:p>
        </p:txBody>
      </p:sp>
      <p:sp>
        <p:nvSpPr>
          <p:cNvPr id="3" name="Text Placeholder 2">
            <a:extLst>
              <a:ext uri="{FF2B5EF4-FFF2-40B4-BE49-F238E27FC236}">
                <a16:creationId xmlns:a16="http://schemas.microsoft.com/office/drawing/2014/main" id="{8F06F40F-D5F1-EBDA-8439-5EF8666277AE}"/>
              </a:ext>
            </a:extLst>
          </p:cNvPr>
          <p:cNvSpPr>
            <a:spLocks noGrp="1"/>
          </p:cNvSpPr>
          <p:nvPr>
            <p:ph type="body" sz="quarter" idx="10"/>
          </p:nvPr>
        </p:nvSpPr>
        <p:spPr/>
        <p:txBody>
          <a:bodyPr>
            <a:normAutofit fontScale="70000" lnSpcReduction="20000"/>
          </a:bodyPr>
          <a:lstStyle/>
          <a:p>
            <a:pPr marL="457200" indent="-457200">
              <a:buFont typeface="Arial" panose="020B0604020202020204" pitchFamily="34" charset="0"/>
              <a:buChar char="•"/>
            </a:pPr>
            <a:r>
              <a:rPr lang="fi-FI"/>
              <a:t>Rastin tavoite: Osallistuja saa kokonaiskuvan siitä, mitä vastuullisuus tarkoittaa ja miten vastuullisuutta voi edistää omalla alalla. Osallistuja ymmärtää vastuullisuusviestinnän merkityksen ja osaa kertoa asiakkaalle yrityksen vastuullisuudesta.</a:t>
            </a:r>
          </a:p>
          <a:p>
            <a:pPr marL="457200" indent="-457200">
              <a:buFont typeface="Arial" panose="020B0604020202020204" pitchFamily="34" charset="0"/>
              <a:buChar char="•"/>
            </a:pPr>
            <a:r>
              <a:rPr lang="fi-FI"/>
              <a:t>Rastin kohderyhmä: toisen asteen ammatilliset opiskelijat​</a:t>
            </a:r>
          </a:p>
          <a:p>
            <a:pPr marL="457200" indent="-457200">
              <a:buFont typeface="Arial" panose="020B0604020202020204" pitchFamily="34" charset="0"/>
              <a:buChar char="•"/>
            </a:pPr>
            <a:r>
              <a:rPr lang="fi-FI"/>
              <a:t>Rastin sisältö: ​Johdanto aiheeseen, ryhmätehtävä vastuullisuusteoista omalla alalla, Sitran Kestävän elämäntavan motivaatioprofiilien esittely, ryhmätehtävä vastuullisuusviestinnästä</a:t>
            </a:r>
          </a:p>
          <a:p>
            <a:pPr marL="457200" indent="-457200">
              <a:buFont typeface="Arial" panose="020B0604020202020204" pitchFamily="34" charset="0"/>
              <a:buChar char="•"/>
            </a:pPr>
            <a:r>
              <a:rPr lang="fi-FI"/>
              <a:t>Ohjeistus: Rastia on tarkoitus käyttää osana kestävän kehityksen teemapäivää.​ Huomaathan, että rastilla käsitellään kahta isoa teemaa, joista kummastakin voisi pitää myös kokonaisen rastin. Halutessasi voit siis muokata materiaalia niin, että keskityt vain toiseen asiaan (vastuullisuustekoihin tai viestintään).</a:t>
            </a:r>
            <a:endParaRPr lang="fi-FI">
              <a:ea typeface="Open Sans Light"/>
              <a:cs typeface="Open Sans Light"/>
            </a:endParaRPr>
          </a:p>
          <a:p>
            <a:pPr marL="457200" indent="-457200">
              <a:buFont typeface="Arial" panose="020B0604020202020204" pitchFamily="34" charset="0"/>
              <a:buChar char="•"/>
            </a:pPr>
            <a:r>
              <a:rPr lang="fi-FI">
                <a:ea typeface="Open Sans Light"/>
                <a:cs typeface="Open Sans Light"/>
              </a:rPr>
              <a:t>Arvio rastin läpikäymiseen kuluvasta ajasta: 50 minuuttia</a:t>
            </a:r>
          </a:p>
          <a:p>
            <a:endParaRPr lang="fi-FI"/>
          </a:p>
        </p:txBody>
      </p:sp>
    </p:spTree>
    <p:extLst>
      <p:ext uri="{BB962C8B-B14F-4D97-AF65-F5344CB8AC3E}">
        <p14:creationId xmlns:p14="http://schemas.microsoft.com/office/powerpoint/2010/main" val="149871846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BC93D-C243-A815-9392-3CB0885BC335}"/>
              </a:ext>
            </a:extLst>
          </p:cNvPr>
          <p:cNvSpPr txBox="1">
            <a:spLocks noGrp="1"/>
          </p:cNvSpPr>
          <p:nvPr>
            <p:ph type="title" idx="4294967295"/>
          </p:nvPr>
        </p:nvSpPr>
        <p:spPr>
          <a:xfrm>
            <a:off x="837874" y="1864511"/>
            <a:ext cx="10515600" cy="66801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rgbClr val="262728"/>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i-FI" sz="4400" b="1" i="0" u="none" strike="noStrike" kern="1200" cap="none" spc="0" normalizeH="0" baseline="0" noProof="0">
                <a:ln>
                  <a:noFill/>
                </a:ln>
                <a:solidFill>
                  <a:srgbClr val="FFFFFF"/>
                </a:solidFill>
                <a:effectLst/>
                <a:uLnTx/>
                <a:uFillTx/>
                <a:latin typeface="Calibri" panose="020F0502020204030204"/>
                <a:ea typeface="+mj-ea"/>
                <a:cs typeface="+mj-cs"/>
              </a:rPr>
              <a:t>Miksi?</a:t>
            </a:r>
          </a:p>
        </p:txBody>
      </p:sp>
      <p:sp>
        <p:nvSpPr>
          <p:cNvPr id="3" name="Content Placeholder 2">
            <a:extLst>
              <a:ext uri="{FF2B5EF4-FFF2-40B4-BE49-F238E27FC236}">
                <a16:creationId xmlns:a16="http://schemas.microsoft.com/office/drawing/2014/main" id="{FCBAD006-228E-623A-E2EB-2153F291D624}"/>
              </a:ext>
              <a:ext uri="{C183D7F6-B498-43B3-948B-1728B52AA6E4}">
                <adec:decorative xmlns:adec="http://schemas.microsoft.com/office/drawing/2017/decorative" val="1"/>
              </a:ext>
            </a:extLst>
          </p:cNvPr>
          <p:cNvSpPr txBox="1">
            <a:spLocks/>
          </p:cNvSpPr>
          <p:nvPr/>
        </p:nvSpPr>
        <p:spPr>
          <a:xfrm>
            <a:off x="685389" y="2116137"/>
            <a:ext cx="10515600" cy="43767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lumMod val="50000"/>
                  </a:schemeClr>
                </a:solidFill>
                <a:latin typeface="Open Sans Light" panose="020B0606030504020204" pitchFamily="34" charset="0"/>
                <a:ea typeface="Open Sans Light" panose="020B0606030504020204" pitchFamily="34" charset="0"/>
                <a:cs typeface="Open Sans Light"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fi-FI" sz="3200" b="0" i="0" u="none" strike="noStrike" kern="1200" cap="none" spc="0" normalizeH="0" baseline="0" noProof="0">
              <a:ln>
                <a:noFill/>
              </a:ln>
              <a:solidFill>
                <a:srgbClr val="393A3C">
                  <a:lumMod val="50000"/>
                </a:srgbClr>
              </a:solidFill>
              <a:effectLst/>
              <a:uLnTx/>
              <a:uFillTx/>
              <a:latin typeface="Open Sans Light" panose="020B0606030504020204" pitchFamily="34" charset="0"/>
              <a:ea typeface="Open Sans Light" panose="020B0606030504020204" pitchFamily="34" charset="0"/>
              <a:cs typeface="Open Sans Light" panose="020B0606030504020204" pitchFamily="34" charset="0"/>
            </a:endParaRPr>
          </a:p>
        </p:txBody>
      </p:sp>
      <p:sp>
        <p:nvSpPr>
          <p:cNvPr id="16" name="Tekstiruutu 15">
            <a:extLst>
              <a:ext uri="{FF2B5EF4-FFF2-40B4-BE49-F238E27FC236}">
                <a16:creationId xmlns:a16="http://schemas.microsoft.com/office/drawing/2014/main" id="{0D6CC482-F623-2854-3983-1D3E85DD017B}"/>
              </a:ext>
            </a:extLst>
          </p:cNvPr>
          <p:cNvSpPr txBox="1"/>
          <p:nvPr/>
        </p:nvSpPr>
        <p:spPr>
          <a:xfrm>
            <a:off x="837873" y="2818618"/>
            <a:ext cx="9362569" cy="1077218"/>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i-FI" sz="3200" b="0" i="0" u="none" strike="noStrike" kern="1200" cap="none" spc="0" normalizeH="0" baseline="0" noProof="0">
                <a:ln>
                  <a:noFill/>
                </a:ln>
                <a:solidFill>
                  <a:srgbClr val="FFFFFF"/>
                </a:solidFill>
                <a:effectLst/>
                <a:uLnTx/>
                <a:uFillTx/>
                <a:latin typeface="Calibri" panose="020F0502020204030204"/>
                <a:ea typeface="+mn-ea"/>
                <a:cs typeface="+mn-cs"/>
              </a:rPr>
              <a:t>Vastuullisuus kiinnostaa asiakkaita, joten siitä viestiminen kuuluu kaikille työntekijöille.</a:t>
            </a:r>
          </a:p>
        </p:txBody>
      </p:sp>
      <p:cxnSp>
        <p:nvCxnSpPr>
          <p:cNvPr id="6" name="Suora yhdysviiva 6">
            <a:extLst>
              <a:ext uri="{FF2B5EF4-FFF2-40B4-BE49-F238E27FC236}">
                <a16:creationId xmlns:a16="http://schemas.microsoft.com/office/drawing/2014/main" id="{57501170-467B-255A-B4E6-15DB2BF51F4C}"/>
              </a:ext>
              <a:ext uri="{C183D7F6-B498-43B3-948B-1728B52AA6E4}">
                <adec:decorative xmlns:adec="http://schemas.microsoft.com/office/drawing/2017/decorative" val="1"/>
              </a:ext>
            </a:extLst>
          </p:cNvPr>
          <p:cNvCxnSpPr>
            <a:cxnSpLocks/>
          </p:cNvCxnSpPr>
          <p:nvPr/>
        </p:nvCxnSpPr>
        <p:spPr>
          <a:xfrm>
            <a:off x="918391" y="2615763"/>
            <a:ext cx="976131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288109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AED99AC-E8AF-0775-0C0B-63E3AAEBB088}"/>
              </a:ext>
            </a:extLst>
          </p:cNvPr>
          <p:cNvSpPr>
            <a:spLocks noGrp="1"/>
          </p:cNvSpPr>
          <p:nvPr>
            <p:ph type="title"/>
          </p:nvPr>
        </p:nvSpPr>
        <p:spPr/>
        <p:txBody>
          <a:bodyPr/>
          <a:lstStyle/>
          <a:p>
            <a:r>
              <a:rPr lang="fi-FI"/>
              <a:t>Mitä on yrityksen vastuullisuus?</a:t>
            </a:r>
          </a:p>
        </p:txBody>
      </p:sp>
      <p:sp>
        <p:nvSpPr>
          <p:cNvPr id="5" name="Text Placeholder 4">
            <a:extLst>
              <a:ext uri="{FF2B5EF4-FFF2-40B4-BE49-F238E27FC236}">
                <a16:creationId xmlns:a16="http://schemas.microsoft.com/office/drawing/2014/main" id="{0B484B18-80DF-94F7-1879-79C02312A94A}"/>
              </a:ext>
            </a:extLst>
          </p:cNvPr>
          <p:cNvSpPr>
            <a:spLocks noGrp="1"/>
          </p:cNvSpPr>
          <p:nvPr>
            <p:ph type="body" sz="quarter" idx="10"/>
          </p:nvPr>
        </p:nvSpPr>
        <p:spPr/>
        <p:txBody>
          <a:bodyPr>
            <a:normAutofit/>
          </a:bodyPr>
          <a:lstStyle/>
          <a:p>
            <a:pPr marL="457200" indent="-457200">
              <a:buFont typeface="Arial" panose="020B0604020202020204" pitchFamily="34" charset="0"/>
              <a:buChar char="•"/>
            </a:pPr>
            <a:r>
              <a:rPr lang="fi-FI"/>
              <a:t>Seuraavalla videolla kolme eri yritystä kertoo vastuullisuudestaan.</a:t>
            </a:r>
          </a:p>
          <a:p>
            <a:pPr marL="457200" indent="-457200">
              <a:buFont typeface="Arial" panose="020B0604020202020204" pitchFamily="34" charset="0"/>
              <a:buChar char="•"/>
            </a:pPr>
            <a:r>
              <a:rPr lang="fi-FI"/>
              <a:t>Kiinnitä huomiota siihen, millaisia vastuullisuustekoja yritykset mainitsevat.</a:t>
            </a:r>
          </a:p>
          <a:p>
            <a:pPr marL="457200" indent="-457200">
              <a:buFont typeface="Arial" panose="020B0604020202020204" pitchFamily="34" charset="0"/>
              <a:buChar char="•"/>
            </a:pPr>
            <a:r>
              <a:rPr lang="fi-FI">
                <a:solidFill>
                  <a:schemeClr val="accent1"/>
                </a:solidFill>
                <a:hlinkClick r:id="rId3">
                  <a:extLst>
                    <a:ext uri="{A12FA001-AC4F-418D-AE19-62706E023703}">
                      <ahyp:hlinkClr xmlns:ahyp="http://schemas.microsoft.com/office/drawing/2018/hyperlinkcolor" val="tx"/>
                    </a:ext>
                  </a:extLst>
                </a:hlinkClick>
              </a:rPr>
              <a:t>https://ympyraks.keskisuomi.fi/keskisuomalaisten-yritysten-ilmastotekoja/</a:t>
            </a:r>
            <a:endParaRPr lang="fi-FI">
              <a:solidFill>
                <a:schemeClr val="accent1"/>
              </a:solidFill>
            </a:endParaRPr>
          </a:p>
        </p:txBody>
      </p:sp>
    </p:spTree>
    <p:extLst>
      <p:ext uri="{BB962C8B-B14F-4D97-AF65-F5344CB8AC3E}">
        <p14:creationId xmlns:p14="http://schemas.microsoft.com/office/powerpoint/2010/main" val="58495686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ED884-48CC-451C-AC5C-A65077536FEA}"/>
              </a:ext>
            </a:extLst>
          </p:cNvPr>
          <p:cNvSpPr>
            <a:spLocks noGrp="1"/>
          </p:cNvSpPr>
          <p:nvPr>
            <p:ph type="title"/>
          </p:nvPr>
        </p:nvSpPr>
        <p:spPr>
          <a:xfrm>
            <a:off x="838199" y="365125"/>
            <a:ext cx="11226553" cy="1325563"/>
          </a:xfrm>
        </p:spPr>
        <p:txBody>
          <a:bodyPr/>
          <a:lstStyle/>
          <a:p>
            <a:r>
              <a:rPr lang="fi-FI"/>
              <a:t>Vastuullisuusteoista kertominen on vastuullisuusviestintää</a:t>
            </a:r>
          </a:p>
        </p:txBody>
      </p:sp>
      <p:sp>
        <p:nvSpPr>
          <p:cNvPr id="3" name="Text Placeholder 2">
            <a:extLst>
              <a:ext uri="{FF2B5EF4-FFF2-40B4-BE49-F238E27FC236}">
                <a16:creationId xmlns:a16="http://schemas.microsoft.com/office/drawing/2014/main" id="{A978C23B-D62D-40B9-9059-8D3B2D33920D}"/>
              </a:ext>
            </a:extLst>
          </p:cNvPr>
          <p:cNvSpPr>
            <a:spLocks noGrp="1"/>
          </p:cNvSpPr>
          <p:nvPr>
            <p:ph type="body" sz="quarter" idx="10"/>
          </p:nvPr>
        </p:nvSpPr>
        <p:spPr/>
        <p:txBody>
          <a:bodyPr vert="horz" lIns="91440" tIns="45720" rIns="91440" bIns="45720" rtlCol="0" anchor="t">
            <a:normAutofit/>
          </a:bodyPr>
          <a:lstStyle/>
          <a:p>
            <a:pPr marL="457200" indent="-457200">
              <a:buFont typeface="Arial"/>
              <a:buChar char="•"/>
            </a:pPr>
            <a:r>
              <a:rPr lang="fi-FI">
                <a:ea typeface="Open Sans Light"/>
                <a:cs typeface="Open Sans Light"/>
              </a:rPr>
              <a:t>Yrityksen vastuullisuusteot voivat liittyä </a:t>
            </a:r>
            <a:r>
              <a:rPr lang="fi-FI" b="1">
                <a:ea typeface="Open Sans Light"/>
                <a:cs typeface="Open Sans Light"/>
              </a:rPr>
              <a:t>ympäristöön, ihmisiin </a:t>
            </a:r>
            <a:r>
              <a:rPr lang="fi-FI">
                <a:ea typeface="Open Sans Light"/>
                <a:cs typeface="Open Sans Light"/>
              </a:rPr>
              <a:t>ja</a:t>
            </a:r>
            <a:r>
              <a:rPr lang="fi-FI" b="1">
                <a:ea typeface="Open Sans Light"/>
                <a:cs typeface="Open Sans Light"/>
              </a:rPr>
              <a:t> talouteen</a:t>
            </a:r>
            <a:r>
              <a:rPr lang="fi-FI">
                <a:ea typeface="Open Sans Light"/>
                <a:cs typeface="Open Sans Light"/>
              </a:rPr>
              <a:t>.</a:t>
            </a:r>
          </a:p>
          <a:p>
            <a:pPr marL="457200" indent="-457200">
              <a:buFont typeface="Arial"/>
              <a:buChar char="•"/>
            </a:pPr>
            <a:r>
              <a:rPr lang="fi-FI">
                <a:ea typeface="Open Sans Light"/>
                <a:cs typeface="Open Sans Light"/>
              </a:rPr>
              <a:t>Kun näistä teoista ryhdytään kertomaan yrityksen ulkopuolelle, se on </a:t>
            </a:r>
            <a:r>
              <a:rPr lang="fi-FI" b="1">
                <a:ea typeface="Open Sans Light"/>
                <a:cs typeface="Open Sans Light"/>
              </a:rPr>
              <a:t>vastuullisuusviestintää</a:t>
            </a:r>
            <a:r>
              <a:rPr lang="fi-FI">
                <a:ea typeface="Open Sans Light"/>
                <a:cs typeface="Open Sans Light"/>
              </a:rPr>
              <a:t>.</a:t>
            </a:r>
          </a:p>
          <a:p>
            <a:pPr marL="457200" indent="-457200">
              <a:buFont typeface="Arial"/>
              <a:buChar char="•"/>
            </a:pPr>
            <a:r>
              <a:rPr lang="fi-FI">
                <a:ea typeface="Open Sans Light"/>
                <a:cs typeface="Open Sans Light"/>
              </a:rPr>
              <a:t>Vastuullisuusviestinnässä tärkeää on, että puhutaan totta. Valheellista vastuullisuusviestintää kutsutaan </a:t>
            </a:r>
            <a:r>
              <a:rPr lang="fi-FI" b="1">
                <a:ea typeface="Open Sans Light"/>
                <a:cs typeface="Open Sans Light"/>
              </a:rPr>
              <a:t>viherpesuksi</a:t>
            </a:r>
            <a:r>
              <a:rPr lang="fi-FI">
                <a:ea typeface="Open Sans Light"/>
                <a:cs typeface="Open Sans Light"/>
              </a:rPr>
              <a:t>.</a:t>
            </a:r>
          </a:p>
        </p:txBody>
      </p:sp>
    </p:spTree>
    <p:extLst>
      <p:ext uri="{BB962C8B-B14F-4D97-AF65-F5344CB8AC3E}">
        <p14:creationId xmlns:p14="http://schemas.microsoft.com/office/powerpoint/2010/main" val="475719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olkukartta_opetus">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kukartta_opetus" id="{4BD19F40-1436-43C2-B4B3-9AD0CB7FF23A}" vid="{E70490D5-6D94-44D9-A5A2-908A65F18A3D}"/>
    </a:ext>
  </a:extLst>
</a:theme>
</file>

<file path=ppt/theme/theme3.xml><?xml version="1.0" encoding="utf-8"?>
<a:theme xmlns:a="http://schemas.openxmlformats.org/drawingml/2006/main" name="2_Mukautettu suunnittelumalli">
  <a:themeElements>
    <a:clrScheme name="POLKUKARTTA VÄRIT">
      <a:dk1>
        <a:srgbClr val="393A3C"/>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Mukautettu suunnittelumalli">
  <a:themeElements>
    <a:clrScheme name="Polku-teema">
      <a:dk1>
        <a:srgbClr val="393A3C"/>
      </a:dk1>
      <a:lt1>
        <a:srgbClr val="FFFFFF"/>
      </a:lt1>
      <a:dk2>
        <a:srgbClr val="132658"/>
      </a:dk2>
      <a:lt2>
        <a:srgbClr val="9B9C9F"/>
      </a:lt2>
      <a:accent1>
        <a:srgbClr val="FF007B"/>
      </a:accent1>
      <a:accent2>
        <a:srgbClr val="FFE047"/>
      </a:accent2>
      <a:accent3>
        <a:srgbClr val="132658"/>
      </a:accent3>
      <a:accent4>
        <a:srgbClr val="FF0000"/>
      </a:accent4>
      <a:accent5>
        <a:srgbClr val="9B9C9F"/>
      </a:accent5>
      <a:accent6>
        <a:srgbClr val="FFFFFF"/>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Mukautettu suunnittelumalli">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AE6F2518-B084-4896-AF52-66CC2144AA26}"/>
    </a:ext>
  </a:extLst>
</a:theme>
</file>

<file path=ppt/theme/theme7.xml><?xml version="1.0" encoding="utf-8"?>
<a:theme xmlns:a="http://schemas.openxmlformats.org/drawingml/2006/main" name="1_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8.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Asiakirja" ma:contentTypeID="0x010100730070ADBF961541925812843A26F9DF" ma:contentTypeVersion="17" ma:contentTypeDescription="Luo uusi asiakirja." ma:contentTypeScope="" ma:versionID="fcc5be487b4ed952fa63ce9aabde41b4">
  <xsd:schema xmlns:xsd="http://www.w3.org/2001/XMLSchema" xmlns:xs="http://www.w3.org/2001/XMLSchema" xmlns:p="http://schemas.microsoft.com/office/2006/metadata/properties" xmlns:ns2="503b9d93-8403-4a46-a24c-0a6129fcdba3" xmlns:ns3="28107539-3d8a-449e-a535-c91582e78a7d" targetNamespace="http://schemas.microsoft.com/office/2006/metadata/properties" ma:root="true" ma:fieldsID="6d1010b55edbb65244a5385999349168" ns2:_="" ns3:_="">
    <xsd:import namespace="503b9d93-8403-4a46-a24c-0a6129fcdba3"/>
    <xsd:import namespace="28107539-3d8a-449e-a535-c91582e78a7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3b9d93-8403-4a46-a24c-0a6129fcdb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Kuvien tunnisteet" ma:readOnly="false" ma:fieldId="{5cf76f15-5ced-4ddc-b409-7134ff3c332f}" ma:taxonomyMulti="true" ma:sspId="ba830b52-6d58-45b3-9899-c4752b5a1b5a"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107539-3d8a-449e-a535-c91582e78a7d" elementFormDefault="qualified">
    <xsd:import namespace="http://schemas.microsoft.com/office/2006/documentManagement/types"/>
    <xsd:import namespace="http://schemas.microsoft.com/office/infopath/2007/PartnerControls"/>
    <xsd:element name="SharedWithUsers" ma:index="17"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Jakamisen tiedot" ma:internalName="SharedWithDetails" ma:readOnly="true">
      <xsd:simpleType>
        <xsd:restriction base="dms:Note">
          <xsd:maxLength value="255"/>
        </xsd:restriction>
      </xsd:simpleType>
    </xsd:element>
    <xsd:element name="TaxCatchAll" ma:index="22" nillable="true" ma:displayName="Taxonomy Catch All Column" ma:hidden="true" ma:list="{05661c62-8036-41d3-af5d-058d2083e07c}" ma:internalName="TaxCatchAll" ma:showField="CatchAllData" ma:web="28107539-3d8a-449e-a535-c91582e78a7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8107539-3d8a-449e-a535-c91582e78a7d" xsi:nil="true"/>
    <lcf76f155ced4ddcb4097134ff3c332f xmlns="503b9d93-8403-4a46-a24c-0a6129fcdba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D860F8A-F2DE-471A-A5D6-F33E00BE75BE}">
  <ds:schemaRefs>
    <ds:schemaRef ds:uri="http://schemas.microsoft.com/sharepoint/v3/contenttype/forms"/>
  </ds:schemaRefs>
</ds:datastoreItem>
</file>

<file path=customXml/itemProps2.xml><?xml version="1.0" encoding="utf-8"?>
<ds:datastoreItem xmlns:ds="http://schemas.openxmlformats.org/officeDocument/2006/customXml" ds:itemID="{91ECC49B-DEAE-4109-AF71-E08A10F007D6}">
  <ds:schemaRefs>
    <ds:schemaRef ds:uri="28107539-3d8a-449e-a535-c91582e78a7d"/>
    <ds:schemaRef ds:uri="503b9d93-8403-4a46-a24c-0a6129fcdba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713FD4A-33E8-4121-B5A1-066FC2394CEA}">
  <ds:schemaRefs>
    <ds:schemaRef ds:uri="http://purl.org/dc/terms/"/>
    <ds:schemaRef ds:uri="http://schemas.openxmlformats.org/package/2006/metadata/core-properties"/>
    <ds:schemaRef ds:uri="http://schemas.microsoft.com/office/2006/documentManagement/types"/>
    <ds:schemaRef ds:uri="28107539-3d8a-449e-a535-c91582e78a7d"/>
    <ds:schemaRef ds:uri="http://purl.org/dc/elements/1.1/"/>
    <ds:schemaRef ds:uri="http://schemas.microsoft.com/office/2006/metadata/properties"/>
    <ds:schemaRef ds:uri="http://schemas.microsoft.com/office/infopath/2007/PartnerControls"/>
    <ds:schemaRef ds:uri="503b9d93-8403-4a46-a24c-0a6129fcdba3"/>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10589</Words>
  <Application>Microsoft Office PowerPoint</Application>
  <PresentationFormat>Laajakuva</PresentationFormat>
  <Paragraphs>1239</Paragraphs>
  <Slides>150</Slides>
  <Notes>95</Notes>
  <HiddenSlides>5</HiddenSlides>
  <MMClips>0</MMClips>
  <ScaleCrop>false</ScaleCrop>
  <HeadingPairs>
    <vt:vector size="8" baseType="variant">
      <vt:variant>
        <vt:lpstr>Käytetyt fontit</vt:lpstr>
      </vt:variant>
      <vt:variant>
        <vt:i4>14</vt:i4>
      </vt:variant>
      <vt:variant>
        <vt:lpstr>Teema</vt:lpstr>
      </vt:variant>
      <vt:variant>
        <vt:i4>7</vt:i4>
      </vt:variant>
      <vt:variant>
        <vt:lpstr>Upotetut OLE-palvelimet</vt:lpstr>
      </vt:variant>
      <vt:variant>
        <vt:i4>1</vt:i4>
      </vt:variant>
      <vt:variant>
        <vt:lpstr>Dian otsikot</vt:lpstr>
      </vt:variant>
      <vt:variant>
        <vt:i4>150</vt:i4>
      </vt:variant>
    </vt:vector>
  </HeadingPairs>
  <TitlesOfParts>
    <vt:vector size="172" baseType="lpstr">
      <vt:lpstr>Agency FB</vt:lpstr>
      <vt:lpstr>Arial</vt:lpstr>
      <vt:lpstr>calibri</vt:lpstr>
      <vt:lpstr>calibri</vt:lpstr>
      <vt:lpstr>Calibri Light</vt:lpstr>
      <vt:lpstr>Helvetica Neue</vt:lpstr>
      <vt:lpstr>Lato</vt:lpstr>
      <vt:lpstr>Open Sans Light</vt:lpstr>
      <vt:lpstr>Open Sans Semibold</vt:lpstr>
      <vt:lpstr>RationalText</vt:lpstr>
      <vt:lpstr>Roboto</vt:lpstr>
      <vt:lpstr>source sans pro</vt:lpstr>
      <vt:lpstr>Wingdings</vt:lpstr>
      <vt:lpstr>YouTube Sans</vt:lpstr>
      <vt:lpstr>1_Mukautettu suunnittelumalli</vt:lpstr>
      <vt:lpstr>Polkukartta_opetus</vt:lpstr>
      <vt:lpstr>2_Mukautettu suunnittelumalli</vt:lpstr>
      <vt:lpstr>1_Mukautettu suunnittelumalli</vt:lpstr>
      <vt:lpstr>2_Mukautettu suunnittelumalli</vt:lpstr>
      <vt:lpstr>Office Theme</vt:lpstr>
      <vt:lpstr>1_Office-teema</vt:lpstr>
      <vt:lpstr>Acrobat Document</vt:lpstr>
      <vt:lpstr>Kestävyysaiheinen teemapäivä</vt:lpstr>
      <vt:lpstr>Lisenssiehdot</vt:lpstr>
      <vt:lpstr>Materiaalin kuvaus</vt:lpstr>
      <vt:lpstr>Teemapäivän rakenne</vt:lpstr>
      <vt:lpstr>Esimerkki päivän ohjelmasta</vt:lpstr>
      <vt:lpstr>Esimerkki rasteilla kiertämisestä</vt:lpstr>
      <vt:lpstr>Teemapäivien rastien esimerkkejä</vt:lpstr>
      <vt:lpstr>Teemapäivä | Kiertotalous</vt:lpstr>
      <vt:lpstr>Teemapäivä | Energia</vt:lpstr>
      <vt:lpstr>Teemapäivä | Hiilensidonta</vt:lpstr>
      <vt:lpstr>Teemapäivä | Vastuullisuusviestintä</vt:lpstr>
      <vt:lpstr>Teemapäivä | Hiilijalanjälki</vt:lpstr>
      <vt:lpstr>Mihin energiaa arjessa kuluu?</vt:lpstr>
      <vt:lpstr>Kotitalouksien energian käyttö</vt:lpstr>
      <vt:lpstr>Mitä energiamuotoja Suomi käyttää? Entä mikä on tilanne maailmanlaajuisesti?</vt:lpstr>
      <vt:lpstr>Energiaa käytetään eri muodoissa</vt:lpstr>
      <vt:lpstr>Maailmassa käytetty energia 2022</vt:lpstr>
      <vt:lpstr>Muutama sana sähköstä ja liikkumisesta</vt:lpstr>
      <vt:lpstr>Sähkön tasapaino</vt:lpstr>
      <vt:lpstr>Tieliikenteen energiankulutus</vt:lpstr>
      <vt:lpstr>TikTok – energiankäyttö</vt:lpstr>
      <vt:lpstr>Tai vaihtoehtoisesti…</vt:lpstr>
      <vt:lpstr>AUTOKALKULAATTORI: https://autokalkulaattori.fi/</vt:lpstr>
      <vt:lpstr>Hiilijalanjälki  omalla alalla</vt:lpstr>
      <vt:lpstr>Hiilijalanjälki omalla alalla | Kuvaus ja ohje </vt:lpstr>
      <vt:lpstr>Rastin kulku</vt:lpstr>
      <vt:lpstr>Mikä on hiilijalanjälki?</vt:lpstr>
      <vt:lpstr>Mistä päästöjä syntyy?</vt:lpstr>
      <vt:lpstr>Keskivertosuomalaisen hiilijalanjälki 1/5</vt:lpstr>
      <vt:lpstr>Keskivertosuomalaisen hiilijalanjälki 2/5</vt:lpstr>
      <vt:lpstr>Keskivertosuomalaisen hiilijalanjälki 3/5 </vt:lpstr>
      <vt:lpstr>Keskivertosuomalaisen hiilijalanjälki 4/5</vt:lpstr>
      <vt:lpstr>Keskivertosuomalaisen hiilijalanjälki 5/5</vt:lpstr>
      <vt:lpstr>Tehtävä 1. Yrityksen hiilijalanjälki</vt:lpstr>
      <vt:lpstr>Päästö-lähteiden luokittelu</vt:lpstr>
      <vt:lpstr>Scope 1</vt:lpstr>
      <vt:lpstr>Scope 2</vt:lpstr>
      <vt:lpstr>Scope 3</vt:lpstr>
      <vt:lpstr>Tehtävä 2. Päästölähteiden luokittelu (SCOPE) </vt:lpstr>
      <vt:lpstr>Tehtävä 3. Hiilijalanjäljen pienentäminen  Kehittämissuunnitelma</vt:lpstr>
      <vt:lpstr>Tuotos  </vt:lpstr>
      <vt:lpstr>Ideoiden jakamista ja jalostamista</vt:lpstr>
      <vt:lpstr>Hiilijalanjäljellä on väliä</vt:lpstr>
      <vt:lpstr>Esimerkkejä eri aloilta</vt:lpstr>
      <vt:lpstr>Hiilijalanjälki yrityksessä -canvaspohja</vt:lpstr>
      <vt:lpstr>Oma hiilijalanjälki </vt:lpstr>
      <vt:lpstr>Esivalmistelut</vt:lpstr>
      <vt:lpstr>Hiilijalanjälki-rastin kulku</vt:lpstr>
      <vt:lpstr>Oma hiilijalanjälki | Kuvaus ja ohje </vt:lpstr>
      <vt:lpstr>Mikä on hiilijalanjälki?</vt:lpstr>
      <vt:lpstr>Mistä päästöjä syntyy?</vt:lpstr>
      <vt:lpstr>Keskivertosuomalaisen hiilijalanjälki 1</vt:lpstr>
      <vt:lpstr>Keskivertosuomalaisen hiilijalanjälki 2</vt:lpstr>
      <vt:lpstr>Keskivertosuomalaisen hiilijalanjälki 3 </vt:lpstr>
      <vt:lpstr>Keskivertosuomalaisen hiilijalanjälki 4</vt:lpstr>
      <vt:lpstr>Keskivertosuomalaisen hiilijalanjälki 5</vt:lpstr>
      <vt:lpstr>Tehtävä 1A: Arkipäivän hiilijalanjälki</vt:lpstr>
      <vt:lpstr>Tehtävä 1B: Mikä pienentää, mikä kasvattaa?</vt:lpstr>
      <vt:lpstr>Tehtävä 2A: Oma hiilijalanjälki</vt:lpstr>
      <vt:lpstr>Tehtävä 2B: Oma hiilijalanjälki janalla</vt:lpstr>
      <vt:lpstr>Tehtävä 3: Kolme askelta pienempään hiilijalanjälkeen</vt:lpstr>
      <vt:lpstr>Hiilijalanjälkisitaatti</vt:lpstr>
      <vt:lpstr>Bonus: Oman oppilaitoksen kolme askelta pienempään hiilijalanjälkeen</vt:lpstr>
      <vt:lpstr>Canvas-pohja 1</vt:lpstr>
      <vt:lpstr>Canvas-pohja 2</vt:lpstr>
      <vt:lpstr>Lue lisää</vt:lpstr>
      <vt:lpstr>Sosiaalinen kestävyys 2.-asteelle</vt:lpstr>
      <vt:lpstr>Sisältö</vt:lpstr>
      <vt:lpstr>Virittäytyminen päivään</vt:lpstr>
      <vt:lpstr>Sosiaalinen kestävyys</vt:lpstr>
      <vt:lpstr>Sosiaalinen kestävyys (Kuntaliitto, THL)</vt:lpstr>
      <vt:lpstr>Sosiaalinen kestävyys?</vt:lpstr>
      <vt:lpstr>Sosiaalisen kestävyyden osatekijöitä</vt:lpstr>
      <vt:lpstr>Asetu janalle…</vt:lpstr>
      <vt:lpstr>Sosiaalinen kestävyys/ YK:n kestävyystavoitteet</vt:lpstr>
      <vt:lpstr>Yhdenvertaisuus</vt:lpstr>
      <vt:lpstr>Erilaisuuden kohtaaminen</vt:lpstr>
      <vt:lpstr>Kuvat: https://erilainensamanlainen.wordpress.com/ (sarjakuvatyöpajojen satoa)</vt:lpstr>
      <vt:lpstr>Syrjintä</vt:lpstr>
      <vt:lpstr>Rasismi</vt:lpstr>
      <vt:lpstr>Hyvinvointi</vt:lpstr>
      <vt:lpstr>Yhdenvertaisuus = kaikki ihmiset ovat samanarvoisia</vt:lpstr>
      <vt:lpstr>Mistä hyvinvointi koostuu?</vt:lpstr>
      <vt:lpstr>Piirrä ja pohdi: Mielenterveyden käsi</vt:lpstr>
      <vt:lpstr>Tehtävä</vt:lpstr>
      <vt:lpstr>Mikä fiilis on nyt lopussa?</vt:lpstr>
      <vt:lpstr>Lähteitä ja linkkejä </vt:lpstr>
      <vt:lpstr>Kestävyys kuvina</vt:lpstr>
      <vt:lpstr>PowerPoint-esitys</vt:lpstr>
      <vt:lpstr>Arvot ja kestävä kehitys oppilaitoksen toimintakulttuurissa</vt:lpstr>
      <vt:lpstr>PowerPoint-esitys</vt:lpstr>
      <vt:lpstr>PowerPoint-esitys</vt:lpstr>
      <vt:lpstr>Tehtävä</vt:lpstr>
      <vt:lpstr>Yhteenveto</vt:lpstr>
      <vt:lpstr>Yrityksen vastuullisuus ja  siitä viestiminen</vt:lpstr>
      <vt:lpstr>Vastuullisuusviestintä-rastin kuvaus</vt:lpstr>
      <vt:lpstr>Miksi?</vt:lpstr>
      <vt:lpstr>Mitä on yrityksen vastuullisuus?</vt:lpstr>
      <vt:lpstr>Vastuullisuusteoista kertominen on vastuullisuusviestintää</vt:lpstr>
      <vt:lpstr>Vastuullisuusviestintää on eri paikoissa</vt:lpstr>
      <vt:lpstr>Esimerkkejä:</vt:lpstr>
      <vt:lpstr>Tehtävä: Vastuullisuusteot omalla alalla</vt:lpstr>
      <vt:lpstr>Opettajalle: Vastuullisuusteot-tehtävän valmistelu</vt:lpstr>
      <vt:lpstr>Opettajalle: vastausideoita</vt:lpstr>
      <vt:lpstr>Esimerkki omalta alalta:</vt:lpstr>
      <vt:lpstr>Miten teoista lähdetään viestimään?</vt:lpstr>
      <vt:lpstr>Sitra: Kestävän elämäntavan motivaatioprofiilit</vt:lpstr>
      <vt:lpstr>Tehtävä: Vastuullisuusteoista viestiminen asiakkaalle osa 1</vt:lpstr>
      <vt:lpstr>Tarkempi katsaus profiileihin</vt:lpstr>
      <vt:lpstr>Tehtävä: Vastuullisuusteoista viestiminen asiakkaalle osa 2</vt:lpstr>
      <vt:lpstr>Opettajalle: Vastuullisuusteoista viestiminen -tehtävän valmistelu osa 1</vt:lpstr>
      <vt:lpstr>Opettajalle: Vastuullisuusteoista viestiminen -tehtävän valmistelu osa 2</vt:lpstr>
      <vt:lpstr>Yhteenveto</vt:lpstr>
      <vt:lpstr>Planetaarinen ruoka</vt:lpstr>
      <vt:lpstr>Planetaarinen ruoka</vt:lpstr>
      <vt:lpstr>Planetaarinen ruokavalio </vt:lpstr>
      <vt:lpstr>Suurin osa ruoan ilmastopäästöistä aiheutuu raaka-aineista</vt:lpstr>
      <vt:lpstr>Tulevaisuuden ruokajärjestelmä </vt:lpstr>
      <vt:lpstr>PowerPoint-esitys</vt:lpstr>
      <vt:lpstr>Matkailu- ja ravitsemisalalla</vt:lpstr>
      <vt:lpstr>Tulevaisuuden ruokalista  RAVINTOLAT HIILIJALANJÄLJILLÄ Mission Zero Foodprint -työkirja</vt:lpstr>
      <vt:lpstr>Ruokahävikkitiekartta Luonnonvarakeskus (Luke) https://ruokahavikkitiekartta.fi/</vt:lpstr>
      <vt:lpstr>Hävikki ravitsemispalveluissa 1/2</vt:lpstr>
      <vt:lpstr>Hävikki ravitsemispalveluissa 2/2</vt:lpstr>
      <vt:lpstr>Suklaa tuumailun kohteena</vt:lpstr>
      <vt:lpstr>Lähteet</vt:lpstr>
      <vt:lpstr>Linkkejä</vt:lpstr>
      <vt:lpstr>Vesijalanjälki</vt:lpstr>
      <vt:lpstr>Vesijalanjälki</vt:lpstr>
      <vt:lpstr>Vesijalanjälki</vt:lpstr>
      <vt:lpstr>Vesijalanjälki</vt:lpstr>
      <vt:lpstr>PowerPoint-esitys</vt:lpstr>
      <vt:lpstr>PowerPoint-esitys</vt:lpstr>
      <vt:lpstr>Vesijalanjälki</vt:lpstr>
      <vt:lpstr>PowerPoint-esitys</vt:lpstr>
      <vt:lpstr>PowerPoint-esitys</vt:lpstr>
      <vt:lpstr>PowerPoint-esitys</vt:lpstr>
      <vt:lpstr>PowerPoint-esitys</vt:lpstr>
      <vt:lpstr>Piiloveden tuonti Eurooppaan</vt:lpstr>
      <vt:lpstr>”Vesikolonialismi”</vt:lpstr>
      <vt:lpstr>Vesivarat Suomessa</vt:lpstr>
      <vt:lpstr>Vesijalanjälki jakautuu kolmeen osaan</vt:lpstr>
      <vt:lpstr>Vertailu haastavaa</vt:lpstr>
      <vt:lpstr>PowerPoint-esitys</vt:lpstr>
      <vt:lpstr>PowerPoint-esitys</vt:lpstr>
      <vt:lpstr>PowerPoint-esitys</vt:lpstr>
      <vt:lpstr>PowerPoint-esitys</vt:lpstr>
      <vt:lpstr>Miten voin pienentää omaa vesijalanjälkeäni?</vt:lpstr>
      <vt:lpstr>Laskureita</vt:lpstr>
      <vt:lpstr>Lähteitä</vt:lpstr>
    </vt:vector>
  </TitlesOfParts>
  <Company>Gradia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Kestävyysaiheinen teemapäivä</dc:title>
  <dc:creator>Ruth-Viitanen Mira</dc:creator>
  <cp:lastModifiedBy>Hakanen, Miia-Susanna</cp:lastModifiedBy>
  <cp:revision>19</cp:revision>
  <dcterms:created xsi:type="dcterms:W3CDTF">2023-06-27T13:40:20Z</dcterms:created>
  <dcterms:modified xsi:type="dcterms:W3CDTF">2023-08-29T08:41:15Z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0x010100730070ADBF961541925812843A26F9DF</vt:lpwstr>
  </property>
  <property fmtid="{D5CDD505-2E9C-101B-9397-08002B2CF9AE}" pid="3" name="MediaServiceImageTags">
    <vt:lpwstr/>
  </property>
</Properties>
</file>