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  <p:sldMasterId id="2147484411" r:id="rId5"/>
  </p:sldMasterIdLst>
  <p:notesMasterIdLst>
    <p:notesMasterId r:id="rId19"/>
  </p:notesMasterIdLst>
  <p:sldIdLst>
    <p:sldId id="256" r:id="rId6"/>
    <p:sldId id="468" r:id="rId7"/>
    <p:sldId id="381" r:id="rId8"/>
    <p:sldId id="376" r:id="rId9"/>
    <p:sldId id="367" r:id="rId10"/>
    <p:sldId id="467" r:id="rId11"/>
    <p:sldId id="433" r:id="rId12"/>
    <p:sldId id="266" r:id="rId13"/>
    <p:sldId id="431" r:id="rId14"/>
    <p:sldId id="425" r:id="rId15"/>
    <p:sldId id="423" r:id="rId16"/>
    <p:sldId id="434" r:id="rId17"/>
    <p:sldId id="430" r:id="rId18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54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0BB270-7644-B19C-2BB3-9558AF783DB1}" v="27" dt="2023-08-22T09:47:18.122"/>
    <p1510:client id="{2967C893-3D21-4E91-807A-05F69442A75D}" v="800" dt="2023-08-15T12:22:56.899"/>
    <p1510:client id="{6CE31E53-37FE-0E3E-A297-3BFBBDB144C4}" v="46" dt="2023-08-14T19:44:54.303"/>
    <p1510:client id="{C727AE7D-45E9-AFDA-659B-9F1F296F0C42}" v="15" dt="2023-08-15T12:13:02.7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88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F325C-F034-B649-86A4-6362A7D3868B}" type="datetimeFigureOut">
              <a:rPr lang="fi-FI" smtClean="0"/>
              <a:t>30.8.2023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4CFDBE-A849-194D-A9F3-12B7C16340B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41413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toivoajatoimintaa.fi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oivoajatoimintaa.fi/ilmastonmuutos/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toivoajatoimintaa.fi/tunteet/" TargetMode="External"/><Relationship Id="rId4" Type="http://schemas.openxmlformats.org/officeDocument/2006/relationships/hyperlink" Target="https://toivoajatoimintaa.fi/tunteet/tunnetehtavia/" TargetMode="Externa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oivoajatoimintaa.fi/tunteet/tunnetehtavia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err="1"/>
              <a:t>Tämä</a:t>
            </a:r>
            <a:r>
              <a:rPr lang="en-GB"/>
              <a:t> </a:t>
            </a:r>
            <a:r>
              <a:rPr lang="en-GB" err="1"/>
              <a:t>diakooste</a:t>
            </a:r>
            <a:r>
              <a:rPr lang="en-GB"/>
              <a:t> </a:t>
            </a:r>
            <a:r>
              <a:rPr lang="en-GB" err="1"/>
              <a:t>pohjaa</a:t>
            </a:r>
            <a:r>
              <a:rPr lang="en-GB"/>
              <a:t> </a:t>
            </a:r>
            <a:r>
              <a:rPr lang="en-GB" err="1"/>
              <a:t>vahvasti</a:t>
            </a:r>
            <a:r>
              <a:rPr lang="en-GB"/>
              <a:t> Panu </a:t>
            </a:r>
            <a:r>
              <a:rPr lang="en-GB" err="1"/>
              <a:t>Pihkalan</a:t>
            </a:r>
            <a:r>
              <a:rPr lang="en-GB"/>
              <a:t> </a:t>
            </a:r>
            <a:r>
              <a:rPr lang="en-GB" err="1"/>
              <a:t>teksteihin</a:t>
            </a:r>
            <a:r>
              <a:rPr lang="en-GB"/>
              <a:t> ja </a:t>
            </a:r>
            <a:r>
              <a:rPr lang="fi-FI"/>
              <a:t>Biologian ja maantieteen opettajien liiton BMOL ry:n ulkoministeriön viestintä- ja globaalikasvatustuella vuosina 2019-2022 toteuttaman Toivoa ja toimintaa – hankkeen (</a:t>
            </a:r>
            <a:r>
              <a:rPr lang="fi-FI">
                <a:hlinkClick r:id="rId3"/>
              </a:rPr>
              <a:t>Tervetuloa Toivoa ja toimintaa -materiaalien pariin!</a:t>
            </a:r>
            <a:r>
              <a:rPr lang="fi-FI"/>
              <a:t>) materiaaleihin. Hankkeen materiaaleista löytyy paljon hyödyllistä taustatietoa ja vaihtoehtoja tähän koostetulle toteutukselle – kannattaa tutustua!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4CFDBE-A849-194D-A9F3-12B7C16340B4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739163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Muutoksen vaade myös loukkaa monia nykyiseen (yli)kulutuskulttuuriin kasvaneita, koska se kritisoi omaksuttua elämäntapaa ja identiteettiä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4CFDBE-A849-194D-A9F3-12B7C16340B4}" type="slidenum">
              <a:rPr lang="fi-FI" smtClean="0"/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099634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Toivo≠optimismi</a:t>
            </a:r>
          </a:p>
          <a:p>
            <a:endParaRPr lang="en-GB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fi-FI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Sen paremmin liika optimismi kuin pessimismikään ei auta eteenpäin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fi-FI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fi-FI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ärkeää, ettei vahvisteta </a:t>
            </a:r>
            <a:r>
              <a:rPr lang="fi-FI" sz="1200" dirty="0">
                <a:latin typeface="Calibri" panose="020F0502020204030204" pitchFamily="34" charset="0"/>
                <a:cs typeface="Calibri" panose="020F0502020204030204" pitchFamily="34" charset="0"/>
              </a:rPr>
              <a:t>asioita, rakenteita ja käytäntöjä, joihin emme enää usko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fi-FI" sz="1200" dirty="0">
                <a:sym typeface="Wingdings" panose="05000000000000000000" pitchFamily="2" charset="2"/>
              </a:rPr>
              <a:t>Kriiseihin vastaamisella väliä itsemme, ei vain planeetan ja tulevien sukupolvien vuoksi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fi-FI" sz="1200" dirty="0">
                <a:sym typeface="Wingdings" panose="05000000000000000000" pitchFamily="2" charset="2"/>
              </a:rPr>
              <a:t>Taju yhteenkuuluvuudesta 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4CFDBE-A849-194D-A9F3-12B7C16340B4}" type="slidenum">
              <a:rPr lang="fi-FI" smtClean="0"/>
              <a:t>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046634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4CFDBE-A849-194D-A9F3-12B7C16340B4}" type="slidenum">
              <a:rPr lang="fi-FI" smtClean="0"/>
              <a:t>13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20882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Aikatauluta</a:t>
            </a:r>
            <a:r>
              <a:rPr lang="en-GB" dirty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4CFDBE-A849-194D-A9F3-12B7C16340B4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84973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Johdatukseksi ja avaukseksi on hyvä katsoa Panu Pihkalan video (3:21 min) ympäristötunteista (dian linkki). Tämän jälkeen tulevissa dioissa on joiltain osin samoja asioita, mutta kertaus ei haittaa </a:t>
            </a:r>
            <a:r>
              <a:rPr lang="fi-FI" dirty="0">
                <a:sym typeface="Wingdings" panose="05000000000000000000" pitchFamily="2" charset="2"/>
              </a:rPr>
              <a:t>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4CFDBE-A849-194D-A9F3-12B7C16340B4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2170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i-FI"/>
          </a:p>
          <a:p>
            <a:pPr marL="171450" indent="-171450">
              <a:buFont typeface="Calibri"/>
              <a:buChar char="-"/>
              <a:defRPr/>
            </a:pPr>
            <a:r>
              <a:rPr lang="fi-FI"/>
              <a:t>Ilmasto- ja ekologiset kysymykset herättävät monenlaisia ympäristötunteita (Pihkala ym. 2022/ Nuorisobarometri)</a:t>
            </a:r>
            <a:endParaRPr lang="fi-FI">
              <a:cs typeface="Calibri"/>
            </a:endParaRPr>
          </a:p>
          <a:p>
            <a:pPr marL="171450" indent="-171450">
              <a:buFont typeface="Calibri"/>
              <a:buChar char="-"/>
              <a:defRPr/>
            </a:pPr>
            <a:r>
              <a:rPr lang="fi-FI"/>
              <a:t>Esim. ympäristö- ja ilmastoahdistusta ja niihin liittyviä tunteita kokee huomattava osa suomalaisista; toisaalta kaikkia ympäristökysymyksistä kiinnostuneita ei välttämättä ahdista.</a:t>
            </a:r>
            <a:endParaRPr lang="fi-FI">
              <a:cs typeface="Calibri" panose="020F0502020204030204"/>
            </a:endParaRP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4CFDBE-A849-194D-A9F3-12B7C16340B4}" type="slidenum">
              <a:rPr lang="fi-FI" smtClean="0"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02548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i-FI"/>
              <a:t>Ristiriitaisia tunteita voi liittyä esimerkiksi lomamatkoihin pitkän lentomatkan päässä oleviin lomakohteisiin/ moottoriurheiluun, jne.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i-FI"/>
              <a:t>Ympäristö- ja ilmastokysymykset ovat sosiaalisen ja poliittiseen kiistelyn kohde ja osa sosiaalista todellisuutta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i-FI"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4CFDBE-A849-194D-A9F3-12B7C16340B4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12331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b="1"/>
              <a:t>Tunteet voivat olla sekä tunnistettuja että piileviä </a:t>
            </a:r>
          </a:p>
          <a:p>
            <a:endParaRPr lang="fi-FI" b="1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b="1"/>
              <a:t>Tunteiden tunnistamiseen vaikuttavia tekijöitä (Nuorisobarometri 2021)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i-FI"/>
              <a:t>Sukupuoli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i-FI"/>
              <a:t>Tunnistaako/ myöntääkö ihminen ylipäätään tunteitaan (</a:t>
            </a:r>
            <a:r>
              <a:rPr lang="fi-FI">
                <a:sym typeface="Wingdings" panose="05000000000000000000" pitchFamily="2" charset="2"/>
              </a:rPr>
              <a:t> sosiaaliset, kulttuuriset ja psykologiset tekijät)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fi-FI">
                <a:sym typeface="Wingdings" panose="05000000000000000000" pitchFamily="2" charset="2"/>
              </a:rPr>
              <a:t>Alue- ja koulutustaso</a:t>
            </a:r>
          </a:p>
          <a:p>
            <a:endParaRPr lang="fi-FI">
              <a:sym typeface="Wingdings" panose="05000000000000000000" pitchFamily="2" charset="2"/>
            </a:endParaRPr>
          </a:p>
          <a:p>
            <a:r>
              <a:rPr lang="fi-FI">
                <a:sym typeface="Wingdings" panose="05000000000000000000" pitchFamily="2" charset="2"/>
              </a:rPr>
              <a:t>Tunteiden tunnistaminen on osa tunteiden käsittelyä.</a:t>
            </a:r>
          </a:p>
          <a:p>
            <a:r>
              <a:rPr lang="fi-FI">
                <a:sym typeface="Wingdings" panose="05000000000000000000" pitchFamily="2" charset="2"/>
              </a:rPr>
              <a:t>TUNTEIDEN KÄSITTELY = tunteiden tunnistaminen, sanoittaminen, ymmärtäminen</a:t>
            </a:r>
          </a:p>
          <a:p>
            <a:endParaRPr lang="fi-FI">
              <a:cs typeface="Calibri" panose="020F0502020204030204"/>
            </a:endParaRPr>
          </a:p>
          <a:p>
            <a:r>
              <a:rPr lang="fi-FI"/>
              <a:t>Omien tunteiden tunnistaminen ja hyväksyminen on avain itseymmärrykseen</a:t>
            </a:r>
          </a:p>
          <a:p>
            <a:endParaRPr lang="en-GB">
              <a:cs typeface="Calibri" panose="020F0502020204030204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4CFDBE-A849-194D-A9F3-12B7C16340B4}" type="slidenum">
              <a:rPr lang="fi-FI" smtClean="0"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20167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err="1"/>
              <a:t>Tarvittavat</a:t>
            </a:r>
            <a:r>
              <a:rPr lang="en-GB"/>
              <a:t> </a:t>
            </a:r>
            <a:r>
              <a:rPr lang="en-GB" err="1"/>
              <a:t>materiaalit</a:t>
            </a:r>
            <a:r>
              <a:rPr lang="en-GB"/>
              <a:t>: </a:t>
            </a:r>
          </a:p>
          <a:p>
            <a:pPr marL="628650" lvl="1" indent="-171450">
              <a:buFontTx/>
              <a:buChar char="-"/>
            </a:pPr>
            <a:r>
              <a:rPr lang="en-GB"/>
              <a:t>Lista </a:t>
            </a:r>
            <a:r>
              <a:rPr lang="en-GB" err="1"/>
              <a:t>tunnesanoista</a:t>
            </a:r>
            <a:r>
              <a:rPr lang="en-GB"/>
              <a:t> (</a:t>
            </a:r>
            <a:r>
              <a:rPr lang="en-GB" err="1"/>
              <a:t>linkki</a:t>
            </a:r>
            <a:r>
              <a:rPr lang="en-GB"/>
              <a:t> </a:t>
            </a:r>
            <a:r>
              <a:rPr lang="en-GB" err="1"/>
              <a:t>diassa</a:t>
            </a:r>
            <a:r>
              <a:rPr lang="en-GB"/>
              <a:t> – </a:t>
            </a:r>
            <a:r>
              <a:rPr lang="en-GB" err="1"/>
              <a:t>listan</a:t>
            </a:r>
            <a:r>
              <a:rPr lang="en-GB"/>
              <a:t> </a:t>
            </a:r>
            <a:r>
              <a:rPr lang="en-GB" err="1"/>
              <a:t>voi</a:t>
            </a:r>
            <a:r>
              <a:rPr lang="en-GB"/>
              <a:t> </a:t>
            </a:r>
            <a:r>
              <a:rPr lang="en-GB" err="1"/>
              <a:t>myös</a:t>
            </a:r>
            <a:r>
              <a:rPr lang="en-GB"/>
              <a:t> </a:t>
            </a:r>
            <a:r>
              <a:rPr lang="en-GB" err="1"/>
              <a:t>tulostaa</a:t>
            </a:r>
            <a:r>
              <a:rPr lang="en-GB"/>
              <a:t> </a:t>
            </a:r>
            <a:r>
              <a:rPr lang="en-GB" err="1"/>
              <a:t>osallistujille</a:t>
            </a:r>
            <a:r>
              <a:rPr lang="en-GB"/>
              <a:t>)</a:t>
            </a:r>
          </a:p>
          <a:p>
            <a:pPr marL="628650" lvl="1" indent="-171450">
              <a:buFontTx/>
              <a:buChar char="-"/>
            </a:pPr>
            <a:r>
              <a:rPr lang="en-GB" err="1"/>
              <a:t>Paperia</a:t>
            </a:r>
            <a:r>
              <a:rPr lang="en-GB"/>
              <a:t>/ </a:t>
            </a:r>
            <a:r>
              <a:rPr lang="en-GB" err="1"/>
              <a:t>kartonkia</a:t>
            </a:r>
            <a:endParaRPr lang="en-GB"/>
          </a:p>
          <a:p>
            <a:pPr marL="628650" lvl="1" indent="-171450">
              <a:buFontTx/>
              <a:buChar char="-"/>
            </a:pPr>
            <a:r>
              <a:rPr lang="en-GB" err="1"/>
              <a:t>Erilaisia</a:t>
            </a:r>
            <a:r>
              <a:rPr lang="en-GB"/>
              <a:t> </a:t>
            </a:r>
            <a:r>
              <a:rPr lang="en-GB" err="1"/>
              <a:t>kyniä</a:t>
            </a:r>
            <a:r>
              <a:rPr lang="en-GB"/>
              <a:t> (</a:t>
            </a:r>
            <a:r>
              <a:rPr lang="en-GB" err="1"/>
              <a:t>värikynät</a:t>
            </a:r>
            <a:r>
              <a:rPr lang="en-GB"/>
              <a:t>, </a:t>
            </a:r>
            <a:r>
              <a:rPr lang="en-GB" err="1"/>
              <a:t>tussit</a:t>
            </a:r>
            <a:r>
              <a:rPr lang="en-GB"/>
              <a:t>)</a:t>
            </a:r>
          </a:p>
          <a:p>
            <a:pPr marL="628650" lvl="1" indent="-171450">
              <a:buFontTx/>
              <a:buChar char="-"/>
            </a:pPr>
            <a:r>
              <a:rPr lang="en-GB" err="1"/>
              <a:t>Mahdollisesti</a:t>
            </a:r>
            <a:r>
              <a:rPr lang="en-GB"/>
              <a:t> </a:t>
            </a:r>
            <a:r>
              <a:rPr lang="en-GB" err="1"/>
              <a:t>erilaisia</a:t>
            </a:r>
            <a:r>
              <a:rPr lang="en-GB"/>
              <a:t> </a:t>
            </a:r>
            <a:r>
              <a:rPr lang="en-GB" err="1"/>
              <a:t>kuvalehtiä</a:t>
            </a:r>
            <a:r>
              <a:rPr lang="en-GB"/>
              <a:t>, </a:t>
            </a:r>
            <a:r>
              <a:rPr lang="en-GB" err="1"/>
              <a:t>sakset</a:t>
            </a:r>
            <a:r>
              <a:rPr lang="en-GB"/>
              <a:t> ja </a:t>
            </a:r>
            <a:r>
              <a:rPr lang="en-GB" err="1"/>
              <a:t>liimaa</a:t>
            </a:r>
            <a:r>
              <a:rPr lang="en-GB"/>
              <a:t> </a:t>
            </a:r>
            <a:r>
              <a:rPr lang="en-GB" err="1"/>
              <a:t>niille</a:t>
            </a:r>
            <a:r>
              <a:rPr lang="en-GB"/>
              <a:t>, </a:t>
            </a:r>
            <a:r>
              <a:rPr lang="en-GB" err="1"/>
              <a:t>jotka</a:t>
            </a:r>
            <a:r>
              <a:rPr lang="en-GB"/>
              <a:t> </a:t>
            </a:r>
            <a:r>
              <a:rPr lang="en-GB" err="1"/>
              <a:t>tekevät</a:t>
            </a:r>
            <a:r>
              <a:rPr lang="en-GB"/>
              <a:t> </a:t>
            </a:r>
            <a:r>
              <a:rPr lang="en-GB" err="1"/>
              <a:t>mieluummin</a:t>
            </a:r>
            <a:r>
              <a:rPr lang="en-GB"/>
              <a:t> </a:t>
            </a:r>
            <a:r>
              <a:rPr lang="en-GB" err="1"/>
              <a:t>kuvakollaasin</a:t>
            </a:r>
            <a:endParaRPr lang="en-GB"/>
          </a:p>
          <a:p>
            <a:pPr marL="171450" indent="-171450">
              <a:buFontTx/>
              <a:buChar char="-"/>
            </a:pPr>
            <a:endParaRPr lang="en-GB"/>
          </a:p>
          <a:p>
            <a:pPr marL="171450" indent="-171450">
              <a:buFont typeface="Arial"/>
              <a:buChar char="•"/>
            </a:pPr>
            <a:r>
              <a:rPr lang="en-GB" err="1"/>
              <a:t>Tarvittavat</a:t>
            </a:r>
            <a:r>
              <a:rPr lang="en-GB"/>
              <a:t> </a:t>
            </a:r>
            <a:r>
              <a:rPr lang="en-GB" err="1"/>
              <a:t>materiaalit</a:t>
            </a:r>
            <a:r>
              <a:rPr lang="en-GB"/>
              <a:t>: </a:t>
            </a:r>
            <a:r>
              <a:rPr lang="en-GB" err="1"/>
              <a:t>Printattuja</a:t>
            </a:r>
            <a:r>
              <a:rPr lang="en-GB"/>
              <a:t> </a:t>
            </a:r>
            <a:r>
              <a:rPr lang="en-GB" err="1"/>
              <a:t>tunnesanalistoja</a:t>
            </a:r>
            <a:r>
              <a:rPr lang="en-GB"/>
              <a:t> (</a:t>
            </a:r>
            <a:r>
              <a:rPr lang="en-GB" err="1"/>
              <a:t>jos</a:t>
            </a:r>
            <a:r>
              <a:rPr lang="en-GB"/>
              <a:t> </a:t>
            </a:r>
            <a:r>
              <a:rPr lang="en-GB" err="1"/>
              <a:t>oppilaille</a:t>
            </a:r>
            <a:r>
              <a:rPr lang="en-GB"/>
              <a:t>  </a:t>
            </a:r>
            <a:r>
              <a:rPr lang="en-GB" err="1"/>
              <a:t>helpompi</a:t>
            </a:r>
            <a:r>
              <a:rPr lang="en-GB"/>
              <a:t> </a:t>
            </a:r>
            <a:r>
              <a:rPr lang="en-GB" err="1"/>
              <a:t>valita</a:t>
            </a:r>
            <a:r>
              <a:rPr lang="en-GB"/>
              <a:t> </a:t>
            </a:r>
            <a:r>
              <a:rPr lang="en-GB" err="1"/>
              <a:t>siitä</a:t>
            </a:r>
            <a:r>
              <a:rPr lang="en-GB"/>
              <a:t> </a:t>
            </a:r>
            <a:r>
              <a:rPr lang="en-GB" err="1"/>
              <a:t>kuin</a:t>
            </a:r>
            <a:r>
              <a:rPr lang="en-GB"/>
              <a:t> </a:t>
            </a:r>
            <a:r>
              <a:rPr lang="en-GB" err="1"/>
              <a:t>esim</a:t>
            </a:r>
            <a:r>
              <a:rPr lang="en-GB"/>
              <a:t>. </a:t>
            </a:r>
            <a:r>
              <a:rPr lang="en-GB" err="1"/>
              <a:t>Näkyviin</a:t>
            </a:r>
            <a:r>
              <a:rPr lang="en-GB"/>
              <a:t> </a:t>
            </a:r>
            <a:r>
              <a:rPr lang="en-GB" err="1"/>
              <a:t>heijastetusta</a:t>
            </a:r>
            <a:r>
              <a:rPr lang="en-GB"/>
              <a:t> </a:t>
            </a:r>
            <a:r>
              <a:rPr lang="en-GB" err="1"/>
              <a:t>listasta</a:t>
            </a:r>
            <a:r>
              <a:rPr lang="en-GB"/>
              <a:t>)</a:t>
            </a:r>
          </a:p>
          <a:p>
            <a:pPr marL="171450" indent="-171450">
              <a:buFont typeface="Arial"/>
              <a:buChar char="•"/>
            </a:pPr>
            <a:r>
              <a:rPr lang="en-GB" err="1"/>
              <a:t>Paperia</a:t>
            </a:r>
            <a:r>
              <a:rPr lang="en-GB"/>
              <a:t>, </a:t>
            </a:r>
            <a:r>
              <a:rPr lang="en-GB" err="1"/>
              <a:t>värikyniä</a:t>
            </a:r>
            <a:r>
              <a:rPr lang="en-GB"/>
              <a:t>, </a:t>
            </a:r>
            <a:r>
              <a:rPr lang="en-GB" err="1"/>
              <a:t>kuvalehtiä</a:t>
            </a:r>
            <a:r>
              <a:rPr lang="en-GB"/>
              <a:t>, </a:t>
            </a:r>
            <a:r>
              <a:rPr lang="en-GB" err="1"/>
              <a:t>liimaa</a:t>
            </a:r>
            <a:r>
              <a:rPr lang="en-GB"/>
              <a:t>, </a:t>
            </a:r>
            <a:r>
              <a:rPr lang="en-GB" err="1"/>
              <a:t>saksia</a:t>
            </a:r>
            <a:r>
              <a:rPr lang="en-GB"/>
              <a:t>, </a:t>
            </a:r>
            <a:r>
              <a:rPr lang="en-GB" err="1"/>
              <a:t>maalarinteippiä</a:t>
            </a:r>
            <a:r>
              <a:rPr lang="en-GB"/>
              <a:t> </a:t>
            </a:r>
            <a:r>
              <a:rPr lang="en-GB" err="1"/>
              <a:t>tms</a:t>
            </a:r>
            <a:r>
              <a:rPr lang="en-GB"/>
              <a:t>. </a:t>
            </a:r>
            <a:r>
              <a:rPr lang="en-GB" err="1"/>
              <a:t>Opetustilan</a:t>
            </a:r>
            <a:r>
              <a:rPr lang="en-GB"/>
              <a:t> </a:t>
            </a:r>
            <a:r>
              <a:rPr lang="en-GB" err="1"/>
              <a:t>seinäpinnoille</a:t>
            </a:r>
            <a:r>
              <a:rPr lang="en-GB"/>
              <a:t> </a:t>
            </a:r>
            <a:r>
              <a:rPr lang="en-GB" err="1"/>
              <a:t>sopivaa</a:t>
            </a:r>
            <a:r>
              <a:rPr lang="en-GB"/>
              <a:t> </a:t>
            </a:r>
            <a:r>
              <a:rPr lang="en-GB" err="1"/>
              <a:t>kiinnitysmateriaalia</a:t>
            </a:r>
            <a:r>
              <a:rPr lang="en-GB"/>
              <a:t> (</a:t>
            </a:r>
            <a:r>
              <a:rPr lang="en-GB" err="1"/>
              <a:t>sinitarra</a:t>
            </a:r>
            <a:r>
              <a:rPr lang="en-GB"/>
              <a:t>?)</a:t>
            </a:r>
            <a:endParaRPr lang="en-GB" err="1"/>
          </a:p>
          <a:p>
            <a:pPr marL="171450" indent="-171450">
              <a:buFont typeface="Arial"/>
              <a:buChar char="•"/>
            </a:pPr>
            <a:r>
              <a:rPr lang="en-GB" err="1"/>
              <a:t>Tehtävä</a:t>
            </a:r>
            <a:r>
              <a:rPr lang="en-GB"/>
              <a:t> </a:t>
            </a:r>
            <a:r>
              <a:rPr lang="en-GB" err="1"/>
              <a:t>ei</a:t>
            </a:r>
            <a:r>
              <a:rPr lang="en-GB"/>
              <a:t> ole </a:t>
            </a:r>
            <a:r>
              <a:rPr lang="en-GB" err="1"/>
              <a:t>piirustuskilpailu</a:t>
            </a:r>
            <a:r>
              <a:rPr lang="en-GB"/>
              <a:t>, </a:t>
            </a:r>
            <a:r>
              <a:rPr lang="en-GB" err="1"/>
              <a:t>tavoitteena</a:t>
            </a:r>
            <a:r>
              <a:rPr lang="en-GB"/>
              <a:t> </a:t>
            </a:r>
            <a:r>
              <a:rPr lang="en-GB" err="1"/>
              <a:t>pukea</a:t>
            </a:r>
            <a:r>
              <a:rPr lang="en-GB"/>
              <a:t> </a:t>
            </a:r>
            <a:r>
              <a:rPr lang="en-GB" err="1"/>
              <a:t>tunne</a:t>
            </a:r>
            <a:r>
              <a:rPr lang="en-GB"/>
              <a:t> tai </a:t>
            </a:r>
            <a:r>
              <a:rPr lang="en-GB" err="1"/>
              <a:t>tunteita</a:t>
            </a:r>
            <a:r>
              <a:rPr lang="en-GB"/>
              <a:t> </a:t>
            </a:r>
            <a:r>
              <a:rPr lang="en-GB" err="1"/>
              <a:t>jonkinlaiseen</a:t>
            </a:r>
            <a:r>
              <a:rPr lang="en-GB"/>
              <a:t> </a:t>
            </a:r>
            <a:r>
              <a:rPr lang="en-GB" err="1"/>
              <a:t>kuvalliseen</a:t>
            </a:r>
            <a:r>
              <a:rPr lang="en-GB"/>
              <a:t> </a:t>
            </a:r>
            <a:r>
              <a:rPr lang="en-GB" err="1"/>
              <a:t>muotoon</a:t>
            </a:r>
            <a:endParaRPr lang="en-GB" err="1">
              <a:cs typeface="Calibri" panose="020F0502020204030204"/>
            </a:endParaRPr>
          </a:p>
          <a:p>
            <a:pPr marL="171450" indent="-171450">
              <a:buFont typeface="Arial"/>
              <a:buChar char="•"/>
            </a:pPr>
            <a:r>
              <a:rPr lang="en-GB" err="1"/>
              <a:t>Aikaa</a:t>
            </a:r>
            <a:r>
              <a:rPr lang="en-GB"/>
              <a:t> </a:t>
            </a:r>
            <a:r>
              <a:rPr lang="en-GB" err="1"/>
              <a:t>tehtävään</a:t>
            </a:r>
            <a:r>
              <a:rPr lang="en-GB"/>
              <a:t> </a:t>
            </a:r>
            <a:r>
              <a:rPr lang="en-GB" err="1"/>
              <a:t>noin</a:t>
            </a:r>
            <a:r>
              <a:rPr lang="en-GB"/>
              <a:t> 20 </a:t>
            </a:r>
            <a:r>
              <a:rPr lang="en-GB" err="1"/>
              <a:t>minuuttia</a:t>
            </a:r>
            <a:endParaRPr lang="en-GB" err="1"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en-GB" err="1"/>
              <a:t>Sitten</a:t>
            </a:r>
            <a:r>
              <a:rPr lang="en-GB"/>
              <a:t> </a:t>
            </a:r>
            <a:r>
              <a:rPr lang="en-GB" err="1"/>
              <a:t>kuvat</a:t>
            </a:r>
            <a:r>
              <a:rPr lang="en-GB"/>
              <a:t> </a:t>
            </a:r>
            <a:r>
              <a:rPr lang="en-GB" err="1"/>
              <a:t>esille</a:t>
            </a:r>
            <a:r>
              <a:rPr lang="en-GB"/>
              <a:t> (</a:t>
            </a:r>
            <a:r>
              <a:rPr lang="en-GB" err="1"/>
              <a:t>esim</a:t>
            </a:r>
            <a:r>
              <a:rPr lang="en-GB"/>
              <a:t>. </a:t>
            </a:r>
            <a:r>
              <a:rPr lang="en-GB" err="1"/>
              <a:t>seinään</a:t>
            </a:r>
            <a:r>
              <a:rPr lang="en-GB"/>
              <a:t>) </a:t>
            </a:r>
            <a:r>
              <a:rPr lang="en-GB" err="1"/>
              <a:t>katseltavaksi</a:t>
            </a:r>
            <a:endParaRPr lang="en-GB" err="1">
              <a:cs typeface="Calibri" panose="020F0502020204030204"/>
            </a:endParaRPr>
          </a:p>
          <a:p>
            <a:pPr marL="171450" indent="-171450">
              <a:buFont typeface="Arial"/>
              <a:buChar char="•"/>
            </a:pPr>
            <a:r>
              <a:rPr lang="en-GB" err="1"/>
              <a:t>Keskustelua</a:t>
            </a:r>
            <a:r>
              <a:rPr lang="en-GB"/>
              <a:t> </a:t>
            </a:r>
            <a:r>
              <a:rPr lang="en-GB" err="1"/>
              <a:t>kuvista</a:t>
            </a:r>
            <a:r>
              <a:rPr lang="en-GB"/>
              <a:t> </a:t>
            </a:r>
            <a:r>
              <a:rPr lang="en-GB" err="1"/>
              <a:t>riittävän</a:t>
            </a:r>
            <a:r>
              <a:rPr lang="en-GB"/>
              <a:t> </a:t>
            </a:r>
            <a:r>
              <a:rPr lang="en-GB" err="1"/>
              <a:t>etäisellä</a:t>
            </a:r>
            <a:r>
              <a:rPr lang="en-GB"/>
              <a:t> </a:t>
            </a:r>
            <a:r>
              <a:rPr lang="en-GB" err="1"/>
              <a:t>otteella</a:t>
            </a:r>
            <a:r>
              <a:rPr lang="en-GB"/>
              <a:t>, </a:t>
            </a:r>
            <a:r>
              <a:rPr lang="en-GB" err="1"/>
              <a:t>ei</a:t>
            </a:r>
            <a:r>
              <a:rPr lang="en-GB"/>
              <a:t> </a:t>
            </a:r>
            <a:r>
              <a:rPr lang="en-GB" err="1"/>
              <a:t>mennä</a:t>
            </a:r>
            <a:r>
              <a:rPr lang="en-GB"/>
              <a:t> </a:t>
            </a:r>
            <a:r>
              <a:rPr lang="en-GB" err="1"/>
              <a:t>tekijöiden</a:t>
            </a:r>
            <a:r>
              <a:rPr lang="en-GB"/>
              <a:t> </a:t>
            </a:r>
            <a:r>
              <a:rPr lang="en-GB" err="1"/>
              <a:t>henkilöön</a:t>
            </a:r>
            <a:r>
              <a:rPr lang="en-GB"/>
              <a:t>/ </a:t>
            </a:r>
            <a:r>
              <a:rPr lang="en-GB" err="1"/>
              <a:t>kuvallisen</a:t>
            </a:r>
            <a:r>
              <a:rPr lang="en-GB"/>
              <a:t> </a:t>
            </a:r>
            <a:r>
              <a:rPr lang="en-GB" err="1"/>
              <a:t>ilmaisun</a:t>
            </a:r>
            <a:r>
              <a:rPr lang="en-GB"/>
              <a:t> </a:t>
            </a:r>
            <a:r>
              <a:rPr lang="en-GB" err="1"/>
              <a:t>taitoihin</a:t>
            </a:r>
            <a:r>
              <a:rPr lang="en-GB"/>
              <a:t>. </a:t>
            </a:r>
            <a:r>
              <a:rPr lang="en-GB" err="1"/>
              <a:t>Minkälaisia</a:t>
            </a:r>
            <a:r>
              <a:rPr lang="en-GB"/>
              <a:t> </a:t>
            </a:r>
            <a:r>
              <a:rPr lang="en-GB" err="1"/>
              <a:t>tunteita</a:t>
            </a:r>
            <a:r>
              <a:rPr lang="en-GB"/>
              <a:t> </a:t>
            </a:r>
            <a:r>
              <a:rPr lang="en-GB" err="1"/>
              <a:t>liitätte</a:t>
            </a:r>
            <a:r>
              <a:rPr lang="en-GB"/>
              <a:t> </a:t>
            </a:r>
            <a:r>
              <a:rPr lang="en-GB" err="1"/>
              <a:t>kuviin</a:t>
            </a:r>
            <a:r>
              <a:rPr lang="en-GB"/>
              <a:t>? </a:t>
            </a:r>
            <a:endParaRPr lang="en-US"/>
          </a:p>
          <a:p>
            <a:pPr marL="171450" indent="-171450">
              <a:buFont typeface="Arial"/>
              <a:buChar char="•"/>
            </a:pPr>
            <a:r>
              <a:rPr lang="en-GB" err="1"/>
              <a:t>Kuvien</a:t>
            </a:r>
            <a:r>
              <a:rPr lang="en-GB"/>
              <a:t> </a:t>
            </a:r>
            <a:r>
              <a:rPr lang="en-GB" err="1"/>
              <a:t>tekijät</a:t>
            </a:r>
            <a:r>
              <a:rPr lang="en-GB"/>
              <a:t> </a:t>
            </a:r>
            <a:r>
              <a:rPr lang="en-GB" err="1"/>
              <a:t>voivat</a:t>
            </a:r>
            <a:r>
              <a:rPr lang="en-GB"/>
              <a:t> </a:t>
            </a:r>
            <a:r>
              <a:rPr lang="en-GB" err="1"/>
              <a:t>halutessaan</a:t>
            </a:r>
            <a:r>
              <a:rPr lang="en-GB"/>
              <a:t> </a:t>
            </a:r>
            <a:r>
              <a:rPr lang="en-GB" err="1"/>
              <a:t>kertoa</a:t>
            </a:r>
            <a:r>
              <a:rPr lang="en-GB"/>
              <a:t>, </a:t>
            </a:r>
            <a:r>
              <a:rPr lang="en-GB" err="1"/>
              <a:t>mitä</a:t>
            </a:r>
            <a:r>
              <a:rPr lang="en-GB"/>
              <a:t> </a:t>
            </a:r>
            <a:r>
              <a:rPr lang="en-GB" err="1"/>
              <a:t>ajattelivat</a:t>
            </a:r>
            <a:r>
              <a:rPr lang="en-GB"/>
              <a:t> </a:t>
            </a:r>
            <a:r>
              <a:rPr lang="en-GB" err="1"/>
              <a:t>kuvaa</a:t>
            </a:r>
            <a:r>
              <a:rPr lang="en-GB"/>
              <a:t>/ </a:t>
            </a:r>
            <a:r>
              <a:rPr lang="en-GB" err="1"/>
              <a:t>kuvia</a:t>
            </a:r>
            <a:r>
              <a:rPr lang="en-GB"/>
              <a:t> </a:t>
            </a:r>
            <a:r>
              <a:rPr lang="en-GB" err="1"/>
              <a:t>tehdessään</a:t>
            </a:r>
            <a:endParaRPr lang="en-GB" err="1"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en-GB">
                <a:cs typeface="Calibri"/>
              </a:rPr>
              <a:t>Miten </a:t>
            </a:r>
            <a:r>
              <a:rPr lang="en-GB" err="1">
                <a:cs typeface="Calibri"/>
              </a:rPr>
              <a:t>helppoa</a:t>
            </a:r>
            <a:r>
              <a:rPr lang="en-GB">
                <a:cs typeface="Calibri"/>
              </a:rPr>
              <a:t>/ </a:t>
            </a:r>
            <a:r>
              <a:rPr lang="en-GB" err="1">
                <a:cs typeface="Calibri"/>
              </a:rPr>
              <a:t>vaikeata</a:t>
            </a:r>
            <a:r>
              <a:rPr lang="en-GB">
                <a:cs typeface="Calibri"/>
              </a:rPr>
              <a:t> </a:t>
            </a:r>
            <a:r>
              <a:rPr lang="en-GB" err="1">
                <a:cs typeface="Calibri"/>
              </a:rPr>
              <a:t>omaan</a:t>
            </a:r>
            <a:r>
              <a:rPr lang="en-GB">
                <a:cs typeface="Calibri"/>
              </a:rPr>
              <a:t> </a:t>
            </a:r>
            <a:r>
              <a:rPr lang="en-GB" err="1">
                <a:cs typeface="Calibri"/>
              </a:rPr>
              <a:t>kokemusmaailmaan</a:t>
            </a:r>
            <a:r>
              <a:rPr lang="en-GB">
                <a:cs typeface="Calibri"/>
              </a:rPr>
              <a:t> </a:t>
            </a:r>
            <a:r>
              <a:rPr lang="en-GB" err="1">
                <a:cs typeface="Calibri"/>
              </a:rPr>
              <a:t>sopivan</a:t>
            </a:r>
            <a:r>
              <a:rPr lang="en-GB">
                <a:cs typeface="Calibri"/>
              </a:rPr>
              <a:t> </a:t>
            </a:r>
            <a:r>
              <a:rPr lang="en-GB" err="1">
                <a:cs typeface="Calibri"/>
              </a:rPr>
              <a:t>tunteen</a:t>
            </a:r>
            <a:r>
              <a:rPr lang="en-GB">
                <a:cs typeface="Calibri"/>
              </a:rPr>
              <a:t> </a:t>
            </a:r>
            <a:r>
              <a:rPr lang="en-GB" err="1">
                <a:cs typeface="Calibri"/>
              </a:rPr>
              <a:t>valinta</a:t>
            </a:r>
            <a:r>
              <a:rPr lang="en-GB">
                <a:cs typeface="Calibri"/>
              </a:rPr>
              <a:t> </a:t>
            </a:r>
            <a:r>
              <a:rPr lang="en-GB" err="1">
                <a:cs typeface="Calibri"/>
              </a:rPr>
              <a:t>ja</a:t>
            </a:r>
            <a:r>
              <a:rPr lang="en-GB">
                <a:cs typeface="Calibri"/>
              </a:rPr>
              <a:t> </a:t>
            </a:r>
            <a:r>
              <a:rPr lang="en-GB" err="1">
                <a:cs typeface="Calibri"/>
              </a:rPr>
              <a:t>kuvan</a:t>
            </a:r>
            <a:r>
              <a:rPr lang="en-GB">
                <a:cs typeface="Calibri"/>
              </a:rPr>
              <a:t> </a:t>
            </a:r>
            <a:r>
              <a:rPr lang="en-GB" err="1">
                <a:cs typeface="Calibri"/>
              </a:rPr>
              <a:t>tekeminen</a:t>
            </a:r>
            <a:r>
              <a:rPr lang="en-GB">
                <a:cs typeface="Calibri"/>
              </a:rPr>
              <a:t> </a:t>
            </a:r>
            <a:r>
              <a:rPr lang="en-GB" err="1">
                <a:cs typeface="Calibri"/>
              </a:rPr>
              <a:t>oli</a:t>
            </a:r>
            <a:r>
              <a:rPr lang="en-GB">
                <a:cs typeface="Calibri"/>
              </a:rPr>
              <a:t>?</a:t>
            </a:r>
          </a:p>
          <a:p>
            <a:pPr marL="171450" indent="-171450">
              <a:buFont typeface="Arial"/>
              <a:buChar char="•"/>
            </a:pPr>
            <a:endParaRPr lang="en-GB"/>
          </a:p>
          <a:p>
            <a:pPr marL="171450" indent="-171450">
              <a:buFontTx/>
              <a:buChar char="-"/>
            </a:pPr>
            <a:r>
              <a:rPr lang="en-GB"/>
              <a:t>Katso </a:t>
            </a:r>
            <a:r>
              <a:rPr lang="en-GB" err="1"/>
              <a:t>evästykseksi</a:t>
            </a:r>
            <a:r>
              <a:rPr lang="en-GB"/>
              <a:t> </a:t>
            </a:r>
            <a:r>
              <a:rPr lang="en-GB" err="1"/>
              <a:t>myös</a:t>
            </a:r>
            <a:r>
              <a:rPr lang="en-GB"/>
              <a:t>  </a:t>
            </a:r>
            <a:r>
              <a:rPr lang="fi-FI">
                <a:hlinkClick r:id="rId3"/>
              </a:rPr>
              <a:t>Mikä ilmastonmuutos? - Toivoa ja toimintaa</a:t>
            </a:r>
            <a:endParaRPr lang="en-GB"/>
          </a:p>
          <a:p>
            <a:pPr marL="171450" indent="-171450">
              <a:buFontTx/>
              <a:buChar char="-"/>
            </a:pPr>
            <a:r>
              <a:rPr lang="en-GB"/>
              <a:t>Ja </a:t>
            </a:r>
            <a:r>
              <a:rPr lang="en-GB" err="1"/>
              <a:t>erityisesti</a:t>
            </a:r>
            <a:r>
              <a:rPr lang="en-GB"/>
              <a:t> </a:t>
            </a:r>
          </a:p>
          <a:p>
            <a:pPr marL="171450" indent="-171450">
              <a:buFontTx/>
              <a:buChar char="-"/>
            </a:pPr>
            <a:r>
              <a:rPr lang="fi-FI">
                <a:hlinkClick r:id="rId4"/>
              </a:rPr>
              <a:t>Tunnetehtäviä - Toivoa ja toimintaa</a:t>
            </a:r>
            <a:endParaRPr lang="en-GB"/>
          </a:p>
          <a:p>
            <a:pPr marL="171450" indent="-171450">
              <a:buFontTx/>
              <a:buChar char="-"/>
            </a:pPr>
            <a:r>
              <a:rPr lang="fi-FI" b="0" i="0">
                <a:solidFill>
                  <a:srgbClr val="333333"/>
                </a:solidFill>
                <a:effectLst/>
                <a:latin typeface="Source Serif Pro" panose="020B0604020202020204" pitchFamily="18" charset="0"/>
              </a:rPr>
              <a:t> Lisää tehtäviä ilmastotunteiden käsittelyyn löydät </a:t>
            </a:r>
            <a:r>
              <a:rPr lang="fi-FI" b="0" i="0" u="sng">
                <a:solidFill>
                  <a:srgbClr val="E8872A"/>
                </a:solidFill>
                <a:effectLst/>
                <a:latin typeface="Source Serif Pro" panose="020B0604020202020204" pitchFamily="18" charset="0"/>
                <a:hlinkClick r:id="rId4"/>
              </a:rPr>
              <a:t>täältä</a:t>
            </a:r>
            <a:r>
              <a:rPr lang="fi-FI" b="0" i="0">
                <a:solidFill>
                  <a:srgbClr val="333333"/>
                </a:solidFill>
                <a:effectLst/>
                <a:latin typeface="Source Serif Pro" panose="020B0604020202020204" pitchFamily="18" charset="0"/>
              </a:rPr>
              <a:t> ja taustatietoa aiheesta </a:t>
            </a:r>
            <a:r>
              <a:rPr lang="fi-FI" b="0" i="0" u="sng">
                <a:solidFill>
                  <a:srgbClr val="E8872A"/>
                </a:solidFill>
                <a:effectLst/>
                <a:latin typeface="Source Serif Pro" panose="020B0604020202020204" pitchFamily="18" charset="0"/>
                <a:hlinkClick r:id="rId5"/>
              </a:rPr>
              <a:t>täältä</a:t>
            </a:r>
            <a:r>
              <a:rPr lang="fi-FI" b="0" i="0">
                <a:solidFill>
                  <a:srgbClr val="333333"/>
                </a:solidFill>
                <a:effectLst/>
                <a:latin typeface="Source Serif Pro" panose="020B0604020202020204" pitchFamily="18" charset="0"/>
              </a:rPr>
              <a:t>!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4CFDBE-A849-194D-A9F3-12B7C16340B4}" type="slidenum">
              <a:rPr lang="fi-FI" smtClean="0"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72508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/>
              <a:t>Pelisäännöt käytäväksi läpi tehtävänannon yhteydessä)</a:t>
            </a:r>
          </a:p>
          <a:p>
            <a:r>
              <a:rPr lang="fi-FI" dirty="0"/>
              <a:t>Mukailtu mm. www-sivulta </a:t>
            </a:r>
            <a:r>
              <a:rPr lang="fi-FI" dirty="0">
                <a:hlinkClick r:id="rId3"/>
              </a:rPr>
              <a:t>Tunnetehtäviä - Toivoa ja toimintaa</a:t>
            </a:r>
            <a:endParaRPr lang="fi-FI"/>
          </a:p>
          <a:p>
            <a:endParaRPr lang="fi-FI"/>
          </a:p>
          <a:p>
            <a:r>
              <a:rPr lang="fi-FI" dirty="0"/>
              <a:t>Tämän jälkeen tehtävä ja sen purku yhdessä (keskustelua kuvista koko ryhmän kesken tai pienryhmissä).</a:t>
            </a:r>
          </a:p>
          <a:p>
            <a:endParaRPr lang="fi-FI"/>
          </a:p>
          <a:p>
            <a:r>
              <a:rPr lang="fi-FI" dirty="0"/>
              <a:t>Loput diat on tarkoitettu jatkamaan ja syventämään keskustelua/ keskustelun tueksi.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4CFDBE-A849-194D-A9F3-12B7C16340B4}" type="slidenum">
              <a:rPr lang="fi-FI" smtClean="0"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933378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4CFDBE-A849-194D-A9F3-12B7C16340B4}" type="slidenum">
              <a:rPr lang="fi-FI" smtClean="0"/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5524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10" Type="http://schemas.openxmlformats.org/officeDocument/2006/relationships/image" Target="../media/image2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8.jpeg"/><Relationship Id="rId5" Type="http://schemas.openxmlformats.org/officeDocument/2006/relationships/image" Target="../media/image20.png"/><Relationship Id="rId10" Type="http://schemas.openxmlformats.org/officeDocument/2006/relationships/image" Target="../media/image32.png"/><Relationship Id="rId4" Type="http://schemas.openxmlformats.org/officeDocument/2006/relationships/image" Target="../media/image27.png"/><Relationship Id="rId9" Type="http://schemas.openxmlformats.org/officeDocument/2006/relationships/image" Target="../media/image31.png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10" Type="http://schemas.openxmlformats.org/officeDocument/2006/relationships/image" Target="../media/image2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8.jpeg"/><Relationship Id="rId5" Type="http://schemas.openxmlformats.org/officeDocument/2006/relationships/image" Target="../media/image20.png"/><Relationship Id="rId10" Type="http://schemas.openxmlformats.org/officeDocument/2006/relationships/image" Target="../media/image32.png"/><Relationship Id="rId4" Type="http://schemas.openxmlformats.org/officeDocument/2006/relationships/image" Target="../media/image27.png"/><Relationship Id="rId9" Type="http://schemas.openxmlformats.org/officeDocument/2006/relationships/image" Target="../media/image3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VE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>
            <a:extLst>
              <a:ext uri="{FF2B5EF4-FFF2-40B4-BE49-F238E27FC236}">
                <a16:creationId xmlns:a16="http://schemas.microsoft.com/office/drawing/2014/main" id="{2C9CA9B8-BA1B-5942-85B3-9B6C350AE1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842" y="5430221"/>
            <a:ext cx="1466886" cy="517725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4028"/>
            <a:ext cx="9144000" cy="2387600"/>
          </a:xfrm>
        </p:spPr>
        <p:txBody>
          <a:bodyPr anchor="b"/>
          <a:lstStyle>
            <a:lvl1pPr algn="ctr">
              <a:defRPr sz="6000" b="1" i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50059D5-0B94-4546-B426-91158762B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925693"/>
            <a:ext cx="9144000" cy="72463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14" name="Tekstiruutu 13">
            <a:extLst>
              <a:ext uri="{FF2B5EF4-FFF2-40B4-BE49-F238E27FC236}">
                <a16:creationId xmlns:a16="http://schemas.microsoft.com/office/drawing/2014/main" id="{032A54CD-B18B-504B-A5E0-202AF7FC2D6F}"/>
              </a:ext>
            </a:extLst>
          </p:cNvPr>
          <p:cNvSpPr txBox="1"/>
          <p:nvPr userDrawn="1"/>
        </p:nvSpPr>
        <p:spPr>
          <a:xfrm>
            <a:off x="2336649" y="6363097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19" name="Suora yhdysviiva 18">
            <a:extLst>
              <a:ext uri="{FF2B5EF4-FFF2-40B4-BE49-F238E27FC236}">
                <a16:creationId xmlns:a16="http://schemas.microsoft.com/office/drawing/2014/main" id="{C857E565-C859-204D-952B-D66DED6905B0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54839"/>
            <a:ext cx="10786946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084EDDF6-246C-284A-8164-F303A24A810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238" y="310993"/>
            <a:ext cx="4177137" cy="918970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8EEC92EC-2A01-1C41-B6E3-10FC29842C6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6939" y="5535746"/>
            <a:ext cx="445739" cy="461659"/>
          </a:xfrm>
          <a:prstGeom prst="rect">
            <a:avLst/>
          </a:prstGeom>
        </p:spPr>
      </p:pic>
      <p:pic>
        <p:nvPicPr>
          <p:cNvPr id="6" name="Kuva 5">
            <a:extLst>
              <a:ext uri="{FF2B5EF4-FFF2-40B4-BE49-F238E27FC236}">
                <a16:creationId xmlns:a16="http://schemas.microsoft.com/office/drawing/2014/main" id="{7B737D63-0013-974C-9597-BCFE2AED287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9135" y="4987536"/>
            <a:ext cx="1161347" cy="290337"/>
          </a:xfrm>
          <a:prstGeom prst="rect">
            <a:avLst/>
          </a:prstGeom>
        </p:spPr>
      </p:pic>
      <p:pic>
        <p:nvPicPr>
          <p:cNvPr id="10" name="Kuva 9">
            <a:extLst>
              <a:ext uri="{FF2B5EF4-FFF2-40B4-BE49-F238E27FC236}">
                <a16:creationId xmlns:a16="http://schemas.microsoft.com/office/drawing/2014/main" id="{AF15332C-5089-054C-9E78-AA04AF163F0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4804" y="4787253"/>
            <a:ext cx="1727227" cy="690891"/>
          </a:xfrm>
          <a:prstGeom prst="rect">
            <a:avLst/>
          </a:prstGeom>
        </p:spPr>
      </p:pic>
      <p:pic>
        <p:nvPicPr>
          <p:cNvPr id="15" name="Kuva 14">
            <a:extLst>
              <a:ext uri="{FF2B5EF4-FFF2-40B4-BE49-F238E27FC236}">
                <a16:creationId xmlns:a16="http://schemas.microsoft.com/office/drawing/2014/main" id="{9677487E-D947-B54E-AD73-779DE1FB008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8657" y="4922630"/>
            <a:ext cx="635029" cy="413604"/>
          </a:xfrm>
          <a:prstGeom prst="rect">
            <a:avLst/>
          </a:prstGeom>
        </p:spPr>
      </p:pic>
      <p:pic>
        <p:nvPicPr>
          <p:cNvPr id="17" name="Kuva 16">
            <a:extLst>
              <a:ext uri="{FF2B5EF4-FFF2-40B4-BE49-F238E27FC236}">
                <a16:creationId xmlns:a16="http://schemas.microsoft.com/office/drawing/2014/main" id="{094391A4-FD86-634B-B541-7A78EA13A93C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5954" y="5498305"/>
            <a:ext cx="586639" cy="414586"/>
          </a:xfrm>
          <a:prstGeom prst="rect">
            <a:avLst/>
          </a:prstGeom>
        </p:spPr>
      </p:pic>
      <p:pic>
        <p:nvPicPr>
          <p:cNvPr id="20" name="Kuva 19">
            <a:extLst>
              <a:ext uri="{FF2B5EF4-FFF2-40B4-BE49-F238E27FC236}">
                <a16:creationId xmlns:a16="http://schemas.microsoft.com/office/drawing/2014/main" id="{AFB2AA5E-70AE-7448-A24D-5D612DF6D88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2249" y="4729663"/>
            <a:ext cx="1466886" cy="825123"/>
          </a:xfrm>
          <a:prstGeom prst="rect">
            <a:avLst/>
          </a:prstGeom>
        </p:spPr>
      </p:pic>
      <p:pic>
        <p:nvPicPr>
          <p:cNvPr id="24" name="Kuva 23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C301ACFB-58A6-3B4F-8640-1EF2823698F1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1451" y="4841344"/>
            <a:ext cx="1034391" cy="410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566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FC46C0E-774A-8444-A7BB-4A704EDBE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cxnSp>
        <p:nvCxnSpPr>
          <p:cNvPr id="6" name="Suora yhdysviiva 5">
            <a:extLst>
              <a:ext uri="{FF2B5EF4-FFF2-40B4-BE49-F238E27FC236}">
                <a16:creationId xmlns:a16="http://schemas.microsoft.com/office/drawing/2014/main" id="{45847624-B50A-854C-B1EB-4209E4204CEA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Kuva 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C5D4A56F-ADC5-2F4E-A84C-34B51F7D48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EC47BCFF-D298-984B-AFFD-115CAB9BE3D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8061" y="6365919"/>
            <a:ext cx="445739" cy="461659"/>
          </a:xfrm>
          <a:prstGeom prst="rect">
            <a:avLst/>
          </a:prstGeom>
        </p:spPr>
      </p:pic>
      <p:pic>
        <p:nvPicPr>
          <p:cNvPr id="10" name="Kuva 9">
            <a:extLst>
              <a:ext uri="{FF2B5EF4-FFF2-40B4-BE49-F238E27FC236}">
                <a16:creationId xmlns:a16="http://schemas.microsoft.com/office/drawing/2014/main" id="{D132070A-F21F-AF46-A04C-997D27C073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24" y="6333263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929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 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FC46C0E-774A-8444-A7BB-4A704EDBE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cxnSp>
        <p:nvCxnSpPr>
          <p:cNvPr id="6" name="Suora yhdysviiva 5">
            <a:extLst>
              <a:ext uri="{FF2B5EF4-FFF2-40B4-BE49-F238E27FC236}">
                <a16:creationId xmlns:a16="http://schemas.microsoft.com/office/drawing/2014/main" id="{45847624-B50A-854C-B1EB-4209E4204CEA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Kuva 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C5D4A56F-ADC5-2F4E-A84C-34B51F7D48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EC47BCFF-D298-984B-AFFD-115CAB9BE3D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8061" y="6365919"/>
            <a:ext cx="445739" cy="461659"/>
          </a:xfrm>
          <a:prstGeom prst="rect">
            <a:avLst/>
          </a:prstGeom>
        </p:spPr>
      </p:pic>
      <p:pic>
        <p:nvPicPr>
          <p:cNvPr id="10" name="Kuva 9">
            <a:extLst>
              <a:ext uri="{FF2B5EF4-FFF2-40B4-BE49-F238E27FC236}">
                <a16:creationId xmlns:a16="http://schemas.microsoft.com/office/drawing/2014/main" id="{D132070A-F21F-AF46-A04C-997D27C073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24" y="6333263"/>
            <a:ext cx="586639" cy="414586"/>
          </a:xfrm>
          <a:prstGeom prst="rect">
            <a:avLst/>
          </a:prstGeom>
        </p:spPr>
      </p:pic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1CD30E71-E795-0443-8B20-4C9EBD92D9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771650"/>
            <a:ext cx="10515600" cy="4376738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>
                <a:latin typeface="+mn-lt"/>
              </a:defRPr>
            </a:lvl1pPr>
            <a:lvl2pPr marL="457200" indent="0">
              <a:lnSpc>
                <a:spcPct val="100000"/>
              </a:lnSpc>
              <a:buFontTx/>
              <a:buNone/>
              <a:defRPr>
                <a:latin typeface="+mn-lt"/>
              </a:defRPr>
            </a:lvl2pPr>
            <a:lvl3pPr marL="914400" indent="0">
              <a:lnSpc>
                <a:spcPct val="100000"/>
              </a:lnSpc>
              <a:buFontTx/>
              <a:buNone/>
              <a:defRPr>
                <a:latin typeface="+mn-lt"/>
              </a:defRPr>
            </a:lvl3pPr>
            <a:lvl4pPr marL="1371600" indent="0">
              <a:lnSpc>
                <a:spcPct val="100000"/>
              </a:lnSpc>
              <a:buFontTx/>
              <a:buNone/>
              <a:defRPr>
                <a:latin typeface="+mn-lt"/>
              </a:defRPr>
            </a:lvl4pPr>
            <a:lvl5pPr marL="1828800" indent="0">
              <a:lnSpc>
                <a:spcPct val="100000"/>
              </a:lnSpc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</p:spTree>
    <p:extLst>
      <p:ext uri="{BB962C8B-B14F-4D97-AF65-F5344CB8AC3E}">
        <p14:creationId xmlns:p14="http://schemas.microsoft.com/office/powerpoint/2010/main" val="4069699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uora yhdysviiva 4">
            <a:extLst>
              <a:ext uri="{FF2B5EF4-FFF2-40B4-BE49-F238E27FC236}">
                <a16:creationId xmlns:a16="http://schemas.microsoft.com/office/drawing/2014/main" id="{D0D45585-990C-5943-88A5-B24D8497D15D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6E5A7137-5277-534C-8ACD-0CE1D58440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8" name="Kuva 7">
            <a:extLst>
              <a:ext uri="{FF2B5EF4-FFF2-40B4-BE49-F238E27FC236}">
                <a16:creationId xmlns:a16="http://schemas.microsoft.com/office/drawing/2014/main" id="{B4BF5AB5-0028-954D-9925-ECAA421C6A4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8061" y="6356350"/>
            <a:ext cx="445739" cy="461659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9D78DC91-CB15-F44C-8294-FD9784DEA20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24" y="6323694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4771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C7214B5-5698-074E-8909-39E535B46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0E9C40A2-DD92-B64F-9CB4-4EF25E8D7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6C3384DF-43F2-6241-A1FD-E15B28F5AF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02511377-4EF8-7E41-A8F7-4F023C6CCC26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5833263F-F556-DF48-AAF9-D406D460CB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11" name="Kuva 10">
            <a:extLst>
              <a:ext uri="{FF2B5EF4-FFF2-40B4-BE49-F238E27FC236}">
                <a16:creationId xmlns:a16="http://schemas.microsoft.com/office/drawing/2014/main" id="{A2F8A52A-0015-8446-B600-41E997CBDE8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8061" y="6389006"/>
            <a:ext cx="445739" cy="461659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CDD4ABB9-0C54-2A4B-B5D9-1B8BFDFB664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24" y="6356350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012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8863D07-7F5F-4149-80A9-5A3D0D7D5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38A12784-81C0-3D43-B48D-B598581FEC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D5A3076A-195E-DB4A-B006-7B30CDB38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A1B18AC7-B9DA-2247-8611-1D0312FDF8A8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0EF732B-6484-DE40-AF33-1CB40E54A5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11" name="Kuva 10">
            <a:extLst>
              <a:ext uri="{FF2B5EF4-FFF2-40B4-BE49-F238E27FC236}">
                <a16:creationId xmlns:a16="http://schemas.microsoft.com/office/drawing/2014/main" id="{52D86256-3C65-2D43-8DEF-BF6B7524003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8061" y="6370965"/>
            <a:ext cx="445739" cy="461659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5453D76C-D10B-BF4A-AC88-82284B6ACA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24" y="6338309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707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ukodia VER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>
            <a:extLst>
              <a:ext uri="{FF2B5EF4-FFF2-40B4-BE49-F238E27FC236}">
                <a16:creationId xmlns:a16="http://schemas.microsoft.com/office/drawing/2014/main" id="{0862EB82-5088-074B-AC29-D6D9813FC6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55" y="0"/>
            <a:ext cx="10157988" cy="6872144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C116F597-A0DD-514C-A7AC-3AE7FC52DD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4019" y="6199219"/>
            <a:ext cx="445739" cy="461659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A73C1440-2CEE-B049-8AC6-BEA623BDD9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5182" y="6166563"/>
            <a:ext cx="586639" cy="414586"/>
          </a:xfrm>
          <a:prstGeom prst="rect">
            <a:avLst/>
          </a:prstGeom>
        </p:spPr>
      </p:pic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9B4FE6B-3D6D-3A41-9242-12897542E45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057" y="2982710"/>
            <a:ext cx="5660270" cy="124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827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aukodia VER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470094E1-C161-8B42-BDF9-5CEADDF185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C116F597-A0DD-514C-A7AC-3AE7FC52DD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4019" y="332573"/>
            <a:ext cx="445739" cy="461659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A73C1440-2CEE-B049-8AC6-BEA623BDD9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5182" y="299917"/>
            <a:ext cx="586639" cy="414586"/>
          </a:xfrm>
          <a:prstGeom prst="rect">
            <a:avLst/>
          </a:prstGeom>
        </p:spPr>
      </p:pic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9B4FE6B-3D6D-3A41-9242-12897542E45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1304" y="4944605"/>
            <a:ext cx="6856349" cy="1508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0013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aukodia VER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Kuva, joka sisältää kohteen lelu&#10;&#10;Kuvaus luotu automaattisesti">
            <a:extLst>
              <a:ext uri="{FF2B5EF4-FFF2-40B4-BE49-F238E27FC236}">
                <a16:creationId xmlns:a16="http://schemas.microsoft.com/office/drawing/2014/main" id="{4558D97D-06A8-7741-98F8-2E534E6C06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C116F597-A0DD-514C-A7AC-3AE7FC52DD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5500" y="6181112"/>
            <a:ext cx="445739" cy="461659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A73C1440-2CEE-B049-8AC6-BEA623BDD9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6663" y="6148456"/>
            <a:ext cx="586639" cy="414586"/>
          </a:xfrm>
          <a:prstGeom prst="rect">
            <a:avLst/>
          </a:prstGeom>
        </p:spPr>
      </p:pic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9B4FE6B-3D6D-3A41-9242-12897542E45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9781" y="2473007"/>
            <a:ext cx="9582040" cy="2108045"/>
          </a:xfrm>
          <a:prstGeom prst="rect">
            <a:avLst/>
          </a:prstGeom>
          <a:effectLst>
            <a:glow rad="101600">
              <a:schemeClr val="bg1">
                <a:lumMod val="95000"/>
                <a:alpha val="6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829763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CF8E3B5-75C4-8247-A919-AB595D0BE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777260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 siv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609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4028"/>
            <a:ext cx="9144000" cy="2387600"/>
          </a:xfrm>
        </p:spPr>
        <p:txBody>
          <a:bodyPr anchor="b"/>
          <a:lstStyle>
            <a:lvl1pPr algn="ctr">
              <a:defRPr sz="6000" b="1" i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50059D5-0B94-4546-B426-91158762B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925693"/>
            <a:ext cx="9144000" cy="72463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14" name="Tekstiruutu 13">
            <a:extLst>
              <a:ext uri="{FF2B5EF4-FFF2-40B4-BE49-F238E27FC236}">
                <a16:creationId xmlns:a16="http://schemas.microsoft.com/office/drawing/2014/main" id="{032A54CD-B18B-504B-A5E0-202AF7FC2D6F}"/>
              </a:ext>
            </a:extLst>
          </p:cNvPr>
          <p:cNvSpPr txBox="1"/>
          <p:nvPr userDrawn="1"/>
        </p:nvSpPr>
        <p:spPr>
          <a:xfrm>
            <a:off x="2152650" y="6360458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19" name="Suora yhdysviiva 18">
            <a:extLst>
              <a:ext uri="{FF2B5EF4-FFF2-40B4-BE49-F238E27FC236}">
                <a16:creationId xmlns:a16="http://schemas.microsoft.com/office/drawing/2014/main" id="{C857E565-C859-204D-952B-D66DED6905B0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24859"/>
            <a:ext cx="10786946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084EDDF6-246C-284A-8164-F303A24A81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600" y="354898"/>
            <a:ext cx="3635126" cy="799728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8EEC92EC-2A01-1C41-B6E3-10FC29842C6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94DDF280-5B92-AE41-8DE4-7D986F7F466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7204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PUDIA_webosoitte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2527" y="2480856"/>
            <a:ext cx="10786946" cy="2099346"/>
          </a:xfrm>
        </p:spPr>
        <p:txBody>
          <a:bodyPr anchor="ctr"/>
          <a:lstStyle>
            <a:lvl1pPr algn="ctr">
              <a:defRPr sz="60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D77376A1-3C14-9C46-86E5-94B9153BEFFE}"/>
              </a:ext>
            </a:extLst>
          </p:cNvPr>
          <p:cNvSpPr txBox="1"/>
          <p:nvPr userDrawn="1"/>
        </p:nvSpPr>
        <p:spPr>
          <a:xfrm>
            <a:off x="4472800" y="5663189"/>
            <a:ext cx="324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•  </a:t>
            </a:r>
            <a:r>
              <a:rPr lang="en-GB" sz="1800" b="1" kern="1200" err="1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jyu.wisdom.fi</a:t>
            </a:r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/</a:t>
            </a:r>
            <a:r>
              <a:rPr lang="en-GB" sz="1800" b="1" kern="1200" err="1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polkukartta</a:t>
            </a:r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 •</a:t>
            </a:r>
            <a:endParaRPr lang="fi-FI">
              <a:solidFill>
                <a:schemeClr val="bg2">
                  <a:lumMod val="50000"/>
                </a:schemeClr>
              </a:solidFill>
              <a:latin typeface="Lato" panose="020F0502020204030203" pitchFamily="34" charset="77"/>
            </a:endParaRPr>
          </a:p>
        </p:txBody>
      </p: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9EFBCB6-B518-C04D-B2FA-1CA973024D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5835" y="662784"/>
            <a:ext cx="7967078" cy="175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9554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OPPUDIA_webosoitte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>
            <a:extLst>
              <a:ext uri="{FF2B5EF4-FFF2-40B4-BE49-F238E27FC236}">
                <a16:creationId xmlns:a16="http://schemas.microsoft.com/office/drawing/2014/main" id="{298F16DE-DC00-5642-890A-08D89582C0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kstiruutu 3">
            <a:extLst>
              <a:ext uri="{FF2B5EF4-FFF2-40B4-BE49-F238E27FC236}">
                <a16:creationId xmlns:a16="http://schemas.microsoft.com/office/drawing/2014/main" id="{D77376A1-3C14-9C46-86E5-94B9153BEFFE}"/>
              </a:ext>
            </a:extLst>
          </p:cNvPr>
          <p:cNvSpPr txBox="1"/>
          <p:nvPr userDrawn="1"/>
        </p:nvSpPr>
        <p:spPr>
          <a:xfrm>
            <a:off x="5249012" y="5088047"/>
            <a:ext cx="6551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kern="120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•  </a:t>
            </a:r>
            <a:r>
              <a:rPr lang="en-GB" sz="3200" b="1" kern="1200" err="1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jyu.wisdom.fi</a:t>
            </a:r>
            <a:r>
              <a:rPr lang="en-GB" sz="3200" b="1" kern="120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</a:t>
            </a:r>
            <a:r>
              <a:rPr lang="en-GB" sz="3200" b="1" kern="1200" err="1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polkukartta</a:t>
            </a:r>
            <a:r>
              <a:rPr lang="en-GB" sz="3200" b="1" kern="120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•</a:t>
            </a:r>
            <a:endParaRPr lang="fi-FI" sz="320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9EFBCB6-B518-C04D-B2FA-1CA973024D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258" y="495141"/>
            <a:ext cx="6851769" cy="150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8983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T_Otsake iso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uora yhdysviiva 18">
            <a:extLst>
              <a:ext uri="{FF2B5EF4-FFF2-40B4-BE49-F238E27FC236}">
                <a16:creationId xmlns:a16="http://schemas.microsoft.com/office/drawing/2014/main" id="{C857E565-C859-204D-952B-D66DED6905B0}"/>
              </a:ext>
            </a:extLst>
          </p:cNvPr>
          <p:cNvCxnSpPr>
            <a:cxnSpLocks/>
          </p:cNvCxnSpPr>
          <p:nvPr userDrawn="1"/>
        </p:nvCxnSpPr>
        <p:spPr>
          <a:xfrm>
            <a:off x="661639" y="634196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>
            <a:extLst>
              <a:ext uri="{FF2B5EF4-FFF2-40B4-BE49-F238E27FC236}">
                <a16:creationId xmlns:a16="http://schemas.microsoft.com/office/drawing/2014/main" id="{C7E89CC5-09BD-7240-9361-B52CAD1465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7568" y="4769819"/>
            <a:ext cx="2775591" cy="979620"/>
          </a:xfrm>
          <a:prstGeom prst="rect">
            <a:avLst/>
          </a:prstGeom>
        </p:spPr>
      </p:pic>
      <p:sp>
        <p:nvSpPr>
          <p:cNvPr id="10" name="Tekstiruutu 9">
            <a:extLst>
              <a:ext uri="{FF2B5EF4-FFF2-40B4-BE49-F238E27FC236}">
                <a16:creationId xmlns:a16="http://schemas.microsoft.com/office/drawing/2014/main" id="{A8899AF0-F78E-E043-81C7-592017B240E0}"/>
              </a:ext>
            </a:extLst>
          </p:cNvPr>
          <p:cNvSpPr txBox="1"/>
          <p:nvPr userDrawn="1"/>
        </p:nvSpPr>
        <p:spPr>
          <a:xfrm>
            <a:off x="2010226" y="6426240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3CA61EE1-E6B7-494C-BB41-7453F7D6D2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5815" y="4961275"/>
            <a:ext cx="884269" cy="915851"/>
          </a:xfrm>
          <a:prstGeom prst="rect">
            <a:avLst/>
          </a:prstGeom>
        </p:spPr>
      </p:pic>
      <p:pic>
        <p:nvPicPr>
          <p:cNvPr id="13" name="Kuva 12">
            <a:extLst>
              <a:ext uri="{FF2B5EF4-FFF2-40B4-BE49-F238E27FC236}">
                <a16:creationId xmlns:a16="http://schemas.microsoft.com/office/drawing/2014/main" id="{00B38835-C6C4-4C4D-8852-A8B96965381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509" y="3190971"/>
            <a:ext cx="2377710" cy="594428"/>
          </a:xfrm>
          <a:prstGeom prst="rect">
            <a:avLst/>
          </a:prstGeom>
        </p:spPr>
      </p:pic>
      <p:pic>
        <p:nvPicPr>
          <p:cNvPr id="14" name="Kuva 13">
            <a:extLst>
              <a:ext uri="{FF2B5EF4-FFF2-40B4-BE49-F238E27FC236}">
                <a16:creationId xmlns:a16="http://schemas.microsoft.com/office/drawing/2014/main" id="{867CCB8F-2414-8E4D-A92C-B377AC183FF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4426" y="2008439"/>
            <a:ext cx="2660457" cy="1064183"/>
          </a:xfrm>
          <a:prstGeom prst="rect">
            <a:avLst/>
          </a:prstGeom>
        </p:spPr>
      </p:pic>
      <p:pic>
        <p:nvPicPr>
          <p:cNvPr id="15" name="Kuva 14">
            <a:extLst>
              <a:ext uri="{FF2B5EF4-FFF2-40B4-BE49-F238E27FC236}">
                <a16:creationId xmlns:a16="http://schemas.microsoft.com/office/drawing/2014/main" id="{CC87FC3F-E880-3E42-A166-A7C0A52BD14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0984" y="2905047"/>
            <a:ext cx="1633899" cy="1064183"/>
          </a:xfrm>
          <a:prstGeom prst="rect">
            <a:avLst/>
          </a:prstGeom>
        </p:spPr>
      </p:pic>
      <p:pic>
        <p:nvPicPr>
          <p:cNvPr id="16" name="Kuva 15">
            <a:extLst>
              <a:ext uri="{FF2B5EF4-FFF2-40B4-BE49-F238E27FC236}">
                <a16:creationId xmlns:a16="http://schemas.microsoft.com/office/drawing/2014/main" id="{F7A227D6-7263-D74F-9EDC-0DAB1FC254B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8420" y="4863992"/>
            <a:ext cx="1128512" cy="797535"/>
          </a:xfrm>
          <a:prstGeom prst="rect">
            <a:avLst/>
          </a:prstGeom>
        </p:spPr>
      </p:pic>
      <p:pic>
        <p:nvPicPr>
          <p:cNvPr id="17" name="Kuva 16">
            <a:extLst>
              <a:ext uri="{FF2B5EF4-FFF2-40B4-BE49-F238E27FC236}">
                <a16:creationId xmlns:a16="http://schemas.microsoft.com/office/drawing/2014/main" id="{25EC7DAA-A227-5749-BD1C-197E1BFB291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0190" y="2664762"/>
            <a:ext cx="2872849" cy="1615977"/>
          </a:xfrm>
          <a:prstGeom prst="rect">
            <a:avLst/>
          </a:prstGeom>
        </p:spPr>
      </p:pic>
      <p:pic>
        <p:nvPicPr>
          <p:cNvPr id="18" name="Kuva 1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02C8FD4-E173-ED47-938C-DE630E80958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0579" y="1908018"/>
            <a:ext cx="2484106" cy="986742"/>
          </a:xfrm>
          <a:prstGeom prst="rect">
            <a:avLst/>
          </a:prstGeom>
        </p:spPr>
      </p:pic>
      <p:pic>
        <p:nvPicPr>
          <p:cNvPr id="20" name="Kuva 1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C06CFA0-E3FE-104E-8761-BC646B7A763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196" y="394033"/>
            <a:ext cx="6048977" cy="133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1098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T_otsake pienell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uora yhdysviiva 18">
            <a:extLst>
              <a:ext uri="{FF2B5EF4-FFF2-40B4-BE49-F238E27FC236}">
                <a16:creationId xmlns:a16="http://schemas.microsoft.com/office/drawing/2014/main" id="{C857E565-C859-204D-952B-D66DED6905B0}"/>
              </a:ext>
            </a:extLst>
          </p:cNvPr>
          <p:cNvCxnSpPr>
            <a:cxnSpLocks/>
          </p:cNvCxnSpPr>
          <p:nvPr userDrawn="1"/>
        </p:nvCxnSpPr>
        <p:spPr>
          <a:xfrm>
            <a:off x="661639" y="634196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>
            <a:extLst>
              <a:ext uri="{FF2B5EF4-FFF2-40B4-BE49-F238E27FC236}">
                <a16:creationId xmlns:a16="http://schemas.microsoft.com/office/drawing/2014/main" id="{C7E89CC5-09BD-7240-9361-B52CAD1465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6520" y="4214041"/>
            <a:ext cx="3289802" cy="1161106"/>
          </a:xfrm>
          <a:prstGeom prst="rect">
            <a:avLst/>
          </a:prstGeom>
        </p:spPr>
      </p:pic>
      <p:sp>
        <p:nvSpPr>
          <p:cNvPr id="10" name="Tekstiruutu 9">
            <a:extLst>
              <a:ext uri="{FF2B5EF4-FFF2-40B4-BE49-F238E27FC236}">
                <a16:creationId xmlns:a16="http://schemas.microsoft.com/office/drawing/2014/main" id="{A8899AF0-F78E-E043-81C7-592017B240E0}"/>
              </a:ext>
            </a:extLst>
          </p:cNvPr>
          <p:cNvSpPr txBox="1"/>
          <p:nvPr userDrawn="1"/>
        </p:nvSpPr>
        <p:spPr>
          <a:xfrm>
            <a:off x="2010226" y="6426240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3CA61EE1-E6B7-494C-BB41-7453F7D6D2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1446" y="4472209"/>
            <a:ext cx="1109105" cy="1148717"/>
          </a:xfrm>
          <a:prstGeom prst="rect">
            <a:avLst/>
          </a:prstGeom>
        </p:spPr>
      </p:pic>
      <p:pic>
        <p:nvPicPr>
          <p:cNvPr id="13" name="Kuva 12">
            <a:extLst>
              <a:ext uri="{FF2B5EF4-FFF2-40B4-BE49-F238E27FC236}">
                <a16:creationId xmlns:a16="http://schemas.microsoft.com/office/drawing/2014/main" id="{00B38835-C6C4-4C4D-8852-A8B96965381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807" y="3034764"/>
            <a:ext cx="2779030" cy="694758"/>
          </a:xfrm>
          <a:prstGeom prst="rect">
            <a:avLst/>
          </a:prstGeom>
        </p:spPr>
      </p:pic>
      <p:pic>
        <p:nvPicPr>
          <p:cNvPr id="14" name="Kuva 13">
            <a:extLst>
              <a:ext uri="{FF2B5EF4-FFF2-40B4-BE49-F238E27FC236}">
                <a16:creationId xmlns:a16="http://schemas.microsoft.com/office/drawing/2014/main" id="{867CCB8F-2414-8E4D-A92C-B377AC183FF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4288" y="1417802"/>
            <a:ext cx="3109499" cy="1243800"/>
          </a:xfrm>
          <a:prstGeom prst="rect">
            <a:avLst/>
          </a:prstGeom>
        </p:spPr>
      </p:pic>
      <p:pic>
        <p:nvPicPr>
          <p:cNvPr id="15" name="Kuva 14">
            <a:extLst>
              <a:ext uri="{FF2B5EF4-FFF2-40B4-BE49-F238E27FC236}">
                <a16:creationId xmlns:a16="http://schemas.microsoft.com/office/drawing/2014/main" id="{CC87FC3F-E880-3E42-A166-A7C0A52BD14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7176" y="2766347"/>
            <a:ext cx="1909675" cy="1243800"/>
          </a:xfrm>
          <a:prstGeom prst="rect">
            <a:avLst/>
          </a:prstGeom>
        </p:spPr>
      </p:pic>
      <p:pic>
        <p:nvPicPr>
          <p:cNvPr id="16" name="Kuva 15">
            <a:extLst>
              <a:ext uri="{FF2B5EF4-FFF2-40B4-BE49-F238E27FC236}">
                <a16:creationId xmlns:a16="http://schemas.microsoft.com/office/drawing/2014/main" id="{F7A227D6-7263-D74F-9EDC-0DAB1FC254B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0981" y="4374927"/>
            <a:ext cx="1415311" cy="1000220"/>
          </a:xfrm>
          <a:prstGeom prst="rect">
            <a:avLst/>
          </a:prstGeom>
        </p:spPr>
      </p:pic>
      <p:pic>
        <p:nvPicPr>
          <p:cNvPr id="17" name="Kuva 16">
            <a:extLst>
              <a:ext uri="{FF2B5EF4-FFF2-40B4-BE49-F238E27FC236}">
                <a16:creationId xmlns:a16="http://schemas.microsoft.com/office/drawing/2014/main" id="{25EC7DAA-A227-5749-BD1C-197E1BFB291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9941" y="2425072"/>
            <a:ext cx="3357740" cy="1888728"/>
          </a:xfrm>
          <a:prstGeom prst="rect">
            <a:avLst/>
          </a:prstGeom>
        </p:spPr>
      </p:pic>
      <p:pic>
        <p:nvPicPr>
          <p:cNvPr id="18" name="Kuva 1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02C8FD4-E173-ED47-938C-DE630E80958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736" y="1230597"/>
            <a:ext cx="2903383" cy="1153288"/>
          </a:xfrm>
          <a:prstGeom prst="rect">
            <a:avLst/>
          </a:prstGeom>
        </p:spPr>
      </p:pic>
      <p:pic>
        <p:nvPicPr>
          <p:cNvPr id="20" name="Kuva 1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C06CFA0-E3FE-104E-8761-BC646B7A763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199" y="352880"/>
            <a:ext cx="2532067" cy="55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2895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VER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>
            <a:extLst>
              <a:ext uri="{FF2B5EF4-FFF2-40B4-BE49-F238E27FC236}">
                <a16:creationId xmlns:a16="http://schemas.microsoft.com/office/drawing/2014/main" id="{2C9CA9B8-BA1B-5942-85B3-9B6C350AE1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842" y="5430221"/>
            <a:ext cx="1466886" cy="517725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4028"/>
            <a:ext cx="9144000" cy="2387600"/>
          </a:xfrm>
        </p:spPr>
        <p:txBody>
          <a:bodyPr anchor="b"/>
          <a:lstStyle>
            <a:lvl1pPr algn="ctr">
              <a:defRPr sz="6000" b="1" i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50059D5-0B94-4546-B426-91158762B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925693"/>
            <a:ext cx="9144000" cy="72463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cxnSp>
        <p:nvCxnSpPr>
          <p:cNvPr id="19" name="Suora yhdysviiva 18">
            <a:extLst>
              <a:ext uri="{FF2B5EF4-FFF2-40B4-BE49-F238E27FC236}">
                <a16:creationId xmlns:a16="http://schemas.microsoft.com/office/drawing/2014/main" id="{C857E565-C859-204D-952B-D66DED6905B0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54839"/>
            <a:ext cx="10786946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084EDDF6-246C-284A-8164-F303A24A810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238" y="310993"/>
            <a:ext cx="4177137" cy="918970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8EEC92EC-2A01-1C41-B6E3-10FC29842C6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6939" y="5535746"/>
            <a:ext cx="445739" cy="461659"/>
          </a:xfrm>
          <a:prstGeom prst="rect">
            <a:avLst/>
          </a:prstGeom>
        </p:spPr>
      </p:pic>
      <p:pic>
        <p:nvPicPr>
          <p:cNvPr id="6" name="Kuva 5">
            <a:extLst>
              <a:ext uri="{FF2B5EF4-FFF2-40B4-BE49-F238E27FC236}">
                <a16:creationId xmlns:a16="http://schemas.microsoft.com/office/drawing/2014/main" id="{7B737D63-0013-974C-9597-BCFE2AED287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9135" y="4987536"/>
            <a:ext cx="1161347" cy="290337"/>
          </a:xfrm>
          <a:prstGeom prst="rect">
            <a:avLst/>
          </a:prstGeom>
        </p:spPr>
      </p:pic>
      <p:pic>
        <p:nvPicPr>
          <p:cNvPr id="10" name="Kuva 9">
            <a:extLst>
              <a:ext uri="{FF2B5EF4-FFF2-40B4-BE49-F238E27FC236}">
                <a16:creationId xmlns:a16="http://schemas.microsoft.com/office/drawing/2014/main" id="{AF15332C-5089-054C-9E78-AA04AF163F0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4804" y="4787253"/>
            <a:ext cx="1727227" cy="690891"/>
          </a:xfrm>
          <a:prstGeom prst="rect">
            <a:avLst/>
          </a:prstGeom>
        </p:spPr>
      </p:pic>
      <p:pic>
        <p:nvPicPr>
          <p:cNvPr id="15" name="Kuva 14">
            <a:extLst>
              <a:ext uri="{FF2B5EF4-FFF2-40B4-BE49-F238E27FC236}">
                <a16:creationId xmlns:a16="http://schemas.microsoft.com/office/drawing/2014/main" id="{9677487E-D947-B54E-AD73-779DE1FB008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8657" y="4922630"/>
            <a:ext cx="635029" cy="413604"/>
          </a:xfrm>
          <a:prstGeom prst="rect">
            <a:avLst/>
          </a:prstGeom>
        </p:spPr>
      </p:pic>
      <p:pic>
        <p:nvPicPr>
          <p:cNvPr id="17" name="Kuva 16">
            <a:extLst>
              <a:ext uri="{FF2B5EF4-FFF2-40B4-BE49-F238E27FC236}">
                <a16:creationId xmlns:a16="http://schemas.microsoft.com/office/drawing/2014/main" id="{094391A4-FD86-634B-B541-7A78EA13A93C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5954" y="5498305"/>
            <a:ext cx="586639" cy="414586"/>
          </a:xfrm>
          <a:prstGeom prst="rect">
            <a:avLst/>
          </a:prstGeom>
        </p:spPr>
      </p:pic>
      <p:pic>
        <p:nvPicPr>
          <p:cNvPr id="20" name="Kuva 19">
            <a:extLst>
              <a:ext uri="{FF2B5EF4-FFF2-40B4-BE49-F238E27FC236}">
                <a16:creationId xmlns:a16="http://schemas.microsoft.com/office/drawing/2014/main" id="{AFB2AA5E-70AE-7448-A24D-5D612DF6D88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2249" y="4729663"/>
            <a:ext cx="1466886" cy="825123"/>
          </a:xfrm>
          <a:prstGeom prst="rect">
            <a:avLst/>
          </a:prstGeom>
        </p:spPr>
      </p:pic>
      <p:pic>
        <p:nvPicPr>
          <p:cNvPr id="24" name="Kuva 23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C301ACFB-58A6-3B4F-8640-1EF2823698F1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1451" y="4841344"/>
            <a:ext cx="1034391" cy="410883"/>
          </a:xfrm>
          <a:prstGeom prst="rect">
            <a:avLst/>
          </a:prstGeom>
        </p:spPr>
      </p:pic>
      <p:sp>
        <p:nvSpPr>
          <p:cNvPr id="16" name="Tekstiruutu 13">
            <a:extLst>
              <a:ext uri="{FF2B5EF4-FFF2-40B4-BE49-F238E27FC236}">
                <a16:creationId xmlns:a16="http://schemas.microsoft.com/office/drawing/2014/main" id="{5C5723A6-D430-47E4-B74B-C35A457A57DE}"/>
              </a:ext>
            </a:extLst>
          </p:cNvPr>
          <p:cNvSpPr txBox="1"/>
          <p:nvPr userDrawn="1"/>
        </p:nvSpPr>
        <p:spPr>
          <a:xfrm>
            <a:off x="2371724" y="6363097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2907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4028"/>
            <a:ext cx="9144000" cy="2387600"/>
          </a:xfrm>
        </p:spPr>
        <p:txBody>
          <a:bodyPr anchor="b"/>
          <a:lstStyle>
            <a:lvl1pPr algn="ctr">
              <a:defRPr sz="6000" b="1" i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50059D5-0B94-4546-B426-91158762B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925693"/>
            <a:ext cx="9144000" cy="72463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pic>
        <p:nvPicPr>
          <p:cNvPr id="5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084EDDF6-246C-284A-8164-F303A24A81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600" y="354898"/>
            <a:ext cx="3635126" cy="799728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8EEC92EC-2A01-1C41-B6E3-10FC29842C6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94DDF280-5B92-AE41-8DE4-7D986F7F466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  <p:sp>
        <p:nvSpPr>
          <p:cNvPr id="10" name="Tekstiruutu 13">
            <a:extLst>
              <a:ext uri="{FF2B5EF4-FFF2-40B4-BE49-F238E27FC236}">
                <a16:creationId xmlns:a16="http://schemas.microsoft.com/office/drawing/2014/main" id="{288E2843-87A2-4123-86ED-DF4E29A98C57}"/>
              </a:ext>
            </a:extLst>
          </p:cNvPr>
          <p:cNvSpPr txBox="1"/>
          <p:nvPr userDrawn="1"/>
        </p:nvSpPr>
        <p:spPr>
          <a:xfrm>
            <a:off x="2371724" y="6363097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11" name="Suora yhdysviiva 18">
            <a:extLst>
              <a:ext uri="{FF2B5EF4-FFF2-40B4-BE49-F238E27FC236}">
                <a16:creationId xmlns:a16="http://schemas.microsoft.com/office/drawing/2014/main" id="{17B583AD-E86D-438A-B92E-18E7E6C01DA9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54839"/>
            <a:ext cx="10786946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3659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4028"/>
            <a:ext cx="9144000" cy="2387600"/>
          </a:xfrm>
        </p:spPr>
        <p:txBody>
          <a:bodyPr anchor="b"/>
          <a:lstStyle>
            <a:lvl1pPr algn="ctr">
              <a:defRPr sz="6000" b="1" i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50059D5-0B94-4546-B426-91158762B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925693"/>
            <a:ext cx="9144000" cy="72463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pic>
        <p:nvPicPr>
          <p:cNvPr id="5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084EDDF6-246C-284A-8164-F303A24A81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238" y="310993"/>
            <a:ext cx="4177137" cy="918970"/>
          </a:xfrm>
          <a:prstGeom prst="rect">
            <a:avLst/>
          </a:prstGeom>
        </p:spPr>
      </p:pic>
      <p:pic>
        <p:nvPicPr>
          <p:cNvPr id="7" name="Kuva 6">
            <a:extLst>
              <a:ext uri="{FF2B5EF4-FFF2-40B4-BE49-F238E27FC236}">
                <a16:creationId xmlns:a16="http://schemas.microsoft.com/office/drawing/2014/main" id="{5F4E1B22-4AC9-0A40-A827-A42EB41EC5C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4490" y="5473301"/>
            <a:ext cx="579401" cy="600095"/>
          </a:xfrm>
          <a:prstGeom prst="rect">
            <a:avLst/>
          </a:prstGeom>
        </p:spPr>
      </p:pic>
      <p:pic>
        <p:nvPicPr>
          <p:cNvPr id="8" name="Kuva 7">
            <a:extLst>
              <a:ext uri="{FF2B5EF4-FFF2-40B4-BE49-F238E27FC236}">
                <a16:creationId xmlns:a16="http://schemas.microsoft.com/office/drawing/2014/main" id="{27C89E5E-2344-6243-9213-1BCC31A92A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7311" y="5416443"/>
            <a:ext cx="855674" cy="604717"/>
          </a:xfrm>
          <a:prstGeom prst="rect">
            <a:avLst/>
          </a:prstGeom>
        </p:spPr>
      </p:pic>
      <p:sp>
        <p:nvSpPr>
          <p:cNvPr id="9" name="Tekstiruutu 13">
            <a:extLst>
              <a:ext uri="{FF2B5EF4-FFF2-40B4-BE49-F238E27FC236}">
                <a16:creationId xmlns:a16="http://schemas.microsoft.com/office/drawing/2014/main" id="{EACB2E18-51C8-4804-BC12-4C4B89175120}"/>
              </a:ext>
            </a:extLst>
          </p:cNvPr>
          <p:cNvSpPr txBox="1"/>
          <p:nvPr userDrawn="1"/>
        </p:nvSpPr>
        <p:spPr>
          <a:xfrm>
            <a:off x="2371724" y="6363097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8745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aukodia 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38576111-D2C7-1B4E-A9B8-FA21C3F790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06" y="2114550"/>
            <a:ext cx="10188988" cy="2241574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DB7A9A55-FF23-D14D-AAB9-31049D9027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0494" y="6212556"/>
            <a:ext cx="445739" cy="461659"/>
          </a:xfrm>
          <a:prstGeom prst="rect">
            <a:avLst/>
          </a:prstGeom>
        </p:spPr>
      </p:pic>
      <p:pic>
        <p:nvPicPr>
          <p:cNvPr id="5" name="Kuva 4">
            <a:extLst>
              <a:ext uri="{FF2B5EF4-FFF2-40B4-BE49-F238E27FC236}">
                <a16:creationId xmlns:a16="http://schemas.microsoft.com/office/drawing/2014/main" id="{31E61FD9-34A9-534D-99A2-5183B14458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1657" y="6179900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4173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Väliotsikkodia 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2D66ADF-EBE4-EB44-814E-536B04D63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5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226669FB-8CD9-4541-AA75-64BD776520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27B030F5-22AF-D14E-82B4-EE21503AE798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Kuva 11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BFC27206-B267-504D-BA9C-F4BCA33C46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324" y="310994"/>
            <a:ext cx="4676550" cy="1028841"/>
          </a:xfrm>
          <a:prstGeom prst="rect">
            <a:avLst/>
          </a:prstGeom>
        </p:spPr>
      </p:pic>
      <p:pic>
        <p:nvPicPr>
          <p:cNvPr id="11" name="Kuva 8">
            <a:extLst>
              <a:ext uri="{FF2B5EF4-FFF2-40B4-BE49-F238E27FC236}">
                <a16:creationId xmlns:a16="http://schemas.microsoft.com/office/drawing/2014/main" id="{9BC5FADD-88E4-4243-B4FD-6F1BDB12233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08D23ACD-9633-4B81-93F8-950F26F1CB6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7293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Väliotsikkodia 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2D66ADF-EBE4-EB44-814E-536B04D63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312" y="842168"/>
            <a:ext cx="10515600" cy="2852737"/>
          </a:xfrm>
        </p:spPr>
        <p:txBody>
          <a:bodyPr anchor="b"/>
          <a:lstStyle>
            <a:lvl1pPr>
              <a:defRPr sz="5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226669FB-8CD9-4541-AA75-64BD776520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7312" y="38909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27B030F5-22AF-D14E-82B4-EE21503AE798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Kuva 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1E43DD95-F8B1-4472-8D1D-BF87CCE599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14" name="Kuva 8">
            <a:extLst>
              <a:ext uri="{FF2B5EF4-FFF2-40B4-BE49-F238E27FC236}">
                <a16:creationId xmlns:a16="http://schemas.microsoft.com/office/drawing/2014/main" id="{95E4C37B-BC81-44E6-853A-6151DDFB0A0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5" name="Kuva 11">
            <a:extLst>
              <a:ext uri="{FF2B5EF4-FFF2-40B4-BE49-F238E27FC236}">
                <a16:creationId xmlns:a16="http://schemas.microsoft.com/office/drawing/2014/main" id="{11DEF0FD-38B0-4895-B281-3611DA17308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067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4028"/>
            <a:ext cx="9144000" cy="2387600"/>
          </a:xfrm>
        </p:spPr>
        <p:txBody>
          <a:bodyPr anchor="b"/>
          <a:lstStyle>
            <a:lvl1pPr algn="ctr">
              <a:defRPr sz="6000" b="1" i="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A50059D5-0B94-4546-B426-91158762BA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925693"/>
            <a:ext cx="9144000" cy="72463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14" name="Tekstiruutu 13">
            <a:extLst>
              <a:ext uri="{FF2B5EF4-FFF2-40B4-BE49-F238E27FC236}">
                <a16:creationId xmlns:a16="http://schemas.microsoft.com/office/drawing/2014/main" id="{032A54CD-B18B-504B-A5E0-202AF7FC2D6F}"/>
              </a:ext>
            </a:extLst>
          </p:cNvPr>
          <p:cNvSpPr txBox="1"/>
          <p:nvPr userDrawn="1"/>
        </p:nvSpPr>
        <p:spPr>
          <a:xfrm>
            <a:off x="2152650" y="6360458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" name="Kuva 4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084EDDF6-246C-284A-8164-F303A24A81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238" y="310993"/>
            <a:ext cx="4177137" cy="918970"/>
          </a:xfrm>
          <a:prstGeom prst="rect">
            <a:avLst/>
          </a:prstGeom>
        </p:spPr>
      </p:pic>
      <p:pic>
        <p:nvPicPr>
          <p:cNvPr id="7" name="Kuva 6">
            <a:extLst>
              <a:ext uri="{FF2B5EF4-FFF2-40B4-BE49-F238E27FC236}">
                <a16:creationId xmlns:a16="http://schemas.microsoft.com/office/drawing/2014/main" id="{5F4E1B22-4AC9-0A40-A827-A42EB41EC5C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4490" y="5473301"/>
            <a:ext cx="579401" cy="600095"/>
          </a:xfrm>
          <a:prstGeom prst="rect">
            <a:avLst/>
          </a:prstGeom>
        </p:spPr>
      </p:pic>
      <p:pic>
        <p:nvPicPr>
          <p:cNvPr id="8" name="Kuva 7">
            <a:extLst>
              <a:ext uri="{FF2B5EF4-FFF2-40B4-BE49-F238E27FC236}">
                <a16:creationId xmlns:a16="http://schemas.microsoft.com/office/drawing/2014/main" id="{27C89E5E-2344-6243-9213-1BCC31A92A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7311" y="5416443"/>
            <a:ext cx="855674" cy="604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756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77A332D0-8049-AE49-AFD7-6EA080F1D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FA97E27-431C-BC43-A0DA-3F0BBF695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cxnSp>
        <p:nvCxnSpPr>
          <p:cNvPr id="11" name="Suora yhdysviiva 10">
            <a:extLst>
              <a:ext uri="{FF2B5EF4-FFF2-40B4-BE49-F238E27FC236}">
                <a16:creationId xmlns:a16="http://schemas.microsoft.com/office/drawing/2014/main" id="{F44CA1C6-5111-3F47-A051-F5D9C098BDA2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A5FA3E96-F215-F149-A2CC-091970F3F8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8" name="Kuva 8">
            <a:extLst>
              <a:ext uri="{FF2B5EF4-FFF2-40B4-BE49-F238E27FC236}">
                <a16:creationId xmlns:a16="http://schemas.microsoft.com/office/drawing/2014/main" id="{9AA522F0-8239-4B95-9F6D-3EF8E93199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2B07796F-E7A7-42D5-A067-BE954CCA442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287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B9FE3DC-71DB-E74C-8684-0BA48ACDD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7F9DAED9-856E-4540-A5EC-9584443067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D2F7492D-184D-A948-BDA5-A1DB7C4B8A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3588402E-E81A-2146-9486-3C850DD8D241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FBC24D12-455F-1844-B37B-0059080B7B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5D5968A8-DE01-4E0D-864A-6D576D348C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EFFD8651-AE41-41FA-B866-77846EBDBD1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994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29029A0-91C7-094D-BC77-4E8F5CC12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467B10E5-8545-344E-AE27-63C375C91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40417E00-95F6-634F-979E-E8040175FE5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sz="2400"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 sz="2000">
                <a:solidFill>
                  <a:schemeClr val="tx1">
                    <a:lumMod val="50000"/>
                  </a:schemeClr>
                </a:solidFill>
                <a:latin typeface="+mj-lt"/>
              </a:defRPr>
            </a:lvl2pPr>
            <a:lvl3pPr>
              <a:defRPr sz="1800"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 sz="1400"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 sz="1400"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779FA47-672B-9941-BD23-97400BFE34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0" name="Sisällön paikkamerkki 3">
            <a:extLst>
              <a:ext uri="{FF2B5EF4-FFF2-40B4-BE49-F238E27FC236}">
                <a16:creationId xmlns:a16="http://schemas.microsoft.com/office/drawing/2014/main" id="{20ABC642-B34E-C349-8393-4C88136BBFE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72200" y="2505075"/>
            <a:ext cx="5157787" cy="3684588"/>
          </a:xfrm>
        </p:spPr>
        <p:txBody>
          <a:bodyPr/>
          <a:lstStyle>
            <a:lvl1pPr>
              <a:defRPr sz="2400">
                <a:solidFill>
                  <a:schemeClr val="tx1">
                    <a:lumMod val="50000"/>
                  </a:schemeClr>
                </a:solidFill>
                <a:latin typeface="+mj-lt"/>
              </a:defRPr>
            </a:lvl1pPr>
            <a:lvl2pPr>
              <a:defRPr sz="2000">
                <a:solidFill>
                  <a:schemeClr val="tx1">
                    <a:lumMod val="50000"/>
                  </a:schemeClr>
                </a:solidFill>
                <a:latin typeface="+mj-lt"/>
              </a:defRPr>
            </a:lvl2pPr>
            <a:lvl3pPr>
              <a:defRPr sz="1800">
                <a:solidFill>
                  <a:schemeClr val="tx1">
                    <a:lumMod val="50000"/>
                  </a:schemeClr>
                </a:solidFill>
                <a:latin typeface="+mj-lt"/>
              </a:defRPr>
            </a:lvl3pPr>
            <a:lvl4pPr>
              <a:defRPr sz="1400">
                <a:solidFill>
                  <a:schemeClr val="tx1">
                    <a:lumMod val="50000"/>
                  </a:schemeClr>
                </a:solidFill>
                <a:latin typeface="+mj-lt"/>
              </a:defRPr>
            </a:lvl4pPr>
            <a:lvl5pPr>
              <a:defRPr sz="1400">
                <a:solidFill>
                  <a:schemeClr val="tx1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cxnSp>
        <p:nvCxnSpPr>
          <p:cNvPr id="11" name="Suora yhdysviiva 10">
            <a:extLst>
              <a:ext uri="{FF2B5EF4-FFF2-40B4-BE49-F238E27FC236}">
                <a16:creationId xmlns:a16="http://schemas.microsoft.com/office/drawing/2014/main" id="{DB6D48FA-CFC2-4B47-887F-6103D02EB56D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Kuva 12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51AA49D0-1388-5440-B6A7-39D6B3A0D6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15" name="Kuva 8">
            <a:extLst>
              <a:ext uri="{FF2B5EF4-FFF2-40B4-BE49-F238E27FC236}">
                <a16:creationId xmlns:a16="http://schemas.microsoft.com/office/drawing/2014/main" id="{3C24E0B4-56D7-40FF-9B02-D27B85C2AF4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6" name="Kuva 11">
            <a:extLst>
              <a:ext uri="{FF2B5EF4-FFF2-40B4-BE49-F238E27FC236}">
                <a16:creationId xmlns:a16="http://schemas.microsoft.com/office/drawing/2014/main" id="{6F222E76-8444-46A2-A249-6E06E92087D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0413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FC46C0E-774A-8444-A7BB-4A704EDBE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cxnSp>
        <p:nvCxnSpPr>
          <p:cNvPr id="6" name="Suora yhdysviiva 5">
            <a:extLst>
              <a:ext uri="{FF2B5EF4-FFF2-40B4-BE49-F238E27FC236}">
                <a16:creationId xmlns:a16="http://schemas.microsoft.com/office/drawing/2014/main" id="{45847624-B50A-854C-B1EB-4209E4204CEA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Kuva 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C5D4A56F-ADC5-2F4E-A84C-34B51F7D48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7" name="Kuva 8">
            <a:extLst>
              <a:ext uri="{FF2B5EF4-FFF2-40B4-BE49-F238E27FC236}">
                <a16:creationId xmlns:a16="http://schemas.microsoft.com/office/drawing/2014/main" id="{3FBFD546-A7BE-42D8-AD4E-200048E0EF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1" name="Kuva 11">
            <a:extLst>
              <a:ext uri="{FF2B5EF4-FFF2-40B4-BE49-F238E27FC236}">
                <a16:creationId xmlns:a16="http://schemas.microsoft.com/office/drawing/2014/main" id="{F6BF81CB-1E75-49A9-978C-2B87A991E5C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583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us 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FC46C0E-774A-8444-A7BB-4A704EDBE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cxnSp>
        <p:nvCxnSpPr>
          <p:cNvPr id="6" name="Suora yhdysviiva 5">
            <a:extLst>
              <a:ext uri="{FF2B5EF4-FFF2-40B4-BE49-F238E27FC236}">
                <a16:creationId xmlns:a16="http://schemas.microsoft.com/office/drawing/2014/main" id="{45847624-B50A-854C-B1EB-4209E4204CEA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Kuva 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C5D4A56F-ADC5-2F4E-A84C-34B51F7D48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1CD30E71-E795-0443-8B20-4C9EBD92D9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771650"/>
            <a:ext cx="10515600" cy="4376738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>
                <a:latin typeface="+mn-lt"/>
              </a:defRPr>
            </a:lvl1pPr>
            <a:lvl2pPr marL="457200" indent="0">
              <a:lnSpc>
                <a:spcPct val="100000"/>
              </a:lnSpc>
              <a:buFontTx/>
              <a:buNone/>
              <a:defRPr>
                <a:latin typeface="+mn-lt"/>
              </a:defRPr>
            </a:lvl2pPr>
            <a:lvl3pPr marL="914400" indent="0">
              <a:lnSpc>
                <a:spcPct val="100000"/>
              </a:lnSpc>
              <a:buFontTx/>
              <a:buNone/>
              <a:defRPr>
                <a:latin typeface="+mn-lt"/>
              </a:defRPr>
            </a:lvl3pPr>
            <a:lvl4pPr marL="1371600" indent="0">
              <a:lnSpc>
                <a:spcPct val="100000"/>
              </a:lnSpc>
              <a:buFontTx/>
              <a:buNone/>
              <a:defRPr>
                <a:latin typeface="+mn-lt"/>
              </a:defRPr>
            </a:lvl4pPr>
            <a:lvl5pPr marL="1828800" indent="0">
              <a:lnSpc>
                <a:spcPct val="100000"/>
              </a:lnSpc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pic>
        <p:nvPicPr>
          <p:cNvPr id="11" name="Kuva 8">
            <a:extLst>
              <a:ext uri="{FF2B5EF4-FFF2-40B4-BE49-F238E27FC236}">
                <a16:creationId xmlns:a16="http://schemas.microsoft.com/office/drawing/2014/main" id="{F5C9E637-0DB0-4F53-9ED5-8573770CEE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1133AC6F-35B4-4A69-8ED1-759E60BC20A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2981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uora yhdysviiva 4">
            <a:extLst>
              <a:ext uri="{FF2B5EF4-FFF2-40B4-BE49-F238E27FC236}">
                <a16:creationId xmlns:a16="http://schemas.microsoft.com/office/drawing/2014/main" id="{D0D45585-990C-5943-88A5-B24D8497D15D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6E5A7137-5277-534C-8ACD-0CE1D58440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6" name="Kuva 8">
            <a:extLst>
              <a:ext uri="{FF2B5EF4-FFF2-40B4-BE49-F238E27FC236}">
                <a16:creationId xmlns:a16="http://schemas.microsoft.com/office/drawing/2014/main" id="{E958F13C-5AED-4B3D-A7DF-C43CC6A7782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0" name="Kuva 11">
            <a:extLst>
              <a:ext uri="{FF2B5EF4-FFF2-40B4-BE49-F238E27FC236}">
                <a16:creationId xmlns:a16="http://schemas.microsoft.com/office/drawing/2014/main" id="{00650DE8-6BC7-4A55-BD87-21A78A8A833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0465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C7214B5-5698-074E-8909-39E535B46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0E9C40A2-DD92-B64F-9CB4-4EF25E8D7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6C3384DF-43F2-6241-A1FD-E15B28F5AF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02511377-4EF8-7E41-A8F7-4F023C6CCC26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5833263F-F556-DF48-AAF9-D406D460CB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4BD3DA4A-8B86-4718-A496-5357820840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A3BB579B-DF36-432D-AD1D-2A4A50D9D1F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42725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98863D07-7F5F-4149-80A9-5A3D0D7D5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38A12784-81C0-3D43-B48D-B598581FEC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D5A3076A-195E-DB4A-B006-7B30CDB38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A1B18AC7-B9DA-2247-8611-1D0312FDF8A8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0EF732B-6484-DE40-AF33-1CB40E54A5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93BAFCCE-A8E8-4B7A-87D1-234728377D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7849" y="6335021"/>
            <a:ext cx="445739" cy="461659"/>
          </a:xfrm>
          <a:prstGeom prst="rect">
            <a:avLst/>
          </a:prstGeom>
        </p:spPr>
      </p:pic>
      <p:pic>
        <p:nvPicPr>
          <p:cNvPr id="13" name="Kuva 11">
            <a:extLst>
              <a:ext uri="{FF2B5EF4-FFF2-40B4-BE49-F238E27FC236}">
                <a16:creationId xmlns:a16="http://schemas.microsoft.com/office/drawing/2014/main" id="{C7D1F53E-8748-47FF-9F33-D060252C7FA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9012" y="630236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1450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ukodia VER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>
            <a:extLst>
              <a:ext uri="{FF2B5EF4-FFF2-40B4-BE49-F238E27FC236}">
                <a16:creationId xmlns:a16="http://schemas.microsoft.com/office/drawing/2014/main" id="{0862EB82-5088-074B-AC29-D6D9813FC6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55" y="0"/>
            <a:ext cx="10157988" cy="6872144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C116F597-A0DD-514C-A7AC-3AE7FC52DD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4019" y="6199219"/>
            <a:ext cx="445739" cy="461659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A73C1440-2CEE-B049-8AC6-BEA623BDD9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5182" y="6166563"/>
            <a:ext cx="586639" cy="414586"/>
          </a:xfrm>
          <a:prstGeom prst="rect">
            <a:avLst/>
          </a:prstGeom>
        </p:spPr>
      </p:pic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9B4FE6B-3D6D-3A41-9242-12897542E45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057" y="2982710"/>
            <a:ext cx="5660270" cy="1245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583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aukodia VER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470094E1-C161-8B42-BDF9-5CEADDF185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C116F597-A0DD-514C-A7AC-3AE7FC52DD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4019" y="332573"/>
            <a:ext cx="445739" cy="461659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A73C1440-2CEE-B049-8AC6-BEA623BDD9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5182" y="299917"/>
            <a:ext cx="586639" cy="414586"/>
          </a:xfrm>
          <a:prstGeom prst="rect">
            <a:avLst/>
          </a:prstGeom>
        </p:spPr>
      </p:pic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9B4FE6B-3D6D-3A41-9242-12897542E45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1304" y="4944605"/>
            <a:ext cx="6856349" cy="1508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535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aukodia 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38576111-D2C7-1B4E-A9B8-FA21C3F790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506" y="2114550"/>
            <a:ext cx="10188988" cy="2241574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DB7A9A55-FF23-D14D-AAB9-31049D9027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90494" y="6212556"/>
            <a:ext cx="445739" cy="461659"/>
          </a:xfrm>
          <a:prstGeom prst="rect">
            <a:avLst/>
          </a:prstGeom>
        </p:spPr>
      </p:pic>
      <p:pic>
        <p:nvPicPr>
          <p:cNvPr id="5" name="Kuva 4">
            <a:extLst>
              <a:ext uri="{FF2B5EF4-FFF2-40B4-BE49-F238E27FC236}">
                <a16:creationId xmlns:a16="http://schemas.microsoft.com/office/drawing/2014/main" id="{31E61FD9-34A9-534D-99A2-5183B14458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1657" y="6179900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14435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aukodia VER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Kuva, joka sisältää kohteen lelu&#10;&#10;Kuvaus luotu automaattisesti">
            <a:extLst>
              <a:ext uri="{FF2B5EF4-FFF2-40B4-BE49-F238E27FC236}">
                <a16:creationId xmlns:a16="http://schemas.microsoft.com/office/drawing/2014/main" id="{4558D97D-06A8-7741-98F8-2E534E6C06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Kuva 2">
            <a:extLst>
              <a:ext uri="{FF2B5EF4-FFF2-40B4-BE49-F238E27FC236}">
                <a16:creationId xmlns:a16="http://schemas.microsoft.com/office/drawing/2014/main" id="{C116F597-A0DD-514C-A7AC-3AE7FC52DD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5500" y="6181112"/>
            <a:ext cx="445739" cy="461659"/>
          </a:xfrm>
          <a:prstGeom prst="rect">
            <a:avLst/>
          </a:prstGeom>
        </p:spPr>
      </p:pic>
      <p:pic>
        <p:nvPicPr>
          <p:cNvPr id="4" name="Kuva 3">
            <a:extLst>
              <a:ext uri="{FF2B5EF4-FFF2-40B4-BE49-F238E27FC236}">
                <a16:creationId xmlns:a16="http://schemas.microsoft.com/office/drawing/2014/main" id="{A73C1440-2CEE-B049-8AC6-BEA623BDD9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6663" y="6148456"/>
            <a:ext cx="586639" cy="414586"/>
          </a:xfrm>
          <a:prstGeom prst="rect">
            <a:avLst/>
          </a:prstGeom>
        </p:spPr>
      </p:pic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9B4FE6B-3D6D-3A41-9242-12897542E45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9781" y="2473007"/>
            <a:ext cx="9582040" cy="2108045"/>
          </a:xfrm>
          <a:prstGeom prst="rect">
            <a:avLst/>
          </a:prstGeom>
          <a:effectLst>
            <a:glow rad="101600">
              <a:schemeClr val="bg1">
                <a:lumMod val="95000"/>
                <a:alpha val="6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590665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1CF8E3B5-75C4-8247-A919-AB595D0BE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82663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 siv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64439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PUDIA_webosoitte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72A5A6B-EF36-1D42-9271-C9FBA37A1D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2527" y="2480856"/>
            <a:ext cx="10786946" cy="2099346"/>
          </a:xfrm>
        </p:spPr>
        <p:txBody>
          <a:bodyPr anchor="ctr"/>
          <a:lstStyle>
            <a:lvl1pPr algn="ctr">
              <a:defRPr sz="6000" b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4" name="Tekstiruutu 3">
            <a:extLst>
              <a:ext uri="{FF2B5EF4-FFF2-40B4-BE49-F238E27FC236}">
                <a16:creationId xmlns:a16="http://schemas.microsoft.com/office/drawing/2014/main" id="{D77376A1-3C14-9C46-86E5-94B9153BEFFE}"/>
              </a:ext>
            </a:extLst>
          </p:cNvPr>
          <p:cNvSpPr txBox="1"/>
          <p:nvPr userDrawn="1"/>
        </p:nvSpPr>
        <p:spPr>
          <a:xfrm>
            <a:off x="4472800" y="5663189"/>
            <a:ext cx="324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•  </a:t>
            </a:r>
            <a:r>
              <a:rPr lang="en-GB" sz="1800" b="1" kern="1200" err="1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jyu.wisdom.fi</a:t>
            </a:r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/</a:t>
            </a:r>
            <a:r>
              <a:rPr lang="en-GB" sz="1800" b="1" kern="1200" err="1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polkukartta</a:t>
            </a:r>
            <a:r>
              <a:rPr lang="en-GB" sz="1800" b="1" kern="1200">
                <a:solidFill>
                  <a:schemeClr val="bg2">
                    <a:lumMod val="50000"/>
                  </a:schemeClr>
                </a:solidFill>
                <a:effectLst/>
                <a:latin typeface="Lato" panose="020F0502020204030203" pitchFamily="34" charset="77"/>
                <a:ea typeface="+mn-ea"/>
                <a:cs typeface="+mn-cs"/>
              </a:rPr>
              <a:t> •</a:t>
            </a:r>
            <a:endParaRPr lang="fi-FI">
              <a:solidFill>
                <a:schemeClr val="bg2">
                  <a:lumMod val="50000"/>
                </a:schemeClr>
              </a:solidFill>
              <a:latin typeface="Lato" panose="020F0502020204030203" pitchFamily="34" charset="77"/>
            </a:endParaRPr>
          </a:p>
        </p:txBody>
      </p: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9EFBCB6-B518-C04D-B2FA-1CA973024D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5835" y="662784"/>
            <a:ext cx="7967078" cy="175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589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OPPUDIA_webosoitte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>
            <a:extLst>
              <a:ext uri="{FF2B5EF4-FFF2-40B4-BE49-F238E27FC236}">
                <a16:creationId xmlns:a16="http://schemas.microsoft.com/office/drawing/2014/main" id="{298F16DE-DC00-5642-890A-08D89582C0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kstiruutu 3">
            <a:extLst>
              <a:ext uri="{FF2B5EF4-FFF2-40B4-BE49-F238E27FC236}">
                <a16:creationId xmlns:a16="http://schemas.microsoft.com/office/drawing/2014/main" id="{D77376A1-3C14-9C46-86E5-94B9153BEFFE}"/>
              </a:ext>
            </a:extLst>
          </p:cNvPr>
          <p:cNvSpPr txBox="1"/>
          <p:nvPr userDrawn="1"/>
        </p:nvSpPr>
        <p:spPr>
          <a:xfrm>
            <a:off x="5249012" y="5088047"/>
            <a:ext cx="6551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kern="120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•  </a:t>
            </a:r>
            <a:r>
              <a:rPr lang="en-GB" sz="3200" b="1" kern="1200" err="1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jyu.wisdom.fi</a:t>
            </a:r>
            <a:r>
              <a:rPr lang="en-GB" sz="3200" b="1" kern="120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/</a:t>
            </a:r>
            <a:r>
              <a:rPr lang="en-GB" sz="3200" b="1" kern="1200" err="1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polkukartta</a:t>
            </a:r>
            <a:r>
              <a:rPr lang="en-GB" sz="3200" b="1" kern="120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•</a:t>
            </a:r>
            <a:endParaRPr lang="fi-FI" sz="320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9EFBCB6-B518-C04D-B2FA-1CA973024D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258" y="495141"/>
            <a:ext cx="6851769" cy="150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8983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OPPUDIA_webosoitte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>
            <a:extLst>
              <a:ext uri="{FF2B5EF4-FFF2-40B4-BE49-F238E27FC236}">
                <a16:creationId xmlns:a16="http://schemas.microsoft.com/office/drawing/2014/main" id="{298F16DE-DC00-5642-890A-08D89582C0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kstiruutu 3">
            <a:extLst>
              <a:ext uri="{FF2B5EF4-FFF2-40B4-BE49-F238E27FC236}">
                <a16:creationId xmlns:a16="http://schemas.microsoft.com/office/drawing/2014/main" id="{D77376A1-3C14-9C46-86E5-94B9153BEFFE}"/>
              </a:ext>
            </a:extLst>
          </p:cNvPr>
          <p:cNvSpPr txBox="1"/>
          <p:nvPr userDrawn="1"/>
        </p:nvSpPr>
        <p:spPr>
          <a:xfrm>
            <a:off x="5249012" y="5088047"/>
            <a:ext cx="6551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kern="120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•  jyu.fi/wisdom/</a:t>
            </a:r>
            <a:r>
              <a:rPr lang="en-GB" sz="3200" b="1" kern="1200" err="1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polkukartta</a:t>
            </a:r>
            <a:r>
              <a:rPr lang="en-GB" sz="3200" b="1" kern="1200">
                <a:solidFill>
                  <a:schemeClr val="bg2">
                    <a:lumMod val="50000"/>
                  </a:schemeClr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•</a:t>
            </a:r>
            <a:endParaRPr lang="fi-FI" sz="320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Kuva 6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49EFBCB6-B518-C04D-B2FA-1CA973024D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258" y="495141"/>
            <a:ext cx="6851769" cy="150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00874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T_Otsake iso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uora yhdysviiva 18">
            <a:extLst>
              <a:ext uri="{FF2B5EF4-FFF2-40B4-BE49-F238E27FC236}">
                <a16:creationId xmlns:a16="http://schemas.microsoft.com/office/drawing/2014/main" id="{C857E565-C859-204D-952B-D66DED6905B0}"/>
              </a:ext>
            </a:extLst>
          </p:cNvPr>
          <p:cNvCxnSpPr>
            <a:cxnSpLocks/>
          </p:cNvCxnSpPr>
          <p:nvPr userDrawn="1"/>
        </p:nvCxnSpPr>
        <p:spPr>
          <a:xfrm>
            <a:off x="661639" y="634196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>
            <a:extLst>
              <a:ext uri="{FF2B5EF4-FFF2-40B4-BE49-F238E27FC236}">
                <a16:creationId xmlns:a16="http://schemas.microsoft.com/office/drawing/2014/main" id="{C7E89CC5-09BD-7240-9361-B52CAD1465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7568" y="4769819"/>
            <a:ext cx="2775591" cy="979620"/>
          </a:xfrm>
          <a:prstGeom prst="rect">
            <a:avLst/>
          </a:prstGeom>
        </p:spPr>
      </p:pic>
      <p:sp>
        <p:nvSpPr>
          <p:cNvPr id="10" name="Tekstiruutu 9">
            <a:extLst>
              <a:ext uri="{FF2B5EF4-FFF2-40B4-BE49-F238E27FC236}">
                <a16:creationId xmlns:a16="http://schemas.microsoft.com/office/drawing/2014/main" id="{A8899AF0-F78E-E043-81C7-592017B240E0}"/>
              </a:ext>
            </a:extLst>
          </p:cNvPr>
          <p:cNvSpPr txBox="1"/>
          <p:nvPr userDrawn="1"/>
        </p:nvSpPr>
        <p:spPr>
          <a:xfrm>
            <a:off x="2010226" y="6426240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3CA61EE1-E6B7-494C-BB41-7453F7D6D2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5815" y="4961275"/>
            <a:ext cx="884269" cy="915851"/>
          </a:xfrm>
          <a:prstGeom prst="rect">
            <a:avLst/>
          </a:prstGeom>
        </p:spPr>
      </p:pic>
      <p:pic>
        <p:nvPicPr>
          <p:cNvPr id="13" name="Kuva 12">
            <a:extLst>
              <a:ext uri="{FF2B5EF4-FFF2-40B4-BE49-F238E27FC236}">
                <a16:creationId xmlns:a16="http://schemas.microsoft.com/office/drawing/2014/main" id="{00B38835-C6C4-4C4D-8852-A8B96965381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509" y="3190971"/>
            <a:ext cx="2377710" cy="594428"/>
          </a:xfrm>
          <a:prstGeom prst="rect">
            <a:avLst/>
          </a:prstGeom>
        </p:spPr>
      </p:pic>
      <p:pic>
        <p:nvPicPr>
          <p:cNvPr id="14" name="Kuva 13">
            <a:extLst>
              <a:ext uri="{FF2B5EF4-FFF2-40B4-BE49-F238E27FC236}">
                <a16:creationId xmlns:a16="http://schemas.microsoft.com/office/drawing/2014/main" id="{867CCB8F-2414-8E4D-A92C-B377AC183FF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4426" y="2008439"/>
            <a:ext cx="2660457" cy="1064183"/>
          </a:xfrm>
          <a:prstGeom prst="rect">
            <a:avLst/>
          </a:prstGeom>
        </p:spPr>
      </p:pic>
      <p:pic>
        <p:nvPicPr>
          <p:cNvPr id="15" name="Kuva 14">
            <a:extLst>
              <a:ext uri="{FF2B5EF4-FFF2-40B4-BE49-F238E27FC236}">
                <a16:creationId xmlns:a16="http://schemas.microsoft.com/office/drawing/2014/main" id="{CC87FC3F-E880-3E42-A166-A7C0A52BD14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0984" y="2905047"/>
            <a:ext cx="1633899" cy="1064183"/>
          </a:xfrm>
          <a:prstGeom prst="rect">
            <a:avLst/>
          </a:prstGeom>
        </p:spPr>
      </p:pic>
      <p:pic>
        <p:nvPicPr>
          <p:cNvPr id="16" name="Kuva 15">
            <a:extLst>
              <a:ext uri="{FF2B5EF4-FFF2-40B4-BE49-F238E27FC236}">
                <a16:creationId xmlns:a16="http://schemas.microsoft.com/office/drawing/2014/main" id="{F7A227D6-7263-D74F-9EDC-0DAB1FC254B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8420" y="4863992"/>
            <a:ext cx="1128512" cy="797535"/>
          </a:xfrm>
          <a:prstGeom prst="rect">
            <a:avLst/>
          </a:prstGeom>
        </p:spPr>
      </p:pic>
      <p:pic>
        <p:nvPicPr>
          <p:cNvPr id="17" name="Kuva 16">
            <a:extLst>
              <a:ext uri="{FF2B5EF4-FFF2-40B4-BE49-F238E27FC236}">
                <a16:creationId xmlns:a16="http://schemas.microsoft.com/office/drawing/2014/main" id="{25EC7DAA-A227-5749-BD1C-197E1BFB291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0190" y="2664762"/>
            <a:ext cx="2872849" cy="1615977"/>
          </a:xfrm>
          <a:prstGeom prst="rect">
            <a:avLst/>
          </a:prstGeom>
        </p:spPr>
      </p:pic>
      <p:pic>
        <p:nvPicPr>
          <p:cNvPr id="18" name="Kuva 1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02C8FD4-E173-ED47-938C-DE630E80958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0579" y="1908018"/>
            <a:ext cx="2484106" cy="986742"/>
          </a:xfrm>
          <a:prstGeom prst="rect">
            <a:avLst/>
          </a:prstGeom>
        </p:spPr>
      </p:pic>
      <p:pic>
        <p:nvPicPr>
          <p:cNvPr id="20" name="Kuva 1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C06CFA0-E3FE-104E-8761-BC646B7A763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0196" y="394033"/>
            <a:ext cx="6048977" cy="133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6226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T_otsake pienell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uora yhdysviiva 18">
            <a:extLst>
              <a:ext uri="{FF2B5EF4-FFF2-40B4-BE49-F238E27FC236}">
                <a16:creationId xmlns:a16="http://schemas.microsoft.com/office/drawing/2014/main" id="{C857E565-C859-204D-952B-D66DED6905B0}"/>
              </a:ext>
            </a:extLst>
          </p:cNvPr>
          <p:cNvCxnSpPr>
            <a:cxnSpLocks/>
          </p:cNvCxnSpPr>
          <p:nvPr userDrawn="1"/>
        </p:nvCxnSpPr>
        <p:spPr>
          <a:xfrm>
            <a:off x="661639" y="634196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>
            <a:extLst>
              <a:ext uri="{FF2B5EF4-FFF2-40B4-BE49-F238E27FC236}">
                <a16:creationId xmlns:a16="http://schemas.microsoft.com/office/drawing/2014/main" id="{C7E89CC5-09BD-7240-9361-B52CAD1465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6520" y="4214041"/>
            <a:ext cx="3289802" cy="1161106"/>
          </a:xfrm>
          <a:prstGeom prst="rect">
            <a:avLst/>
          </a:prstGeom>
        </p:spPr>
      </p:pic>
      <p:sp>
        <p:nvSpPr>
          <p:cNvPr id="10" name="Tekstiruutu 9">
            <a:extLst>
              <a:ext uri="{FF2B5EF4-FFF2-40B4-BE49-F238E27FC236}">
                <a16:creationId xmlns:a16="http://schemas.microsoft.com/office/drawing/2014/main" id="{A8899AF0-F78E-E043-81C7-592017B240E0}"/>
              </a:ext>
            </a:extLst>
          </p:cNvPr>
          <p:cNvSpPr txBox="1"/>
          <p:nvPr userDrawn="1"/>
        </p:nvSpPr>
        <p:spPr>
          <a:xfrm>
            <a:off x="2010226" y="6426240"/>
            <a:ext cx="7448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Polkukartta on osa POLKU 2.0 -hanketta, jonka päärahoittaja on Euroopan Unionin Euroopan sosiaalirahasto.</a:t>
            </a:r>
          </a:p>
          <a:p>
            <a:pPr algn="ctr"/>
            <a:r>
              <a:rPr lang="fi-FI" sz="800" b="0" i="0" u="none" strike="noStrike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Rahoittavana viranomaisena toimii Keski-Suomen ELY-keskus</a:t>
            </a:r>
            <a:endParaRPr lang="fi-FI" sz="800" b="0" i="0" kern="1200">
              <a:solidFill>
                <a:schemeClr val="bg2">
                  <a:lumMod val="50000"/>
                </a:schemeClr>
              </a:solidFill>
              <a:effectLst/>
              <a:latin typeface="Calibri Light" panose="020F0302020204030204" pitchFamily="34" charset="0"/>
              <a:ea typeface="Open Sans Light" panose="020B060603050402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3CA61EE1-E6B7-494C-BB41-7453F7D6D2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1446" y="4472209"/>
            <a:ext cx="1109105" cy="1148717"/>
          </a:xfrm>
          <a:prstGeom prst="rect">
            <a:avLst/>
          </a:prstGeom>
        </p:spPr>
      </p:pic>
      <p:pic>
        <p:nvPicPr>
          <p:cNvPr id="13" name="Kuva 12">
            <a:extLst>
              <a:ext uri="{FF2B5EF4-FFF2-40B4-BE49-F238E27FC236}">
                <a16:creationId xmlns:a16="http://schemas.microsoft.com/office/drawing/2014/main" id="{00B38835-C6C4-4C4D-8852-A8B96965381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1807" y="3034764"/>
            <a:ext cx="2779030" cy="694758"/>
          </a:xfrm>
          <a:prstGeom prst="rect">
            <a:avLst/>
          </a:prstGeom>
        </p:spPr>
      </p:pic>
      <p:pic>
        <p:nvPicPr>
          <p:cNvPr id="14" name="Kuva 13">
            <a:extLst>
              <a:ext uri="{FF2B5EF4-FFF2-40B4-BE49-F238E27FC236}">
                <a16:creationId xmlns:a16="http://schemas.microsoft.com/office/drawing/2014/main" id="{867CCB8F-2414-8E4D-A92C-B377AC183FF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4288" y="1417802"/>
            <a:ext cx="3109499" cy="1243800"/>
          </a:xfrm>
          <a:prstGeom prst="rect">
            <a:avLst/>
          </a:prstGeom>
        </p:spPr>
      </p:pic>
      <p:pic>
        <p:nvPicPr>
          <p:cNvPr id="15" name="Kuva 14">
            <a:extLst>
              <a:ext uri="{FF2B5EF4-FFF2-40B4-BE49-F238E27FC236}">
                <a16:creationId xmlns:a16="http://schemas.microsoft.com/office/drawing/2014/main" id="{CC87FC3F-E880-3E42-A166-A7C0A52BD14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7176" y="2766347"/>
            <a:ext cx="1909675" cy="1243800"/>
          </a:xfrm>
          <a:prstGeom prst="rect">
            <a:avLst/>
          </a:prstGeom>
        </p:spPr>
      </p:pic>
      <p:pic>
        <p:nvPicPr>
          <p:cNvPr id="16" name="Kuva 15">
            <a:extLst>
              <a:ext uri="{FF2B5EF4-FFF2-40B4-BE49-F238E27FC236}">
                <a16:creationId xmlns:a16="http://schemas.microsoft.com/office/drawing/2014/main" id="{F7A227D6-7263-D74F-9EDC-0DAB1FC254B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0981" y="4374927"/>
            <a:ext cx="1415311" cy="1000220"/>
          </a:xfrm>
          <a:prstGeom prst="rect">
            <a:avLst/>
          </a:prstGeom>
        </p:spPr>
      </p:pic>
      <p:pic>
        <p:nvPicPr>
          <p:cNvPr id="17" name="Kuva 16">
            <a:extLst>
              <a:ext uri="{FF2B5EF4-FFF2-40B4-BE49-F238E27FC236}">
                <a16:creationId xmlns:a16="http://schemas.microsoft.com/office/drawing/2014/main" id="{25EC7DAA-A227-5749-BD1C-197E1BFB291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9941" y="2425072"/>
            <a:ext cx="3357740" cy="1888728"/>
          </a:xfrm>
          <a:prstGeom prst="rect">
            <a:avLst/>
          </a:prstGeom>
        </p:spPr>
      </p:pic>
      <p:pic>
        <p:nvPicPr>
          <p:cNvPr id="18" name="Kuva 17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02C8FD4-E173-ED47-938C-DE630E80958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736" y="1230597"/>
            <a:ext cx="2903383" cy="1153288"/>
          </a:xfrm>
          <a:prstGeom prst="rect">
            <a:avLst/>
          </a:prstGeom>
        </p:spPr>
      </p:pic>
      <p:pic>
        <p:nvPicPr>
          <p:cNvPr id="20" name="Kuva 1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7C06CFA0-E3FE-104E-8761-BC646B7A763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199" y="352880"/>
            <a:ext cx="2532067" cy="55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485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Väliotsikkodia 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2D66ADF-EBE4-EB44-814E-536B04D63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5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226669FB-8CD9-4541-AA75-64BD776520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27B030F5-22AF-D14E-82B4-EE21503AE798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Kuva 11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BFC27206-B267-504D-BA9C-F4BCA33C46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324" y="310994"/>
            <a:ext cx="4676550" cy="1028841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DCBF6133-70AB-D44B-8346-50191D2B67C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2846" y="6396341"/>
            <a:ext cx="445739" cy="461659"/>
          </a:xfrm>
          <a:prstGeom prst="rect">
            <a:avLst/>
          </a:prstGeom>
        </p:spPr>
      </p:pic>
      <p:pic>
        <p:nvPicPr>
          <p:cNvPr id="10" name="Kuva 9">
            <a:extLst>
              <a:ext uri="{FF2B5EF4-FFF2-40B4-BE49-F238E27FC236}">
                <a16:creationId xmlns:a16="http://schemas.microsoft.com/office/drawing/2014/main" id="{CB42AA08-15DD-244B-9611-3D47AD86E2F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4009" y="6363685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008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Väliotsikkodia 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2D66ADF-EBE4-EB44-814E-536B04D63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312" y="842168"/>
            <a:ext cx="10515600" cy="2852737"/>
          </a:xfrm>
        </p:spPr>
        <p:txBody>
          <a:bodyPr anchor="b"/>
          <a:lstStyle>
            <a:lvl1pPr>
              <a:defRPr sz="5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226669FB-8CD9-4541-AA75-64BD776520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7312" y="38909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27B030F5-22AF-D14E-82B4-EE21503AE798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Kuva 11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BFC27206-B267-504D-BA9C-F4BCA33C46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850" y="6356349"/>
            <a:ext cx="1968426" cy="433054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0D3AC702-472B-474C-BD28-4D1A341A21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7173" y="6389005"/>
            <a:ext cx="445739" cy="461659"/>
          </a:xfrm>
          <a:prstGeom prst="rect">
            <a:avLst/>
          </a:prstGeom>
        </p:spPr>
      </p:pic>
      <p:pic>
        <p:nvPicPr>
          <p:cNvPr id="10" name="Kuva 9">
            <a:extLst>
              <a:ext uri="{FF2B5EF4-FFF2-40B4-BE49-F238E27FC236}">
                <a16:creationId xmlns:a16="http://schemas.microsoft.com/office/drawing/2014/main" id="{0C931357-9F11-EE49-92C1-8688EC84025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8336" y="6356349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325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77A332D0-8049-AE49-AFD7-6EA080F1D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3FA97E27-431C-BC43-A0DA-3F0BBF695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cxnSp>
        <p:nvCxnSpPr>
          <p:cNvPr id="11" name="Suora yhdysviiva 10">
            <a:extLst>
              <a:ext uri="{FF2B5EF4-FFF2-40B4-BE49-F238E27FC236}">
                <a16:creationId xmlns:a16="http://schemas.microsoft.com/office/drawing/2014/main" id="{F44CA1C6-5111-3F47-A051-F5D9C098BDA2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Kuva 8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A5FA3E96-F215-F149-A2CC-091970F3F8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10" name="Kuva 9">
            <a:extLst>
              <a:ext uri="{FF2B5EF4-FFF2-40B4-BE49-F238E27FC236}">
                <a16:creationId xmlns:a16="http://schemas.microsoft.com/office/drawing/2014/main" id="{BD26FEAF-9EFB-0B4C-98C2-2BA8A7C8D9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8061" y="6370965"/>
            <a:ext cx="445739" cy="461659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6AE95B5C-0777-B74B-B4AC-DD047E0367F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24" y="6338309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8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B9FE3DC-71DB-E74C-8684-0BA48ACDD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7F9DAED9-856E-4540-A5EC-9584443067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D2F7492D-184D-A948-BDA5-A1DB7C4B8A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  <a:latin typeface="+mj-lt"/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  <a:latin typeface="+mj-lt"/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cxnSp>
        <p:nvCxnSpPr>
          <p:cNvPr id="8" name="Suora yhdysviiva 7">
            <a:extLst>
              <a:ext uri="{FF2B5EF4-FFF2-40B4-BE49-F238E27FC236}">
                <a16:creationId xmlns:a16="http://schemas.microsoft.com/office/drawing/2014/main" id="{3588402E-E81A-2146-9486-3C850DD8D241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Kuva 9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FBC24D12-455F-1844-B37B-0059080B7B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11" name="Kuva 10">
            <a:extLst>
              <a:ext uri="{FF2B5EF4-FFF2-40B4-BE49-F238E27FC236}">
                <a16:creationId xmlns:a16="http://schemas.microsoft.com/office/drawing/2014/main" id="{AC09A987-BDF0-8B42-BF89-98ED3D47BC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8061" y="6387056"/>
            <a:ext cx="445739" cy="461659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9C537954-4ADF-5640-BB6D-F79C875264A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24" y="6354400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294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29029A0-91C7-094D-BC77-4E8F5CC12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="1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467B10E5-8545-344E-AE27-63C375C912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40417E00-95F6-634F-979E-E8040175FE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  <a:latin typeface="+mj-lt"/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  <a:latin typeface="+mj-lt"/>
              </a:defRPr>
            </a:lvl3pPr>
            <a:lvl4pPr>
              <a:defRPr sz="1400">
                <a:solidFill>
                  <a:schemeClr val="bg2">
                    <a:lumMod val="50000"/>
                  </a:schemeClr>
                </a:solidFill>
                <a:latin typeface="+mj-lt"/>
              </a:defRPr>
            </a:lvl4pPr>
            <a:lvl5pPr>
              <a:defRPr sz="1400">
                <a:solidFill>
                  <a:schemeClr val="bg2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A779FA47-672B-9941-BD23-97400BFE34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0" name="Sisällön paikkamerkki 3">
            <a:extLst>
              <a:ext uri="{FF2B5EF4-FFF2-40B4-BE49-F238E27FC236}">
                <a16:creationId xmlns:a16="http://schemas.microsoft.com/office/drawing/2014/main" id="{20ABC642-B34E-C349-8393-4C88136BBFE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72200" y="2505075"/>
            <a:ext cx="5157787" cy="36845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  <a:latin typeface="+mj-lt"/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  <a:latin typeface="+mj-lt"/>
              </a:defRPr>
            </a:lvl3pPr>
            <a:lvl4pPr>
              <a:defRPr sz="1400">
                <a:solidFill>
                  <a:schemeClr val="bg2">
                    <a:lumMod val="50000"/>
                  </a:schemeClr>
                </a:solidFill>
                <a:latin typeface="+mj-lt"/>
              </a:defRPr>
            </a:lvl4pPr>
            <a:lvl5pPr>
              <a:defRPr sz="1400">
                <a:solidFill>
                  <a:schemeClr val="bg2">
                    <a:lumMod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cxnSp>
        <p:nvCxnSpPr>
          <p:cNvPr id="11" name="Suora yhdysviiva 10">
            <a:extLst>
              <a:ext uri="{FF2B5EF4-FFF2-40B4-BE49-F238E27FC236}">
                <a16:creationId xmlns:a16="http://schemas.microsoft.com/office/drawing/2014/main" id="{DB6D48FA-CFC2-4B47-887F-6103D02EB56D}"/>
              </a:ext>
            </a:extLst>
          </p:cNvPr>
          <p:cNvCxnSpPr>
            <a:cxnSpLocks/>
          </p:cNvCxnSpPr>
          <p:nvPr userDrawn="1"/>
        </p:nvCxnSpPr>
        <p:spPr>
          <a:xfrm>
            <a:off x="661639" y="6282009"/>
            <a:ext cx="1078694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Kuva 12" descr="Kuva, joka sisältää kohteen teksti&#10;&#10;Kuvaus luotu automaattisesti">
            <a:extLst>
              <a:ext uri="{FF2B5EF4-FFF2-40B4-BE49-F238E27FC236}">
                <a16:creationId xmlns:a16="http://schemas.microsoft.com/office/drawing/2014/main" id="{51AA49D0-1388-5440-B6A7-39D6B3A0D6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356350"/>
            <a:ext cx="2164885" cy="476274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362749E7-BFFF-5F45-BEDE-DC1EA1B8ED6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8061" y="6356350"/>
            <a:ext cx="445739" cy="461659"/>
          </a:xfrm>
          <a:prstGeom prst="rect">
            <a:avLst/>
          </a:prstGeom>
        </p:spPr>
      </p:pic>
      <p:pic>
        <p:nvPicPr>
          <p:cNvPr id="14" name="Kuva 13">
            <a:extLst>
              <a:ext uri="{FF2B5EF4-FFF2-40B4-BE49-F238E27FC236}">
                <a16:creationId xmlns:a16="http://schemas.microsoft.com/office/drawing/2014/main" id="{090CBDB2-4939-EA4E-B9CB-910B762057D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24" y="6323694"/>
            <a:ext cx="586639" cy="41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257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44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2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2279A2F7-E171-194B-8119-D4DE039DF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F06D6E6-220B-4B48-A90D-745D088959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114A0D36-7AE3-B34A-9320-109B7182AA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4E468276-9F92-5A45-8CAF-21FC770D42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fld id="{4BD6CBA3-5AC7-274C-80AE-0C679A856365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Alatunnisteen paikkamerkki 6">
            <a:extLst>
              <a:ext uri="{FF2B5EF4-FFF2-40B4-BE49-F238E27FC236}">
                <a16:creationId xmlns:a16="http://schemas.microsoft.com/office/drawing/2014/main" id="{7F8E0626-365A-2D4C-993F-253B8BC387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98913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674" r:id="rId2"/>
    <p:sldLayoutId id="2147483703" r:id="rId3"/>
    <p:sldLayoutId id="2147483685" r:id="rId4"/>
    <p:sldLayoutId id="2147483676" r:id="rId5"/>
    <p:sldLayoutId id="2147483705" r:id="rId6"/>
    <p:sldLayoutId id="2147483675" r:id="rId7"/>
    <p:sldLayoutId id="2147483677" r:id="rId8"/>
    <p:sldLayoutId id="2147483678" r:id="rId9"/>
    <p:sldLayoutId id="2147483679" r:id="rId10"/>
    <p:sldLayoutId id="2147484410" r:id="rId11"/>
    <p:sldLayoutId id="2147483680" r:id="rId12"/>
    <p:sldLayoutId id="2147483681" r:id="rId13"/>
    <p:sldLayoutId id="2147483682" r:id="rId14"/>
    <p:sldLayoutId id="2147483690" r:id="rId15"/>
    <p:sldLayoutId id="2147484407" r:id="rId16"/>
    <p:sldLayoutId id="2147484408" r:id="rId17"/>
    <p:sldLayoutId id="2147483694" r:id="rId18"/>
    <p:sldLayoutId id="2147483688" r:id="rId19"/>
    <p:sldLayoutId id="2147483691" r:id="rId20"/>
    <p:sldLayoutId id="2147484409" r:id="rId21"/>
    <p:sldLayoutId id="2147483695" r:id="rId22"/>
    <p:sldLayoutId id="2147483706" r:id="rId2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2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2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2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2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2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2279A2F7-E171-194B-8119-D4DE039DF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6F06D6E6-220B-4B48-A90D-745D088959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114A0D36-7AE3-B34A-9320-109B7182AA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4E468276-9F92-5A45-8CAF-21FC770D42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  <a:latin typeface="+mj-lt"/>
              </a:defRPr>
            </a:lvl1pPr>
          </a:lstStyle>
          <a:p>
            <a:fld id="{4BD6CBA3-5AC7-274C-80AE-0C679A856365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7" name="Alatunnisteen paikkamerkki 6">
            <a:extLst>
              <a:ext uri="{FF2B5EF4-FFF2-40B4-BE49-F238E27FC236}">
                <a16:creationId xmlns:a16="http://schemas.microsoft.com/office/drawing/2014/main" id="{7F8E0626-365A-2D4C-993F-253B8BC387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02740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12" r:id="rId1"/>
    <p:sldLayoutId id="2147484413" r:id="rId2"/>
    <p:sldLayoutId id="2147484414" r:id="rId3"/>
    <p:sldLayoutId id="2147484415" r:id="rId4"/>
    <p:sldLayoutId id="2147484416" r:id="rId5"/>
    <p:sldLayoutId id="2147484417" r:id="rId6"/>
    <p:sldLayoutId id="2147484418" r:id="rId7"/>
    <p:sldLayoutId id="2147484419" r:id="rId8"/>
    <p:sldLayoutId id="2147484420" r:id="rId9"/>
    <p:sldLayoutId id="2147484421" r:id="rId10"/>
    <p:sldLayoutId id="2147484422" r:id="rId11"/>
    <p:sldLayoutId id="2147484423" r:id="rId12"/>
    <p:sldLayoutId id="2147484424" r:id="rId13"/>
    <p:sldLayoutId id="2147484425" r:id="rId14"/>
    <p:sldLayoutId id="2147484426" r:id="rId15"/>
    <p:sldLayoutId id="2147484427" r:id="rId16"/>
    <p:sldLayoutId id="2147484428" r:id="rId17"/>
    <p:sldLayoutId id="2147484429" r:id="rId18"/>
    <p:sldLayoutId id="2147484430" r:id="rId19"/>
    <p:sldLayoutId id="2147484431" r:id="rId20"/>
    <p:sldLayoutId id="2147484435" r:id="rId21"/>
    <p:sldLayoutId id="2147484432" r:id="rId22"/>
    <p:sldLayoutId id="2147484433" r:id="rId23"/>
    <p:sldLayoutId id="2147484434" r:id="rId2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62728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>
              <a:lumMod val="50000"/>
            </a:schemeClr>
          </a:solidFill>
          <a:latin typeface="Open Sans Light" panose="020B0606030504020204" pitchFamily="34" charset="0"/>
          <a:ea typeface="Open Sans Light" panose="020B0606030504020204" pitchFamily="34" charset="0"/>
          <a:cs typeface="Open Sans Light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mparistoahdistus.fi/" TargetMode="External"/><Relationship Id="rId3" Type="http://schemas.openxmlformats.org/officeDocument/2006/relationships/hyperlink" Target="https://bios.fi/sivistys-ekologisen-jalleenrakennuksen-maailmassa/" TargetMode="External"/><Relationship Id="rId7" Type="http://schemas.openxmlformats.org/officeDocument/2006/relationships/hyperlink" Target="https://toivoajatoimintaa.fi/tunteet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4.xml"/><Relationship Id="rId6" Type="http://schemas.openxmlformats.org/officeDocument/2006/relationships/hyperlink" Target="https://peda.net/yhdistykset/bmol-ry" TargetMode="External"/><Relationship Id="rId5" Type="http://schemas.openxmlformats.org/officeDocument/2006/relationships/hyperlink" Target="https://mieli.fi/" TargetMode="External"/><Relationship Id="rId4" Type="http://schemas.openxmlformats.org/officeDocument/2006/relationships/hyperlink" Target="https://bios.fi/" TargetMode="External"/><Relationship Id="rId9" Type="http://schemas.openxmlformats.org/officeDocument/2006/relationships/hyperlink" Target="https://youtu.be/uZoIIkWoqLw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4.0/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bs.twimg.com/media/FEJDye4XIAIuAd8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youtu.be/uZoIIkWoqLw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oivoajatoimintaa.fi/wp-content/uploads/sites/11/2022/09/tunnesanoja-scaled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toivoajatoimintaa.fi/tunteet/tunnetehtavia/#3_Kuva_vuorovaikutustilanteest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toivoajatoimintaa.fi/tunteet/tunnetehtavia/#3_Kuva_vuorovaikutustilanteesta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26581B0C-0313-A548-8437-8F41D57912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4028"/>
            <a:ext cx="9144000" cy="1345317"/>
          </a:xfrm>
        </p:spPr>
        <p:txBody>
          <a:bodyPr>
            <a:normAutofit/>
          </a:bodyPr>
          <a:lstStyle/>
          <a:p>
            <a:r>
              <a:rPr lang="fi-FI"/>
              <a:t>Ympäristötunteet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9018467E-DFAF-5C46-915A-6C81EB027A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075709"/>
            <a:ext cx="9144000" cy="157462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i-FI" sz="3600">
                <a:ea typeface="Open Sans Light"/>
                <a:cs typeface="Open Sans Light"/>
              </a:rPr>
              <a:t>Satu Ranta-Tyrkkö, Pirjo Hänninen, Hanna Lampinen-</a:t>
            </a:r>
            <a:r>
              <a:rPr lang="fi-FI" sz="3600" err="1">
                <a:ea typeface="Open Sans Light"/>
                <a:cs typeface="Open Sans Light"/>
              </a:rPr>
              <a:t>Vilkkilä</a:t>
            </a:r>
            <a:endParaRPr lang="fi-FI" sz="3600" err="1"/>
          </a:p>
        </p:txBody>
      </p:sp>
    </p:spTree>
    <p:extLst>
      <p:ext uri="{BB962C8B-B14F-4D97-AF65-F5344CB8AC3E}">
        <p14:creationId xmlns:p14="http://schemas.microsoft.com/office/powerpoint/2010/main" val="3432747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0D0CC-0E84-4E32-9DEE-C6A660DB3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/>
              <a:t>Ilmasto- ja ympäristökriisiin liittyvien tunteiden tunnistaminen on tärkeää (Pihkala ym. 2022)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0DD60-17FB-4AE9-BAED-125AFE38E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fi-FI" sz="3200" dirty="0">
                <a:solidFill>
                  <a:schemeClr val="tx1"/>
                </a:solidFill>
                <a:ea typeface="Open Sans Light"/>
                <a:cs typeface="Open Sans Light"/>
                <a:sym typeface="Wingdings" panose="05000000000000000000" pitchFamily="2" charset="2"/>
              </a:rPr>
              <a:t>Ympäristö- ja ilmastokriisi vaikuttavat monin tavoin nuorten kokemukseen elämästä</a:t>
            </a:r>
            <a:endParaRPr lang="fi-FI" sz="3200" dirty="0">
              <a:solidFill>
                <a:schemeClr val="tx1"/>
              </a:solidFill>
              <a:ea typeface="Open Sans Light"/>
              <a:cs typeface="Open Sans Light"/>
            </a:endParaRPr>
          </a:p>
          <a:p>
            <a:r>
              <a:rPr lang="fi-FI" sz="3200" dirty="0">
                <a:solidFill>
                  <a:schemeClr val="tx1"/>
                </a:solidFill>
                <a:ea typeface="Open Sans Light"/>
                <a:cs typeface="Open Sans Light"/>
                <a:sym typeface="Wingdings" panose="05000000000000000000" pitchFamily="2" charset="2"/>
              </a:rPr>
              <a:t>Huomattava osa (76 %) nuorista kokee surua luonnon monimuotoisuuden heikentymisestä ja lajien sukupuutosta</a:t>
            </a:r>
            <a:endParaRPr lang="fi-FI" sz="3200" dirty="0">
              <a:solidFill>
                <a:schemeClr val="tx1"/>
              </a:solidFill>
              <a:ea typeface="Open Sans Light"/>
              <a:cs typeface="Open Sans Light"/>
            </a:endParaRPr>
          </a:p>
          <a:p>
            <a:r>
              <a:rPr lang="fi-FI" sz="3200" dirty="0">
                <a:solidFill>
                  <a:schemeClr val="tx1"/>
                </a:solidFill>
                <a:ea typeface="Open Sans Light"/>
                <a:cs typeface="Open Sans Light"/>
              </a:rPr>
              <a:t>Tunteiden tunnistaminen ja sanottaminen auttaa ymmärtämään ihmisten tilanteita ja kehittämään rakentavia toimintamalleja</a:t>
            </a:r>
          </a:p>
          <a:p>
            <a:r>
              <a:rPr lang="fi-FI" sz="3200" dirty="0">
                <a:solidFill>
                  <a:schemeClr val="tx1"/>
                </a:solidFill>
                <a:ea typeface="Open Sans Light"/>
                <a:cs typeface="Open Sans Light"/>
                <a:sym typeface="Wingdings" panose="05000000000000000000" pitchFamily="2" charset="2"/>
              </a:rPr>
              <a:t>Sillä, miten nuoret tunteensa kanavoivat, on iso yhteiskunnallinen merkitys </a:t>
            </a:r>
          </a:p>
          <a:p>
            <a:endParaRPr lang="fi-FI" sz="3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158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42106-5B64-4994-B6F0-0D4686118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Esimerkki: Ilmasto- tai ympäristöahdistus (Pihkala ym. 2022; Virtanen 2022)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C9B80-BAEB-4E5C-BBCC-C8B5937A99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2187"/>
          </a:xfrm>
        </p:spPr>
        <p:txBody>
          <a:bodyPr>
            <a:normAutofit fontScale="92500" lnSpcReduction="10000"/>
          </a:bodyPr>
          <a:lstStyle/>
          <a:p>
            <a:r>
              <a:rPr lang="fi-FI" sz="3600" dirty="0">
                <a:solidFill>
                  <a:schemeClr val="tx1"/>
                </a:solidFill>
              </a:rPr>
              <a:t>Pohjimmiltaan terve reaktio: auttaa tunnistamaan, että asiat pielessä ja muutosta tarvitaan</a:t>
            </a:r>
          </a:p>
          <a:p>
            <a:r>
              <a:rPr lang="fi-FI" sz="3600" dirty="0">
                <a:solidFill>
                  <a:schemeClr val="tx1"/>
                </a:solidFill>
              </a:rPr>
              <a:t>Tärkeä vaalia omaa toiveikkuutta ja toimintakykyä</a:t>
            </a:r>
          </a:p>
          <a:p>
            <a:r>
              <a:rPr lang="fi-FI" sz="3600" dirty="0">
                <a:solidFill>
                  <a:schemeClr val="tx1"/>
                </a:solidFill>
              </a:rPr>
              <a:t>Toivo syntyy teoista: ahdistusta voi lievittää toimimalla ympäristön hyväksi</a:t>
            </a:r>
          </a:p>
          <a:p>
            <a:r>
              <a:rPr lang="fi-FI" sz="3600" dirty="0">
                <a:solidFill>
                  <a:schemeClr val="tx1"/>
                </a:solidFill>
              </a:rPr>
              <a:t>Tärkeää</a:t>
            </a:r>
          </a:p>
          <a:p>
            <a:pPr lvl="1"/>
            <a:r>
              <a:rPr lang="fi-FI" sz="3200" dirty="0">
                <a:solidFill>
                  <a:schemeClr val="tx1"/>
                </a:solidFill>
              </a:rPr>
              <a:t>riittävä lepo ja palautuminen</a:t>
            </a:r>
          </a:p>
          <a:p>
            <a:pPr lvl="1"/>
            <a:r>
              <a:rPr lang="fi-FI" sz="3200" dirty="0">
                <a:solidFill>
                  <a:schemeClr val="tx1"/>
                </a:solidFill>
              </a:rPr>
              <a:t>lupa erilaisiin tunteisiin</a:t>
            </a:r>
          </a:p>
          <a:p>
            <a:pPr lvl="1"/>
            <a:r>
              <a:rPr lang="fi-FI" sz="3200" dirty="0">
                <a:solidFill>
                  <a:schemeClr val="tx1"/>
                </a:solidFill>
              </a:rPr>
              <a:t>arkea ylläpitävät rutiinit ja tarvittaessa tuki</a:t>
            </a:r>
          </a:p>
          <a:p>
            <a:pPr lvl="1"/>
            <a:r>
              <a:rPr lang="fi-FI" sz="3200" dirty="0">
                <a:solidFill>
                  <a:schemeClr val="tx1"/>
                </a:solidFill>
              </a:rPr>
              <a:t>oman luontoyhteyden vahvistaminen</a:t>
            </a:r>
          </a:p>
          <a:p>
            <a:endParaRPr lang="fi-FI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708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C7A8F-B7F5-4973-98B0-78373D49C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>
                <a:solidFill>
                  <a:schemeClr val="tx1"/>
                </a:solidFill>
                <a:sym typeface="Wingdings" panose="05000000000000000000" pitchFamily="2" charset="2"/>
              </a:rPr>
              <a:t>Toimiaksemme meidän on voitava uskoa muutoksen mahdollisuuteen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256935-406E-A19B-88DF-BA5230D01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049000" cy="4667250"/>
          </a:xfrm>
        </p:spPr>
        <p:txBody>
          <a:bodyPr>
            <a:normAutofit lnSpcReduction="10000"/>
          </a:bodyPr>
          <a:lstStyle/>
          <a:p>
            <a:r>
              <a:rPr lang="fi-FI" sz="3200" dirty="0">
                <a:solidFill>
                  <a:schemeClr val="tx1"/>
                </a:solidFill>
              </a:rPr>
              <a:t>Muutosta vie eteenpäin tunnetyö ja toivo</a:t>
            </a:r>
            <a:br>
              <a:rPr lang="fi-FI" sz="3200">
                <a:solidFill>
                  <a:schemeClr val="tx1"/>
                </a:solidFill>
              </a:rPr>
            </a:br>
            <a:r>
              <a:rPr lang="fi-FI" sz="3200" dirty="0">
                <a:solidFill>
                  <a:schemeClr val="tx1"/>
                </a:solidFill>
              </a:rPr>
              <a:t>(mm. Pihkala 2017, Virtanen 2022) </a:t>
            </a:r>
          </a:p>
          <a:p>
            <a:r>
              <a:rPr lang="fi-FI" sz="3200" dirty="0">
                <a:solidFill>
                  <a:schemeClr val="tx1"/>
                </a:solidFill>
                <a:sym typeface="Wingdings" panose="05000000000000000000" pitchFamily="2" charset="2"/>
              </a:rPr>
              <a:t>Tunnetyö = erilaisten tunteiden tunnistaminen ja käsittely</a:t>
            </a:r>
          </a:p>
          <a:p>
            <a:r>
              <a:rPr lang="fi-FI" sz="3200" dirty="0">
                <a:solidFill>
                  <a:schemeClr val="tx1"/>
                </a:solidFill>
                <a:sym typeface="Wingdings" panose="05000000000000000000" pitchFamily="2" charset="2"/>
              </a:rPr>
              <a:t>Toivo on tekoja, ei (vain) tunnetila.</a:t>
            </a:r>
          </a:p>
          <a:p>
            <a:r>
              <a:rPr lang="fi-FI" sz="3200" dirty="0">
                <a:solidFill>
                  <a:schemeClr val="tx1"/>
                </a:solidFill>
                <a:sym typeface="Wingdings" panose="05000000000000000000" pitchFamily="2" charset="2"/>
              </a:rPr>
              <a:t>Toivo syntyy teoista </a:t>
            </a:r>
          </a:p>
          <a:p>
            <a:r>
              <a:rPr lang="fi-FI" sz="3200" dirty="0">
                <a:solidFill>
                  <a:schemeClr val="tx1"/>
                </a:solidFill>
                <a:sym typeface="Wingdings" panose="05000000000000000000" pitchFamily="2" charset="2"/>
              </a:rPr>
              <a:t>Prosessi: päivittäisiä tekoja ja valintoja vuosien ajan (mielen vuodenajat!)</a:t>
            </a:r>
          </a:p>
          <a:p>
            <a:r>
              <a:rPr lang="fi-FI" sz="3200" dirty="0">
                <a:solidFill>
                  <a:schemeClr val="tx1"/>
                </a:solidFill>
                <a:sym typeface="Wingdings" panose="05000000000000000000" pitchFamily="2" charset="2"/>
              </a:rPr>
              <a:t>Radikaalia: Koskee arvoja ja maailmankuvaa</a:t>
            </a:r>
          </a:p>
          <a:p>
            <a:r>
              <a:rPr lang="fi-FI" sz="3200" dirty="0">
                <a:solidFill>
                  <a:schemeClr val="tx1"/>
                </a:solidFill>
                <a:sym typeface="Wingdings" panose="05000000000000000000" pitchFamily="2" charset="2"/>
              </a:rPr>
              <a:t>Läsnäolo </a:t>
            </a:r>
          </a:p>
          <a:p>
            <a:endParaRPr lang="fi-FI" sz="280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959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B9B4E96-F68D-C196-3624-0F2500C88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1805"/>
          </a:xfrm>
        </p:spPr>
        <p:txBody>
          <a:bodyPr>
            <a:normAutofit fontScale="90000"/>
          </a:bodyPr>
          <a:lstStyle/>
          <a:p>
            <a:r>
              <a:rPr lang="en-GB" err="1"/>
              <a:t>Lähteitä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C367C3F-1A90-041F-B986-3EBC12D5C9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956931"/>
            <a:ext cx="10515600" cy="5444345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en-US" sz="3200" b="1" dirty="0" err="1"/>
              <a:t>BlOS</a:t>
            </a:r>
            <a:r>
              <a:rPr lang="en-US" sz="3200" b="1" dirty="0"/>
              <a:t> (2021) </a:t>
            </a:r>
            <a:r>
              <a:rPr lang="en-US" sz="3200" i="1" dirty="0" err="1"/>
              <a:t>Sivistys</a:t>
            </a:r>
            <a:r>
              <a:rPr lang="en-US" sz="3200" i="1" dirty="0"/>
              <a:t> </a:t>
            </a:r>
            <a:r>
              <a:rPr lang="en-US" sz="3200" i="1" dirty="0" err="1"/>
              <a:t>ekologisen</a:t>
            </a:r>
            <a:r>
              <a:rPr lang="en-US" sz="3200" i="1" dirty="0"/>
              <a:t> </a:t>
            </a:r>
            <a:r>
              <a:rPr lang="en-US" sz="3200" i="1" dirty="0" err="1"/>
              <a:t>jälleenrakennuksen</a:t>
            </a:r>
            <a:r>
              <a:rPr lang="en-US" sz="3200" i="1" dirty="0"/>
              <a:t> </a:t>
            </a:r>
            <a:r>
              <a:rPr lang="en-US" sz="3200" i="1" dirty="0" err="1"/>
              <a:t>maailmassa</a:t>
            </a:r>
            <a:r>
              <a:rPr lang="en-US" sz="3200" dirty="0"/>
              <a:t>. </a:t>
            </a:r>
            <a:r>
              <a:rPr lang="en-US" sz="32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3200" b="1" dirty="0">
                <a:solidFill>
                  <a:srgbClr val="F1563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https://bios.fi/</a:t>
            </a:r>
            <a:r>
              <a:rPr lang="en-US" sz="3200" dirty="0"/>
              <a:t>.</a:t>
            </a:r>
          </a:p>
          <a:p>
            <a:r>
              <a:rPr lang="en-US" sz="3200" b="1">
                <a:ea typeface="Open Sans Light"/>
                <a:cs typeface="Open Sans Light"/>
                <a:hlinkClick r:id="rId5"/>
              </a:rPr>
              <a:t>https://mieli.fi/</a:t>
            </a:r>
            <a:endParaRPr lang="en-US" sz="3200" b="1">
              <a:ea typeface="Open Sans Light"/>
              <a:cs typeface="Open Sans Light"/>
            </a:endParaRPr>
          </a:p>
          <a:p>
            <a:r>
              <a:rPr lang="en-US" sz="3200" b="1" dirty="0" err="1"/>
              <a:t>Pihkala</a:t>
            </a:r>
            <a:r>
              <a:rPr lang="en-US" sz="3200" dirty="0"/>
              <a:t>, Panu (2017) </a:t>
            </a:r>
            <a:r>
              <a:rPr lang="en-US" sz="3200" i="1" dirty="0" err="1"/>
              <a:t>Päin</a:t>
            </a:r>
            <a:r>
              <a:rPr lang="en-US" sz="3200" i="1" dirty="0"/>
              <a:t> </a:t>
            </a:r>
            <a:r>
              <a:rPr lang="en-US" sz="3200" i="1" dirty="0" err="1"/>
              <a:t>Helvettiä</a:t>
            </a:r>
            <a:r>
              <a:rPr lang="en-US" sz="3200" i="1" dirty="0"/>
              <a:t>? </a:t>
            </a:r>
            <a:r>
              <a:rPr lang="en-US" sz="3200" i="1" dirty="0" err="1"/>
              <a:t>Ympäristöahdistus</a:t>
            </a:r>
            <a:r>
              <a:rPr lang="en-US" sz="3200" i="1" dirty="0"/>
              <a:t> ja </a:t>
            </a:r>
            <a:r>
              <a:rPr lang="en-US" sz="3200" i="1" dirty="0" err="1"/>
              <a:t>toivo</a:t>
            </a:r>
            <a:r>
              <a:rPr lang="en-US" sz="3200" i="1" dirty="0"/>
              <a:t>.</a:t>
            </a:r>
            <a:r>
              <a:rPr lang="en-US" sz="3200" dirty="0"/>
              <a:t> Helsinki: </a:t>
            </a:r>
            <a:r>
              <a:rPr lang="en-US" sz="3200" dirty="0" err="1"/>
              <a:t>Kirjapaja</a:t>
            </a:r>
            <a:r>
              <a:rPr lang="en-US" sz="3200" dirty="0"/>
              <a:t>.</a:t>
            </a:r>
          </a:p>
          <a:p>
            <a:r>
              <a:rPr lang="fi-FI" sz="3200" b="1" dirty="0">
                <a:effectLst/>
                <a:ea typeface="Calibri" panose="020F0502020204030204" pitchFamily="34" charset="0"/>
                <a:cs typeface="Times New Roman"/>
              </a:rPr>
              <a:t>Pihkala, </a:t>
            </a:r>
            <a:r>
              <a:rPr lang="fi-FI" sz="3200" dirty="0">
                <a:effectLst/>
                <a:ea typeface="Calibri" panose="020F0502020204030204" pitchFamily="34" charset="0"/>
                <a:cs typeface="Times New Roman"/>
              </a:rPr>
              <a:t>Panu, </a:t>
            </a:r>
            <a:r>
              <a:rPr lang="fi-FI" sz="3200" b="1" dirty="0" err="1">
                <a:effectLst/>
                <a:ea typeface="Calibri" panose="020F0502020204030204" pitchFamily="34" charset="0"/>
                <a:cs typeface="Times New Roman"/>
              </a:rPr>
              <a:t>Sangervo</a:t>
            </a:r>
            <a:r>
              <a:rPr lang="fi-FI" sz="3200" b="1" dirty="0">
                <a:effectLst/>
                <a:ea typeface="Calibri" panose="020F0502020204030204" pitchFamily="34" charset="0"/>
                <a:cs typeface="Times New Roman"/>
              </a:rPr>
              <a:t>,</a:t>
            </a:r>
            <a:r>
              <a:rPr lang="fi-FI" sz="3200" dirty="0">
                <a:effectLst/>
                <a:ea typeface="Calibri" panose="020F0502020204030204" pitchFamily="34" charset="0"/>
                <a:cs typeface="Times New Roman"/>
              </a:rPr>
              <a:t> Julia </a:t>
            </a:r>
            <a:r>
              <a:rPr lang="fi-FI" sz="3200" b="1" dirty="0">
                <a:effectLst/>
                <a:ea typeface="Calibri" panose="020F0502020204030204" pitchFamily="34" charset="0"/>
                <a:cs typeface="Times New Roman"/>
              </a:rPr>
              <a:t>&amp; Jylhä,</a:t>
            </a:r>
            <a:r>
              <a:rPr lang="fi-FI" sz="3200" dirty="0">
                <a:effectLst/>
                <a:ea typeface="Calibri" panose="020F0502020204030204" pitchFamily="34" charset="0"/>
                <a:cs typeface="Times New Roman"/>
              </a:rPr>
              <a:t> Kirsti M. (2022</a:t>
            </a:r>
            <a:r>
              <a:rPr lang="fi-FI" sz="3200" b="1" dirty="0">
                <a:effectLst/>
                <a:ea typeface="Calibri" panose="020F0502020204030204" pitchFamily="34" charset="0"/>
                <a:cs typeface="Times New Roman"/>
              </a:rPr>
              <a:t>) </a:t>
            </a:r>
            <a:r>
              <a:rPr lang="fi-FI" sz="3200" dirty="0">
                <a:effectLst/>
                <a:ea typeface="Calibri" panose="020F0502020204030204" pitchFamily="34" charset="0"/>
                <a:cs typeface="Times New Roman"/>
              </a:rPr>
              <a:t>Nuorten ilmastoahdistus ja ympäristötunteet. Teoksessa Tomi Kiilakoski (toim.) </a:t>
            </a:r>
            <a:r>
              <a:rPr lang="fi-FI" sz="3200" i="1" dirty="0">
                <a:effectLst/>
                <a:ea typeface="Calibri" panose="020F0502020204030204" pitchFamily="34" charset="0"/>
                <a:cs typeface="Times New Roman"/>
              </a:rPr>
              <a:t>Kestävää tekoa. Nuorisbarometri 2021</a:t>
            </a:r>
            <a:r>
              <a:rPr lang="fi-FI" sz="3200" dirty="0">
                <a:effectLst/>
                <a:ea typeface="Calibri" panose="020F0502020204030204" pitchFamily="34" charset="0"/>
                <a:cs typeface="Times New Roman"/>
              </a:rPr>
              <a:t>. Helsinki: Valtion nuorisoneuvosto, Nuorisotutkimusseura/Nuorisotutkimusverkosto, ja Opetus. j kulttuuriministeriö, 95-116.</a:t>
            </a:r>
            <a:endParaRPr lang="en-US" sz="3200" dirty="0">
              <a:cs typeface="Times New Roman"/>
            </a:endParaRPr>
          </a:p>
          <a:p>
            <a:r>
              <a:rPr lang="fi-FI" sz="3200" b="1" dirty="0">
                <a:ea typeface="Open Sans Light"/>
                <a:cs typeface="Open Sans Light"/>
              </a:rPr>
              <a:t>Salonen</a:t>
            </a:r>
            <a:r>
              <a:rPr lang="fi-FI" sz="3200" dirty="0">
                <a:ea typeface="Open Sans Light"/>
                <a:cs typeface="Open Sans Light"/>
              </a:rPr>
              <a:t>, Arto, </a:t>
            </a:r>
            <a:r>
              <a:rPr lang="fi-FI" sz="3200" b="1" dirty="0" err="1">
                <a:ea typeface="Open Sans Light"/>
                <a:cs typeface="Open Sans Light"/>
              </a:rPr>
              <a:t>Kurenlahti</a:t>
            </a:r>
            <a:r>
              <a:rPr lang="fi-FI" sz="3200" dirty="0">
                <a:ea typeface="Open Sans Light"/>
                <a:cs typeface="Open Sans Light"/>
              </a:rPr>
              <a:t>, Mikko </a:t>
            </a:r>
            <a:r>
              <a:rPr lang="fi-FI" sz="3200" b="1" dirty="0">
                <a:ea typeface="Open Sans Light"/>
                <a:cs typeface="Open Sans Light"/>
              </a:rPr>
              <a:t>&amp; </a:t>
            </a:r>
            <a:r>
              <a:rPr lang="fi-FI" sz="3200" b="1" dirty="0" err="1">
                <a:ea typeface="Open Sans Light"/>
                <a:cs typeface="Open Sans Light"/>
              </a:rPr>
              <a:t>Jaaksi</a:t>
            </a:r>
            <a:r>
              <a:rPr lang="fi-FI" sz="3200" b="1" dirty="0">
                <a:ea typeface="Open Sans Light"/>
                <a:cs typeface="Open Sans Light"/>
              </a:rPr>
              <a:t>, </a:t>
            </a:r>
            <a:r>
              <a:rPr lang="fi-FI" sz="3200" dirty="0">
                <a:ea typeface="Open Sans Light"/>
                <a:cs typeface="Open Sans Light"/>
              </a:rPr>
              <a:t>Ari (2021) </a:t>
            </a:r>
            <a:r>
              <a:rPr lang="fi-FI" sz="3200" i="1" dirty="0">
                <a:ea typeface="Open Sans Light"/>
                <a:cs typeface="Open Sans Light"/>
              </a:rPr>
              <a:t>Rakkautta ja valoa: Tie hyvään tulevaisuuteen. </a:t>
            </a:r>
            <a:r>
              <a:rPr lang="fi-FI" sz="3200" dirty="0">
                <a:ea typeface="Open Sans Light"/>
                <a:cs typeface="Open Sans Light"/>
              </a:rPr>
              <a:t>Jyväskylä: </a:t>
            </a:r>
            <a:r>
              <a:rPr lang="fi-FI" sz="3200" dirty="0" err="1">
                <a:ea typeface="Open Sans Light"/>
                <a:cs typeface="Open Sans Light"/>
              </a:rPr>
              <a:t>Docendo</a:t>
            </a:r>
            <a:r>
              <a:rPr lang="fi-FI" sz="3200" dirty="0">
                <a:ea typeface="Open Sans Light"/>
                <a:cs typeface="Open Sans Light"/>
              </a:rPr>
              <a:t>.</a:t>
            </a:r>
          </a:p>
          <a:p>
            <a:r>
              <a:rPr lang="fi-FI" b="1" i="1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Toivoa ja toimintaa </a:t>
            </a:r>
            <a:r>
              <a:rPr lang="fi-FI" b="0" i="0" dirty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| </a:t>
            </a:r>
            <a:r>
              <a:rPr lang="fi-FI" b="0" i="0" u="sng" dirty="0">
                <a:solidFill>
                  <a:srgbClr val="E8872A"/>
                </a:solidFill>
                <a:effectLst/>
                <a:latin typeface="Source Sans Pro" panose="020B0503030403020204" pitchFamily="34" charset="0"/>
                <a:hlinkClick r:id="rId6"/>
              </a:rPr>
              <a:t>Biologian ja maantieteen opettajien liitto BMOL ry</a:t>
            </a:r>
            <a:r>
              <a:rPr lang="fi-FI" b="0" i="0" u="sng" dirty="0">
                <a:solidFill>
                  <a:srgbClr val="E8872A"/>
                </a:solidFill>
                <a:effectLst/>
                <a:latin typeface="Source Sans Pro" panose="020B0503030403020204" pitchFamily="34" charset="0"/>
              </a:rPr>
              <a:t> </a:t>
            </a:r>
            <a:r>
              <a:rPr lang="fi-FI" dirty="0">
                <a:hlinkClick r:id="rId7"/>
              </a:rPr>
              <a:t>Tunteet - Toivoa ja toimintaa</a:t>
            </a:r>
            <a:endParaRPr lang="fi-FI" sz="3200" dirty="0"/>
          </a:p>
          <a:p>
            <a:r>
              <a:rPr lang="fi-FI" sz="3200" b="1" dirty="0"/>
              <a:t>Virtanen</a:t>
            </a:r>
            <a:r>
              <a:rPr lang="fi-FI" sz="3200" dirty="0"/>
              <a:t>, Harri (2022) </a:t>
            </a:r>
            <a:r>
              <a:rPr lang="fi-FI" sz="3200" i="1" dirty="0"/>
              <a:t>Trauma ja luonto: Eli kuinka selviytyä ekoahdistuksesta</a:t>
            </a:r>
            <a:r>
              <a:rPr lang="fi-FI" sz="3200" dirty="0"/>
              <a:t>. Helsinki: SKS Kirjat.</a:t>
            </a:r>
          </a:p>
          <a:p>
            <a:r>
              <a:rPr lang="fi-FI" sz="3200">
                <a:solidFill>
                  <a:schemeClr val="tx1"/>
                </a:solidFill>
                <a:ea typeface="Open Sans Light"/>
                <a:cs typeface="Open Sans Light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https://www.ymparistoahdistus.fi/</a:t>
            </a:r>
            <a:endParaRPr lang="fi-FI" sz="3200">
              <a:solidFill>
                <a:schemeClr val="tx1"/>
              </a:solidFill>
              <a:ea typeface="Open Sans Light"/>
              <a:cs typeface="Open Sans Light"/>
            </a:endParaRPr>
          </a:p>
          <a:p>
            <a:r>
              <a:rPr lang="fi-FI">
                <a:solidFill>
                  <a:srgbClr val="3B3838"/>
                </a:solidFill>
                <a:ea typeface="Open Sans Light"/>
                <a:cs typeface="Calibri"/>
                <a:hlinkClick r:id="rId9"/>
              </a:rPr>
              <a:t>https://youtu.be/uZoIIkWoqLw</a:t>
            </a:r>
            <a:endParaRPr lang="fi-FI">
              <a:ea typeface="Open Sans Light"/>
            </a:endParaRPr>
          </a:p>
          <a:p>
            <a:endParaRPr lang="fi-FI" sz="2200">
              <a:solidFill>
                <a:srgbClr val="3B3838"/>
              </a:solidFill>
              <a:cs typeface="Calibri"/>
            </a:endParaRPr>
          </a:p>
          <a:p>
            <a:endParaRPr lang="en-US" sz="3200"/>
          </a:p>
          <a:p>
            <a:endParaRPr lang="fi-FI"/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509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8BF5A63-5643-3E17-A2C2-C3879255AA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792941" y="2459691"/>
            <a:ext cx="8639735" cy="160244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2A4FB5-1869-ED3D-6F13-928B5FCC0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cs typeface="Calibri"/>
              </a:rPr>
              <a:t>Lisenssiehdot</a:t>
            </a:r>
          </a:p>
        </p:txBody>
      </p:sp>
      <p:pic>
        <p:nvPicPr>
          <p:cNvPr id="3" name="Picture 2" descr="Creative Commons -lisenssi">
            <a:extLst>
              <a:ext uri="{FF2B5EF4-FFF2-40B4-BE49-F238E27FC236}">
                <a16:creationId xmlns:a16="http://schemas.microsoft.com/office/drawing/2014/main" id="{51AC839C-0D2E-DF0E-A27E-AF087D91B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507" y="2993775"/>
            <a:ext cx="1556106" cy="548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EDB45A-BC8B-0F7C-5D37-3EB3E9D38C60}"/>
              </a:ext>
            </a:extLst>
          </p:cNvPr>
          <p:cNvSpPr txBox="1"/>
          <p:nvPr/>
        </p:nvSpPr>
        <p:spPr>
          <a:xfrm>
            <a:off x="3766770" y="2937746"/>
            <a:ext cx="642280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Tämä teos on lisensoitu </a:t>
            </a:r>
            <a:r>
              <a:rPr kumimoji="0" lang="fi-FI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</a:t>
            </a:r>
            <a:r>
              <a:rPr kumimoji="0" lang="fi-FI" sz="1800" b="1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Commons</a:t>
            </a:r>
            <a:r>
              <a:rPr kumimoji="0" lang="fi-FI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Nimeä-</a:t>
            </a:r>
            <a:r>
              <a:rPr kumimoji="0" lang="fi-FI" sz="1800" b="1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EiKaupallinen</a:t>
            </a:r>
            <a:r>
              <a:rPr kumimoji="0" lang="fi-FI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</a:t>
            </a:r>
            <a:r>
              <a:rPr kumimoji="0" lang="fi-FI" sz="1800" b="1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JaaSamoin</a:t>
            </a:r>
            <a:r>
              <a:rPr kumimoji="0" lang="fi-FI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4.0 Kansainvälinen -lisenssillä</a:t>
            </a:r>
            <a:r>
              <a:rPr kumimoji="0" lang="fi-FI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.</a:t>
            </a:r>
            <a:endParaRPr kumimoji="0" lang="fi-FI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7198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F3526-42C2-42C5-9894-F9D997441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3239"/>
          </a:xfrm>
        </p:spPr>
        <p:txBody>
          <a:bodyPr/>
          <a:lstStyle/>
          <a:p>
            <a:r>
              <a:rPr lang="fi-FI"/>
              <a:t>Sisältö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25D195-DF7C-4D7C-BEC7-DBD595E898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79777"/>
            <a:ext cx="4634345" cy="4697186"/>
          </a:xfrm>
        </p:spPr>
        <p:txBody>
          <a:bodyPr>
            <a:normAutofit lnSpcReduction="10000"/>
          </a:bodyPr>
          <a:lstStyle/>
          <a:p>
            <a:pPr marL="457200" indent="-457200">
              <a:buFontTx/>
              <a:buChar char="-"/>
            </a:pPr>
            <a:r>
              <a:rPr lang="fi-FI">
                <a:solidFill>
                  <a:schemeClr val="tx1"/>
                </a:solidFill>
              </a:rPr>
              <a:t>Ympäristötunteet</a:t>
            </a:r>
          </a:p>
          <a:p>
            <a:pPr marL="914400" lvl="1" indent="-457200">
              <a:buFontTx/>
              <a:buChar char="-"/>
            </a:pPr>
            <a:r>
              <a:rPr lang="fi-FI">
                <a:solidFill>
                  <a:schemeClr val="tx1"/>
                </a:solidFill>
              </a:rPr>
              <a:t>Mitä</a:t>
            </a:r>
          </a:p>
          <a:p>
            <a:pPr marL="914400" lvl="1" indent="-457200">
              <a:buFontTx/>
              <a:buChar char="-"/>
            </a:pPr>
            <a:r>
              <a:rPr lang="fi-FI">
                <a:solidFill>
                  <a:schemeClr val="tx1"/>
                </a:solidFill>
              </a:rPr>
              <a:t>Miksi hyvä käsitellä</a:t>
            </a:r>
          </a:p>
          <a:p>
            <a:pPr marL="457200" indent="-457200">
              <a:buFontTx/>
              <a:buChar char="-"/>
            </a:pPr>
            <a:r>
              <a:rPr lang="fi-FI">
                <a:solidFill>
                  <a:schemeClr val="tx1"/>
                </a:solidFill>
              </a:rPr>
              <a:t>Tehtävä: </a:t>
            </a:r>
          </a:p>
          <a:p>
            <a:pPr marL="914400" lvl="1" indent="-457200">
              <a:buFontTx/>
              <a:buChar char="-"/>
            </a:pPr>
            <a:r>
              <a:rPr lang="fi-FI">
                <a:solidFill>
                  <a:schemeClr val="tx1"/>
                </a:solidFill>
              </a:rPr>
              <a:t>A) Tunnista ja </a:t>
            </a:r>
          </a:p>
          <a:p>
            <a:pPr marL="914400" lvl="1" indent="-457200">
              <a:buFontTx/>
              <a:buChar char="-"/>
            </a:pPr>
            <a:r>
              <a:rPr lang="fi-FI">
                <a:solidFill>
                  <a:schemeClr val="tx1"/>
                </a:solidFill>
              </a:rPr>
              <a:t>B) kuvita tunne/ tunteita</a:t>
            </a:r>
          </a:p>
          <a:p>
            <a:pPr marL="914400" lvl="1" indent="-457200">
              <a:buFontTx/>
              <a:buChar char="-"/>
            </a:pPr>
            <a:r>
              <a:rPr lang="fi-FI">
                <a:solidFill>
                  <a:schemeClr val="tx1"/>
                </a:solidFill>
              </a:rPr>
              <a:t>Keskustelua</a:t>
            </a:r>
          </a:p>
          <a:p>
            <a:pPr marL="457200" indent="-457200">
              <a:buFontTx/>
              <a:buChar char="-"/>
            </a:pPr>
            <a:endParaRPr lang="fi-FI">
              <a:solidFill>
                <a:schemeClr val="tx1"/>
              </a:solidFill>
            </a:endParaRPr>
          </a:p>
          <a:p>
            <a:pPr marL="457200" indent="-457200">
              <a:buFontTx/>
              <a:buChar char="-"/>
            </a:pPr>
            <a:endParaRPr lang="fi-FI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i-FI" sz="2800">
                <a:hlinkClick r:id="rId3"/>
              </a:rPr>
              <a:t>Kuva: FEJDye4XIAIuAd8.jpg (919×640) (twimg.com) </a:t>
            </a:r>
            <a:endParaRPr lang="en-GB" sz="2800"/>
          </a:p>
          <a:p>
            <a:pPr marL="457200" indent="-457200">
              <a:buFontTx/>
              <a:buChar char="-"/>
            </a:pPr>
            <a:endParaRPr lang="fi-FI">
              <a:solidFill>
                <a:schemeClr val="tx1"/>
              </a:solidFill>
            </a:endParaRPr>
          </a:p>
        </p:txBody>
      </p:sp>
      <p:pic>
        <p:nvPicPr>
          <p:cNvPr id="7" name="Content Placeholder 6" descr="Cartoon of a person and a child looking at a child&#10;Sarjakuvapiirros, jonka vasemmassa laidassa seisoo mies sinisessä teepaidassa ja ruskeissa housuissa, ruskeat kengät jalassaan. Hän katsoo alas oikealle, jossa seisoo pieni mustahiuksinen tyttö punakirjavassa mekossa ja mustissa kengissä. Mies sanoo tytölle: I love you, but I love fossil fuels more.">
            <a:extLst>
              <a:ext uri="{FF2B5EF4-FFF2-40B4-BE49-F238E27FC236}">
                <a16:creationId xmlns:a16="http://schemas.microsoft.com/office/drawing/2014/main" id="{C16CF72A-CE17-70B1-5CBB-DCCCF306DEC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472545" y="1479777"/>
            <a:ext cx="6744867" cy="4697186"/>
          </a:xfrm>
        </p:spPr>
      </p:pic>
    </p:spTree>
    <p:extLst>
      <p:ext uri="{BB962C8B-B14F-4D97-AF65-F5344CB8AC3E}">
        <p14:creationId xmlns:p14="http://schemas.microsoft.com/office/powerpoint/2010/main" val="2463746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7F5A7-18D2-68B5-1542-525F068BD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6830"/>
            <a:ext cx="10515600" cy="5814920"/>
          </a:xfrm>
        </p:spPr>
        <p:txBody>
          <a:bodyPr>
            <a:normAutofit/>
          </a:bodyPr>
          <a:lstStyle/>
          <a:p>
            <a:r>
              <a:rPr lang="en-US" sz="6000" err="1"/>
              <a:t>Tutustu</a:t>
            </a:r>
            <a:r>
              <a:rPr lang="en-US" sz="6000"/>
              <a:t> </a:t>
            </a:r>
            <a:r>
              <a:rPr lang="en-US" sz="6000" err="1"/>
              <a:t>ympäristötunteisiin</a:t>
            </a:r>
            <a:endParaRPr lang="en-US" sz="6000" b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7445D9-8036-F293-EFB2-B69C9C5EC088}"/>
              </a:ext>
            </a:extLst>
          </p:cNvPr>
          <p:cNvSpPr txBox="1"/>
          <p:nvPr/>
        </p:nvSpPr>
        <p:spPr>
          <a:xfrm>
            <a:off x="1001486" y="3919248"/>
            <a:ext cx="875211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4000" b="0">
                <a:hlinkClick r:id="rId4"/>
              </a:rPr>
              <a:t>https://youtu.be/uZoIIkWoqLw</a:t>
            </a:r>
            <a:r>
              <a:rPr lang="fi-FI" sz="4000" b="0"/>
              <a:t> </a:t>
            </a:r>
            <a:endParaRPr lang="fi-FI" sz="4000"/>
          </a:p>
        </p:txBody>
      </p:sp>
    </p:spTree>
    <p:extLst>
      <p:ext uri="{BB962C8B-B14F-4D97-AF65-F5344CB8AC3E}">
        <p14:creationId xmlns:p14="http://schemas.microsoft.com/office/powerpoint/2010/main" val="3956065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fi-FI"/>
              <a:t>Ympäristötunteet (Pihkala ym. 2022)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i-FI">
                <a:solidFill>
                  <a:schemeClr val="bg2">
                    <a:lumMod val="25000"/>
                  </a:schemeClr>
                </a:solidFill>
              </a:rPr>
              <a:t>Ympäristökysymyksiin liittyviä tai niiden herättämiä tunteita</a:t>
            </a:r>
          </a:p>
          <a:p>
            <a:r>
              <a:rPr lang="fi-FI">
                <a:solidFill>
                  <a:schemeClr val="bg2">
                    <a:lumMod val="25000"/>
                  </a:schemeClr>
                </a:solidFill>
              </a:rPr>
              <a:t>Ympäristötunteita kokevat kaikki</a:t>
            </a:r>
          </a:p>
          <a:p>
            <a:r>
              <a:rPr lang="fi-FI">
                <a:solidFill>
                  <a:schemeClr val="bg2">
                    <a:lumMod val="25000"/>
                  </a:schemeClr>
                </a:solidFill>
              </a:rPr>
              <a:t>Tunteet vaikuttavat päättelyymme ja arvioihimme</a:t>
            </a:r>
          </a:p>
          <a:p>
            <a:r>
              <a:rPr lang="fi-FI">
                <a:solidFill>
                  <a:schemeClr val="bg2">
                    <a:lumMod val="25000"/>
                  </a:schemeClr>
                </a:solidFill>
              </a:rPr>
              <a:t>Tunteiden tunnistaminen ja sanoittaminen on osa ympäristökysymysten käsittelyä ja ympäristöongelmien ratkaisua</a:t>
            </a:r>
          </a:p>
          <a:p>
            <a:endParaRPr lang="fi-FI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1490325" y="6381750"/>
            <a:ext cx="701675" cy="2159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fi-FI"/>
            </a:defPPr>
            <a:lvl1pPr marL="0" algn="r" defTabSz="914400" rtl="0" eaLnBrk="1" latinLnBrk="0" hangingPunct="1">
              <a:defRPr sz="675" b="0" i="0" kern="1200" cap="all" spc="38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4448ACA-25B1-467A-B7F5-615C84E7F509}" type="datetime1">
              <a:rPr lang="fi-FI" smtClean="0"/>
              <a:pPr/>
              <a:t>30.8.2023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680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CF4C0-E457-0389-4B5B-6B3E6A1E5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fi-FI"/>
              <a:t>Kaikki tunteet ovat OK </a:t>
            </a:r>
            <a:br>
              <a:rPr lang="fi-FI"/>
            </a:br>
            <a:r>
              <a:rPr lang="fi-FI"/>
              <a:t>Ei ole oikeita tai vääriä tunteita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2AE5C3-C2C0-FA56-0CF6-1D78BAD3C8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771650"/>
            <a:ext cx="10515600" cy="43767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i-FI" sz="3200">
                <a:solidFill>
                  <a:schemeClr val="bg2">
                    <a:lumMod val="25000"/>
                  </a:schemeClr>
                </a:solidFill>
              </a:rPr>
              <a:t>Tunteet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>
                <a:solidFill>
                  <a:schemeClr val="bg2">
                    <a:lumMod val="25000"/>
                  </a:schemeClr>
                </a:solidFill>
              </a:rPr>
              <a:t>Tulevat ja menevät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>
                <a:solidFill>
                  <a:schemeClr val="bg2">
                    <a:lumMod val="25000"/>
                  </a:schemeClr>
                </a:solidFill>
              </a:rPr>
              <a:t>Ovat monenlaisia ja monisävyisiä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>
                <a:solidFill>
                  <a:schemeClr val="bg2">
                    <a:lumMod val="25000"/>
                  </a:schemeClr>
                </a:solidFill>
              </a:rPr>
              <a:t>Liittyvät usein arvo- ja identiteettipohdintoihin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>
                <a:solidFill>
                  <a:schemeClr val="bg2">
                    <a:lumMod val="25000"/>
                  </a:schemeClr>
                </a:solidFill>
              </a:rPr>
              <a:t>Negatiivisiksi koetuilla tunteilla voi olla tärkeä viesti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>
                <a:solidFill>
                  <a:schemeClr val="bg2">
                    <a:lumMod val="25000"/>
                  </a:schemeClr>
                </a:solidFill>
              </a:rPr>
              <a:t>Myös positiiviset tunteet voivat olla vaikeita: Onko oikein olla onnellinen tai nauttia asioista, joista aiheutuu kärsimystä muille?</a:t>
            </a:r>
          </a:p>
        </p:txBody>
      </p:sp>
    </p:spTree>
    <p:extLst>
      <p:ext uri="{BB962C8B-B14F-4D97-AF65-F5344CB8AC3E}">
        <p14:creationId xmlns:p14="http://schemas.microsoft.com/office/powerpoint/2010/main" val="2941842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EEA26-E749-4DE9-A6D4-A690DB9F4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fi-FI"/>
              <a:t>Tavallisia ympäristötunteita (Pihkala ym. 2022)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1A5F9-1E62-4783-A131-174B759F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fi-FI">
                <a:solidFill>
                  <a:schemeClr val="bg2">
                    <a:lumMod val="25000"/>
                  </a:schemeClr>
                </a:solidFill>
              </a:rPr>
              <a:t>Hämmästys/ yllättyneisyys/ kiinnostus</a:t>
            </a:r>
          </a:p>
          <a:p>
            <a:r>
              <a:rPr lang="fi-FI">
                <a:solidFill>
                  <a:schemeClr val="bg2">
                    <a:lumMod val="25000"/>
                  </a:schemeClr>
                </a:solidFill>
              </a:rPr>
              <a:t>Hämmennys</a:t>
            </a:r>
          </a:p>
          <a:p>
            <a:r>
              <a:rPr lang="fi-FI">
                <a:solidFill>
                  <a:schemeClr val="bg2">
                    <a:lumMod val="25000"/>
                  </a:schemeClr>
                </a:solidFill>
              </a:rPr>
              <a:t>Pettymys, järkytys, suru, haikeus (≠masennus) </a:t>
            </a:r>
          </a:p>
          <a:p>
            <a:r>
              <a:rPr lang="fi-FI">
                <a:solidFill>
                  <a:schemeClr val="bg2">
                    <a:lumMod val="25000"/>
                  </a:schemeClr>
                </a:solidFill>
              </a:rPr>
              <a:t>Pelko, huoli, ahdistus, kauhu</a:t>
            </a:r>
          </a:p>
          <a:p>
            <a:r>
              <a:rPr lang="fi-FI">
                <a:solidFill>
                  <a:schemeClr val="bg2">
                    <a:lumMod val="25000"/>
                  </a:schemeClr>
                </a:solidFill>
              </a:rPr>
              <a:t>Syyllisyys/häpeä/ vastuu/ riittämättömyyden tunne</a:t>
            </a:r>
          </a:p>
          <a:p>
            <a:r>
              <a:rPr lang="fi-FI">
                <a:solidFill>
                  <a:schemeClr val="bg2">
                    <a:lumMod val="25000"/>
                  </a:schemeClr>
                </a:solidFill>
              </a:rPr>
              <a:t>Suuttumus, aggressio (puolesta/ vastaan)</a:t>
            </a:r>
          </a:p>
          <a:p>
            <a:r>
              <a:rPr lang="fi-FI">
                <a:solidFill>
                  <a:schemeClr val="bg2">
                    <a:lumMod val="25000"/>
                  </a:schemeClr>
                </a:solidFill>
              </a:rPr>
              <a:t>Mielihyvä, tyytyväisyys, ylpeys, pystyvyys, yhteenkuuluvuuden tunne (kun toimii luonnon hyväksi)</a:t>
            </a:r>
          </a:p>
          <a:p>
            <a:r>
              <a:rPr lang="fi-FI">
                <a:solidFill>
                  <a:schemeClr val="bg2">
                    <a:lumMod val="25000"/>
                  </a:schemeClr>
                </a:solidFill>
              </a:rPr>
              <a:t>Myös hyvä olo, ilo, helpotus toivo (myös katteeton toiveajattelu)</a:t>
            </a:r>
          </a:p>
        </p:txBody>
      </p:sp>
    </p:spTree>
    <p:extLst>
      <p:ext uri="{BB962C8B-B14F-4D97-AF65-F5344CB8AC3E}">
        <p14:creationId xmlns:p14="http://schemas.microsoft.com/office/powerpoint/2010/main" val="1288517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AAC934F-E65F-F43A-A8AB-467D0E063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>
                <a:cs typeface="Calibri"/>
              </a:rPr>
              <a:t>Tehtävä: kuva ympäristötunteista</a:t>
            </a:r>
            <a:endParaRPr lang="fi-FI" b="0">
              <a:cs typeface="Calibri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FB1CEF-650D-486B-B5F7-253B8A2544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buAutoNum type="arabicParenR"/>
            </a:pPr>
            <a:r>
              <a:rPr lang="fi-FI" sz="3200" b="0">
                <a:solidFill>
                  <a:schemeClr val="tx1"/>
                </a:solidFill>
                <a:ea typeface="Open Sans Light"/>
                <a:cs typeface="Calibri"/>
              </a:rPr>
              <a:t>Poimi tunnesanalistasta esim. </a:t>
            </a:r>
            <a:r>
              <a:rPr lang="fi-FI" sz="2400">
                <a:hlinkClick r:id="rId3"/>
              </a:rPr>
              <a:t>tunnesanoja-scaled.jpg (2560×1810) (toivoajatoimintaa.fi) </a:t>
            </a:r>
            <a:r>
              <a:rPr lang="fi-FI" sz="3200" b="0">
                <a:solidFill>
                  <a:schemeClr val="tx1"/>
                </a:solidFill>
                <a:ea typeface="Open Sans Light"/>
                <a:cs typeface="Calibri"/>
              </a:rPr>
              <a:t>/ keksi itse omia ympäristötunteitasi kuvaavia sanoja</a:t>
            </a:r>
          </a:p>
          <a:p>
            <a:pPr marL="457200" indent="-457200">
              <a:buAutoNum type="arabicParenR"/>
            </a:pPr>
            <a:r>
              <a:rPr lang="fi-FI" sz="3200" b="0">
                <a:solidFill>
                  <a:schemeClr val="tx1"/>
                </a:solidFill>
                <a:ea typeface="Open Sans Light"/>
                <a:cs typeface="Calibri"/>
              </a:rPr>
              <a:t>Keskustele niistä kaverin kanssa (kunnioitus ja turvallisuus!)</a:t>
            </a:r>
          </a:p>
          <a:p>
            <a:pPr marL="457200" indent="-457200">
              <a:buAutoNum type="arabicParenR"/>
            </a:pPr>
            <a:r>
              <a:rPr lang="fi-FI" sz="3200">
                <a:solidFill>
                  <a:schemeClr val="tx1"/>
                </a:solidFill>
                <a:ea typeface="Open Sans Light"/>
                <a:cs typeface="Calibri"/>
              </a:rPr>
              <a:t>Tee/ tehkää yhdessä kuva, joka kiteyttää jonkun tai joitakin näistä tunteista (+ mahdollisesti niihin liittyvistä tilanteista)</a:t>
            </a:r>
            <a:endParaRPr lang="fi-FI" sz="3200" b="0">
              <a:solidFill>
                <a:schemeClr val="tx1"/>
              </a:solidFill>
              <a:cs typeface="Calibri"/>
            </a:endParaRPr>
          </a:p>
          <a:p>
            <a:pPr marL="457200" indent="-457200">
              <a:buAutoNum type="arabicParenR"/>
            </a:pPr>
            <a:r>
              <a:rPr lang="fi-FI" sz="3200" b="0">
                <a:solidFill>
                  <a:schemeClr val="tx1"/>
                </a:solidFill>
                <a:ea typeface="Open Sans Light"/>
                <a:cs typeface="Calibri"/>
              </a:rPr>
              <a:t>Valmiit kuvat kootaan tunnin lopussa näyttelyksi yhteistä keskustelua varten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100A2C-1EB2-F57C-BB61-3D865485A0AA}"/>
              </a:ext>
            </a:extLst>
          </p:cNvPr>
          <p:cNvSpPr txBox="1"/>
          <p:nvPr/>
        </p:nvSpPr>
        <p:spPr>
          <a:xfrm>
            <a:off x="1175658" y="580763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1800">
                <a:cs typeface="Calibri"/>
              </a:rPr>
              <a:t>(lähde mm. </a:t>
            </a:r>
            <a:r>
              <a:rPr lang="fi-FI" sz="1800">
                <a:hlinkClick r:id="rId4"/>
              </a:rPr>
              <a:t>Tunnetehtäviä - Toivoa ja toimintaa</a:t>
            </a:r>
            <a:r>
              <a:rPr lang="en-GB" sz="1800">
                <a:solidFill>
                  <a:schemeClr val="tx1"/>
                </a:solidFill>
                <a:ea typeface="Open Sans Light"/>
              </a:rPr>
              <a:t>)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14148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51603-EDF3-D290-3CA5-1162F7C1D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fi-FI"/>
              <a:t>Kunnioitus ja turvallisuus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E46E57-A5C1-0161-020D-157DB4C5AB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1771650"/>
            <a:ext cx="10515600" cy="437673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>
                <a:solidFill>
                  <a:schemeClr val="bg2">
                    <a:lumMod val="25000"/>
                  </a:schemeClr>
                </a:solidFill>
              </a:rPr>
              <a:t>Kertoessani tunteistani valitsen itselleni sopivan henkilökohtaisuuden tason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i-FI">
              <a:solidFill>
                <a:schemeClr val="bg2">
                  <a:lumMod val="2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>
                <a:solidFill>
                  <a:schemeClr val="bg2">
                    <a:lumMod val="25000"/>
                  </a:schemeClr>
                </a:solidFill>
              </a:rPr>
              <a:t>En arvostele kenenkään tunnekokemusta tai hyökkää ketään vastaan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i-FI">
              <a:solidFill>
                <a:schemeClr val="bg2">
                  <a:lumMod val="2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i-FI">
                <a:solidFill>
                  <a:schemeClr val="bg2">
                    <a:lumMod val="25000"/>
                  </a:schemeClr>
                </a:solidFill>
              </a:rPr>
              <a:t>Vältän niin ylemmyyden kuin alemmuudenkin tunteita</a:t>
            </a:r>
          </a:p>
          <a:p>
            <a:endParaRPr lang="fi-FI">
              <a:solidFill>
                <a:schemeClr val="bg2">
                  <a:lumMod val="25000"/>
                </a:schemeClr>
              </a:solidFill>
            </a:endParaRPr>
          </a:p>
          <a:p>
            <a:r>
              <a:rPr lang="fi-FI">
                <a:solidFill>
                  <a:schemeClr val="bg2">
                    <a:lumMod val="25000"/>
                  </a:schemeClr>
                </a:solidFill>
              </a:rPr>
              <a:t>(lähde mm. </a:t>
            </a:r>
            <a:r>
              <a:rPr lang="fi-FI">
                <a:solidFill>
                  <a:schemeClr val="bg2">
                    <a:lumMod val="2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Tunnetehtäviä - Toivoa ja toimintaa</a:t>
            </a:r>
            <a:r>
              <a:rPr lang="en-GB">
                <a:solidFill>
                  <a:schemeClr val="bg2">
                    <a:lumMod val="25000"/>
                  </a:schemeClr>
                </a:solidFill>
              </a:rPr>
              <a:t>)</a:t>
            </a:r>
            <a:endParaRPr lang="fi-FI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30511"/>
      </p:ext>
    </p:extLst>
  </p:cSld>
  <p:clrMapOvr>
    <a:masterClrMapping/>
  </p:clrMapOvr>
</p:sld>
</file>

<file path=ppt/theme/theme1.xml><?xml version="1.0" encoding="utf-8"?>
<a:theme xmlns:a="http://schemas.openxmlformats.org/drawingml/2006/main" name="1_Mukautettu suunnittelumalli">
  <a:themeElements>
    <a:clrScheme name="POLKUKARTTA VÄRIT">
      <a:dk1>
        <a:srgbClr val="393A3C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Mukautettu suunnittelumalli">
  <a:themeElements>
    <a:clrScheme name="Polku-teema">
      <a:dk1>
        <a:srgbClr val="393A3C"/>
      </a:dk1>
      <a:lt1>
        <a:srgbClr val="FFFFFF"/>
      </a:lt1>
      <a:dk2>
        <a:srgbClr val="132658"/>
      </a:dk2>
      <a:lt2>
        <a:srgbClr val="9B9C9F"/>
      </a:lt2>
      <a:accent1>
        <a:srgbClr val="FF007B"/>
      </a:accent1>
      <a:accent2>
        <a:srgbClr val="FFE047"/>
      </a:accent2>
      <a:accent3>
        <a:srgbClr val="132658"/>
      </a:accent3>
      <a:accent4>
        <a:srgbClr val="FF0000"/>
      </a:accent4>
      <a:accent5>
        <a:srgbClr val="9B9C9F"/>
      </a:accent5>
      <a:accent6>
        <a:srgbClr val="FFFFFF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730070ADBF961541925812843A26F9DF" ma:contentTypeVersion="17" ma:contentTypeDescription="Luo uusi asiakirja." ma:contentTypeScope="" ma:versionID="fcc5be487b4ed952fa63ce9aabde41b4">
  <xsd:schema xmlns:xsd="http://www.w3.org/2001/XMLSchema" xmlns:xs="http://www.w3.org/2001/XMLSchema" xmlns:p="http://schemas.microsoft.com/office/2006/metadata/properties" xmlns:ns2="503b9d93-8403-4a46-a24c-0a6129fcdba3" xmlns:ns3="28107539-3d8a-449e-a535-c91582e78a7d" targetNamespace="http://schemas.microsoft.com/office/2006/metadata/properties" ma:root="true" ma:fieldsID="6d1010b55edbb65244a5385999349168" ns2:_="" ns3:_="">
    <xsd:import namespace="503b9d93-8403-4a46-a24c-0a6129fcdba3"/>
    <xsd:import namespace="28107539-3d8a-449e-a535-c91582e78a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3b9d93-8403-4a46-a24c-0a6129fcdb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Kuvien tunnisteet" ma:readOnly="false" ma:fieldId="{5cf76f15-5ced-4ddc-b409-7134ff3c332f}" ma:taxonomyMulti="true" ma:sspId="ba830b52-6d58-45b3-9899-c4752b5a1b5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107539-3d8a-449e-a535-c91582e78a7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Jaettu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Jakamisen tiedot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5661c62-8036-41d3-af5d-058d2083e07c}" ma:internalName="TaxCatchAll" ma:showField="CatchAllData" ma:web="28107539-3d8a-449e-a535-c91582e78a7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8107539-3d8a-449e-a535-c91582e78a7d" xsi:nil="true"/>
    <lcf76f155ced4ddcb4097134ff3c332f xmlns="503b9d93-8403-4a46-a24c-0a6129fcdba3">
      <Terms xmlns="http://schemas.microsoft.com/office/infopath/2007/PartnerControls"/>
    </lcf76f155ced4ddcb4097134ff3c332f>
    <SharedWithUsers xmlns="28107539-3d8a-449e-a535-c91582e78a7d">
      <UserInfo>
        <DisplayName>Kauniskangas, Laura</DisplayName>
        <AccountId>52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6343EE5A-0B7B-4413-9AA0-DC1CF6E2B197}">
  <ds:schemaRefs>
    <ds:schemaRef ds:uri="28107539-3d8a-449e-a535-c91582e78a7d"/>
    <ds:schemaRef ds:uri="503b9d93-8403-4a46-a24c-0a6129fcdba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AFB9775-C465-45E9-BD66-9DA8CF26A52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CBC93C4-2553-4FCD-9AEF-A5B16EAE70FC}">
  <ds:schemaRefs>
    <ds:schemaRef ds:uri="28107539-3d8a-449e-a535-c91582e78a7d"/>
    <ds:schemaRef ds:uri="503b9d93-8403-4a46-a24c-0a6129fcdba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1187</Words>
  <Application>Microsoft Office PowerPoint</Application>
  <PresentationFormat>Laajakuva</PresentationFormat>
  <Paragraphs>150</Paragraphs>
  <Slides>13</Slides>
  <Notes>12</Notes>
  <HiddenSlides>0</HiddenSlides>
  <MMClips>0</MMClips>
  <ScaleCrop>false</ScaleCrop>
  <HeadingPairs>
    <vt:vector size="6" baseType="variant">
      <vt:variant>
        <vt:lpstr>Käytetyt fontit</vt:lpstr>
      </vt:variant>
      <vt:variant>
        <vt:i4>8</vt:i4>
      </vt:variant>
      <vt:variant>
        <vt:lpstr>Teema</vt:lpstr>
      </vt:variant>
      <vt:variant>
        <vt:i4>2</vt:i4>
      </vt:variant>
      <vt:variant>
        <vt:lpstr>Dian otsikot</vt:lpstr>
      </vt:variant>
      <vt:variant>
        <vt:i4>13</vt:i4>
      </vt:variant>
    </vt:vector>
  </HeadingPairs>
  <TitlesOfParts>
    <vt:vector size="23" baseType="lpstr">
      <vt:lpstr>Arial</vt:lpstr>
      <vt:lpstr>Calibri</vt:lpstr>
      <vt:lpstr>Calibri Light</vt:lpstr>
      <vt:lpstr>Lato</vt:lpstr>
      <vt:lpstr>Open Sans Light</vt:lpstr>
      <vt:lpstr>source sans pro</vt:lpstr>
      <vt:lpstr>source sans pro</vt:lpstr>
      <vt:lpstr>Source Serif Pro</vt:lpstr>
      <vt:lpstr>1_Mukautettu suunnittelumalli</vt:lpstr>
      <vt:lpstr>2_Mukautettu suunnittelumalli</vt:lpstr>
      <vt:lpstr>Ympäristötunteet</vt:lpstr>
      <vt:lpstr>Lisenssiehdot</vt:lpstr>
      <vt:lpstr>Sisältö</vt:lpstr>
      <vt:lpstr>Tutustu ympäristötunteisiin</vt:lpstr>
      <vt:lpstr>Ympäristötunteet (Pihkala ym. 2022)</vt:lpstr>
      <vt:lpstr>Kaikki tunteet ovat OK  Ei ole oikeita tai vääriä tunteita</vt:lpstr>
      <vt:lpstr>Tavallisia ympäristötunteita (Pihkala ym. 2022)</vt:lpstr>
      <vt:lpstr>Tehtävä: kuva ympäristötunteista</vt:lpstr>
      <vt:lpstr>Kunnioitus ja turvallisuus</vt:lpstr>
      <vt:lpstr>Ilmasto- ja ympäristökriisiin liittyvien tunteiden tunnistaminen on tärkeää (Pihkala ym. 2022)</vt:lpstr>
      <vt:lpstr>Esimerkki: Ilmasto- tai ympäristöahdistus (Pihkala ym. 2022; Virtanen 2022)</vt:lpstr>
      <vt:lpstr>Toimiaksemme meidän on voitava uskoa muutoksen mahdollisuuteen</vt:lpstr>
      <vt:lpstr>Lähteitä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Lasse Eskola</dc:creator>
  <cp:lastModifiedBy>Hakanen, Miia-Susanna</cp:lastModifiedBy>
  <cp:revision>7</cp:revision>
  <dcterms:created xsi:type="dcterms:W3CDTF">2020-12-14T09:47:31Z</dcterms:created>
  <dcterms:modified xsi:type="dcterms:W3CDTF">2023-08-30T05:12:22Z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0x010100730070ADBF961541925812843A26F9DF</vt:lpwstr>
  </property>
  <property fmtid="{D5CDD505-2E9C-101B-9397-08002B2CF9AE}" pid="3" name="MediaServiceImageTags">
    <vt:lpwstr/>
  </property>
</Properties>
</file>