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  <p:sldMasterId id="2147484411" r:id="rId5"/>
  </p:sldMasterIdLst>
  <p:notesMasterIdLst>
    <p:notesMasterId r:id="rId31"/>
  </p:notesMasterIdLst>
  <p:sldIdLst>
    <p:sldId id="256" r:id="rId6"/>
    <p:sldId id="276" r:id="rId7"/>
    <p:sldId id="266" r:id="rId8"/>
    <p:sldId id="267" r:id="rId9"/>
    <p:sldId id="269" r:id="rId10"/>
    <p:sldId id="277" r:id="rId11"/>
    <p:sldId id="271" r:id="rId12"/>
    <p:sldId id="278" r:id="rId13"/>
    <p:sldId id="279" r:id="rId14"/>
    <p:sldId id="287" r:id="rId15"/>
    <p:sldId id="288" r:id="rId16"/>
    <p:sldId id="289" r:id="rId17"/>
    <p:sldId id="290" r:id="rId18"/>
    <p:sldId id="292" r:id="rId19"/>
    <p:sldId id="291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3" r:id="rId29"/>
    <p:sldId id="302" r:id="rId30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172551B-85D2-3095-5266-C230D5997E26}" name="Kuula Anna-Stina" initials="KA" userId="S::anna-stina.kuula_jamk.fi#ext#@jyu.onmicrosoft.com::e380df2a-2705-451c-92da-028c0f5390d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728"/>
    <a:srgbClr val="2E54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0D6234-B9AD-41B3-8D77-219C45D68296}" v="862" dt="2023-08-11T11:45:08.467"/>
    <p1510:client id="{C7AEE41E-7976-7F67-9BC4-9153738067DB}" v="2" dt="2023-08-11T13:21:58.1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705" autoAdjust="0"/>
  </p:normalViewPr>
  <p:slideViewPr>
    <p:cSldViewPr snapToGrid="0">
      <p:cViewPr varScale="1">
        <p:scale>
          <a:sx n="63" d="100"/>
          <a:sy n="63" d="100"/>
        </p:scale>
        <p:origin x="88" y="92"/>
      </p:cViewPr>
      <p:guideLst/>
    </p:cSldViewPr>
  </p:slideViewPr>
  <p:outlineViewPr>
    <p:cViewPr>
      <p:scale>
        <a:sx n="33" d="100"/>
        <a:sy n="33" d="100"/>
      </p:scale>
      <p:origin x="0" y="-153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A798F4-AA2C-45C8-8771-FA46525CE53D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0359E9B1-DC7C-462C-A0B7-83B4236FCFC3}">
      <dgm:prSet phldrT="[Text]"/>
      <dgm:spPr/>
      <dgm:t>
        <a:bodyPr/>
        <a:lstStyle/>
        <a:p>
          <a:r>
            <a:rPr lang="fi-FI" dirty="0"/>
            <a:t>Alkuinfo</a:t>
          </a:r>
        </a:p>
        <a:p>
          <a:r>
            <a:rPr lang="fi-FI" dirty="0"/>
            <a:t>Koulutusosio </a:t>
          </a:r>
        </a:p>
        <a:p>
          <a:r>
            <a:rPr lang="fi-FI" dirty="0"/>
            <a:t>(n. 14h)</a:t>
          </a:r>
        </a:p>
      </dgm:t>
    </dgm:pt>
    <dgm:pt modelId="{A78571F2-E1CA-45BA-AF2C-9E860B048BEC}" type="parTrans" cxnId="{A1E8CDD7-5860-4F02-9F39-C9760EECEA21}">
      <dgm:prSet/>
      <dgm:spPr/>
      <dgm:t>
        <a:bodyPr/>
        <a:lstStyle/>
        <a:p>
          <a:endParaRPr lang="fi-FI"/>
        </a:p>
      </dgm:t>
    </dgm:pt>
    <dgm:pt modelId="{E5C4C006-3424-4A64-A4A2-73852FA8C1FD}" type="sibTrans" cxnId="{A1E8CDD7-5860-4F02-9F39-C9760EECEA21}">
      <dgm:prSet/>
      <dgm:spPr/>
      <dgm:t>
        <a:bodyPr/>
        <a:lstStyle/>
        <a:p>
          <a:endParaRPr lang="fi-FI"/>
        </a:p>
      </dgm:t>
    </dgm:pt>
    <dgm:pt modelId="{64D19E87-D132-4537-B770-78FFBD41130A}">
      <dgm:prSet phldrT="[Text]"/>
      <dgm:spPr/>
      <dgm:t>
        <a:bodyPr/>
        <a:lstStyle/>
        <a:p>
          <a:r>
            <a:rPr lang="fi-FI" dirty="0"/>
            <a:t>Aloituspalaveri (opiskelija, työpaikan edustaja, oppilaitosohjaaja)</a:t>
          </a:r>
        </a:p>
      </dgm:t>
    </dgm:pt>
    <dgm:pt modelId="{C52BAA46-53D3-4486-A7B7-48A4F454B2A3}" type="parTrans" cxnId="{13A20924-7F51-47D3-96F5-17104E1C216A}">
      <dgm:prSet/>
      <dgm:spPr/>
      <dgm:t>
        <a:bodyPr/>
        <a:lstStyle/>
        <a:p>
          <a:endParaRPr lang="fi-FI"/>
        </a:p>
      </dgm:t>
    </dgm:pt>
    <dgm:pt modelId="{B802B04F-884D-4C61-BCA3-12E74F32EADD}" type="sibTrans" cxnId="{13A20924-7F51-47D3-96F5-17104E1C216A}">
      <dgm:prSet/>
      <dgm:spPr/>
      <dgm:t>
        <a:bodyPr/>
        <a:lstStyle/>
        <a:p>
          <a:endParaRPr lang="fi-FI"/>
        </a:p>
      </dgm:t>
    </dgm:pt>
    <dgm:pt modelId="{460F37C6-96FB-4084-BFAC-364F8DCAC71D}">
      <dgm:prSet phldrT="[Text]"/>
      <dgm:spPr/>
      <dgm:t>
        <a:bodyPr/>
        <a:lstStyle/>
        <a:p>
          <a:r>
            <a:rPr lang="fi-FI" dirty="0"/>
            <a:t>Työssäoppiminen työpaikan edustajan ohjauksessa</a:t>
          </a:r>
        </a:p>
        <a:p>
          <a:r>
            <a:rPr lang="fi-FI" dirty="0"/>
            <a:t>Tukea oppilaitosohjaajalta</a:t>
          </a:r>
        </a:p>
      </dgm:t>
    </dgm:pt>
    <dgm:pt modelId="{1A5E8CDB-F70F-4A75-B232-54928CB23289}" type="parTrans" cxnId="{A870D327-4D1C-4B6B-931C-F45DFAA6ED2F}">
      <dgm:prSet/>
      <dgm:spPr/>
      <dgm:t>
        <a:bodyPr/>
        <a:lstStyle/>
        <a:p>
          <a:endParaRPr lang="fi-FI"/>
        </a:p>
      </dgm:t>
    </dgm:pt>
    <dgm:pt modelId="{8884601F-E37F-4AB0-8E37-EB475EDBE2E0}" type="sibTrans" cxnId="{A870D327-4D1C-4B6B-931C-F45DFAA6ED2F}">
      <dgm:prSet/>
      <dgm:spPr/>
      <dgm:t>
        <a:bodyPr/>
        <a:lstStyle/>
        <a:p>
          <a:endParaRPr lang="fi-FI"/>
        </a:p>
      </dgm:t>
    </dgm:pt>
    <dgm:pt modelId="{4011D540-1BB7-4E6A-A9B0-75515EE1823E}">
      <dgm:prSet/>
      <dgm:spPr/>
      <dgm:t>
        <a:bodyPr/>
        <a:lstStyle/>
        <a:p>
          <a:r>
            <a:rPr lang="fi-FI" dirty="0"/>
            <a:t>Lopetuspalaveri (opiskelija, työpaikan edustaja, oppilaitosohjaaja)</a:t>
          </a:r>
        </a:p>
      </dgm:t>
    </dgm:pt>
    <dgm:pt modelId="{A55B2109-5267-42E4-A80B-C5AEC8FFA647}" type="parTrans" cxnId="{98F78A96-B3D8-42C2-90BF-4E4861963934}">
      <dgm:prSet/>
      <dgm:spPr/>
      <dgm:t>
        <a:bodyPr/>
        <a:lstStyle/>
        <a:p>
          <a:endParaRPr lang="fi-FI"/>
        </a:p>
      </dgm:t>
    </dgm:pt>
    <dgm:pt modelId="{98A96511-4158-49D9-8439-693AE2377461}" type="sibTrans" cxnId="{98F78A96-B3D8-42C2-90BF-4E4861963934}">
      <dgm:prSet/>
      <dgm:spPr/>
      <dgm:t>
        <a:bodyPr/>
        <a:lstStyle/>
        <a:p>
          <a:endParaRPr lang="fi-FI"/>
        </a:p>
      </dgm:t>
    </dgm:pt>
    <dgm:pt modelId="{1AADE952-063C-4B4A-955C-D6385ABFB8F9}">
      <dgm:prSet phldrT="[Text]"/>
      <dgm:spPr/>
      <dgm:t>
        <a:bodyPr/>
        <a:lstStyle/>
        <a:p>
          <a:r>
            <a:rPr lang="fi-FI" dirty="0"/>
            <a:t>Harjoittelupaikan etsiminen</a:t>
          </a:r>
        </a:p>
      </dgm:t>
    </dgm:pt>
    <dgm:pt modelId="{82DA0C25-6618-4BC7-82EA-A06EDF95C3D8}" type="parTrans" cxnId="{15E4DE61-477E-44BB-BDEE-FC89C0A3664D}">
      <dgm:prSet/>
      <dgm:spPr/>
      <dgm:t>
        <a:bodyPr/>
        <a:lstStyle/>
        <a:p>
          <a:endParaRPr lang="fi-FI"/>
        </a:p>
      </dgm:t>
    </dgm:pt>
    <dgm:pt modelId="{26B397E1-AC2E-47D2-9885-BA26F75F306C}" type="sibTrans" cxnId="{15E4DE61-477E-44BB-BDEE-FC89C0A3664D}">
      <dgm:prSet/>
      <dgm:spPr/>
      <dgm:t>
        <a:bodyPr/>
        <a:lstStyle/>
        <a:p>
          <a:endParaRPr lang="fi-FI"/>
        </a:p>
      </dgm:t>
    </dgm:pt>
    <dgm:pt modelId="{8A4EF745-0FA6-4DFD-9FA3-38C03003CAF4}" type="pres">
      <dgm:prSet presAssocID="{67A798F4-AA2C-45C8-8771-FA46525CE53D}" presName="CompostProcess" presStyleCnt="0">
        <dgm:presLayoutVars>
          <dgm:dir/>
          <dgm:resizeHandles val="exact"/>
        </dgm:presLayoutVars>
      </dgm:prSet>
      <dgm:spPr/>
    </dgm:pt>
    <dgm:pt modelId="{07D1A8B6-2FB2-4A18-B727-31F0CA29E082}" type="pres">
      <dgm:prSet presAssocID="{67A798F4-AA2C-45C8-8771-FA46525CE53D}" presName="arrow" presStyleLbl="bgShp" presStyleIdx="0" presStyleCnt="1" custScaleX="117647"/>
      <dgm:spPr/>
    </dgm:pt>
    <dgm:pt modelId="{353A5B23-B5B7-49F1-B354-CA3744E42013}" type="pres">
      <dgm:prSet presAssocID="{67A798F4-AA2C-45C8-8771-FA46525CE53D}" presName="linearProcess" presStyleCnt="0"/>
      <dgm:spPr/>
    </dgm:pt>
    <dgm:pt modelId="{2E6D6AE2-A427-4C50-9FC2-3187EC1D14F8}" type="pres">
      <dgm:prSet presAssocID="{0359E9B1-DC7C-462C-A0B7-83B4236FCFC3}" presName="textNode" presStyleLbl="node1" presStyleIdx="0" presStyleCnt="5">
        <dgm:presLayoutVars>
          <dgm:bulletEnabled val="1"/>
        </dgm:presLayoutVars>
      </dgm:prSet>
      <dgm:spPr/>
    </dgm:pt>
    <dgm:pt modelId="{3316733B-1C4C-4368-8164-DAADA58F9C3D}" type="pres">
      <dgm:prSet presAssocID="{E5C4C006-3424-4A64-A4A2-73852FA8C1FD}" presName="sibTrans" presStyleCnt="0"/>
      <dgm:spPr/>
    </dgm:pt>
    <dgm:pt modelId="{97099A89-2C7B-4413-8466-7B9333EDB368}" type="pres">
      <dgm:prSet presAssocID="{1AADE952-063C-4B4A-955C-D6385ABFB8F9}" presName="textNode" presStyleLbl="node1" presStyleIdx="1" presStyleCnt="5">
        <dgm:presLayoutVars>
          <dgm:bulletEnabled val="1"/>
        </dgm:presLayoutVars>
      </dgm:prSet>
      <dgm:spPr/>
    </dgm:pt>
    <dgm:pt modelId="{007E76FA-929B-45F3-BAF8-38F8CFAD27D9}" type="pres">
      <dgm:prSet presAssocID="{26B397E1-AC2E-47D2-9885-BA26F75F306C}" presName="sibTrans" presStyleCnt="0"/>
      <dgm:spPr/>
    </dgm:pt>
    <dgm:pt modelId="{4F5C13DD-F5F5-4E5C-818D-0F9A48396080}" type="pres">
      <dgm:prSet presAssocID="{64D19E87-D132-4537-B770-78FFBD41130A}" presName="textNode" presStyleLbl="node1" presStyleIdx="2" presStyleCnt="5">
        <dgm:presLayoutVars>
          <dgm:bulletEnabled val="1"/>
        </dgm:presLayoutVars>
      </dgm:prSet>
      <dgm:spPr/>
    </dgm:pt>
    <dgm:pt modelId="{1FBCCF37-4682-4466-BA7C-3DC9E02CCF01}" type="pres">
      <dgm:prSet presAssocID="{B802B04F-884D-4C61-BCA3-12E74F32EADD}" presName="sibTrans" presStyleCnt="0"/>
      <dgm:spPr/>
    </dgm:pt>
    <dgm:pt modelId="{D671E421-58BF-496C-8D5D-71DAA96E4591}" type="pres">
      <dgm:prSet presAssocID="{460F37C6-96FB-4084-BFAC-364F8DCAC71D}" presName="textNode" presStyleLbl="node1" presStyleIdx="3" presStyleCnt="5">
        <dgm:presLayoutVars>
          <dgm:bulletEnabled val="1"/>
        </dgm:presLayoutVars>
      </dgm:prSet>
      <dgm:spPr/>
    </dgm:pt>
    <dgm:pt modelId="{240ADA28-2737-43B2-89E5-4F783E0932DB}" type="pres">
      <dgm:prSet presAssocID="{8884601F-E37F-4AB0-8E37-EB475EDBE2E0}" presName="sibTrans" presStyleCnt="0"/>
      <dgm:spPr/>
    </dgm:pt>
    <dgm:pt modelId="{775DD41D-0F94-4688-B39F-5255214AA741}" type="pres">
      <dgm:prSet presAssocID="{4011D540-1BB7-4E6A-A9B0-75515EE1823E}" presName="textNode" presStyleLbl="node1" presStyleIdx="4" presStyleCnt="5" custLinFactNeighborX="-27045">
        <dgm:presLayoutVars>
          <dgm:bulletEnabled val="1"/>
        </dgm:presLayoutVars>
      </dgm:prSet>
      <dgm:spPr/>
    </dgm:pt>
  </dgm:ptLst>
  <dgm:cxnLst>
    <dgm:cxn modelId="{D011D40F-E285-470D-BEB9-2F6000DE1212}" type="presOf" srcId="{460F37C6-96FB-4084-BFAC-364F8DCAC71D}" destId="{D671E421-58BF-496C-8D5D-71DAA96E4591}" srcOrd="0" destOrd="0" presId="urn:microsoft.com/office/officeart/2005/8/layout/hProcess9"/>
    <dgm:cxn modelId="{13A20924-7F51-47D3-96F5-17104E1C216A}" srcId="{67A798F4-AA2C-45C8-8771-FA46525CE53D}" destId="{64D19E87-D132-4537-B770-78FFBD41130A}" srcOrd="2" destOrd="0" parTransId="{C52BAA46-53D3-4486-A7B7-48A4F454B2A3}" sibTransId="{B802B04F-884D-4C61-BCA3-12E74F32EADD}"/>
    <dgm:cxn modelId="{A870D327-4D1C-4B6B-931C-F45DFAA6ED2F}" srcId="{67A798F4-AA2C-45C8-8771-FA46525CE53D}" destId="{460F37C6-96FB-4084-BFAC-364F8DCAC71D}" srcOrd="3" destOrd="0" parTransId="{1A5E8CDB-F70F-4A75-B232-54928CB23289}" sibTransId="{8884601F-E37F-4AB0-8E37-EB475EDBE2E0}"/>
    <dgm:cxn modelId="{15E4DE61-477E-44BB-BDEE-FC89C0A3664D}" srcId="{67A798F4-AA2C-45C8-8771-FA46525CE53D}" destId="{1AADE952-063C-4B4A-955C-D6385ABFB8F9}" srcOrd="1" destOrd="0" parTransId="{82DA0C25-6618-4BC7-82EA-A06EDF95C3D8}" sibTransId="{26B397E1-AC2E-47D2-9885-BA26F75F306C}"/>
    <dgm:cxn modelId="{C372CE47-53A7-4D90-902F-1ADEE0B06E05}" type="presOf" srcId="{64D19E87-D132-4537-B770-78FFBD41130A}" destId="{4F5C13DD-F5F5-4E5C-818D-0F9A48396080}" srcOrd="0" destOrd="0" presId="urn:microsoft.com/office/officeart/2005/8/layout/hProcess9"/>
    <dgm:cxn modelId="{4AAE0E4C-23EB-4372-AA2B-1A441FA18503}" type="presOf" srcId="{4011D540-1BB7-4E6A-A9B0-75515EE1823E}" destId="{775DD41D-0F94-4688-B39F-5255214AA741}" srcOrd="0" destOrd="0" presId="urn:microsoft.com/office/officeart/2005/8/layout/hProcess9"/>
    <dgm:cxn modelId="{98F78A96-B3D8-42C2-90BF-4E4861963934}" srcId="{67A798F4-AA2C-45C8-8771-FA46525CE53D}" destId="{4011D540-1BB7-4E6A-A9B0-75515EE1823E}" srcOrd="4" destOrd="0" parTransId="{A55B2109-5267-42E4-A80B-C5AEC8FFA647}" sibTransId="{98A96511-4158-49D9-8439-693AE2377461}"/>
    <dgm:cxn modelId="{D6827EC3-9E85-442B-B955-8AA4A5C14E96}" type="presOf" srcId="{1AADE952-063C-4B4A-955C-D6385ABFB8F9}" destId="{97099A89-2C7B-4413-8466-7B9333EDB368}" srcOrd="0" destOrd="0" presId="urn:microsoft.com/office/officeart/2005/8/layout/hProcess9"/>
    <dgm:cxn modelId="{A1E8CDD7-5860-4F02-9F39-C9760EECEA21}" srcId="{67A798F4-AA2C-45C8-8771-FA46525CE53D}" destId="{0359E9B1-DC7C-462C-A0B7-83B4236FCFC3}" srcOrd="0" destOrd="0" parTransId="{A78571F2-E1CA-45BA-AF2C-9E860B048BEC}" sibTransId="{E5C4C006-3424-4A64-A4A2-73852FA8C1FD}"/>
    <dgm:cxn modelId="{4E572FE8-0CB3-48A4-BB83-01C67A482694}" type="presOf" srcId="{0359E9B1-DC7C-462C-A0B7-83B4236FCFC3}" destId="{2E6D6AE2-A427-4C50-9FC2-3187EC1D14F8}" srcOrd="0" destOrd="0" presId="urn:microsoft.com/office/officeart/2005/8/layout/hProcess9"/>
    <dgm:cxn modelId="{D3717FF5-D4F8-46C8-A601-8AC74A46CB0C}" type="presOf" srcId="{67A798F4-AA2C-45C8-8771-FA46525CE53D}" destId="{8A4EF745-0FA6-4DFD-9FA3-38C03003CAF4}" srcOrd="0" destOrd="0" presId="urn:microsoft.com/office/officeart/2005/8/layout/hProcess9"/>
    <dgm:cxn modelId="{82394762-3AED-404A-8A36-11342B26FF8A}" type="presParOf" srcId="{8A4EF745-0FA6-4DFD-9FA3-38C03003CAF4}" destId="{07D1A8B6-2FB2-4A18-B727-31F0CA29E082}" srcOrd="0" destOrd="0" presId="urn:microsoft.com/office/officeart/2005/8/layout/hProcess9"/>
    <dgm:cxn modelId="{60A760FF-CAF6-41D7-AD5E-324538CB6FC6}" type="presParOf" srcId="{8A4EF745-0FA6-4DFD-9FA3-38C03003CAF4}" destId="{353A5B23-B5B7-49F1-B354-CA3744E42013}" srcOrd="1" destOrd="0" presId="urn:microsoft.com/office/officeart/2005/8/layout/hProcess9"/>
    <dgm:cxn modelId="{12962C84-373F-443B-96DA-A60A030DA853}" type="presParOf" srcId="{353A5B23-B5B7-49F1-B354-CA3744E42013}" destId="{2E6D6AE2-A427-4C50-9FC2-3187EC1D14F8}" srcOrd="0" destOrd="0" presId="urn:microsoft.com/office/officeart/2005/8/layout/hProcess9"/>
    <dgm:cxn modelId="{E5EB5BF4-7052-48E0-B14D-3777AADC0DAA}" type="presParOf" srcId="{353A5B23-B5B7-49F1-B354-CA3744E42013}" destId="{3316733B-1C4C-4368-8164-DAADA58F9C3D}" srcOrd="1" destOrd="0" presId="urn:microsoft.com/office/officeart/2005/8/layout/hProcess9"/>
    <dgm:cxn modelId="{B9D1E193-8E2F-4865-A30D-7F3F582DDC76}" type="presParOf" srcId="{353A5B23-B5B7-49F1-B354-CA3744E42013}" destId="{97099A89-2C7B-4413-8466-7B9333EDB368}" srcOrd="2" destOrd="0" presId="urn:microsoft.com/office/officeart/2005/8/layout/hProcess9"/>
    <dgm:cxn modelId="{0898A2E6-110F-440D-9FE9-F3EE4860A890}" type="presParOf" srcId="{353A5B23-B5B7-49F1-B354-CA3744E42013}" destId="{007E76FA-929B-45F3-BAF8-38F8CFAD27D9}" srcOrd="3" destOrd="0" presId="urn:microsoft.com/office/officeart/2005/8/layout/hProcess9"/>
    <dgm:cxn modelId="{5CCFF7D5-283E-490A-B0C5-23EBF3A97DE6}" type="presParOf" srcId="{353A5B23-B5B7-49F1-B354-CA3744E42013}" destId="{4F5C13DD-F5F5-4E5C-818D-0F9A48396080}" srcOrd="4" destOrd="0" presId="urn:microsoft.com/office/officeart/2005/8/layout/hProcess9"/>
    <dgm:cxn modelId="{84D87E42-E2FF-4D31-A1F3-CBAA746DB10C}" type="presParOf" srcId="{353A5B23-B5B7-49F1-B354-CA3744E42013}" destId="{1FBCCF37-4682-4466-BA7C-3DC9E02CCF01}" srcOrd="5" destOrd="0" presId="urn:microsoft.com/office/officeart/2005/8/layout/hProcess9"/>
    <dgm:cxn modelId="{2180F299-9EBB-436C-A423-DF08863FDC6F}" type="presParOf" srcId="{353A5B23-B5B7-49F1-B354-CA3744E42013}" destId="{D671E421-58BF-496C-8D5D-71DAA96E4591}" srcOrd="6" destOrd="0" presId="urn:microsoft.com/office/officeart/2005/8/layout/hProcess9"/>
    <dgm:cxn modelId="{E12A94AC-086A-41E0-9D3B-F5AB335652EE}" type="presParOf" srcId="{353A5B23-B5B7-49F1-B354-CA3744E42013}" destId="{240ADA28-2737-43B2-89E5-4F783E0932DB}" srcOrd="7" destOrd="0" presId="urn:microsoft.com/office/officeart/2005/8/layout/hProcess9"/>
    <dgm:cxn modelId="{696BE2FB-C337-474C-A612-C3AE805F74D4}" type="presParOf" srcId="{353A5B23-B5B7-49F1-B354-CA3744E42013}" destId="{775DD41D-0F94-4688-B39F-5255214AA741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D1A8B6-2FB2-4A18-B727-31F0CA29E082}">
      <dsp:nvSpPr>
        <dsp:cNvPr id="0" name=""/>
        <dsp:cNvSpPr/>
      </dsp:nvSpPr>
      <dsp:spPr>
        <a:xfrm>
          <a:off x="2" y="0"/>
          <a:ext cx="10998195" cy="5418667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6D6AE2-A427-4C50-9FC2-3187EC1D14F8}">
      <dsp:nvSpPr>
        <dsp:cNvPr id="0" name=""/>
        <dsp:cNvSpPr/>
      </dsp:nvSpPr>
      <dsp:spPr>
        <a:xfrm>
          <a:off x="2349" y="1625600"/>
          <a:ext cx="2027927" cy="216746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600" kern="1200" dirty="0"/>
            <a:t>Alkuinfo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600" kern="1200" dirty="0"/>
            <a:t>Koulutusosio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600" kern="1200" dirty="0"/>
            <a:t>(n. 14h)</a:t>
          </a:r>
        </a:p>
      </dsp:txBody>
      <dsp:txXfrm>
        <a:off x="101344" y="1724595"/>
        <a:ext cx="1829937" cy="1969476"/>
      </dsp:txXfrm>
    </dsp:sp>
    <dsp:sp modelId="{97099A89-2C7B-4413-8466-7B9333EDB368}">
      <dsp:nvSpPr>
        <dsp:cNvPr id="0" name=""/>
        <dsp:cNvSpPr/>
      </dsp:nvSpPr>
      <dsp:spPr>
        <a:xfrm>
          <a:off x="2243743" y="1625600"/>
          <a:ext cx="2027927" cy="216746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600" kern="1200" dirty="0"/>
            <a:t>Harjoittelupaikan etsiminen</a:t>
          </a:r>
        </a:p>
      </dsp:txBody>
      <dsp:txXfrm>
        <a:off x="2342738" y="1724595"/>
        <a:ext cx="1829937" cy="1969476"/>
      </dsp:txXfrm>
    </dsp:sp>
    <dsp:sp modelId="{4F5C13DD-F5F5-4E5C-818D-0F9A48396080}">
      <dsp:nvSpPr>
        <dsp:cNvPr id="0" name=""/>
        <dsp:cNvSpPr/>
      </dsp:nvSpPr>
      <dsp:spPr>
        <a:xfrm>
          <a:off x="4485136" y="1625600"/>
          <a:ext cx="2027927" cy="216746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600" kern="1200" dirty="0"/>
            <a:t>Aloituspalaveri (opiskelija, työpaikan edustaja, oppilaitosohjaaja)</a:t>
          </a:r>
        </a:p>
      </dsp:txBody>
      <dsp:txXfrm>
        <a:off x="4584131" y="1724595"/>
        <a:ext cx="1829937" cy="1969476"/>
      </dsp:txXfrm>
    </dsp:sp>
    <dsp:sp modelId="{D671E421-58BF-496C-8D5D-71DAA96E4591}">
      <dsp:nvSpPr>
        <dsp:cNvPr id="0" name=""/>
        <dsp:cNvSpPr/>
      </dsp:nvSpPr>
      <dsp:spPr>
        <a:xfrm>
          <a:off x="6726530" y="1625600"/>
          <a:ext cx="2027927" cy="216746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600" kern="1200" dirty="0"/>
            <a:t>Työssäoppiminen työpaikan edustajan ohjauksessa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600" kern="1200" dirty="0"/>
            <a:t>Tukea oppilaitosohjaajalta</a:t>
          </a:r>
        </a:p>
      </dsp:txBody>
      <dsp:txXfrm>
        <a:off x="6825525" y="1724595"/>
        <a:ext cx="1829937" cy="1969476"/>
      </dsp:txXfrm>
    </dsp:sp>
    <dsp:sp modelId="{775DD41D-0F94-4688-B39F-5255214AA741}">
      <dsp:nvSpPr>
        <dsp:cNvPr id="0" name=""/>
        <dsp:cNvSpPr/>
      </dsp:nvSpPr>
      <dsp:spPr>
        <a:xfrm>
          <a:off x="8910192" y="1625600"/>
          <a:ext cx="2027927" cy="216746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600" kern="1200" dirty="0"/>
            <a:t>Lopetuspalaveri (opiskelija, työpaikan edustaja, oppilaitosohjaaja)</a:t>
          </a:r>
        </a:p>
      </dsp:txBody>
      <dsp:txXfrm>
        <a:off x="9009187" y="1724595"/>
        <a:ext cx="1829937" cy="19694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F325C-F034-B649-86A4-6362A7D3868B}" type="datetimeFigureOut">
              <a:rPr lang="fi-FI" smtClean="0"/>
              <a:t>30.8.2023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CFDBE-A849-194D-A9F3-12B7C16340B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41413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04728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jpeg"/><Relationship Id="rId5" Type="http://schemas.openxmlformats.org/officeDocument/2006/relationships/image" Target="../media/image19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>
            <a:extLst>
              <a:ext uri="{FF2B5EF4-FFF2-40B4-BE49-F238E27FC236}">
                <a16:creationId xmlns:a16="http://schemas.microsoft.com/office/drawing/2014/main" id="{2C9CA9B8-BA1B-5942-85B3-9B6C350AE1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842" y="5430221"/>
            <a:ext cx="1466886" cy="517725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6939" y="5535746"/>
            <a:ext cx="445739" cy="461659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7B737D63-0013-974C-9597-BCFE2AED28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135" y="4987536"/>
            <a:ext cx="1161347" cy="290337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AF15332C-5089-054C-9E78-AA04AF163F0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804" y="4787253"/>
            <a:ext cx="1727227" cy="690891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9677487E-D947-B54E-AD73-779DE1FB008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657" y="4922630"/>
            <a:ext cx="635029" cy="413604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094391A4-FD86-634B-B541-7A78EA13A93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954" y="5498305"/>
            <a:ext cx="586639" cy="414586"/>
          </a:xfrm>
          <a:prstGeom prst="rect">
            <a:avLst/>
          </a:prstGeom>
        </p:spPr>
      </p:pic>
      <p:pic>
        <p:nvPicPr>
          <p:cNvPr id="20" name="Kuva 19">
            <a:extLst>
              <a:ext uri="{FF2B5EF4-FFF2-40B4-BE49-F238E27FC236}">
                <a16:creationId xmlns:a16="http://schemas.microsoft.com/office/drawing/2014/main" id="{AFB2AA5E-70AE-7448-A24D-5D612DF6D88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249" y="4729663"/>
            <a:ext cx="1466886" cy="825123"/>
          </a:xfrm>
          <a:prstGeom prst="rect">
            <a:avLst/>
          </a:prstGeom>
        </p:spPr>
      </p:pic>
      <p:pic>
        <p:nvPicPr>
          <p:cNvPr id="24" name="Kuva 2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301ACFB-58A6-3B4F-8640-1EF2823698F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451" y="4841344"/>
            <a:ext cx="1034391" cy="410883"/>
          </a:xfrm>
          <a:prstGeom prst="rect">
            <a:avLst/>
          </a:prstGeom>
        </p:spPr>
      </p:pic>
      <p:sp>
        <p:nvSpPr>
          <p:cNvPr id="16" name="Tekstiruutu 13">
            <a:extLst>
              <a:ext uri="{FF2B5EF4-FFF2-40B4-BE49-F238E27FC236}">
                <a16:creationId xmlns:a16="http://schemas.microsoft.com/office/drawing/2014/main" id="{5C5723A6-D430-47E4-B74B-C35A457A57DE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566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7" name="Kuva 8">
            <a:extLst>
              <a:ext uri="{FF2B5EF4-FFF2-40B4-BE49-F238E27FC236}">
                <a16:creationId xmlns:a16="http://schemas.microsoft.com/office/drawing/2014/main" id="{3FBFD546-A7BE-42D8-AD4E-200048E0EF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1" name="Kuva 11">
            <a:extLst>
              <a:ext uri="{FF2B5EF4-FFF2-40B4-BE49-F238E27FC236}">
                <a16:creationId xmlns:a16="http://schemas.microsoft.com/office/drawing/2014/main" id="{F6BF81CB-1E75-49A9-978C-2B87A991E5C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929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 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CD30E71-E795-0443-8B20-4C9EBD92D9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latin typeface="+mn-lt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latin typeface="+mn-lt"/>
              </a:defRPr>
            </a:lvl2pPr>
            <a:lvl3pPr marL="914400" indent="0">
              <a:lnSpc>
                <a:spcPct val="100000"/>
              </a:lnSpc>
              <a:buFontTx/>
              <a:buNone/>
              <a:defRPr>
                <a:latin typeface="+mn-lt"/>
              </a:defRPr>
            </a:lvl3pPr>
            <a:lvl4pPr marL="1371600" indent="0">
              <a:lnSpc>
                <a:spcPct val="100000"/>
              </a:lnSpc>
              <a:buFontTx/>
              <a:buNone/>
              <a:defRPr>
                <a:latin typeface="+mn-lt"/>
              </a:defRPr>
            </a:lvl4pPr>
            <a:lvl5pPr marL="1828800" indent="0">
              <a:lnSpc>
                <a:spcPct val="100000"/>
              </a:lnSpc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11" name="Kuva 8">
            <a:extLst>
              <a:ext uri="{FF2B5EF4-FFF2-40B4-BE49-F238E27FC236}">
                <a16:creationId xmlns:a16="http://schemas.microsoft.com/office/drawing/2014/main" id="{F5C9E637-0DB0-4F53-9ED5-8573770CEE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1133AC6F-35B4-4A69-8ED1-759E60BC20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99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uora yhdysviiva 4">
            <a:extLst>
              <a:ext uri="{FF2B5EF4-FFF2-40B4-BE49-F238E27FC236}">
                <a16:creationId xmlns:a16="http://schemas.microsoft.com/office/drawing/2014/main" id="{D0D45585-990C-5943-88A5-B24D8497D15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E5A7137-5277-534C-8ACD-0CE1D5844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6" name="Kuva 8">
            <a:extLst>
              <a:ext uri="{FF2B5EF4-FFF2-40B4-BE49-F238E27FC236}">
                <a16:creationId xmlns:a16="http://schemas.microsoft.com/office/drawing/2014/main" id="{E958F13C-5AED-4B3D-A7DF-C43CC6A778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0" name="Kuva 11">
            <a:extLst>
              <a:ext uri="{FF2B5EF4-FFF2-40B4-BE49-F238E27FC236}">
                <a16:creationId xmlns:a16="http://schemas.microsoft.com/office/drawing/2014/main" id="{00650DE8-6BC7-4A55-BD87-21A78A8A83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77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7214B5-5698-074E-8909-39E535B46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E9C40A2-DD92-B64F-9CB4-4EF25E8D7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C3384DF-43F2-6241-A1FD-E15B28F5A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02511377-4EF8-7E41-A8F7-4F023C6CCC26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833263F-F556-DF48-AAF9-D406D460CB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4BD3DA4A-8B86-4718-A496-5357820840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A3BB579B-DF36-432D-AD1D-2A4A50D9D1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12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8863D07-7F5F-4149-80A9-5A3D0D7D5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38A12784-81C0-3D43-B48D-B598581FEC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5A3076A-195E-DB4A-B006-7B30CDB38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A1B18AC7-B9DA-2247-8611-1D0312FDF8A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0EF732B-6484-DE40-AF33-1CB40E54A5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93BAFCCE-A8E8-4B7A-87D1-234728377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C7D1F53E-8748-47FF-9F33-D060252C7FA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707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0862EB82-5088-074B-AC29-D6D9813FC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55" y="0"/>
            <a:ext cx="10157988" cy="6872144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6199219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6166563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57" y="2982710"/>
            <a:ext cx="5660270" cy="124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827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470094E1-C161-8B42-BDF9-5CEADDF185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332573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299917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304" y="4944605"/>
            <a:ext cx="6856349" cy="150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001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Kuva, joka sisältää kohteen lelu&#10;&#10;Kuvaus luotu automaattisesti">
            <a:extLst>
              <a:ext uri="{FF2B5EF4-FFF2-40B4-BE49-F238E27FC236}">
                <a16:creationId xmlns:a16="http://schemas.microsoft.com/office/drawing/2014/main" id="{4558D97D-06A8-7741-98F8-2E534E6C06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5500" y="6181112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6663" y="6148456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781" y="2473007"/>
            <a:ext cx="9582040" cy="2108045"/>
          </a:xfrm>
          <a:prstGeom prst="rect">
            <a:avLst/>
          </a:prstGeom>
          <a:effectLst>
            <a:glow rad="101600">
              <a:schemeClr val="bg1">
                <a:lumMod val="95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82976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CF8E3B5-75C4-8247-A919-AB595D0BE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7726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00" y="354898"/>
            <a:ext cx="3635126" cy="799728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94DDF280-5B92-AE41-8DE4-7D986F7F466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  <p:sp>
        <p:nvSpPr>
          <p:cNvPr id="10" name="Tekstiruutu 13">
            <a:extLst>
              <a:ext uri="{FF2B5EF4-FFF2-40B4-BE49-F238E27FC236}">
                <a16:creationId xmlns:a16="http://schemas.microsoft.com/office/drawing/2014/main" id="{288E2843-87A2-4123-86ED-DF4E29A98C57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1" name="Suora yhdysviiva 18">
            <a:extLst>
              <a:ext uri="{FF2B5EF4-FFF2-40B4-BE49-F238E27FC236}">
                <a16:creationId xmlns:a16="http://schemas.microsoft.com/office/drawing/2014/main" id="{17B583AD-E86D-438A-B92E-18E7E6C01DA9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720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527" y="2480856"/>
            <a:ext cx="10786946" cy="2099346"/>
          </a:xfrm>
        </p:spPr>
        <p:txBody>
          <a:bodyPr anchor="ctr"/>
          <a:lstStyle>
            <a:lvl1pPr algn="ctr">
              <a:defRPr sz="60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4472800" y="5663189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•  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jyu.wisdom.fi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/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polkukartta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 •</a:t>
            </a:r>
            <a:endParaRPr lang="fi-FI">
              <a:solidFill>
                <a:schemeClr val="bg2">
                  <a:lumMod val="50000"/>
                </a:schemeClr>
              </a:solidFill>
              <a:latin typeface="Lato" panose="020F0502020204030203" pitchFamily="34" charset="77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835" y="662784"/>
            <a:ext cx="7967078" cy="17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554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298F16DE-DC00-5642-890A-08D89582C0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5249012" y="5088047"/>
            <a:ext cx="6551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 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jyu.wisdom.fi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polkukartta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•</a:t>
            </a:r>
            <a:endParaRPr lang="fi-FI" sz="320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258" y="495141"/>
            <a:ext cx="6851769" cy="150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898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iso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568" y="4769819"/>
            <a:ext cx="2775591" cy="979620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815" y="4961275"/>
            <a:ext cx="884269" cy="915851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509" y="3190971"/>
            <a:ext cx="2377710" cy="59442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426" y="2008439"/>
            <a:ext cx="2660457" cy="1064183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984" y="2905047"/>
            <a:ext cx="1633899" cy="1064183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420" y="4863992"/>
            <a:ext cx="1128512" cy="797535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190" y="2664762"/>
            <a:ext cx="2872849" cy="1615977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579" y="1908018"/>
            <a:ext cx="2484106" cy="986742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196" y="394033"/>
            <a:ext cx="6048977" cy="133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09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piene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520" y="4214041"/>
            <a:ext cx="3289802" cy="1161106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446" y="4472209"/>
            <a:ext cx="1109105" cy="1148717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807" y="3034764"/>
            <a:ext cx="2779030" cy="69475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288" y="1417802"/>
            <a:ext cx="3109499" cy="1243800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7176" y="2766347"/>
            <a:ext cx="1909675" cy="1243800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981" y="4374927"/>
            <a:ext cx="1415311" cy="1000220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941" y="2425072"/>
            <a:ext cx="3357740" cy="1888728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736" y="1230597"/>
            <a:ext cx="2903383" cy="1153288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99" y="352880"/>
            <a:ext cx="2532067" cy="55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895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7A332D0-8049-AE49-AFD7-6EA080F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FA97E27-431C-BC43-A0DA-3F0BBF695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F44CA1C6-5111-3F47-A051-F5D9C098BDA2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5FA3E96-F215-F149-A2CC-091970F3F8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8" name="Kuva 8">
            <a:extLst>
              <a:ext uri="{FF2B5EF4-FFF2-40B4-BE49-F238E27FC236}">
                <a16:creationId xmlns:a16="http://schemas.microsoft.com/office/drawing/2014/main" id="{9AA522F0-8239-4B95-9F6D-3EF8E93199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2B07796F-E7A7-42D5-A067-BE954CCA4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5F4E1B22-4AC9-0A40-A827-A42EB41EC5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490" y="5473301"/>
            <a:ext cx="579401" cy="600095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27C89E5E-2344-6243-9213-1BCC31A92A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7311" y="5416443"/>
            <a:ext cx="855674" cy="604717"/>
          </a:xfrm>
          <a:prstGeom prst="rect">
            <a:avLst/>
          </a:prstGeom>
        </p:spPr>
      </p:pic>
      <p:sp>
        <p:nvSpPr>
          <p:cNvPr id="9" name="Tekstiruutu 13">
            <a:extLst>
              <a:ext uri="{FF2B5EF4-FFF2-40B4-BE49-F238E27FC236}">
                <a16:creationId xmlns:a16="http://schemas.microsoft.com/office/drawing/2014/main" id="{EACB2E18-51C8-4804-BC12-4C4B89175120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57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au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38576111-D2C7-1B4E-A9B8-FA21C3F79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06" y="2114550"/>
            <a:ext cx="10188988" cy="2241574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DB7A9A55-FF23-D14D-AAB9-31049D9027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0494" y="6212556"/>
            <a:ext cx="445739" cy="461659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31E61FD9-34A9-534D-99A2-5183B14458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1657" y="6179900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44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Kuva 11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BFC27206-B267-504D-BA9C-F4BCA33C46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24" y="310994"/>
            <a:ext cx="4676550" cy="1028841"/>
          </a:xfrm>
          <a:prstGeom prst="rect">
            <a:avLst/>
          </a:prstGeom>
        </p:spPr>
      </p:pic>
      <p:pic>
        <p:nvPicPr>
          <p:cNvPr id="11" name="Kuva 8">
            <a:extLst>
              <a:ext uri="{FF2B5EF4-FFF2-40B4-BE49-F238E27FC236}">
                <a16:creationId xmlns:a16="http://schemas.microsoft.com/office/drawing/2014/main" id="{9BC5FADD-88E4-4243-B4FD-6F1BDB1223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08D23ACD-9633-4B81-93F8-950F26F1CB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008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12" y="84216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7312" y="38909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1E43DD95-F8B1-4472-8D1D-BF87CCE599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4" name="Kuva 8">
            <a:extLst>
              <a:ext uri="{FF2B5EF4-FFF2-40B4-BE49-F238E27FC236}">
                <a16:creationId xmlns:a16="http://schemas.microsoft.com/office/drawing/2014/main" id="{95E4C37B-BC81-44E6-853A-6151DDFB0A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5" name="Kuva 11">
            <a:extLst>
              <a:ext uri="{FF2B5EF4-FFF2-40B4-BE49-F238E27FC236}">
                <a16:creationId xmlns:a16="http://schemas.microsoft.com/office/drawing/2014/main" id="{11DEF0FD-38B0-4895-B281-3611DA17308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2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7A332D0-8049-AE49-AFD7-6EA080F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FA97E27-431C-BC43-A0DA-3F0BBF695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F44CA1C6-5111-3F47-A051-F5D9C098BDA2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5FA3E96-F215-F149-A2CC-091970F3F8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8" name="Kuva 8">
            <a:extLst>
              <a:ext uri="{FF2B5EF4-FFF2-40B4-BE49-F238E27FC236}">
                <a16:creationId xmlns:a16="http://schemas.microsoft.com/office/drawing/2014/main" id="{9AA522F0-8239-4B95-9F6D-3EF8E93199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2B07796F-E7A7-42D5-A067-BE954CCA4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B9FE3DC-71DB-E74C-8684-0BA48ACD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F9DAED9-856E-4540-A5EC-958444306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D2F7492D-184D-A948-BDA5-A1DB7C4B8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3588402E-E81A-2146-9486-3C850DD8D241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FBC24D12-455F-1844-B37B-0059080B7B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5D5968A8-DE01-4E0D-864A-6D576D348C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EFFD8651-AE41-41FA-B866-77846EBDBD1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294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29029A0-91C7-094D-BC77-4E8F5CC12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67B10E5-8545-344E-AE27-63C375C91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0417E00-95F6-634F-979E-E8040175FE5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779FA47-672B-9941-BD23-97400BFE3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0" name="Sisällön paikkamerkki 3">
            <a:extLst>
              <a:ext uri="{FF2B5EF4-FFF2-40B4-BE49-F238E27FC236}">
                <a16:creationId xmlns:a16="http://schemas.microsoft.com/office/drawing/2014/main" id="{20ABC642-B34E-C349-8393-4C88136BBFE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72200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DB6D48FA-CFC2-4B47-887F-6103D02EB56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1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1AA49D0-1388-5440-B6A7-39D6B3A0D6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5" name="Kuva 8">
            <a:extLst>
              <a:ext uri="{FF2B5EF4-FFF2-40B4-BE49-F238E27FC236}">
                <a16:creationId xmlns:a16="http://schemas.microsoft.com/office/drawing/2014/main" id="{3C24E0B4-56D7-40FF-9B02-D27B85C2AF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6" name="Kuva 11">
            <a:extLst>
              <a:ext uri="{FF2B5EF4-FFF2-40B4-BE49-F238E27FC236}">
                <a16:creationId xmlns:a16="http://schemas.microsoft.com/office/drawing/2014/main" id="{6F222E76-8444-46A2-A249-6E06E92087D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5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2279A2F7-E171-194B-8119-D4DE039D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F06D6E6-220B-4B48-A90D-745D08895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14A0D36-7AE3-B34A-9320-109B7182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468276-9F92-5A45-8CAF-21FC770D4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fld id="{4BD6CBA3-5AC7-274C-80AE-0C679A85636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7F8E0626-365A-2D4C-993F-253B8BC3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891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74" r:id="rId2"/>
    <p:sldLayoutId id="2147483703" r:id="rId3"/>
    <p:sldLayoutId id="2147483685" r:id="rId4"/>
    <p:sldLayoutId id="2147483676" r:id="rId5"/>
    <p:sldLayoutId id="2147483705" r:id="rId6"/>
    <p:sldLayoutId id="2147483675" r:id="rId7"/>
    <p:sldLayoutId id="2147483677" r:id="rId8"/>
    <p:sldLayoutId id="2147483678" r:id="rId9"/>
    <p:sldLayoutId id="2147483679" r:id="rId10"/>
    <p:sldLayoutId id="2147484410" r:id="rId11"/>
    <p:sldLayoutId id="2147483680" r:id="rId12"/>
    <p:sldLayoutId id="2147483681" r:id="rId13"/>
    <p:sldLayoutId id="2147483682" r:id="rId14"/>
    <p:sldLayoutId id="2147483690" r:id="rId15"/>
    <p:sldLayoutId id="2147484407" r:id="rId16"/>
    <p:sldLayoutId id="2147484408" r:id="rId17"/>
    <p:sldLayoutId id="2147483694" r:id="rId18"/>
    <p:sldLayoutId id="2147483688" r:id="rId19"/>
    <p:sldLayoutId id="2147483691" r:id="rId20"/>
    <p:sldLayoutId id="2147484409" r:id="rId21"/>
    <p:sldLayoutId id="2147483695" r:id="rId22"/>
    <p:sldLayoutId id="2147483706" r:id="rId2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272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2279A2F7-E171-194B-8119-D4DE039D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F06D6E6-220B-4B48-A90D-745D08895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14A0D36-7AE3-B34A-9320-109B7182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468276-9F92-5A45-8CAF-21FC770D4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fld id="{4BD6CBA3-5AC7-274C-80AE-0C679A85636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7F8E0626-365A-2D4C-993F-253B8BC3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891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272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valonia.fi/materiaali/yrityksen-ilmastotyon-askeleet-tyokirja-pk-yrityksen-ilmastotyon-kaynnistamisee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ria.fi/bitstream/handle/10024/181232/Opas%201%202021_s.pdf?sequence=1&amp;isAllowed=y" TargetMode="External"/><Relationship Id="rId2" Type="http://schemas.openxmlformats.org/officeDocument/2006/relationships/hyperlink" Target="https://www.suomi.fi/yritykselle/vastuut-ja-velvollisuudet/ymparistovastuut-ja-velvoitteet/opas/yrityksen-jatehuolto/yrityksen-jatehuollon-jarjestaminen" TargetMode="Externa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yrittajat.fi/blogit/vieraskyna-yritysten-jatelaki-muuttui-viime-vuonna-ja-erilliskeraysvelvoite-astuu-voimaan-1-7-2022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itra.fi/hankkeet/kiertotalouden-kiinnostavimmat/#kiertotalouden-kiinnostavimmat-2-1-lista" TargetMode="Externa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4.0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190EC-E845-4ADC-86B3-EDB382F750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Kestävyysagenttitoiminta: alkuinfo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31BE0F-6FDB-49FE-958C-0A84BD0136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25693"/>
            <a:ext cx="9144000" cy="7246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>
                <a:ea typeface="Open Sans Light"/>
                <a:cs typeface="Open Sans Light"/>
              </a:rPr>
              <a:t>Elisa Vallius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33256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190EC-E845-4ADC-86B3-EDB382F750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Ohjeita kestävyysagentin työssäoppimiseen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31BE0F-6FDB-49FE-958C-0A84BD0136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/>
              <a:t>Elisa Vallius</a:t>
            </a:r>
          </a:p>
        </p:txBody>
      </p:sp>
    </p:spTree>
    <p:extLst>
      <p:ext uri="{BB962C8B-B14F-4D97-AF65-F5344CB8AC3E}">
        <p14:creationId xmlns:p14="http://schemas.microsoft.com/office/powerpoint/2010/main" val="648382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12126-3854-4BF6-9346-F2C22D6E1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Työlista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345FAD-646D-432B-B85E-485920D11B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2044558"/>
            <a:ext cx="10515600" cy="4103830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Kestävyysagentti saa työssäoppimispaikkaan mukaansa työlistan, jossa on koulutuksessa läpikäytyjä teemoja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Lista on saatavilla sekä tulostettavana PDF-tiedostona että Word-tiedostona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Ohjeita ja vinkkejä löytyy koulutuksen materiaaleista, mutta ”etsiväntyö” on suositeltavaa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Agentti valitsee työssäoppimispaikan kannalta relevantit osiot ja täyttää ne työssäoppimisjakson aikana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Valmis työlista luovutetaan työssäoppimispaikan käyttöön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Kestävyysagentti voi tuottaa myös muita materiaaleja, raportteja tai laskelmia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B8B593-D349-439B-BD19-A23793D4F5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074" y="272238"/>
            <a:ext cx="7688726" cy="141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64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Yrityksen motivaatio kestävyysasioissa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Ensimmäinen askel: miksi yritys haluaa toimia vastuullisemmin? Puhu asiasta yrittäjän / yrityksen edustajan kanssa.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Ovatko taustalla esim. yrityksen arvot, sidosryhmien odotukset tai liiketoiminnan kehittäminen?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Kuka vastaa vastuullisuuden kehittämisestä?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Motivaation kirkastaminen ja vastuuhenkilön asettaminen tukevat vastuullisuustyön jatkuvuutta ja sitoutumista sen kehittämiseen.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69910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Vaikutukset arvoketjuissa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Mieti työssäoppimispaikkasi arvoketjuja:</a:t>
            </a:r>
            <a:endParaRPr lang="en-US" dirty="0"/>
          </a:p>
          <a:p>
            <a:pPr marL="914400" lvl="1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Millaisia päästöjä ja muita negatiivisia vaikutuksia syntyy</a:t>
            </a:r>
            <a:endParaRPr lang="fi-FI" dirty="0"/>
          </a:p>
          <a:p>
            <a:pPr marL="1371600" lvl="2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Miten näitä voitaisiin välttää tai vähentää?</a:t>
            </a:r>
            <a:endParaRPr lang="fi-FI" dirty="0"/>
          </a:p>
          <a:p>
            <a:pPr marL="914400" lvl="1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Onko yrityksen toiminnalla positiivisia vaikutuksia ympäristöön? </a:t>
            </a:r>
          </a:p>
          <a:p>
            <a:pPr marL="1371600" lvl="2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Miten niitä voisi lisätä?</a:t>
            </a:r>
          </a:p>
          <a:p>
            <a:pPr marL="457200" indent="-457200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Käytä koulutuksen Vastuullisuustyö yrityksissä -materiaaleja</a:t>
            </a:r>
          </a:p>
          <a:p>
            <a:pPr marL="457200" indent="-457200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Etsi netistä, löytyykö työssäoppimispaikkasi toimialalle omia kestävyyden tai vastuullisuuden ohjeistuksia</a:t>
            </a:r>
            <a:r>
              <a:rPr lang="fi-FI" dirty="0"/>
              <a:t>		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54122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Kasvihuonekaasupäästöt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Mieti työssäoppimispaikkasi arkea: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Millaisia osa-alueita ja toimintoja yrityksen arkeen liittyy?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Mitkä niistä aiheuttavat suoria kasvihuonekaasupäästöjä? Entä epäsuorasti?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Voisiko yritys vaikuttaa tunnistamistasi lähteistä aiheutuviin kasvihuonekaasupäästöihin? Millaisilla toimenpiteillä? Olisiko tavoitteiden asettamisesta apua?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Vinkkejä esim. täältä: </a:t>
            </a:r>
            <a:r>
              <a:rPr lang="fi-FI" dirty="0">
                <a:hlinkClick r:id="rId3"/>
              </a:rPr>
              <a:t>Yrityksen ilmastotyön askeleet</a:t>
            </a:r>
            <a:endParaRPr lang="fi-FI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Millaisia asioita tehdään jo vähäpäästöisesti?	</a:t>
            </a:r>
          </a:p>
          <a:p>
            <a:endParaRPr lang="fi-FI" dirty="0"/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3095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Sosiaaliset vaikutukset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Tarkastele arvoketjuja myös sosiaalisten vaikutusten näkökulmasta</a:t>
            </a:r>
            <a:endParaRPr lang="en-US" dirty="0">
              <a:ea typeface="Open Sans Light"/>
              <a:cs typeface="Open Sans Light"/>
            </a:endParaRPr>
          </a:p>
          <a:p>
            <a:pPr marL="914400" lvl="1" indent="-457200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Millaisia sosiaalisiin vaikutuksiin liittyviä riskejä hankintoihin voi liittyä?</a:t>
            </a:r>
            <a:endParaRPr lang="en-US" dirty="0">
              <a:ea typeface="Open Sans Light"/>
              <a:cs typeface="Open Sans Light"/>
            </a:endParaRPr>
          </a:p>
          <a:p>
            <a:pPr marL="1371600" lvl="2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Miten riskejä voisi välttää? </a:t>
            </a:r>
            <a:endParaRPr lang="en-US" dirty="0">
              <a:ea typeface="Open Sans Light"/>
              <a:cs typeface="Open Sans Light"/>
            </a:endParaRPr>
          </a:p>
          <a:p>
            <a:pPr marL="914400" lvl="1" indent="-457200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Millaisia asioita kannattaa huomioida itse työssä (työntekijän näkökulma)</a:t>
            </a:r>
          </a:p>
          <a:p>
            <a:pPr marL="914400" lvl="1" indent="-457200">
              <a:buFont typeface="Arial"/>
              <a:buChar char="•"/>
            </a:pPr>
            <a:r>
              <a:rPr lang="fi-FI" dirty="0">
                <a:ea typeface="Open Sans Light"/>
                <a:cs typeface="Open Sans Light"/>
              </a:rPr>
              <a:t>Millaisia positiivisia vaikutuksia on ja miten niitä voi lisätä?		</a:t>
            </a:r>
            <a:endParaRPr lang="en-US" dirty="0">
              <a:ea typeface="Open Sans Light"/>
              <a:cs typeface="Open Sans Light"/>
            </a:endParaRPr>
          </a:p>
          <a:p>
            <a:pPr marL="457200" indent="-457200">
              <a:buFont typeface="Arial"/>
              <a:buChar char="•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14260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Jätteet, lajittelu ja kierrätys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>
                <a:ea typeface="Open Sans Light"/>
                <a:cs typeface="Open Sans Light"/>
              </a:rPr>
              <a:t>Yritys on valinnut itse, miltä yritykseltä ostaa jätehuoltopalvelut (lisätietoa </a:t>
            </a:r>
            <a:r>
              <a:rPr lang="fi-FI">
                <a:ea typeface="Open Sans Light"/>
                <a:cs typeface="Open Sans Light"/>
                <a:hlinkClick r:id="rId2"/>
              </a:rPr>
              <a:t>suomi.fi</a:t>
            </a:r>
            <a:r>
              <a:rPr lang="fi-FI">
                <a:ea typeface="Open Sans Light"/>
                <a:cs typeface="Open Sans Light"/>
              </a:rPr>
              <a:t>)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/>
              <a:t>Tarkkaile mitä hävikkiä syntyy. Miten jätteen määrää voisi vähentää? (lisätietoa </a:t>
            </a:r>
            <a:r>
              <a:rPr lang="fi-FI">
                <a:hlinkClick r:id="rId3"/>
              </a:rPr>
              <a:t>Materiaalitehokkuus-opas</a:t>
            </a:r>
            <a:r>
              <a:rPr lang="fi-FI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/>
              <a:t>Miten lajittelu sujuu? Onko astioita riittävästi oikeissa paikoissa ja onko henkilökunnan osaaminen riittävää?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>
                <a:hlinkClick r:id="rId4"/>
              </a:rPr>
              <a:t>Yritysten uusi jätelaki voimaan 1.7.2022</a:t>
            </a:r>
            <a:endParaRPr lang="fi-FI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i-FI"/>
          </a:p>
          <a:p>
            <a:endParaRPr lang="fi-FI"/>
          </a:p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1729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Laitteiden, välineiden, tilojen, autojen, työvaatteiden jne. kiertotalous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2095500"/>
            <a:ext cx="10515600" cy="40528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Tarkkaile yrityksen laitteiden, välineiden, tilojen, autojen ja työvaatteiden elinkaarta. Onko niitä sopiva määrä vai onko osa käyttämättöminä? Miten em. resurssien elinkaarta voisi pidentää tai käyttöastetta lisätä?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>
                <a:ea typeface="Open Sans Light"/>
                <a:cs typeface="Open Sans Light"/>
              </a:rPr>
              <a:t>Miten yrityksen myymät tuotteet olisivat mahdollisimman pitkäikäisiä?</a:t>
            </a:r>
          </a:p>
        </p:txBody>
      </p:sp>
    </p:spTree>
    <p:extLst>
      <p:ext uri="{BB962C8B-B14F-4D97-AF65-F5344CB8AC3E}">
        <p14:creationId xmlns:p14="http://schemas.microsoft.com/office/powerpoint/2010/main" val="2551017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Kiertotalouden mahdollisuudet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Miten yrityksen liiketoimintaa voisi kehittää kiertotalouden mukaisesti?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>
                <a:ea typeface="Open Sans Light"/>
                <a:cs typeface="Open Sans Light"/>
              </a:rPr>
              <a:t>Etsi vinkkejä koulutuksen kiertotalous-osiosta ja/tai Sitran Kiertotalouden kiinnostavimmat –listauksesta </a:t>
            </a:r>
            <a:r>
              <a:rPr lang="fi-FI" dirty="0">
                <a:ea typeface="Open Sans Light"/>
                <a:cs typeface="Open Sans Light"/>
                <a:hlinkClick r:id="rId2"/>
              </a:rPr>
              <a:t>https://www.sitra.fi/hankkeet/kiertotalouden-kiinnostavimmat/#kiertotalouden-kiinnostavimmat-2-1-lista</a:t>
            </a:r>
            <a:r>
              <a:rPr lang="fi-FI" dirty="0">
                <a:ea typeface="Open Sans Light"/>
                <a:cs typeface="Open Sans Light"/>
              </a:rPr>
              <a:t> </a:t>
            </a:r>
            <a:endParaRPr lang="fi-FI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Voi olla haastavaa löytää yrityksen liiketoiminnasta kiertotalousmahdollisuuksia, mutta kannattaa yrittää</a:t>
            </a:r>
            <a:endParaRPr lang="en-US" dirty="0"/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310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Toimitilojen esteettömyys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33409" y="1781925"/>
            <a:ext cx="10515600" cy="43767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Koskeeko esteettömyysdirektiivi yritystä?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Ovatko yrityksen tilat toimivat erilaisille käyttäjille?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Huomioi mahdolliset palautteet työntekijöiltä ja/tai asiakkailta</a:t>
            </a:r>
          </a:p>
        </p:txBody>
      </p:sp>
    </p:spTree>
    <p:extLst>
      <p:ext uri="{BB962C8B-B14F-4D97-AF65-F5344CB8AC3E}">
        <p14:creationId xmlns:p14="http://schemas.microsoft.com/office/powerpoint/2010/main" val="861244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8BF5A63-5643-3E17-A2C2-C3879255AA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92941" y="2459691"/>
            <a:ext cx="8639735" cy="160244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2A4FB5-1869-ED3D-6F13-928B5FCC0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"/>
              </a:rPr>
              <a:t>Lisenssiehdot</a:t>
            </a:r>
          </a:p>
        </p:txBody>
      </p:sp>
      <p:pic>
        <p:nvPicPr>
          <p:cNvPr id="3" name="Picture 2" descr="Creative Commons -lisenssi">
            <a:extLst>
              <a:ext uri="{FF2B5EF4-FFF2-40B4-BE49-F238E27FC236}">
                <a16:creationId xmlns:a16="http://schemas.microsoft.com/office/drawing/2014/main" id="{51AC839C-0D2E-DF0E-A27E-AF087D91B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507" y="2993775"/>
            <a:ext cx="1556106" cy="54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EDB45A-BC8B-0F7C-5D37-3EB3E9D38C60}"/>
              </a:ext>
            </a:extLst>
          </p:cNvPr>
          <p:cNvSpPr txBox="1"/>
          <p:nvPr/>
        </p:nvSpPr>
        <p:spPr>
          <a:xfrm>
            <a:off x="3766770" y="2948020"/>
            <a:ext cx="64228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b="1" i="0">
                <a:solidFill>
                  <a:srgbClr val="FFFFFF"/>
                </a:solidFill>
                <a:effectLst/>
                <a:latin typeface="source sans pro" panose="020B0503030403020204" pitchFamily="34" charset="0"/>
              </a:rPr>
              <a:t>Tämä teos on lisensoitu </a:t>
            </a:r>
            <a:r>
              <a:rPr lang="fi-FI" b="1" i="0" u="none" strike="noStrike">
                <a:solidFill>
                  <a:srgbClr val="FFFFFF"/>
                </a:solidFill>
                <a:effectLst/>
                <a:latin typeface="source sans pro" panose="020B0503030403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</a:t>
            </a:r>
            <a:r>
              <a:rPr lang="fi-FI" b="1" i="0" u="none" strike="noStrike" err="1">
                <a:solidFill>
                  <a:srgbClr val="FFFFFF"/>
                </a:solidFill>
                <a:effectLst/>
                <a:latin typeface="source sans pro" panose="020B0503030403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</a:t>
            </a:r>
            <a:r>
              <a:rPr lang="fi-FI" b="1" i="0" u="none" strike="noStrike">
                <a:solidFill>
                  <a:srgbClr val="FFFFFF"/>
                </a:solidFill>
                <a:effectLst/>
                <a:latin typeface="source sans pro" panose="020B0503030403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Nimeä-</a:t>
            </a:r>
            <a:r>
              <a:rPr lang="fi-FI" b="1" i="0" u="none" strike="noStrike" err="1">
                <a:solidFill>
                  <a:srgbClr val="FFFFFF"/>
                </a:solidFill>
                <a:effectLst/>
                <a:latin typeface="source sans pro" panose="020B0503030403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EiKaupallinen</a:t>
            </a:r>
            <a:r>
              <a:rPr lang="fi-FI" b="1" i="0" u="none" strike="noStrike">
                <a:solidFill>
                  <a:srgbClr val="FFFFFF"/>
                </a:solidFill>
                <a:effectLst/>
                <a:latin typeface="source sans pro" panose="020B0503030403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fi-FI" b="1" i="0" u="none" strike="noStrike" err="1">
                <a:solidFill>
                  <a:srgbClr val="FFFFFF"/>
                </a:solidFill>
                <a:effectLst/>
                <a:latin typeface="source sans pro" panose="020B0503030403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JaaSamoin</a:t>
            </a:r>
            <a:r>
              <a:rPr lang="fi-FI" b="1" i="0" u="none" strike="noStrike">
                <a:solidFill>
                  <a:srgbClr val="FFFFFF"/>
                </a:solidFill>
                <a:effectLst/>
                <a:latin typeface="source sans pro" panose="020B0503030403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Kansainvälinen -lisenssillä</a:t>
            </a:r>
            <a:r>
              <a:rPr lang="fi-FI" b="1" i="0">
                <a:solidFill>
                  <a:srgbClr val="FFFFFF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fi-FI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534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Saavutettavuus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Onko yrityksellä verkkosivut ja/tai verkkokauppa?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Onko taustan ja tekstin välinen kontrasti tarpeeksi suuri?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Miltä sivustot näyttävät erilaisten toimintarajoitesimulaattoreiden läpi?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Onko teksti kielellisesti selkeää? Ovatko otsikot sisältöä kuvaavia?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Onko asiakkailta tai työntekijöiltä tullut palautetta asiasta?</a:t>
            </a:r>
          </a:p>
        </p:txBody>
      </p:sp>
    </p:spTree>
    <p:extLst>
      <p:ext uri="{BB962C8B-B14F-4D97-AF65-F5344CB8AC3E}">
        <p14:creationId xmlns:p14="http://schemas.microsoft.com/office/powerpoint/2010/main" val="3735685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2E0E-4DA7-4EF5-A62C-F9619CE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Vastuullisuusviestintä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0E441-E63F-4A24-A7EF-0CF9AA337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Mitä viestintäkanavia yritys käyttää?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Mitkä asiat kohderyhmiä motivoivat?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Jos yritys ei vielä tee vastuullisuusviestintää, mistä teoista ja missä kanavassa sen voisi aloittaa? TAI jos yritys tekee jo vastuullisuusviestintää, miten se on sujunut ja miten sitä voisi kehittää?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Löydätkö samalla alalla toimivaa, hyvin viestivää yritystä, josta voisi ottaa mallia?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Muistutus: viestimättä jättäminen on myös viesti</a:t>
            </a:r>
          </a:p>
        </p:txBody>
      </p:sp>
    </p:spTree>
    <p:extLst>
      <p:ext uri="{BB962C8B-B14F-4D97-AF65-F5344CB8AC3E}">
        <p14:creationId xmlns:p14="http://schemas.microsoft.com/office/powerpoint/2010/main" val="519035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E4016-E18A-49D5-98A3-33A1B7A19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Työssäoppimispaikassa huomioitavaa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38F8E-3DBC-471E-BC2B-D2059B365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Työssäoppimispaikkaan voi liittyä vaitiolovelvollisuus koskien toimintatapoja tai yrityksen toimintaa koskevia tietoja, muista säilyttää luottamus!</a:t>
            </a:r>
          </a:p>
          <a:p>
            <a:r>
              <a:rPr lang="fi-FI" dirty="0"/>
              <a:t>Päästötiedot, materiaalivirrat tms. tieto voi olla yrityksessä </a:t>
            </a:r>
            <a:r>
              <a:rPr lang="fi-FI" dirty="0" err="1"/>
              <a:t>salassapidettävää</a:t>
            </a:r>
            <a:r>
              <a:rPr lang="fi-FI" dirty="0"/>
              <a:t>, joten niihin ei välttämättä pääse käsiksi</a:t>
            </a:r>
          </a:p>
          <a:p>
            <a:r>
              <a:rPr lang="fi-FI" dirty="0"/>
              <a:t>Toimi hienotunteisesti yrityksen kehittämiskohteista puhuessasi, älä tuomitse vaan anna ideoita ja ehdotuksia</a:t>
            </a:r>
          </a:p>
        </p:txBody>
      </p:sp>
    </p:spTree>
    <p:extLst>
      <p:ext uri="{BB962C8B-B14F-4D97-AF65-F5344CB8AC3E}">
        <p14:creationId xmlns:p14="http://schemas.microsoft.com/office/powerpoint/2010/main" val="1723567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86A8F-112E-4690-8ACF-634397428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Työtuntien kirjaus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614798-4F0A-4F06-8118-C1C5B1E973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2558264"/>
            <a:ext cx="10515600" cy="359012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Kirjaa tekemäsi tunnit jokaiselta työssäoppimispäivältä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Kirjauksen voi tehdä joko sähköisesti (Excel) tai paperilomakkeelle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Työssäoppimisjakson loppupalaverissa allekirjoitettu lomake toimitetaan oppilaitosohjaajalle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5ECCDC-CB94-4240-ABB1-2D778941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903574" y="272657"/>
            <a:ext cx="6000750" cy="2063750"/>
          </a:xfrm>
        </p:spPr>
      </p:pic>
    </p:spTree>
    <p:extLst>
      <p:ext uri="{BB962C8B-B14F-4D97-AF65-F5344CB8AC3E}">
        <p14:creationId xmlns:p14="http://schemas.microsoft.com/office/powerpoint/2010/main" val="20235534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FBFAF-B01E-642A-759E-647AB195D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Orientaatiotehtävä: työssäoppimisjakson suunnittelu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BC823-4B8D-D2F1-C465-AA0006E9E4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dirty="0"/>
              <a:t>Tee karkea suunnitelma työssäoppimisjaksoasi varten listaamalla aiheita, joihin haluat perehtyä työssäoppimispaikassasi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Valitse itseäsi kiinnostava yritys ja mieti, mitkä työlistan teemat olisivat sen kannalta tärkeitä ja mitkä kiinnostavat itseäsi eniten.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i-FI" dirty="0"/>
              <a:t>Voit tehdä tämän tehtävän, vaikka sinulla ei olisi vielä työssäoppimispaikkaa tai et tietäisi tarkemmin mitä siellä voi tehdä</a:t>
            </a:r>
          </a:p>
        </p:txBody>
      </p:sp>
    </p:spTree>
    <p:extLst>
      <p:ext uri="{BB962C8B-B14F-4D97-AF65-F5344CB8AC3E}">
        <p14:creationId xmlns:p14="http://schemas.microsoft.com/office/powerpoint/2010/main" val="1308658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AD0C48-4D79-2C7C-32CF-CF4E510B973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25447" y="534256"/>
            <a:ext cx="4335695" cy="1654140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ANTOISAA TYÖSSÄOPPIMISJAKSOA!</a:t>
            </a:r>
          </a:p>
        </p:txBody>
      </p:sp>
    </p:spTree>
    <p:extLst>
      <p:ext uri="{BB962C8B-B14F-4D97-AF65-F5344CB8AC3E}">
        <p14:creationId xmlns:p14="http://schemas.microsoft.com/office/powerpoint/2010/main" val="370080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A4B5C-4FB4-44C0-B503-F6D637BCE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i-FI" dirty="0"/>
              <a:t>Miksi koulutamme Kestävyysagentteja?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11037-E534-429A-AC1F-BF0C9F0B1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fi-FI" dirty="0"/>
              <a:t>Maailman tila vaatii toimia kaikilta</a:t>
            </a:r>
          </a:p>
          <a:p>
            <a:r>
              <a:rPr lang="fi-FI" dirty="0"/>
              <a:t>Yrityksillä on suuri rooli kestävyysmurroksen toteuttamisessa, mutta kaikilla ei ole aikaa ja resursseja suunnitella toimintaansa tästä näkökulmasta</a:t>
            </a:r>
          </a:p>
          <a:p>
            <a:pPr lvl="1"/>
            <a:r>
              <a:rPr lang="fi-FI"/>
              <a:t>Valtaosa suomalaisista yrityksistä on pieniä tai keskisuuria</a:t>
            </a:r>
          </a:p>
          <a:p>
            <a:pPr lvl="1"/>
            <a:r>
              <a:rPr lang="fi-FI" dirty="0"/>
              <a:t>Yrityksen toiminnan kehittäminen onnistuu parhaiten yrityksen sisältä</a:t>
            </a:r>
          </a:p>
          <a:p>
            <a:pPr lvl="2"/>
            <a:r>
              <a:rPr lang="fi-FI" dirty="0"/>
              <a:t>Asenteet muuttuvat ja tieto karttuu parhaiten suorassa kontaktissa ihmisten välillä</a:t>
            </a:r>
          </a:p>
          <a:p>
            <a:pPr lvl="2"/>
            <a:r>
              <a:rPr lang="fi-FI" dirty="0"/>
              <a:t>Harjoittelija on yritykselle hyödyksi sekä perustyössä että kestävyysasioiden edistäjänä</a:t>
            </a:r>
          </a:p>
        </p:txBody>
      </p:sp>
    </p:spTree>
    <p:extLst>
      <p:ext uri="{BB962C8B-B14F-4D97-AF65-F5344CB8AC3E}">
        <p14:creationId xmlns:p14="http://schemas.microsoft.com/office/powerpoint/2010/main" val="656802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A4B5C-4FB4-44C0-B503-F6D637BCE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i-FI" dirty="0"/>
              <a:t>Miksi koulutamme Kestävyysagentteja? (2)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11037-E534-429A-AC1F-BF0C9F0B1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fi-FI" dirty="0"/>
              <a:t>Kestävyysosaaminen on nykypäivän ja tulevaisuuden työelämätaito</a:t>
            </a:r>
          </a:p>
          <a:p>
            <a:pPr lvl="1"/>
            <a:r>
              <a:rPr lang="fi-FI" dirty="0"/>
              <a:t>Yritykset hyötyvät osaajista, koska kestävyysasiat vaikuttavat yhä enemmän taloudelliseen menestykseen</a:t>
            </a:r>
          </a:p>
          <a:p>
            <a:r>
              <a:rPr lang="fi-FI" dirty="0"/>
              <a:t>Työssäoppimisjaksolla</a:t>
            </a:r>
          </a:p>
          <a:p>
            <a:pPr lvl="1"/>
            <a:r>
              <a:rPr lang="fi-FI" dirty="0"/>
              <a:t>Saat työkokemusta ja kasvatat verkostojasi</a:t>
            </a:r>
          </a:p>
          <a:p>
            <a:pPr lvl="1"/>
            <a:r>
              <a:rPr lang="fi-FI" dirty="0"/>
              <a:t>Pääset suunnittelemaan kestävyystoimia tositilanteessa</a:t>
            </a:r>
          </a:p>
          <a:p>
            <a:pPr lvl="1"/>
            <a:endParaRPr lang="fi-FI" dirty="0"/>
          </a:p>
          <a:p>
            <a:pPr lvl="1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74217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9CBA1-D9D4-4B7A-86ED-F75730DC9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i-FI" dirty="0"/>
              <a:t>Kestävyysagenttiprosessi</a:t>
            </a:r>
          </a:p>
        </p:txBody>
      </p:sp>
      <p:graphicFrame>
        <p:nvGraphicFramePr>
          <p:cNvPr id="4" name="Diagram 3" descr="Oikealla päin suuntautuva sininen nuoli, jonka päällä on viisi palikkaa. Vasemmasta reunasta lähtien palikoiden tekstit ovat:&#10;1. Alkuinfo Koulutusosio (n. 14h)&#10;2. Harjoittelupaikan etsiminen&#10;3. Aloituspalaveri (opiskelija, työpaikan edustaja, oppilaitosohjaaja)&#10;4. Työssäoppiminen työpaikan edustajan ohjauksessa. Tukea oppilaitosohjaajalta.&#10;5. Lopetuspalaveri (opiskelija, työpaikan edustaja, oppilaitosohjaaja)">
            <a:extLst>
              <a:ext uri="{FF2B5EF4-FFF2-40B4-BE49-F238E27FC236}">
                <a16:creationId xmlns:a16="http://schemas.microsoft.com/office/drawing/2014/main" id="{FDF30AB1-39CD-442E-9366-9E0A9247C9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319697"/>
              </p:ext>
            </p:extLst>
          </p:nvPr>
        </p:nvGraphicFramePr>
        <p:xfrm>
          <a:off x="839430" y="839409"/>
          <a:ext cx="1099820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5251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74056-E96D-14F0-991E-7DA83ABDB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Kestävyysagenttikoulutus (noin 14h)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E1B07-3350-0277-93EC-F02805291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Tehdään ennen työssäoppimisjakson aloitusta</a:t>
            </a:r>
          </a:p>
          <a:p>
            <a:r>
              <a:rPr lang="fi-FI" dirty="0"/>
              <a:t>Sisältää tietoa yritysten vastuullisuustyöhön vaikuttavista asioista ja käytännön vastuullisuustoimista (mm. hiilijalanjäljen laskenta, kiertotalous, esteettömyys ja saavutettavuus sekä vastuullisuusviestintä)</a:t>
            </a:r>
          </a:p>
          <a:p>
            <a:r>
              <a:rPr lang="fi-FI" dirty="0"/>
              <a:t> Sisältää ohjeistusta ja orientaatiota työssäoppimisjaksolle</a:t>
            </a:r>
          </a:p>
        </p:txBody>
      </p:sp>
    </p:spTree>
    <p:extLst>
      <p:ext uri="{BB962C8B-B14F-4D97-AF65-F5344CB8AC3E}">
        <p14:creationId xmlns:p14="http://schemas.microsoft.com/office/powerpoint/2010/main" val="2677952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1E50B-1405-4AC4-AF6E-A70F46655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Työssäoppimispaikat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2E824-5653-44BB-A354-D29D7E92D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Työssäoppimispaikka voi olla mikä tahansa yritys tai muu organisaatio, jopa kolmannen sektorin toimija (ry) </a:t>
            </a:r>
          </a:p>
          <a:p>
            <a:r>
              <a:rPr lang="fi-FI" dirty="0"/>
              <a:t>Paikan tulee sitoutua sekä työssäoppimisjakson ohjaukseen että kestävyysagentin tavoitteisiin kestävyystoimien edistämisessä</a:t>
            </a:r>
          </a:p>
          <a:p>
            <a:r>
              <a:rPr lang="fi-FI" dirty="0"/>
              <a:t>Työssäoppimisjakson tehtävät</a:t>
            </a:r>
          </a:p>
          <a:p>
            <a:pPr lvl="1"/>
            <a:r>
              <a:rPr lang="fi-FI" dirty="0"/>
              <a:t>Perustyöt ja organisaatioon tutustuminen</a:t>
            </a:r>
          </a:p>
          <a:p>
            <a:pPr lvl="1"/>
            <a:r>
              <a:rPr lang="fi-FI" dirty="0"/>
              <a:t>Kestävyysagentin työlistan läpikäynti TAI erikseen sovittava kestävyyteen liittyvä projekti</a:t>
            </a:r>
          </a:p>
          <a:p>
            <a:pPr marL="457200" lvl="1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79761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406EA-EE15-1F6D-31DD-DED4FB367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Työssäoppiminen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5732D-385B-9CA9-F59E-2836E58833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Lähtee liikkeelle aloitustapaamisessa, jossa sovitaan käytännöistä ja työtehtävistä</a:t>
            </a:r>
          </a:p>
          <a:p>
            <a:pPr lvl="1"/>
            <a:r>
              <a:rPr lang="fi-FI" dirty="0"/>
              <a:t>Varmistetaan että työssäoppimispaikka on sitoutunut ohjaukseen ja kestävyysteemojen käsittelyyn, ja että opiskelija on tietoinen omista velvoitteistaan</a:t>
            </a:r>
          </a:p>
          <a:p>
            <a:r>
              <a:rPr lang="fi-FI" dirty="0"/>
              <a:t>Etenee sovitun aikataulun mukaisesti, opiskelijalla on mahdollisuus saada tukea oppilaitosohjaajalta tarvittaessa</a:t>
            </a:r>
          </a:p>
          <a:p>
            <a:r>
              <a:rPr lang="fi-FI" dirty="0"/>
              <a:t>Päättyy lopetustapaamiseen, jossa käydään läpi prosessin eteneminen molempien osapuolten näkökulmasta</a:t>
            </a:r>
          </a:p>
        </p:txBody>
      </p:sp>
    </p:spTree>
    <p:extLst>
      <p:ext uri="{BB962C8B-B14F-4D97-AF65-F5344CB8AC3E}">
        <p14:creationId xmlns:p14="http://schemas.microsoft.com/office/powerpoint/2010/main" val="2398331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03157-AB7C-0747-96BC-A6EB738B199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9654" y="-1325563"/>
            <a:ext cx="10515600" cy="1325563"/>
          </a:xfrm>
        </p:spPr>
        <p:txBody>
          <a:bodyPr/>
          <a:lstStyle/>
          <a:p>
            <a:r>
              <a:rPr lang="fi-FI" dirty="0"/>
              <a:t>Siirtymädia, ei sisältöä</a:t>
            </a:r>
          </a:p>
        </p:txBody>
      </p:sp>
    </p:spTree>
    <p:extLst>
      <p:ext uri="{BB962C8B-B14F-4D97-AF65-F5344CB8AC3E}">
        <p14:creationId xmlns:p14="http://schemas.microsoft.com/office/powerpoint/2010/main" val="2740900385"/>
      </p:ext>
    </p:extLst>
  </p:cSld>
  <p:clrMapOvr>
    <a:masterClrMapping/>
  </p:clrMapOvr>
</p:sld>
</file>

<file path=ppt/theme/theme1.xml><?xml version="1.0" encoding="utf-8"?>
<a:theme xmlns:a="http://schemas.openxmlformats.org/drawingml/2006/main" name="1_Mukautettu suunnittelumalli">
  <a:themeElements>
    <a:clrScheme name="Polku-teema">
      <a:dk1>
        <a:srgbClr val="393A3C"/>
      </a:dk1>
      <a:lt1>
        <a:srgbClr val="FFFFFF"/>
      </a:lt1>
      <a:dk2>
        <a:srgbClr val="132658"/>
      </a:dk2>
      <a:lt2>
        <a:srgbClr val="9B9C9F"/>
      </a:lt2>
      <a:accent1>
        <a:srgbClr val="FF007B"/>
      </a:accent1>
      <a:accent2>
        <a:srgbClr val="FFE047"/>
      </a:accent2>
      <a:accent3>
        <a:srgbClr val="132658"/>
      </a:accent3>
      <a:accent4>
        <a:srgbClr val="FF0000"/>
      </a:accent4>
      <a:accent5>
        <a:srgbClr val="9B9C9F"/>
      </a:accent5>
      <a:accent6>
        <a:srgbClr val="FFFFFF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ukautettu suunnittelumalli">
  <a:themeElements>
    <a:clrScheme name="Polku-teema">
      <a:dk1>
        <a:srgbClr val="393A3C"/>
      </a:dk1>
      <a:lt1>
        <a:srgbClr val="FFFFFF"/>
      </a:lt1>
      <a:dk2>
        <a:srgbClr val="132658"/>
      </a:dk2>
      <a:lt2>
        <a:srgbClr val="9B9C9F"/>
      </a:lt2>
      <a:accent1>
        <a:srgbClr val="FF007B"/>
      </a:accent1>
      <a:accent2>
        <a:srgbClr val="FFE047"/>
      </a:accent2>
      <a:accent3>
        <a:srgbClr val="132658"/>
      </a:accent3>
      <a:accent4>
        <a:srgbClr val="FF0000"/>
      </a:accent4>
      <a:accent5>
        <a:srgbClr val="9B9C9F"/>
      </a:accent5>
      <a:accent6>
        <a:srgbClr val="FFFFFF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lkukartta powerpoint -pohja_OPETUSKÄYTTÖÖN.pptx" id="{CD19CE07-3FF7-430C-9DA5-A4F0AE45581B}" vid="{4AC73760-F468-4FE6-9A8C-AB766B5FC88B}"/>
    </a:ext>
  </a:ext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107539-3d8a-449e-a535-c91582e78a7d" xsi:nil="true"/>
    <lcf76f155ced4ddcb4097134ff3c332f xmlns="503b9d93-8403-4a46-a24c-0a6129fcdba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730070ADBF961541925812843A26F9DF" ma:contentTypeVersion="17" ma:contentTypeDescription="Luo uusi asiakirja." ma:contentTypeScope="" ma:versionID="fcc5be487b4ed952fa63ce9aabde41b4">
  <xsd:schema xmlns:xsd="http://www.w3.org/2001/XMLSchema" xmlns:xs="http://www.w3.org/2001/XMLSchema" xmlns:p="http://schemas.microsoft.com/office/2006/metadata/properties" xmlns:ns2="503b9d93-8403-4a46-a24c-0a6129fcdba3" xmlns:ns3="28107539-3d8a-449e-a535-c91582e78a7d" targetNamespace="http://schemas.microsoft.com/office/2006/metadata/properties" ma:root="true" ma:fieldsID="6d1010b55edbb65244a5385999349168" ns2:_="" ns3:_="">
    <xsd:import namespace="503b9d93-8403-4a46-a24c-0a6129fcdba3"/>
    <xsd:import namespace="28107539-3d8a-449e-a535-c91582e78a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3b9d93-8403-4a46-a24c-0a6129fcdb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Kuvien tunnisteet" ma:readOnly="false" ma:fieldId="{5cf76f15-5ced-4ddc-b409-7134ff3c332f}" ma:taxonomyMulti="true" ma:sspId="ba830b52-6d58-45b3-9899-c4752b5a1b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107539-3d8a-449e-a535-c91582e78a7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5661c62-8036-41d3-af5d-058d2083e07c}" ma:internalName="TaxCatchAll" ma:showField="CatchAllData" ma:web="28107539-3d8a-449e-a535-c91582e78a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BC93C4-2553-4FCD-9AEF-A5B16EAE70FC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503b9d93-8403-4a46-a24c-0a6129fcdba3"/>
    <ds:schemaRef ds:uri="http://purl.org/dc/terms/"/>
    <ds:schemaRef ds:uri="http://schemas.openxmlformats.org/package/2006/metadata/core-properties"/>
    <ds:schemaRef ds:uri="28107539-3d8a-449e-a535-c91582e78a7d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266391D-BDEE-48ED-B1DC-CBD747796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3b9d93-8403-4a46-a24c-0a6129fcdba3"/>
    <ds:schemaRef ds:uri="28107539-3d8a-449e-a535-c91582e78a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AFB9775-C465-45E9-BD66-9DA8CF26A5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958</Words>
  <Application>Microsoft Office PowerPoint</Application>
  <PresentationFormat>Laajakuva</PresentationFormat>
  <Paragraphs>121</Paragraphs>
  <Slides>25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Lato</vt:lpstr>
      <vt:lpstr>Open Sans Light</vt:lpstr>
      <vt:lpstr>source sans pro</vt:lpstr>
      <vt:lpstr>1_Mukautettu suunnittelumalli</vt:lpstr>
      <vt:lpstr>1_Mukautettu suunnittelumalli</vt:lpstr>
      <vt:lpstr>Kestävyysagenttitoiminta: alkuinfo</vt:lpstr>
      <vt:lpstr>Lisenssiehdot</vt:lpstr>
      <vt:lpstr>Miksi koulutamme Kestävyysagentteja? </vt:lpstr>
      <vt:lpstr>Miksi koulutamme Kestävyysagentteja? (2) </vt:lpstr>
      <vt:lpstr>Kestävyysagenttiprosessi</vt:lpstr>
      <vt:lpstr>Kestävyysagenttikoulutus (noin 14h)</vt:lpstr>
      <vt:lpstr>Työssäoppimispaikat</vt:lpstr>
      <vt:lpstr>Työssäoppiminen</vt:lpstr>
      <vt:lpstr>Siirtymädia, ei sisältöä</vt:lpstr>
      <vt:lpstr>Ohjeita kestävyysagentin työssäoppimiseen</vt:lpstr>
      <vt:lpstr>Työlista</vt:lpstr>
      <vt:lpstr>Yrityksen motivaatio kestävyysasioissa</vt:lpstr>
      <vt:lpstr>Vaikutukset arvoketjuissa</vt:lpstr>
      <vt:lpstr>Kasvihuonekaasupäästöt</vt:lpstr>
      <vt:lpstr>Sosiaaliset vaikutukset</vt:lpstr>
      <vt:lpstr>Jätteet, lajittelu ja kierrätys</vt:lpstr>
      <vt:lpstr>Laitteiden, välineiden, tilojen, autojen, työvaatteiden jne. kiertotalous </vt:lpstr>
      <vt:lpstr>Kiertotalouden mahdollisuudet</vt:lpstr>
      <vt:lpstr>Toimitilojen esteettömyys</vt:lpstr>
      <vt:lpstr>Saavutettavuus</vt:lpstr>
      <vt:lpstr>Vastuullisuusviestintä</vt:lpstr>
      <vt:lpstr>Työssäoppimispaikassa huomioitavaa</vt:lpstr>
      <vt:lpstr>Työtuntien kirjaus</vt:lpstr>
      <vt:lpstr>Orientaatiotehtävä: työssäoppimisjakson suunnittelu</vt:lpstr>
      <vt:lpstr>ANTOISAA TYÖSSÄOPPIMISJAKSOA!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Kestävyysagenttitoiminta: alkuinfo</dc:title>
  <dc:creator>Lasse Eskola</dc:creator>
  <cp:lastModifiedBy>Hakanen, Miia-Susanna</cp:lastModifiedBy>
  <cp:revision>15</cp:revision>
  <dcterms:created xsi:type="dcterms:W3CDTF">2020-12-14T09:47:31Z</dcterms:created>
  <dcterms:modified xsi:type="dcterms:W3CDTF">2023-08-30T05:05:27Z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0x010100730070ADBF961541925812843A26F9DF</vt:lpwstr>
  </property>
  <property fmtid="{D5CDD505-2E9C-101B-9397-08002B2CF9AE}" pid="3" name="MediaServiceImageTags">
    <vt:lpwstr/>
  </property>
</Properties>
</file>