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5.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4417" r:id="rId5"/>
    <p:sldMasterId id="2147483660" r:id="rId6"/>
    <p:sldMasterId id="2147483673" r:id="rId7"/>
    <p:sldMasterId id="2147484424" r:id="rId8"/>
    <p:sldMasterId id="2147484475" r:id="rId9"/>
  </p:sldMasterIdLst>
  <p:notesMasterIdLst>
    <p:notesMasterId r:id="rId27"/>
  </p:notesMasterIdLst>
  <p:sldIdLst>
    <p:sldId id="353" r:id="rId10"/>
    <p:sldId id="442" r:id="rId11"/>
    <p:sldId id="261" r:id="rId12"/>
    <p:sldId id="256" r:id="rId13"/>
    <p:sldId id="437" r:id="rId14"/>
    <p:sldId id="257" r:id="rId15"/>
    <p:sldId id="278" r:id="rId16"/>
    <p:sldId id="266" r:id="rId17"/>
    <p:sldId id="267" r:id="rId18"/>
    <p:sldId id="279" r:id="rId19"/>
    <p:sldId id="440" r:id="rId20"/>
    <p:sldId id="367" r:id="rId21"/>
    <p:sldId id="441" r:id="rId22"/>
    <p:sldId id="368" r:id="rId23"/>
    <p:sldId id="439" r:id="rId24"/>
    <p:sldId id="283" r:id="rId25"/>
    <p:sldId id="282" r:id="rId26"/>
  </p:sldIdLst>
  <p:sldSz cx="12192000" cy="6858000"/>
  <p:notesSz cx="6669088" cy="9872663"/>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C7BD9F-3707-4A7B-A001-F5899689FFC5}" v="48" dt="2023-06-20T09:47:04.240"/>
    <p1510:client id="{11405BEA-01E2-4FF3-A2B5-6A948C9B4A99}" v="25" dt="2023-06-20T09:25:54.088"/>
    <p1510:client id="{401E2F84-AFE2-4791-B4D5-943331D83743}" v="4" dt="2023-06-20T09:29:10.757"/>
    <p1510:client id="{40C82B18-EEA6-11D0-3293-93611840B058}" v="25" dt="2023-08-22T10:28:48.417"/>
    <p1510:client id="{62F15CB9-2F3F-422F-8FF0-3D44585778D3}" v="309" dt="2023-06-20T11:28:59.107"/>
    <p1510:client id="{7B91CF1F-5EC8-4FAB-95DE-C3EF566EC5AB}" v="6" dt="2023-06-22T10:54:02.206"/>
    <p1510:client id="{88C6CD52-5D45-4820-A7D6-32496EEB9872}" v="46" dt="2023-06-20T09:49:44.806"/>
    <p1510:client id="{8B562430-1DED-4D59-9BFC-F9F2756C5349}" v="3" dt="2023-06-20T09:40:48.613"/>
    <p1510:client id="{A3EF248F-2EE5-49F0-8AD8-D226677D9DD3}" v="59" dt="2023-06-22T10:50:28.938"/>
    <p1510:client id="{C3B3F0A0-47D4-94A7-6BAB-4740797C1189}" v="12" dt="2023-08-16T11:10:42.3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8" y="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08C6C900-32B3-4500-9721-A61F40D0FA51}" type="datetimeFigureOut">
              <a:rPr lang="fi-FI" smtClean="0"/>
              <a:t>29.8.2023</a:t>
            </a:fld>
            <a:endParaRPr lang="fi-FI"/>
          </a:p>
        </p:txBody>
      </p:sp>
      <p:sp>
        <p:nvSpPr>
          <p:cNvPr id="4" name="Slide Image Placeholder 3"/>
          <p:cNvSpPr>
            <a:spLocks noGrp="1" noRot="1" noChangeAspect="1"/>
          </p:cNvSpPr>
          <p:nvPr>
            <p:ph type="sldImg" idx="2"/>
          </p:nvPr>
        </p:nvSpPr>
        <p:spPr>
          <a:xfrm>
            <a:off x="373063" y="1233488"/>
            <a:ext cx="5922962" cy="3332162"/>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6" name="Footer Placeholder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EBDC0DB3-0951-4B33-B62F-FF91F905FC5A}" type="slidenum">
              <a:rPr lang="fi-FI" smtClean="0"/>
              <a:t>‹#›</a:t>
            </a:fld>
            <a:endParaRPr lang="fi-FI"/>
          </a:p>
        </p:txBody>
      </p:sp>
    </p:spTree>
    <p:extLst>
      <p:ext uri="{BB962C8B-B14F-4D97-AF65-F5344CB8AC3E}">
        <p14:creationId xmlns:p14="http://schemas.microsoft.com/office/powerpoint/2010/main" val="4035599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ym.fi/pariisin-ilmastosopimus"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kestavakehitys.fi/agenda-2030"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EBDC0DB3-0951-4B33-B62F-FF91F905FC5A}" type="slidenum">
              <a:rPr lang="fi-FI" smtClean="0"/>
              <a:t>1</a:t>
            </a:fld>
            <a:endParaRPr lang="fi-FI"/>
          </a:p>
        </p:txBody>
      </p:sp>
    </p:spTree>
    <p:extLst>
      <p:ext uri="{BB962C8B-B14F-4D97-AF65-F5344CB8AC3E}">
        <p14:creationId xmlns:p14="http://schemas.microsoft.com/office/powerpoint/2010/main" val="924824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a:t>Kuvassa Sitran selvityksen mukainen keskivertosuomalaisen hiilijalanjälki vuodelta 2019.</a:t>
            </a:r>
          </a:p>
          <a:p>
            <a:pPr marL="171450" indent="-171450">
              <a:buFont typeface="Arial" panose="020B0604020202020204" pitchFamily="34" charset="0"/>
              <a:buChar char="•"/>
            </a:pPr>
            <a:r>
              <a:rPr lang="fi-FI"/>
              <a:t>Kokonaissumma on noin 10 000 kiloa hiilidioksidiekvivalenttia (eli sisältää myös muita kasvihuonekaasuja hiilidioksidin lisäksi).</a:t>
            </a:r>
          </a:p>
          <a:p>
            <a:pPr marL="171450" indent="-171450">
              <a:buFont typeface="Arial" panose="020B0604020202020204" pitchFamily="34" charset="0"/>
              <a:buChar char="•"/>
            </a:pPr>
            <a:r>
              <a:rPr lang="fi-FI"/>
              <a:t>Muodostuu neljästä osa-alueesta: asuminen, liikenne ja matkailu, ruoka sekä muu kulutus.</a:t>
            </a:r>
          </a:p>
          <a:p>
            <a:pPr marL="171450" indent="-171450">
              <a:buFont typeface="Arial" panose="020B0604020202020204" pitchFamily="34" charset="0"/>
              <a:buChar char="•"/>
            </a:pPr>
            <a:r>
              <a:rPr lang="fi-FI"/>
              <a:t>Seuraavaksi vielä näitä neljää vähän tarkemmin.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EC6775-808F-4564-8B91-D4ACDBF580FD}"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1912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Keskivertosuomalaisen hiilijalanjäljessä asumisen osuus (2100 kgCO2e) koostuu sähköstä (860), lämmityksestä (800), asunnosta (400) ja käyttövedestä (10). </a:t>
            </a:r>
          </a:p>
          <a:p>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a:t>Keskivertosuomalaisen hiilijalanjäljessä liikkumisen osuudessa (3000 kgCO2e) merkittävin osa syntyy henkilöautoista (2240) ja lentomatkailusta. Joukkoliikenteellä, laivamatkoilla, polkupyöräilyllä ja muilla liikkumistavoilla on pienempi vaikutus.</a:t>
            </a:r>
          </a:p>
          <a:p>
            <a:endParaRPr lang="fi-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EC6775-808F-4564-8B91-D4ACDBF580FD}"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46691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Tässä lisätietoa energiamuotojen ja liikennemuotojen hiilijalanjäljistä. </a:t>
            </a:r>
          </a:p>
          <a:p>
            <a:endParaRPr lang="fi-FI"/>
          </a:p>
          <a:p>
            <a:r>
              <a:rPr lang="fi-FI"/>
              <a:t>Suurimmat hiilijalanjäljet ovat tavallisella sähköllä, kevyellä polttoöljyllä, maakaasulla ja kaukolämmöllä. Pienimmät hiilijalanjäljet vihreällä kaukolämmöllä, puulla/pelleteillä ja ekosähköllä.</a:t>
            </a:r>
          </a:p>
          <a:p>
            <a:endParaRPr lang="fi-FI"/>
          </a:p>
          <a:p>
            <a:r>
              <a:rPr lang="fi-FI"/>
              <a:t>Liikennemuodoista suurimmat hiilijalanjäljet ovat lentokoneilla, bensa- ja dieselautoilla sekä sähköautoilla. Pienimmät hiilijalanjäljet junilla, polku- ja sähköpyörillä sekä metroilla ja raitiovaunuilla.</a:t>
            </a:r>
          </a:p>
          <a:p>
            <a:endParaRPr lang="fi-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9151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Keskivertosuomalaisen hiilijalanjäljessä ruuan osuudessa (1800 kgCO2e) merkittävin osa syntyy punaisesta lihasta (560), juustoista (340), muista maitotuotteista (290) sekä kanasta, kalasta ja kananmunasta (170). </a:t>
            </a:r>
          </a:p>
          <a:p>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a:t>Keskivertosuomalaisen hiilijalanjäljessä muun kulutuksen osuus (3400 kg CO2e) koostuu vapaa-ajasta ja palveluista (1690), kodin kulutustavaroista (1140), mökkeilystä (360) ja lemmikeistä (190). </a:t>
            </a:r>
          </a:p>
          <a:p>
            <a:endParaRPr lang="fi-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EC6775-808F-4564-8B91-D4ACDBF580FD}"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2568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Tässä tueksi lisätietoa ruokien sekä tavaroiden ja palvelujen hiilijalanjäljistä. </a:t>
            </a:r>
          </a:p>
          <a:p>
            <a:endParaRPr lang="fi-FI"/>
          </a:p>
          <a:p>
            <a:r>
              <a:rPr lang="fi-FI"/>
              <a:t>Suurimmat ruokien hiilijalanjäljet ovat naudanlihalla, emmental-juustolla ja porsaanlihalla, sekä muillakin eläinperäisillä tuotteilla. Pienimmät hiilijalanjäljet kasvipohjaisilla tuotteilla, erityisesti hedelmillä, vihanneksilla ja viljatuotteilla.</a:t>
            </a:r>
          </a:p>
          <a:p>
            <a:endParaRPr lang="fi-FI"/>
          </a:p>
          <a:p>
            <a:r>
              <a:rPr lang="fi-FI"/>
              <a:t>Suurimmat tavaroiden ja palveluiden hiilijalanjäljet ovat peleillä ja leikkikaluilla, muovituotteilla, toimisto- ja tietokoneilla sekä lasituotteilla. Pienimmät hiilijalanjäljet soittimilla, audiovisuaalisilla laitteilla ja painotuotteilla.</a:t>
            </a:r>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350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i-FI"/>
              <a:t>Tässä Sitran materiaaliin perustuvassa kuviossa on esitetty elämäntapojen keskimääräinen hiilijalanjälki esimerkkivaltioissa vuonna 2017. Hiilijalanjälki oli hyvin erikokoinen Suomessa, Japanissa, Kiinassa, Brasiliassa ja Intiassa. Suomessa se oli 10 400 kg CO2-ekvivalenttia henkilöä kohti vuodessa ja Intiassa vastaava arvo oli 2 000 kg CO2-e/hlö/v. Tästäkin kuvasta näkyy se, että suurimmat hiilijalanjälkeen vaikuttavat tekijät ovat liikkuminen, asuminen sekä vapaa-aika ja palvelut.</a:t>
            </a:r>
          </a:p>
          <a:p>
            <a:pPr marL="0" lvl="0" indent="0" algn="l" rtl="0">
              <a:spcBef>
                <a:spcPts val="0"/>
              </a:spcBef>
              <a:spcAft>
                <a:spcPts val="0"/>
              </a:spcAft>
              <a:buNone/>
            </a:pPr>
            <a:endParaRPr lang="fi-FI"/>
          </a:p>
          <a:p>
            <a:pPr marL="0" lvl="0" indent="0" algn="l" rtl="0">
              <a:spcBef>
                <a:spcPts val="0"/>
              </a:spcBef>
              <a:spcAft>
                <a:spcPts val="0"/>
              </a:spcAft>
              <a:buNone/>
            </a:pPr>
            <a:r>
              <a:rPr lang="fi-FI"/>
              <a:t>Mitä eroja ja samankaltaisuuksia maiden välillä on?</a:t>
            </a:r>
          </a:p>
          <a:p>
            <a:pPr marL="0" lvl="0" indent="0" algn="l" rtl="0">
              <a:spcBef>
                <a:spcPts val="0"/>
              </a:spcBef>
              <a:spcAft>
                <a:spcPts val="0"/>
              </a:spcAft>
              <a:buNone/>
            </a:pPr>
            <a:endParaRPr lang="fi-FI"/>
          </a:p>
          <a:p>
            <a:pPr marL="0" lvl="0" indent="0" algn="l" rtl="0">
              <a:spcBef>
                <a:spcPts val="0"/>
              </a:spcBef>
              <a:spcAft>
                <a:spcPts val="0"/>
              </a:spcAft>
              <a:buNone/>
            </a:pPr>
            <a:r>
              <a:rPr lang="fi-FI"/>
              <a:t>Pariisin ilmastosopimuksen tavoitteeseen pääsemiseksi hiilijalanjäljen taso pitäisi saada huomattavasti laskemaan. Suuria elämäntapoihin liittyviä muutoksia tarvitaan erityisesti esimerkkimaista Suomessa ja Japanissa, jotta tavoite voitaisiin saavuttaa 2050 mennessä. </a:t>
            </a:r>
          </a:p>
          <a:p>
            <a:pPr marL="0" lvl="0" indent="0" algn="l" rtl="0">
              <a:spcBef>
                <a:spcPts val="0"/>
              </a:spcBef>
              <a:spcAft>
                <a:spcPts val="0"/>
              </a:spcAft>
              <a:buNone/>
            </a:pPr>
            <a:endParaRPr lang="fi-FI"/>
          </a:p>
          <a:p>
            <a:pPr marL="0" lvl="0" indent="0" algn="l" rtl="0">
              <a:spcBef>
                <a:spcPts val="0"/>
              </a:spcBef>
              <a:spcAft>
                <a:spcPts val="0"/>
              </a:spcAft>
              <a:buNone/>
            </a:pPr>
            <a:r>
              <a:rPr lang="fi-FI"/>
              <a:t>Olisiko tavoite mahdollista saavuttaa jo vuonna 2040?</a:t>
            </a:r>
          </a:p>
          <a:p>
            <a:pPr marL="0" lvl="0" indent="0" algn="l" rtl="0">
              <a:spcBef>
                <a:spcPts val="0"/>
              </a:spcBef>
              <a:spcAft>
                <a:spcPts val="0"/>
              </a:spcAft>
              <a:buNone/>
            </a:pPr>
            <a:endParaRPr lang="fi-FI"/>
          </a:p>
          <a:p>
            <a:pPr marL="0" lvl="0" indent="0" algn="l" rtl="0">
              <a:spcBef>
                <a:spcPts val="0"/>
              </a:spcBef>
              <a:spcAft>
                <a:spcPts val="0"/>
              </a:spcAft>
              <a:buNone/>
            </a:pPr>
            <a:r>
              <a:rPr lang="fi-FI">
                <a:hlinkClick r:id="rId3"/>
              </a:rPr>
              <a:t>Pariisin ilmastosopimus - Ympäristöministeriö</a:t>
            </a:r>
            <a:r>
              <a:rPr lang="fi-FI"/>
              <a:t>  </a:t>
            </a:r>
            <a:endParaRPr/>
          </a:p>
        </p:txBody>
      </p:sp>
      <p:sp>
        <p:nvSpPr>
          <p:cNvPr id="92" name="Google Shape;9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EBDC0DB3-0951-4B33-B62F-FF91F905FC5A}" type="slidenum">
              <a:rPr lang="fi-FI" smtClean="0"/>
              <a:t>16</a:t>
            </a:fld>
            <a:endParaRPr lang="fi-FI"/>
          </a:p>
        </p:txBody>
      </p:sp>
    </p:spTree>
    <p:extLst>
      <p:ext uri="{BB962C8B-B14F-4D97-AF65-F5344CB8AC3E}">
        <p14:creationId xmlns:p14="http://schemas.microsoft.com/office/powerpoint/2010/main" val="37702335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EBDC0DB3-0951-4B33-B62F-FF91F905FC5A}" type="slidenum">
              <a:rPr lang="fi-FI" smtClean="0"/>
              <a:t>17</a:t>
            </a:fld>
            <a:endParaRPr lang="fi-FI"/>
          </a:p>
        </p:txBody>
      </p:sp>
    </p:spTree>
    <p:extLst>
      <p:ext uri="{BB962C8B-B14F-4D97-AF65-F5344CB8AC3E}">
        <p14:creationId xmlns:p14="http://schemas.microsoft.com/office/powerpoint/2010/main" val="646599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EBDC0DB3-0951-4B33-B62F-FF91F905FC5A}" type="slidenum">
              <a:rPr lang="fi-FI" smtClean="0"/>
              <a:t>2</a:t>
            </a:fld>
            <a:endParaRPr lang="fi-FI"/>
          </a:p>
        </p:txBody>
      </p:sp>
    </p:spTree>
    <p:extLst>
      <p:ext uri="{BB962C8B-B14F-4D97-AF65-F5344CB8AC3E}">
        <p14:creationId xmlns:p14="http://schemas.microsoft.com/office/powerpoint/2010/main" val="2639958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5"/>
          </p:nvPr>
        </p:nvSpPr>
        <p:spPr/>
        <p:txBody>
          <a:bodyPr/>
          <a:lstStyle/>
          <a:p>
            <a:fld id="{EBDC0DB3-0951-4B33-B62F-FF91F905FC5A}" type="slidenum">
              <a:rPr lang="fi-FI" smtClean="0"/>
              <a:t>3</a:t>
            </a:fld>
            <a:endParaRPr lang="fi-FI"/>
          </a:p>
        </p:txBody>
      </p:sp>
    </p:spTree>
    <p:extLst>
      <p:ext uri="{BB962C8B-B14F-4D97-AF65-F5344CB8AC3E}">
        <p14:creationId xmlns:p14="http://schemas.microsoft.com/office/powerpoint/2010/main" val="3756374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5"/>
          </p:nvPr>
        </p:nvSpPr>
        <p:spPr/>
        <p:txBody>
          <a:bodyPr/>
          <a:lstStyle/>
          <a:p>
            <a:fld id="{EBDC0DB3-0951-4B33-B62F-FF91F905FC5A}" type="slidenum">
              <a:rPr lang="fi-FI" smtClean="0"/>
              <a:t>4</a:t>
            </a:fld>
            <a:endParaRPr lang="fi-FI"/>
          </a:p>
        </p:txBody>
      </p:sp>
    </p:spTree>
    <p:extLst>
      <p:ext uri="{BB962C8B-B14F-4D97-AF65-F5344CB8AC3E}">
        <p14:creationId xmlns:p14="http://schemas.microsoft.com/office/powerpoint/2010/main" val="1111342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err="1">
                <a:ea typeface="Calibri"/>
                <a:cs typeface="Calibri"/>
              </a:rPr>
              <a:t>YK:n</a:t>
            </a:r>
            <a:r>
              <a:rPr lang="en-US">
                <a:ea typeface="Calibri"/>
                <a:cs typeface="Calibri"/>
              </a:rPr>
              <a:t> </a:t>
            </a:r>
            <a:r>
              <a:rPr lang="en-US" err="1">
                <a:ea typeface="Calibri"/>
                <a:cs typeface="Calibri"/>
              </a:rPr>
              <a:t>kestävän</a:t>
            </a:r>
            <a:r>
              <a:rPr lang="en-US">
                <a:ea typeface="Calibri"/>
                <a:cs typeface="Calibri"/>
              </a:rPr>
              <a:t> </a:t>
            </a:r>
            <a:r>
              <a:rPr lang="en-US" err="1">
                <a:ea typeface="Calibri"/>
                <a:cs typeface="Calibri"/>
              </a:rPr>
              <a:t>kehityksen</a:t>
            </a:r>
            <a:r>
              <a:rPr lang="en-US">
                <a:ea typeface="Calibri"/>
                <a:cs typeface="Calibri"/>
              </a:rPr>
              <a:t> </a:t>
            </a:r>
            <a:r>
              <a:rPr lang="en-US" err="1">
                <a:ea typeface="Calibri"/>
                <a:cs typeface="Calibri"/>
              </a:rPr>
              <a:t>tavoitteista</a:t>
            </a:r>
            <a:r>
              <a:rPr lang="en-US">
                <a:ea typeface="Calibri"/>
                <a:cs typeface="Calibri"/>
              </a:rPr>
              <a:t> </a:t>
            </a:r>
            <a:r>
              <a:rPr lang="en-US" err="1">
                <a:ea typeface="Calibri"/>
                <a:cs typeface="Calibri"/>
              </a:rPr>
              <a:t>hiilijalanjälkeen</a:t>
            </a:r>
            <a:r>
              <a:rPr lang="en-US">
                <a:ea typeface="Calibri"/>
                <a:cs typeface="Calibri"/>
              </a:rPr>
              <a:t> </a:t>
            </a:r>
            <a:r>
              <a:rPr lang="en-US" err="1">
                <a:ea typeface="Calibri"/>
                <a:cs typeface="Calibri"/>
              </a:rPr>
              <a:t>liittyvät</a:t>
            </a:r>
            <a:r>
              <a:rPr lang="en-US">
                <a:ea typeface="Calibri"/>
                <a:cs typeface="Calibri"/>
              </a:rPr>
              <a:t> </a:t>
            </a:r>
            <a:r>
              <a:rPr lang="en-US" err="1">
                <a:ea typeface="Calibri"/>
                <a:cs typeface="Calibri"/>
              </a:rPr>
              <a:t>erityisesti</a:t>
            </a:r>
            <a:r>
              <a:rPr lang="en-US">
                <a:ea typeface="Calibri"/>
                <a:cs typeface="Calibri"/>
              </a:rPr>
              <a:t> </a:t>
            </a:r>
            <a:r>
              <a:rPr lang="en-US" err="1">
                <a:ea typeface="Calibri"/>
                <a:cs typeface="Calibri"/>
              </a:rPr>
              <a:t>nämä</a:t>
            </a:r>
            <a:r>
              <a:rPr lang="en-US">
                <a:ea typeface="Calibri"/>
                <a:cs typeface="Calibri"/>
              </a:rPr>
              <a:t> </a:t>
            </a:r>
            <a:r>
              <a:rPr lang="en-US" err="1">
                <a:ea typeface="Calibri"/>
                <a:cs typeface="Calibri"/>
              </a:rPr>
              <a:t>kolme</a:t>
            </a:r>
            <a:r>
              <a:rPr lang="en-US">
                <a:ea typeface="Calibri"/>
                <a:cs typeface="Calibri"/>
              </a:rPr>
              <a:t> </a:t>
            </a:r>
            <a:r>
              <a:rPr lang="en-US" err="1">
                <a:ea typeface="Calibri"/>
                <a:cs typeface="Calibri"/>
              </a:rPr>
              <a:t>tavoitetta</a:t>
            </a:r>
            <a:r>
              <a:rPr lang="en-US">
                <a:ea typeface="Calibri"/>
                <a:cs typeface="Calibri"/>
              </a:rPr>
              <a:t>: </a:t>
            </a:r>
            <a:r>
              <a:rPr lang="en-US" err="1">
                <a:ea typeface="Calibri"/>
                <a:cs typeface="Calibri"/>
              </a:rPr>
              <a:t>Edullista</a:t>
            </a:r>
            <a:r>
              <a:rPr lang="en-US">
                <a:ea typeface="Calibri"/>
                <a:cs typeface="Calibri"/>
              </a:rPr>
              <a:t> ja </a:t>
            </a:r>
            <a:r>
              <a:rPr lang="en-US" err="1">
                <a:ea typeface="Calibri"/>
                <a:cs typeface="Calibri"/>
              </a:rPr>
              <a:t>puhdasta</a:t>
            </a:r>
            <a:r>
              <a:rPr lang="en-US">
                <a:ea typeface="Calibri"/>
                <a:cs typeface="Calibri"/>
              </a:rPr>
              <a:t> </a:t>
            </a:r>
            <a:r>
              <a:rPr lang="en-US" err="1">
                <a:ea typeface="Calibri"/>
                <a:cs typeface="Calibri"/>
              </a:rPr>
              <a:t>energiaa</a:t>
            </a:r>
            <a:r>
              <a:rPr lang="en-US">
                <a:ea typeface="Calibri"/>
                <a:cs typeface="Calibri"/>
              </a:rPr>
              <a:t>, </a:t>
            </a:r>
            <a:r>
              <a:rPr lang="en-US" err="1">
                <a:ea typeface="Calibri"/>
                <a:cs typeface="Calibri"/>
              </a:rPr>
              <a:t>Vastuullista</a:t>
            </a:r>
            <a:r>
              <a:rPr lang="en-US">
                <a:ea typeface="Calibri"/>
                <a:cs typeface="Calibri"/>
              </a:rPr>
              <a:t> </a:t>
            </a:r>
            <a:r>
              <a:rPr lang="en-US" err="1">
                <a:ea typeface="Calibri"/>
                <a:cs typeface="Calibri"/>
              </a:rPr>
              <a:t>kuluttamista</a:t>
            </a:r>
            <a:r>
              <a:rPr lang="en-US">
                <a:ea typeface="Calibri"/>
                <a:cs typeface="Calibri"/>
              </a:rPr>
              <a:t> ja Ilmastotekoja. </a:t>
            </a:r>
          </a:p>
          <a:p>
            <a:endParaRPr lang="en-US"/>
          </a:p>
          <a:p>
            <a:r>
              <a:rPr lang="en-US">
                <a:hlinkClick r:id="rId3"/>
              </a:rPr>
              <a:t>Agenda2030 -toimintaohjelma - Kestävä kehitys (kestavakehitys.fi)</a:t>
            </a:r>
            <a:endParaRPr lang="en-US"/>
          </a:p>
        </p:txBody>
      </p:sp>
      <p:sp>
        <p:nvSpPr>
          <p:cNvPr id="4" name="Dian numeron paikkamerkki 3"/>
          <p:cNvSpPr>
            <a:spLocks noGrp="1"/>
          </p:cNvSpPr>
          <p:nvPr>
            <p:ph type="sldNum" sz="quarter" idx="5"/>
          </p:nvPr>
        </p:nvSpPr>
        <p:spPr/>
        <p:txBody>
          <a:bodyPr/>
          <a:lstStyle/>
          <a:p>
            <a:fld id="{EBDC0DB3-0951-4B33-B62F-FF91F905FC5A}" type="slidenum">
              <a:rPr lang="fi-FI" smtClean="0"/>
              <a:t>5</a:t>
            </a:fld>
            <a:endParaRPr lang="fi-FI"/>
          </a:p>
        </p:txBody>
      </p:sp>
    </p:spTree>
    <p:extLst>
      <p:ext uri="{BB962C8B-B14F-4D97-AF65-F5344CB8AC3E}">
        <p14:creationId xmlns:p14="http://schemas.microsoft.com/office/powerpoint/2010/main" val="1664976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fi-FI" b="1">
              <a:ea typeface="Calibri"/>
              <a:cs typeface="Calibri"/>
            </a:endParaRPr>
          </a:p>
          <a:p>
            <a:pPr marL="171450" indent="-171450">
              <a:buFontTx/>
              <a:buChar char="-"/>
            </a:pPr>
            <a:r>
              <a:rPr lang="fi-FI"/>
              <a:t>Hiilijalanjälki on mittari, joka kuvaa ihmisen toiminnan aiheuttamaa haitallista ilmastovaikutusta eli kasvihuonekaasupäästöjä.</a:t>
            </a:r>
            <a:endParaRPr lang="fi-FI">
              <a:ea typeface="Calibri"/>
              <a:cs typeface="Calibri"/>
            </a:endParaRPr>
          </a:p>
          <a:p>
            <a:pPr marL="171450" indent="-171450">
              <a:buFontTx/>
              <a:buChar char="-"/>
            </a:pPr>
            <a:r>
              <a:rPr lang="fi-FI"/>
              <a:t>Jalanjälki lasketaan jollekin rajatulle kokonaisuudelle jota halutaan tarkastella, esim. tuotteelle tai yritykselle.</a:t>
            </a:r>
            <a:endParaRPr lang="fi-FI">
              <a:ea typeface="Calibri"/>
              <a:cs typeface="Calibri"/>
            </a:endParaRPr>
          </a:p>
          <a:p>
            <a:pPr marL="171450" indent="-171450">
              <a:buFontTx/>
              <a:buChar char="-"/>
            </a:pPr>
            <a:r>
              <a:rPr lang="fi-FI"/>
              <a:t>Hiilijalanjälki on apuväline, jonka avulla voi hahmottaa omia ilmastovaikutuksiaan ja pyrkiä hallitsemaan niitä.</a:t>
            </a:r>
            <a:endParaRPr lang="fi-FI">
              <a:ea typeface="Calibri"/>
              <a:cs typeface="Calibri"/>
            </a:endParaRPr>
          </a:p>
          <a:p>
            <a:r>
              <a:rPr lang="fi-FI">
                <a:latin typeface="Calibri"/>
                <a:ea typeface="Calibri"/>
                <a:cs typeface="Calibri"/>
              </a:rPr>
              <a:t> </a:t>
            </a:r>
            <a:endParaRPr lang="fi-FI" sz="1200">
              <a:effectLst/>
              <a:latin typeface="Calibri" panose="020F0502020204030204" pitchFamily="34" charset="0"/>
              <a:ea typeface="Calibri" panose="020F0502020204030204" pitchFamily="34" charset="0"/>
              <a:cs typeface="Calibri"/>
            </a:endParaRPr>
          </a:p>
          <a:p>
            <a:endParaRPr lang="fi-FI"/>
          </a:p>
        </p:txBody>
      </p:sp>
      <p:sp>
        <p:nvSpPr>
          <p:cNvPr id="4" name="Slide Number Placeholder 3"/>
          <p:cNvSpPr>
            <a:spLocks noGrp="1"/>
          </p:cNvSpPr>
          <p:nvPr>
            <p:ph type="sldNum" sz="quarter" idx="5"/>
          </p:nvPr>
        </p:nvSpPr>
        <p:spPr/>
        <p:txBody>
          <a:bodyPr/>
          <a:lstStyle/>
          <a:p>
            <a:fld id="{EBDC0DB3-0951-4B33-B62F-FF91F905FC5A}" type="slidenum">
              <a:rPr lang="fi-FI" smtClean="0"/>
              <a:t>6</a:t>
            </a:fld>
            <a:endParaRPr lang="fi-FI"/>
          </a:p>
        </p:txBody>
      </p:sp>
    </p:spTree>
    <p:extLst>
      <p:ext uri="{BB962C8B-B14F-4D97-AF65-F5344CB8AC3E}">
        <p14:creationId xmlns:p14="http://schemas.microsoft.com/office/powerpoint/2010/main" val="73923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a:t>Päästöjä aiheutuu oikeastaan kaikesta ihmisen toiminnasta enemmän tai vähemmän. Lähes kaikkeen toimintaan liittyy jossain vaiheessa (arvoketjua) energian tai luonnonvarojen käyttöä.</a:t>
            </a:r>
          </a:p>
          <a:p>
            <a:pPr marL="171450" indent="-171450">
              <a:buFont typeface="Arial" panose="020B0604020202020204" pitchFamily="34" charset="0"/>
              <a:buChar char="•"/>
            </a:pPr>
            <a:r>
              <a:rPr lang="fi-FI"/>
              <a:t>Fossiilisia polttoaineita käytetään suoraan esimerkiksi ajoneuvoissa, työkoneissa tai vaikkapa öljylämmityksessä.</a:t>
            </a:r>
          </a:p>
          <a:p>
            <a:pPr marL="171450" indent="-171450">
              <a:buFont typeface="Arial" panose="020B0604020202020204" pitchFamily="34" charset="0"/>
              <a:buChar char="•"/>
            </a:pPr>
            <a:r>
              <a:rPr lang="fi-FI"/>
              <a:t>Epäsuoria päästöjä syntyy esimerkiksi ostamiemme tuotteiden valmistuksessa (käytössäkin voi syntyä) tai tuottamiemme jätteiden käsittelyssä.</a:t>
            </a:r>
          </a:p>
          <a:p>
            <a:pPr marL="171450" indent="-171450">
              <a:buFont typeface="Arial" panose="020B0604020202020204" pitchFamily="34" charset="0"/>
              <a:buChar char="•"/>
            </a:pPr>
            <a:r>
              <a:rPr lang="fi-FI"/>
              <a:t>Hiilijalanjälki kerrotaan massana, eli grammoina, kiloina, tonneina jne. hiilidioksidia tai hiilidioksidiekvivalenttia. Hiilidioksidiekvivalentti tarkoittaa, että huomioitu on myös muita kasvihuonekaasuja hiilidioksidin lisäksi (esim. metaani).</a:t>
            </a:r>
          </a:p>
          <a:p>
            <a:pPr marL="171450" indent="-171450">
              <a:buFont typeface="Arial" panose="020B0604020202020204" pitchFamily="34" charset="0"/>
              <a:buChar char="•"/>
            </a:pPr>
            <a:r>
              <a:rPr lang="fi-FI" err="1"/>
              <a:t>Huom</a:t>
            </a:r>
            <a:r>
              <a:rPr lang="fi-FI"/>
              <a:t>! Tämä ei tarkoita, että mitään ei saa tehdä kun kaikesta aiheutuu päästöjä, vaan tärkeää on tiedostaa että vaikutuksia on. Päästöjä voi vähentää ja hiilijalanjälkeä pienentää, mutta kaikkia päästöjä ei toki voida välttää. Hiilijalanjälkitarkastelun ideana onkin tiedostaa, mistä päästöjä syntyy, ja sen pohjalta miettiä, mihin niistä voidaan vaikuttaa.</a:t>
            </a:r>
          </a:p>
          <a:p>
            <a:pPr marL="171450" indent="-171450">
              <a:buFont typeface="Arial" panose="020B0604020202020204" pitchFamily="34" charset="0"/>
              <a:buChar char="•"/>
            </a:pPr>
            <a:r>
              <a:rPr lang="fi-FI"/>
              <a:t>Jokainen voi kuitenkin pyrkiä pienentämään omaa hiilijalanjälkeään, ja myöhemmin tällä rastilla mietitään, millaisilla keinoilla.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EC6775-808F-4564-8B91-D4ACDBF580FD}"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2321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b="1" err="1"/>
              <a:t>Teht</a:t>
            </a:r>
            <a:r>
              <a:rPr lang="fi-FI" b="1"/>
              <a:t>. 2 A ja B aikaa 12 min</a:t>
            </a:r>
          </a:p>
          <a:p>
            <a:pPr marL="171450" indent="-171450">
              <a:buFont typeface="Arial" panose="020B0604020202020204" pitchFamily="34" charset="0"/>
              <a:buChar char="•"/>
            </a:pPr>
            <a:r>
              <a:rPr lang="fi-FI"/>
              <a:t>Yksi tapa laskea hiilijalanjälkeä (itselle tai vaikka yritykselle) on käyttää jotakin hiilijalanjälkilaskuria.</a:t>
            </a:r>
          </a:p>
          <a:p>
            <a:pPr marL="171450" indent="-171450">
              <a:buFont typeface="Arial" panose="020B0604020202020204" pitchFamily="34" charset="0"/>
              <a:buChar char="•"/>
            </a:pPr>
            <a:r>
              <a:rPr lang="fi-FI"/>
              <a:t>Onko tuttua, oletteko joskus testanneet jotain laskuria?</a:t>
            </a:r>
          </a:p>
          <a:p>
            <a:pPr marL="171450" indent="-171450">
              <a:buFont typeface="Arial" panose="020B0604020202020204" pitchFamily="34" charset="0"/>
              <a:buChar char="•"/>
            </a:pPr>
            <a:r>
              <a:rPr lang="fi-FI"/>
              <a:t>Nyt harjoitellaan yhden helpon laskurin kanssa, eli Sitran Elämäntapatesti. Kukin tekee itsenäisesti oman, mutta jos on hankalaa, niin voi kysyä kaverilta tai opelta neuvoa</a:t>
            </a:r>
          </a:p>
          <a:p>
            <a:pPr marL="171450" indent="-171450">
              <a:buFont typeface="Arial" panose="020B0604020202020204" pitchFamily="34" charset="0"/>
              <a:buChar char="•"/>
            </a:pPr>
            <a:r>
              <a:rPr lang="fi-FI"/>
              <a:t>Mene tuohon osoitteeseen tai nappaa QR-koodi</a:t>
            </a:r>
          </a:p>
          <a:p>
            <a:pPr marL="171450" indent="-171450">
              <a:buFont typeface="Arial" panose="020B0604020202020204" pitchFamily="34" charset="0"/>
              <a:buChar char="•"/>
            </a:pPr>
            <a:r>
              <a:rPr lang="fi-FI" b="1"/>
              <a:t>Kirjoittaa oma tulos muistiin paperille!</a:t>
            </a:r>
          </a:p>
        </p:txBody>
      </p:sp>
      <p:sp>
        <p:nvSpPr>
          <p:cNvPr id="4" name="Slide Number Placeholder 3"/>
          <p:cNvSpPr>
            <a:spLocks noGrp="1"/>
          </p:cNvSpPr>
          <p:nvPr>
            <p:ph type="sldNum" sz="quarter" idx="5"/>
          </p:nvPr>
        </p:nvSpPr>
        <p:spPr/>
        <p:txBody>
          <a:bodyPr/>
          <a:lstStyle/>
          <a:p>
            <a:fld id="{EBDC0DB3-0951-4B33-B62F-FF91F905FC5A}" type="slidenum">
              <a:rPr lang="fi-FI" smtClean="0"/>
              <a:t>8</a:t>
            </a:fld>
            <a:endParaRPr lang="fi-FI"/>
          </a:p>
        </p:txBody>
      </p:sp>
    </p:spTree>
    <p:extLst>
      <p:ext uri="{BB962C8B-B14F-4D97-AF65-F5344CB8AC3E}">
        <p14:creationId xmlns:p14="http://schemas.microsoft.com/office/powerpoint/2010/main" val="1178545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fi-FI" b="0" i="0">
                <a:solidFill>
                  <a:srgbClr val="000000"/>
                </a:solidFill>
                <a:effectLst/>
                <a:latin typeface="RationalText"/>
              </a:rPr>
              <a:t>Nyt kun on tiedossa arvio omasta hiilijalanjäljestä, voidaan tutkailla vähän meidän yleistä jakaumaa.</a:t>
            </a:r>
          </a:p>
          <a:p>
            <a:pPr marL="171450" indent="-171450" algn="l">
              <a:buFont typeface="Arial" panose="020B0604020202020204" pitchFamily="34" charset="0"/>
              <a:buChar char="•"/>
            </a:pPr>
            <a:r>
              <a:rPr lang="fi-FI" b="0" i="0">
                <a:solidFill>
                  <a:srgbClr val="000000"/>
                </a:solidFill>
                <a:effectLst/>
                <a:latin typeface="RationalText"/>
              </a:rPr>
              <a:t>Luokan toisessa päässä on janan alkupää 1000 kg CO</a:t>
            </a:r>
            <a:r>
              <a:rPr lang="fi-FI" b="0" i="0" baseline="-25000">
                <a:solidFill>
                  <a:srgbClr val="000000"/>
                </a:solidFill>
                <a:effectLst/>
                <a:latin typeface="RationalText"/>
              </a:rPr>
              <a:t>2</a:t>
            </a:r>
            <a:r>
              <a:rPr lang="fi-FI" b="0" i="0">
                <a:solidFill>
                  <a:srgbClr val="000000"/>
                </a:solidFill>
                <a:effectLst/>
                <a:latin typeface="RationalText"/>
              </a:rPr>
              <a:t>e eli pieni hiilijalanjälki, ja toisessa päässä 15 000 kg CO2e eli aika suuri hiilijalanjälki.</a:t>
            </a:r>
          </a:p>
          <a:p>
            <a:pPr marL="171450" indent="-171450" algn="l">
              <a:buFont typeface="Arial" panose="020B0604020202020204" pitchFamily="34" charset="0"/>
              <a:buChar char="•"/>
            </a:pPr>
            <a:r>
              <a:rPr lang="fi-FI" b="0" i="0">
                <a:solidFill>
                  <a:srgbClr val="000000"/>
                </a:solidFill>
                <a:effectLst/>
                <a:latin typeface="RationalText"/>
              </a:rPr>
              <a:t>Asetu janalle suurin piirtein siihen kohtaan, minkä tuloksen sait omaksi hiilijalanjäljeksesi.</a:t>
            </a:r>
          </a:p>
          <a:p>
            <a:pPr marL="171450" indent="-171450" algn="l">
              <a:buFont typeface="Arial" panose="020B0604020202020204" pitchFamily="34" charset="0"/>
              <a:buChar char="•"/>
            </a:pPr>
            <a:r>
              <a:rPr lang="fi-FI" b="0" i="0">
                <a:solidFill>
                  <a:srgbClr val="000000"/>
                </a:solidFill>
                <a:effectLst/>
                <a:latin typeface="RationalText"/>
              </a:rPr>
              <a:t>Keskustellaan, mitä ajatuksia herää?</a:t>
            </a:r>
          </a:p>
          <a:p>
            <a:pPr algn="l"/>
            <a:endParaRPr lang="fi-FI" b="0" i="0">
              <a:solidFill>
                <a:srgbClr val="000000"/>
              </a:solidFill>
              <a:effectLst/>
              <a:latin typeface="RationalText"/>
            </a:endParaRPr>
          </a:p>
          <a:p>
            <a:pPr algn="l"/>
            <a:r>
              <a:rPr lang="fi-FI" b="0" i="0">
                <a:solidFill>
                  <a:srgbClr val="000000"/>
                </a:solidFill>
                <a:effectLst/>
                <a:latin typeface="RationalText"/>
              </a:rPr>
              <a:t>Keskimääräisen hiilijalanjäljen tulisi olla </a:t>
            </a:r>
            <a:r>
              <a:rPr lang="fi-FI" b="1" i="0">
                <a:solidFill>
                  <a:srgbClr val="000000"/>
                </a:solidFill>
                <a:effectLst/>
                <a:latin typeface="RationalText"/>
              </a:rPr>
              <a:t>vuonna 2030 </a:t>
            </a:r>
            <a:r>
              <a:rPr lang="fi-FI" b="1" i="0">
                <a:solidFill>
                  <a:srgbClr val="000000"/>
                </a:solidFill>
                <a:effectLst/>
                <a:highlight>
                  <a:srgbClr val="FFFF00"/>
                </a:highlight>
                <a:latin typeface="RationalText"/>
              </a:rPr>
              <a:t>2500 kg </a:t>
            </a:r>
            <a:r>
              <a:rPr lang="fi-FI" b="1" i="0" err="1">
                <a:solidFill>
                  <a:srgbClr val="000000"/>
                </a:solidFill>
                <a:effectLst/>
                <a:latin typeface="RationalText"/>
              </a:rPr>
              <a:t>CO₂e</a:t>
            </a:r>
            <a:r>
              <a:rPr lang="fi-FI" b="1" i="0">
                <a:solidFill>
                  <a:srgbClr val="000000"/>
                </a:solidFill>
                <a:effectLst/>
                <a:latin typeface="RationalText"/>
              </a:rPr>
              <a:t>. </a:t>
            </a:r>
            <a:r>
              <a:rPr lang="fi-FI" b="0" i="0">
                <a:solidFill>
                  <a:srgbClr val="000000"/>
                </a:solidFill>
                <a:effectLst/>
                <a:latin typeface="RationalText"/>
              </a:rPr>
              <a:t>Tämä olisi globaalisti kestäväksi arvioitu taso ja edellytys erilaisten ilmastotavoitteiden saavuttamiselle</a:t>
            </a:r>
          </a:p>
          <a:p>
            <a:endParaRPr lang="fi-FI"/>
          </a:p>
        </p:txBody>
      </p:sp>
      <p:sp>
        <p:nvSpPr>
          <p:cNvPr id="4" name="Slide Number Placeholder 3"/>
          <p:cNvSpPr>
            <a:spLocks noGrp="1"/>
          </p:cNvSpPr>
          <p:nvPr>
            <p:ph type="sldNum" sz="quarter" idx="5"/>
          </p:nvPr>
        </p:nvSpPr>
        <p:spPr/>
        <p:txBody>
          <a:bodyPr/>
          <a:lstStyle/>
          <a:p>
            <a:fld id="{EBDC0DB3-0951-4B33-B62F-FF91F905FC5A}" type="slidenum">
              <a:rPr lang="fi-FI" smtClean="0"/>
              <a:t>9</a:t>
            </a:fld>
            <a:endParaRPr lang="fi-FI"/>
          </a:p>
        </p:txBody>
      </p:sp>
    </p:spTree>
    <p:extLst>
      <p:ext uri="{BB962C8B-B14F-4D97-AF65-F5344CB8AC3E}">
        <p14:creationId xmlns:p14="http://schemas.microsoft.com/office/powerpoint/2010/main" val="67314783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4.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4.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32.jpeg"/><Relationship Id="rId4" Type="http://schemas.openxmlformats.org/officeDocument/2006/relationships/image" Target="../media/image4.png"/><Relationship Id="rId9"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1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4.xml"/><Relationship Id="rId5" Type="http://schemas.openxmlformats.org/officeDocument/2006/relationships/image" Target="../media/image32.jpeg"/><Relationship Id="rId4" Type="http://schemas.openxmlformats.org/officeDocument/2006/relationships/image" Target="../media/image7.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4.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4.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5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4.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5.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11.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5.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7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5.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6.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6.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6.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6.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6.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6.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9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6.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en-US"/>
              <a:t>Click to edit Master title style</a:t>
            </a:r>
            <a:endParaRPr lang="fi-FI"/>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53042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505327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pic>
        <p:nvPicPr>
          <p:cNvPr id="11" name="Kuva 8">
            <a:extLst>
              <a:ext uri="{FF2B5EF4-FFF2-40B4-BE49-F238E27FC236}">
                <a16:creationId xmlns:a16="http://schemas.microsoft.com/office/drawing/2014/main" id="{F5C9E637-0DB0-4F53-9ED5-8573770CEE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343182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212119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4617895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621368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576992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2205703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21969511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spTree>
    <p:extLst>
      <p:ext uri="{BB962C8B-B14F-4D97-AF65-F5344CB8AC3E}">
        <p14:creationId xmlns:p14="http://schemas.microsoft.com/office/powerpoint/2010/main" val="10971995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649169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en-US"/>
              <a:t>Click to edit Master title style</a:t>
            </a:r>
            <a:endParaRPr lang="fi-FI"/>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2233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en-US"/>
              <a:t>Click to edit Master title style</a:t>
            </a:r>
            <a:endParaRPr lang="fi-FI"/>
          </a:p>
        </p:txBody>
      </p:sp>
      <p:sp>
        <p:nvSpPr>
          <p:cNvPr id="4" name="Tekstiruutu 3">
            <a:extLst>
              <a:ext uri="{FF2B5EF4-FFF2-40B4-BE49-F238E27FC236}">
                <a16:creationId xmlns:a16="http://schemas.microsoft.com/office/drawing/2014/main" id="{D77376A1-3C14-9C46-86E5-94B9153BEFFE}"/>
              </a:ext>
            </a:extLst>
          </p:cNvPr>
          <p:cNvSpPr txBox="1"/>
          <p:nvPr/>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18902785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jyu.fi/wisdom/</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715944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24113103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24783663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598581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95736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9380999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2810828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39416086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8" name="Kuva 7" descr="Kuva, joka sisältää kohteen teksti&#10;&#10;Kuvaus luotu automaattisesti">
            <a:extLst>
              <a:ext uri="{FF2B5EF4-FFF2-40B4-BE49-F238E27FC236}">
                <a16:creationId xmlns:a16="http://schemas.microsoft.com/office/drawing/2014/main" id="{2616AAFF-41B5-07F9-AA98-CD439522C4F0}"/>
              </a:ext>
            </a:extLst>
          </p:cNvPr>
          <p:cNvPicPr>
            <a:picLocks noChangeAspect="1"/>
          </p:cNvPicPr>
          <p:nvPr userDrawn="1"/>
        </p:nvPicPr>
        <p:blipFill>
          <a:blip r:embed="rId10"/>
          <a:stretch>
            <a:fillRect/>
          </a:stretch>
        </p:blipFill>
        <p:spPr>
          <a:xfrm>
            <a:off x="204438" y="156349"/>
            <a:ext cx="4617767" cy="1145362"/>
          </a:xfrm>
          <a:prstGeom prst="rect">
            <a:avLst/>
          </a:prstGeom>
        </p:spPr>
      </p:pic>
    </p:spTree>
    <p:extLst>
      <p:ext uri="{BB962C8B-B14F-4D97-AF65-F5344CB8AC3E}">
        <p14:creationId xmlns:p14="http://schemas.microsoft.com/office/powerpoint/2010/main" val="803566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en-US"/>
              <a:t>Click to edit Master title style</a:t>
            </a:r>
            <a:endParaRPr lang="fi-FI"/>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15171406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9183964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42301371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4704"/>
          <a:stretch/>
        </p:blipFill>
        <p:spPr>
          <a:xfrm>
            <a:off x="-1" y="0"/>
            <a:ext cx="7648543"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81821" y="5983758"/>
            <a:ext cx="757099" cy="784140"/>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85400" y="5876964"/>
            <a:ext cx="996421" cy="704185"/>
          </a:xfrm>
          <a:prstGeom prst="rect">
            <a:avLst/>
          </a:prstGeom>
        </p:spPr>
      </p:pic>
      <p:pic>
        <p:nvPicPr>
          <p:cNvPr id="5" name="Kuva 4" descr="Kuva, joka sisältää kohteen teksti&#10;&#10;Kuvaus luotu automaattisesti">
            <a:extLst>
              <a:ext uri="{FF2B5EF4-FFF2-40B4-BE49-F238E27FC236}">
                <a16:creationId xmlns:a16="http://schemas.microsoft.com/office/drawing/2014/main" id="{72E84590-9F6A-B649-5AFC-D6AC59ABC875}"/>
              </a:ext>
            </a:extLst>
          </p:cNvPr>
          <p:cNvPicPr>
            <a:picLocks noChangeAspect="1"/>
          </p:cNvPicPr>
          <p:nvPr userDrawn="1"/>
        </p:nvPicPr>
        <p:blipFill>
          <a:blip r:embed="rId5"/>
          <a:stretch>
            <a:fillRect/>
          </a:stretch>
        </p:blipFill>
        <p:spPr>
          <a:xfrm>
            <a:off x="8312150" y="90102"/>
            <a:ext cx="3746500" cy="929259"/>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en-US"/>
              <a:t>Click to edit Master title style</a:t>
            </a:r>
            <a:endParaRPr lang="fi-FI"/>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829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jyu.fi/wisdom/</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106344785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Otsikkodia VER3">
    <p:spTree>
      <p:nvGrpSpPr>
        <p:cNvPr id="1" name=""/>
        <p:cNvGrpSpPr/>
        <p:nvPr/>
      </p:nvGrpSpPr>
      <p:grpSpPr>
        <a:xfrm>
          <a:off x="0" y="0"/>
          <a:ext cx="0" cy="0"/>
          <a:chOff x="0" y="0"/>
          <a:chExt cx="0" cy="0"/>
        </a:xfrm>
      </p:grpSpPr>
      <p:pic>
        <p:nvPicPr>
          <p:cNvPr id="2" name="Kuva 6">
            <a:extLst>
              <a:ext uri="{FF2B5EF4-FFF2-40B4-BE49-F238E27FC236}">
                <a16:creationId xmlns:a16="http://schemas.microsoft.com/office/drawing/2014/main" id="{50FF93D9-533F-47EB-95CE-E911E9D60FE3}"/>
              </a:ext>
            </a:extLst>
          </p:cNvPr>
          <p:cNvPicPr>
            <a:picLocks noChangeAspect="1"/>
          </p:cNvPicPr>
          <p:nvPr/>
        </p:nvPicPr>
        <p:blipFill>
          <a:blip r:embed="rId2"/>
          <a:stretch>
            <a:fillRect/>
          </a:stretch>
        </p:blipFill>
        <p:spPr>
          <a:xfrm>
            <a:off x="3775841" y="5430219"/>
            <a:ext cx="1466889" cy="517724"/>
          </a:xfrm>
          <a:prstGeom prst="rect">
            <a:avLst/>
          </a:prstGeom>
          <a:noFill/>
          <a:ln cap="flat">
            <a:noFill/>
          </a:ln>
        </p:spPr>
      </p:pic>
      <p:sp>
        <p:nvSpPr>
          <p:cNvPr id="3" name="Otsikko 1">
            <a:extLst>
              <a:ext uri="{FF2B5EF4-FFF2-40B4-BE49-F238E27FC236}">
                <a16:creationId xmlns:a16="http://schemas.microsoft.com/office/drawing/2014/main" id="{42A73EE9-0EEB-497D-B7B0-09C27B20A448}"/>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4" name="Alaotsikko 2">
            <a:extLst>
              <a:ext uri="{FF2B5EF4-FFF2-40B4-BE49-F238E27FC236}">
                <a16:creationId xmlns:a16="http://schemas.microsoft.com/office/drawing/2014/main" id="{5CC6FF12-D2BB-4EA7-9910-054AD52FE6AE}"/>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cxnSp>
        <p:nvCxnSpPr>
          <p:cNvPr id="5" name="Suora yhdysviiva 18">
            <a:extLst>
              <a:ext uri="{FF2B5EF4-FFF2-40B4-BE49-F238E27FC236}">
                <a16:creationId xmlns:a16="http://schemas.microsoft.com/office/drawing/2014/main" id="{25DBE33F-8009-406B-BC22-554819C548B2}"/>
              </a:ext>
            </a:extLst>
          </p:cNvPr>
          <p:cNvCxnSpPr/>
          <p:nvPr/>
        </p:nvCxnSpPr>
        <p:spPr>
          <a:xfrm>
            <a:off x="661641" y="6254843"/>
            <a:ext cx="10786939" cy="0"/>
          </a:xfrm>
          <a:prstGeom prst="straightConnector1">
            <a:avLst/>
          </a:prstGeom>
          <a:noFill/>
          <a:ln w="12701" cap="flat">
            <a:solidFill>
              <a:srgbClr val="7F7F7F"/>
            </a:solidFill>
            <a:prstDash val="solid"/>
            <a:miter/>
          </a:ln>
        </p:spPr>
      </p:cxnSp>
      <p:pic>
        <p:nvPicPr>
          <p:cNvPr id="6" name="Kuva 4" descr="Kuva, joka sisältää kohteen teksti&#10;&#10;Kuvaus luotu automaattisesti">
            <a:extLst>
              <a:ext uri="{FF2B5EF4-FFF2-40B4-BE49-F238E27FC236}">
                <a16:creationId xmlns:a16="http://schemas.microsoft.com/office/drawing/2014/main" id="{8393E214-D07A-4990-903F-33D8A17E0FD8}"/>
              </a:ext>
            </a:extLst>
          </p:cNvPr>
          <p:cNvPicPr>
            <a:picLocks noChangeAspect="1"/>
          </p:cNvPicPr>
          <p:nvPr/>
        </p:nvPicPr>
        <p:blipFill>
          <a:blip r:embed="rId3"/>
          <a:stretch>
            <a:fillRect/>
          </a:stretch>
        </p:blipFill>
        <p:spPr>
          <a:xfrm>
            <a:off x="382237" y="310996"/>
            <a:ext cx="4177134" cy="918971"/>
          </a:xfrm>
          <a:prstGeom prst="rect">
            <a:avLst/>
          </a:prstGeom>
          <a:noFill/>
          <a:ln cap="flat">
            <a:noFill/>
          </a:ln>
        </p:spPr>
      </p:pic>
      <p:pic>
        <p:nvPicPr>
          <p:cNvPr id="7" name="Kuva 8">
            <a:extLst>
              <a:ext uri="{FF2B5EF4-FFF2-40B4-BE49-F238E27FC236}">
                <a16:creationId xmlns:a16="http://schemas.microsoft.com/office/drawing/2014/main" id="{EFA02B25-7ED2-4698-9E2E-CAF9957DC8A9}"/>
              </a:ext>
            </a:extLst>
          </p:cNvPr>
          <p:cNvPicPr>
            <a:picLocks noChangeAspect="1"/>
          </p:cNvPicPr>
          <p:nvPr/>
        </p:nvPicPr>
        <p:blipFill>
          <a:blip r:embed="rId4"/>
          <a:stretch>
            <a:fillRect/>
          </a:stretch>
        </p:blipFill>
        <p:spPr>
          <a:xfrm>
            <a:off x="5566940" y="5535750"/>
            <a:ext cx="445742" cy="461662"/>
          </a:xfrm>
          <a:prstGeom prst="rect">
            <a:avLst/>
          </a:prstGeom>
          <a:noFill/>
          <a:ln cap="flat">
            <a:noFill/>
          </a:ln>
        </p:spPr>
      </p:pic>
      <p:pic>
        <p:nvPicPr>
          <p:cNvPr id="8" name="Kuva 5">
            <a:extLst>
              <a:ext uri="{FF2B5EF4-FFF2-40B4-BE49-F238E27FC236}">
                <a16:creationId xmlns:a16="http://schemas.microsoft.com/office/drawing/2014/main" id="{4E0EA5C8-5D03-472C-A8E8-F4F22CA27BC2}"/>
              </a:ext>
            </a:extLst>
          </p:cNvPr>
          <p:cNvPicPr>
            <a:picLocks noChangeAspect="1"/>
          </p:cNvPicPr>
          <p:nvPr/>
        </p:nvPicPr>
        <p:blipFill>
          <a:blip r:embed="rId5"/>
          <a:stretch>
            <a:fillRect/>
          </a:stretch>
        </p:blipFill>
        <p:spPr>
          <a:xfrm>
            <a:off x="5209135" y="4987539"/>
            <a:ext cx="1161342" cy="290340"/>
          </a:xfrm>
          <a:prstGeom prst="rect">
            <a:avLst/>
          </a:prstGeom>
          <a:noFill/>
          <a:ln cap="flat">
            <a:noFill/>
          </a:ln>
        </p:spPr>
      </p:pic>
      <p:pic>
        <p:nvPicPr>
          <p:cNvPr id="9" name="Kuva 9">
            <a:extLst>
              <a:ext uri="{FF2B5EF4-FFF2-40B4-BE49-F238E27FC236}">
                <a16:creationId xmlns:a16="http://schemas.microsoft.com/office/drawing/2014/main" id="{A9B9A77D-A444-47DE-A241-3FD6DE8D0E4A}"/>
              </a:ext>
            </a:extLst>
          </p:cNvPr>
          <p:cNvPicPr>
            <a:picLocks noChangeAspect="1"/>
          </p:cNvPicPr>
          <p:nvPr/>
        </p:nvPicPr>
        <p:blipFill>
          <a:blip r:embed="rId6"/>
          <a:stretch>
            <a:fillRect/>
          </a:stretch>
        </p:blipFill>
        <p:spPr>
          <a:xfrm>
            <a:off x="6554803" y="4787249"/>
            <a:ext cx="1727228" cy="690893"/>
          </a:xfrm>
          <a:prstGeom prst="rect">
            <a:avLst/>
          </a:prstGeom>
          <a:noFill/>
          <a:ln cap="flat">
            <a:noFill/>
          </a:ln>
        </p:spPr>
      </p:pic>
      <p:pic>
        <p:nvPicPr>
          <p:cNvPr id="10" name="Kuva 14">
            <a:extLst>
              <a:ext uri="{FF2B5EF4-FFF2-40B4-BE49-F238E27FC236}">
                <a16:creationId xmlns:a16="http://schemas.microsoft.com/office/drawing/2014/main" id="{D6C1D2E4-C541-44A6-A025-032BD5077576}"/>
              </a:ext>
            </a:extLst>
          </p:cNvPr>
          <p:cNvPicPr>
            <a:picLocks noChangeAspect="1"/>
          </p:cNvPicPr>
          <p:nvPr/>
        </p:nvPicPr>
        <p:blipFill>
          <a:blip r:embed="rId7"/>
          <a:stretch>
            <a:fillRect/>
          </a:stretch>
        </p:blipFill>
        <p:spPr>
          <a:xfrm>
            <a:off x="8458657" y="4922626"/>
            <a:ext cx="635032" cy="413601"/>
          </a:xfrm>
          <a:prstGeom prst="rect">
            <a:avLst/>
          </a:prstGeom>
          <a:noFill/>
          <a:ln cap="flat">
            <a:noFill/>
          </a:ln>
        </p:spPr>
      </p:pic>
      <p:pic>
        <p:nvPicPr>
          <p:cNvPr id="11" name="Kuva 16">
            <a:extLst>
              <a:ext uri="{FF2B5EF4-FFF2-40B4-BE49-F238E27FC236}">
                <a16:creationId xmlns:a16="http://schemas.microsoft.com/office/drawing/2014/main" id="{8867130E-B2F2-44E8-B69D-8BF45732A9C2}"/>
              </a:ext>
            </a:extLst>
          </p:cNvPr>
          <p:cNvPicPr>
            <a:picLocks noChangeAspect="1"/>
          </p:cNvPicPr>
          <p:nvPr/>
        </p:nvPicPr>
        <p:blipFill>
          <a:blip r:embed="rId8"/>
          <a:stretch>
            <a:fillRect/>
          </a:stretch>
        </p:blipFill>
        <p:spPr>
          <a:xfrm>
            <a:off x="6655954" y="5498305"/>
            <a:ext cx="586642" cy="414588"/>
          </a:xfrm>
          <a:prstGeom prst="rect">
            <a:avLst/>
          </a:prstGeom>
          <a:noFill/>
          <a:ln cap="flat">
            <a:noFill/>
          </a:ln>
        </p:spPr>
      </p:pic>
      <p:pic>
        <p:nvPicPr>
          <p:cNvPr id="12" name="Kuva 19">
            <a:extLst>
              <a:ext uri="{FF2B5EF4-FFF2-40B4-BE49-F238E27FC236}">
                <a16:creationId xmlns:a16="http://schemas.microsoft.com/office/drawing/2014/main" id="{8FD114B8-7160-43B3-B8CD-6F855F3681ED}"/>
              </a:ext>
            </a:extLst>
          </p:cNvPr>
          <p:cNvPicPr>
            <a:picLocks noChangeAspect="1"/>
          </p:cNvPicPr>
          <p:nvPr/>
        </p:nvPicPr>
        <p:blipFill>
          <a:blip r:embed="rId9"/>
          <a:stretch>
            <a:fillRect/>
          </a:stretch>
        </p:blipFill>
        <p:spPr>
          <a:xfrm>
            <a:off x="3742246" y="4729660"/>
            <a:ext cx="1466889" cy="825127"/>
          </a:xfrm>
          <a:prstGeom prst="rect">
            <a:avLst/>
          </a:prstGeom>
          <a:noFill/>
          <a:ln cap="flat">
            <a:noFill/>
          </a:ln>
        </p:spPr>
      </p:pic>
      <p:pic>
        <p:nvPicPr>
          <p:cNvPr id="13" name="Kuva 23" descr="Kuva, joka sisältää kohteen teksti&#10;&#10;Kuvaus luotu automaattisesti">
            <a:extLst>
              <a:ext uri="{FF2B5EF4-FFF2-40B4-BE49-F238E27FC236}">
                <a16:creationId xmlns:a16="http://schemas.microsoft.com/office/drawing/2014/main" id="{84522215-D5D3-49C7-A09E-C988A9638E1E}"/>
              </a:ext>
            </a:extLst>
          </p:cNvPr>
          <p:cNvPicPr>
            <a:picLocks noChangeAspect="1"/>
          </p:cNvPicPr>
          <p:nvPr/>
        </p:nvPicPr>
        <p:blipFill>
          <a:blip r:embed="rId10"/>
          <a:stretch>
            <a:fillRect/>
          </a:stretch>
        </p:blipFill>
        <p:spPr>
          <a:xfrm>
            <a:off x="2741453" y="4841345"/>
            <a:ext cx="1034387" cy="410885"/>
          </a:xfrm>
          <a:prstGeom prst="rect">
            <a:avLst/>
          </a:prstGeom>
          <a:noFill/>
          <a:ln cap="flat">
            <a:noFill/>
          </a:ln>
        </p:spPr>
      </p:pic>
      <p:sp>
        <p:nvSpPr>
          <p:cNvPr id="14" name="Tekstiruutu 13">
            <a:extLst>
              <a:ext uri="{FF2B5EF4-FFF2-40B4-BE49-F238E27FC236}">
                <a16:creationId xmlns:a16="http://schemas.microsoft.com/office/drawing/2014/main" id="{CFD3FA13-5B2F-4749-8CD6-5BFD01EC367C}"/>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362919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86BEC60-3414-402D-9936-2264563A68E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523803C-3E6C-463B-B978-760F3AD94C1A}"/>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60B66E8F-A456-45B7-966B-70E95687AFF0}"/>
              </a:ext>
            </a:extLst>
          </p:cNvPr>
          <p:cNvPicPr>
            <a:picLocks noChangeAspect="1"/>
          </p:cNvPicPr>
          <p:nvPr/>
        </p:nvPicPr>
        <p:blipFill>
          <a:blip r:embed="rId2"/>
          <a:stretch>
            <a:fillRect/>
          </a:stretch>
        </p:blipFill>
        <p:spPr>
          <a:xfrm>
            <a:off x="721598" y="354896"/>
            <a:ext cx="3635124" cy="799725"/>
          </a:xfrm>
          <a:prstGeom prst="rect">
            <a:avLst/>
          </a:prstGeom>
          <a:noFill/>
          <a:ln cap="flat">
            <a:noFill/>
          </a:ln>
        </p:spPr>
      </p:pic>
      <p:pic>
        <p:nvPicPr>
          <p:cNvPr id="5" name="Kuva 8">
            <a:extLst>
              <a:ext uri="{FF2B5EF4-FFF2-40B4-BE49-F238E27FC236}">
                <a16:creationId xmlns:a16="http://schemas.microsoft.com/office/drawing/2014/main" id="{F91407C4-0AA6-4DC7-B0B1-915E3A3AD37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92595B27-F389-46B4-88D6-C132A3B5AD0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
        <p:nvSpPr>
          <p:cNvPr id="7" name="Tekstiruutu 13">
            <a:extLst>
              <a:ext uri="{FF2B5EF4-FFF2-40B4-BE49-F238E27FC236}">
                <a16:creationId xmlns:a16="http://schemas.microsoft.com/office/drawing/2014/main" id="{9D102304-C923-4B06-A139-4B8AD342A07B}"/>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cxnSp>
        <p:nvCxnSpPr>
          <p:cNvPr id="8" name="Suora yhdysviiva 18">
            <a:extLst>
              <a:ext uri="{FF2B5EF4-FFF2-40B4-BE49-F238E27FC236}">
                <a16:creationId xmlns:a16="http://schemas.microsoft.com/office/drawing/2014/main" id="{0574A2FB-7332-4697-8DA4-46A828E5951D}"/>
              </a:ext>
            </a:extLst>
          </p:cNvPr>
          <p:cNvCxnSpPr/>
          <p:nvPr/>
        </p:nvCxnSpPr>
        <p:spPr>
          <a:xfrm>
            <a:off x="661641" y="6254843"/>
            <a:ext cx="10786939" cy="0"/>
          </a:xfrm>
          <a:prstGeom prst="straightConnector1">
            <a:avLst/>
          </a:prstGeom>
          <a:noFill/>
          <a:ln w="12701" cap="flat">
            <a:solidFill>
              <a:srgbClr val="7F7F7F"/>
            </a:solidFill>
            <a:prstDash val="solid"/>
            <a:miter/>
          </a:ln>
        </p:spPr>
      </p:cxnSp>
    </p:spTree>
    <p:extLst>
      <p:ext uri="{BB962C8B-B14F-4D97-AF65-F5344CB8AC3E}">
        <p14:creationId xmlns:p14="http://schemas.microsoft.com/office/powerpoint/2010/main" val="899826433"/>
      </p:ext>
    </p:extLst>
  </p:cSld>
  <p:clrMapOvr>
    <a:masterClrMapping/>
  </p:clrMapOvr>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178CFC2-C102-4168-BB6B-F5BC9EDC601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7F9CECB-E8D2-4E18-8945-9AB8F0588F21}"/>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80C50EF4-FB53-4EB7-81A0-D406352334D4}"/>
              </a:ext>
            </a:extLst>
          </p:cNvPr>
          <p:cNvPicPr>
            <a:picLocks noChangeAspect="1"/>
          </p:cNvPicPr>
          <p:nvPr/>
        </p:nvPicPr>
        <p:blipFill>
          <a:blip r:embed="rId2"/>
          <a:stretch>
            <a:fillRect/>
          </a:stretch>
        </p:blipFill>
        <p:spPr>
          <a:xfrm>
            <a:off x="382237" y="310996"/>
            <a:ext cx="4177134" cy="918971"/>
          </a:xfrm>
          <a:prstGeom prst="rect">
            <a:avLst/>
          </a:prstGeom>
          <a:noFill/>
          <a:ln cap="flat">
            <a:noFill/>
          </a:ln>
        </p:spPr>
      </p:pic>
      <p:pic>
        <p:nvPicPr>
          <p:cNvPr id="5" name="Kuva 6">
            <a:extLst>
              <a:ext uri="{FF2B5EF4-FFF2-40B4-BE49-F238E27FC236}">
                <a16:creationId xmlns:a16="http://schemas.microsoft.com/office/drawing/2014/main" id="{486D53DA-F153-4D82-958C-0E7DC7CEA4E7}"/>
              </a:ext>
            </a:extLst>
          </p:cNvPr>
          <p:cNvPicPr>
            <a:picLocks noChangeAspect="1"/>
          </p:cNvPicPr>
          <p:nvPr/>
        </p:nvPicPr>
        <p:blipFill>
          <a:blip r:embed="rId3"/>
          <a:stretch>
            <a:fillRect/>
          </a:stretch>
        </p:blipFill>
        <p:spPr>
          <a:xfrm>
            <a:off x="6074487" y="5473296"/>
            <a:ext cx="579400" cy="600093"/>
          </a:xfrm>
          <a:prstGeom prst="rect">
            <a:avLst/>
          </a:prstGeom>
          <a:noFill/>
          <a:ln cap="flat">
            <a:noFill/>
          </a:ln>
        </p:spPr>
      </p:pic>
      <p:pic>
        <p:nvPicPr>
          <p:cNvPr id="6" name="Kuva 7">
            <a:extLst>
              <a:ext uri="{FF2B5EF4-FFF2-40B4-BE49-F238E27FC236}">
                <a16:creationId xmlns:a16="http://schemas.microsoft.com/office/drawing/2014/main" id="{641EE0F8-27FC-4B01-ABC4-9E32B054D560}"/>
              </a:ext>
            </a:extLst>
          </p:cNvPr>
          <p:cNvPicPr>
            <a:picLocks noChangeAspect="1"/>
          </p:cNvPicPr>
          <p:nvPr/>
        </p:nvPicPr>
        <p:blipFill>
          <a:blip r:embed="rId4"/>
          <a:stretch>
            <a:fillRect/>
          </a:stretch>
        </p:blipFill>
        <p:spPr>
          <a:xfrm>
            <a:off x="5017312" y="5416439"/>
            <a:ext cx="855677" cy="604720"/>
          </a:xfrm>
          <a:prstGeom prst="rect">
            <a:avLst/>
          </a:prstGeom>
          <a:noFill/>
          <a:ln cap="flat">
            <a:noFill/>
          </a:ln>
        </p:spPr>
      </p:pic>
      <p:sp>
        <p:nvSpPr>
          <p:cNvPr id="7" name="Tekstiruutu 13">
            <a:extLst>
              <a:ext uri="{FF2B5EF4-FFF2-40B4-BE49-F238E27FC236}">
                <a16:creationId xmlns:a16="http://schemas.microsoft.com/office/drawing/2014/main" id="{A8FDD789-7142-4B7B-B18E-64D9D806B636}"/>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266800730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2" name="Kuva 2" descr="Kuva, joka sisältää kohteen teksti&#10;&#10;Kuvaus luotu automaattisesti">
            <a:extLst>
              <a:ext uri="{FF2B5EF4-FFF2-40B4-BE49-F238E27FC236}">
                <a16:creationId xmlns:a16="http://schemas.microsoft.com/office/drawing/2014/main" id="{A66A9C51-2220-4CA3-9973-CE27F38ADB62}"/>
              </a:ext>
            </a:extLst>
          </p:cNvPr>
          <p:cNvPicPr>
            <a:picLocks noChangeAspect="1"/>
          </p:cNvPicPr>
          <p:nvPr/>
        </p:nvPicPr>
        <p:blipFill>
          <a:blip r:embed="rId2"/>
          <a:stretch>
            <a:fillRect/>
          </a:stretch>
        </p:blipFill>
        <p:spPr>
          <a:xfrm>
            <a:off x="1001505" y="2114549"/>
            <a:ext cx="10188985" cy="2241578"/>
          </a:xfrm>
          <a:prstGeom prst="rect">
            <a:avLst/>
          </a:prstGeom>
          <a:noFill/>
          <a:ln cap="flat">
            <a:noFill/>
          </a:ln>
        </p:spPr>
      </p:pic>
      <p:pic>
        <p:nvPicPr>
          <p:cNvPr id="3" name="Kuva 3">
            <a:extLst>
              <a:ext uri="{FF2B5EF4-FFF2-40B4-BE49-F238E27FC236}">
                <a16:creationId xmlns:a16="http://schemas.microsoft.com/office/drawing/2014/main" id="{3E724F6D-FCCD-4ED6-8783-A44ABB575EB2}"/>
              </a:ext>
            </a:extLst>
          </p:cNvPr>
          <p:cNvPicPr>
            <a:picLocks noChangeAspect="1"/>
          </p:cNvPicPr>
          <p:nvPr/>
        </p:nvPicPr>
        <p:blipFill>
          <a:blip r:embed="rId3"/>
          <a:stretch>
            <a:fillRect/>
          </a:stretch>
        </p:blipFill>
        <p:spPr>
          <a:xfrm>
            <a:off x="11190491" y="6212552"/>
            <a:ext cx="445742" cy="461662"/>
          </a:xfrm>
          <a:prstGeom prst="rect">
            <a:avLst/>
          </a:prstGeom>
          <a:noFill/>
          <a:ln cap="flat">
            <a:noFill/>
          </a:ln>
        </p:spPr>
      </p:pic>
      <p:pic>
        <p:nvPicPr>
          <p:cNvPr id="4" name="Kuva 4">
            <a:extLst>
              <a:ext uri="{FF2B5EF4-FFF2-40B4-BE49-F238E27FC236}">
                <a16:creationId xmlns:a16="http://schemas.microsoft.com/office/drawing/2014/main" id="{BFE82758-A024-49B3-AC77-508ADD4672CD}"/>
              </a:ext>
            </a:extLst>
          </p:cNvPr>
          <p:cNvPicPr>
            <a:picLocks noChangeAspect="1"/>
          </p:cNvPicPr>
          <p:nvPr/>
        </p:nvPicPr>
        <p:blipFill>
          <a:blip r:embed="rId4"/>
          <a:stretch>
            <a:fillRect/>
          </a:stretch>
        </p:blipFill>
        <p:spPr>
          <a:xfrm>
            <a:off x="10481657" y="6179899"/>
            <a:ext cx="586642" cy="414588"/>
          </a:xfrm>
          <a:prstGeom prst="rect">
            <a:avLst/>
          </a:prstGeom>
          <a:noFill/>
          <a:ln cap="flat">
            <a:noFill/>
          </a:ln>
        </p:spPr>
      </p:pic>
    </p:spTree>
    <p:extLst>
      <p:ext uri="{BB962C8B-B14F-4D97-AF65-F5344CB8AC3E}">
        <p14:creationId xmlns:p14="http://schemas.microsoft.com/office/powerpoint/2010/main" val="20882270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7B01E88-7193-454C-8EFD-A3A8CBF382B7}"/>
              </a:ext>
            </a:extLst>
          </p:cNvPr>
          <p:cNvSpPr txBox="1">
            <a:spLocks noGrp="1"/>
          </p:cNvSpPr>
          <p:nvPr>
            <p:ph type="title"/>
          </p:nvPr>
        </p:nvSpPr>
        <p:spPr>
          <a:xfrm>
            <a:off x="831847" y="1709735"/>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65BE9533-38FA-4D00-81F1-EC72E72B0CAB}"/>
              </a:ext>
            </a:extLst>
          </p:cNvPr>
          <p:cNvSpPr txBox="1">
            <a:spLocks noGrp="1"/>
          </p:cNvSpPr>
          <p:nvPr>
            <p:ph type="body" idx="1"/>
          </p:nvPr>
        </p:nvSpPr>
        <p:spPr>
          <a:xfrm>
            <a:off x="831847" y="4589465"/>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BE1AA849-D33C-4159-880E-88D66E82AFD1}"/>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11" descr="Kuva, joka sisältää kohteen teksti&#10;&#10;Kuvaus luotu automaattisesti">
            <a:extLst>
              <a:ext uri="{FF2B5EF4-FFF2-40B4-BE49-F238E27FC236}">
                <a16:creationId xmlns:a16="http://schemas.microsoft.com/office/drawing/2014/main" id="{9E1CCD0A-9ABB-477B-B5EB-5D798BA25387}"/>
              </a:ext>
            </a:extLst>
          </p:cNvPr>
          <p:cNvPicPr>
            <a:picLocks noChangeAspect="1"/>
          </p:cNvPicPr>
          <p:nvPr/>
        </p:nvPicPr>
        <p:blipFill>
          <a:blip r:embed="rId2"/>
          <a:stretch>
            <a:fillRect/>
          </a:stretch>
        </p:blipFill>
        <p:spPr>
          <a:xfrm>
            <a:off x="349328" y="310996"/>
            <a:ext cx="4676552" cy="1028837"/>
          </a:xfrm>
          <a:prstGeom prst="rect">
            <a:avLst/>
          </a:prstGeom>
          <a:noFill/>
          <a:ln cap="flat">
            <a:noFill/>
          </a:ln>
        </p:spPr>
      </p:pic>
      <p:pic>
        <p:nvPicPr>
          <p:cNvPr id="6" name="Kuva 8">
            <a:extLst>
              <a:ext uri="{FF2B5EF4-FFF2-40B4-BE49-F238E27FC236}">
                <a16:creationId xmlns:a16="http://schemas.microsoft.com/office/drawing/2014/main" id="{9D8FE064-864C-47BF-B5B2-0AF70C517AE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59BE0B09-3071-4957-BB0E-C49652075A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68905229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847FFA4-F13F-433C-9612-F194E1FD0109}"/>
              </a:ext>
            </a:extLst>
          </p:cNvPr>
          <p:cNvSpPr txBox="1">
            <a:spLocks noGrp="1"/>
          </p:cNvSpPr>
          <p:nvPr>
            <p:ph type="title"/>
          </p:nvPr>
        </p:nvSpPr>
        <p:spPr>
          <a:xfrm>
            <a:off x="797311" y="842171"/>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4C667C50-BAAD-4AD5-AF07-059D7B79D79B}"/>
              </a:ext>
            </a:extLst>
          </p:cNvPr>
          <p:cNvSpPr txBox="1">
            <a:spLocks noGrp="1"/>
          </p:cNvSpPr>
          <p:nvPr>
            <p:ph type="body" idx="1"/>
          </p:nvPr>
        </p:nvSpPr>
        <p:spPr>
          <a:xfrm>
            <a:off x="797311" y="3890964"/>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76202A5D-F9F1-418B-A061-54683859AD7F}"/>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45A44E94-21EE-46F4-A2F2-70ED1E68AA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6B926A6C-354C-4F97-8715-7405F49E93DB}"/>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1E65826E-CCA8-4031-934F-F30686B5AE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824760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en-US"/>
              <a:t>Click to edit Master title style</a:t>
            </a:r>
            <a:endParaRPr lang="fi-FI"/>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8975660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4E9D98A-8963-4771-B019-1FF267E3988F}"/>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84BA31A9-58F3-4C9D-A2A9-8762BFF724CD}"/>
              </a:ext>
            </a:extLst>
          </p:cNvPr>
          <p:cNvSpPr txBox="1">
            <a:spLocks noGrp="1"/>
          </p:cNvSpPr>
          <p:nvPr>
            <p:ph idx="1"/>
          </p:nvPr>
        </p:nvSpPr>
        <p:spPr/>
        <p:txBody>
          <a:bodyPr/>
          <a:lstStyle>
            <a:lvl1pPr>
              <a:defRPr>
                <a:latin typeface="Calibri"/>
              </a:defRPr>
            </a:lvl1pPr>
            <a:lvl2pPr>
              <a:defRPr>
                <a:latin typeface="Calibri" pitchFamily="34"/>
                <a:cs typeface="Calibri" pitchFamily="34"/>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4" name="Suora yhdysviiva 10">
            <a:extLst>
              <a:ext uri="{FF2B5EF4-FFF2-40B4-BE49-F238E27FC236}">
                <a16:creationId xmlns:a16="http://schemas.microsoft.com/office/drawing/2014/main" id="{29D755A7-22A2-4454-8F01-204B12EE64E5}"/>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18CDEA8C-0A49-46AD-9977-2E1B79FFE8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7C1331BD-1FC3-45A2-80BC-00D673C02C8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FD785631-6292-4236-B6E0-695210CBA77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5374495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1D1571A-74DD-43E5-8673-B0572F60AF5C}"/>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0D9DCAFD-0F36-4879-BE70-7F990656817B}"/>
              </a:ext>
            </a:extLst>
          </p:cNvPr>
          <p:cNvSpPr txBox="1">
            <a:spLocks noGrp="1"/>
          </p:cNvSpPr>
          <p:nvPr>
            <p:ph idx="1"/>
          </p:nvPr>
        </p:nvSpPr>
        <p:spPr>
          <a:xfrm>
            <a:off x="838203"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FBE86F16-34F7-4DD3-981D-0A4781F6380C}"/>
              </a:ext>
            </a:extLst>
          </p:cNvPr>
          <p:cNvSpPr txBox="1">
            <a:spLocks noGrp="1"/>
          </p:cNvSpPr>
          <p:nvPr>
            <p:ph idx="2"/>
          </p:nvPr>
        </p:nvSpPr>
        <p:spPr>
          <a:xfrm>
            <a:off x="6172200"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5" name="Suora yhdysviiva 7">
            <a:extLst>
              <a:ext uri="{FF2B5EF4-FFF2-40B4-BE49-F238E27FC236}">
                <a16:creationId xmlns:a16="http://schemas.microsoft.com/office/drawing/2014/main" id="{FCE9A286-0F5A-411A-919F-F43C2FBFF09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A43670A2-7B0A-4757-9E76-7C6481A420A0}"/>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5D5BD84F-ACB0-4979-A1AB-B6015493603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3FBD0F32-F37E-4C77-8061-9DD71DC819B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914923292"/>
      </p:ext>
    </p:extLst>
  </p:cSld>
  <p:clrMapOvr>
    <a:masterClrMapping/>
  </p:clrMapOvr>
  <p:hf sldNum="0"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79CCE2B-EDC0-4DE6-AB31-324EBC4F2C6A}"/>
              </a:ext>
            </a:extLst>
          </p:cNvPr>
          <p:cNvSpPr txBox="1">
            <a:spLocks noGrp="1"/>
          </p:cNvSpPr>
          <p:nvPr>
            <p:ph type="title"/>
          </p:nvPr>
        </p:nvSpPr>
        <p:spPr>
          <a:xfrm>
            <a:off x="839784" y="365129"/>
            <a:ext cx="10515600" cy="1325559"/>
          </a:xfrm>
        </p:spPr>
        <p:txBody>
          <a:bodyPr/>
          <a:lstStyle>
            <a:lvl1pPr>
              <a:defRPr/>
            </a:lvl1pPr>
          </a:lstStyle>
          <a:p>
            <a:pPr lvl="0"/>
            <a:r>
              <a:rPr lang="fi-FI"/>
              <a:t>Muokkaa ots. perustyyl. napsautt.</a:t>
            </a:r>
          </a:p>
        </p:txBody>
      </p:sp>
      <p:sp>
        <p:nvSpPr>
          <p:cNvPr id="3" name="Tekstin paikkamerkki 2">
            <a:extLst>
              <a:ext uri="{FF2B5EF4-FFF2-40B4-BE49-F238E27FC236}">
                <a16:creationId xmlns:a16="http://schemas.microsoft.com/office/drawing/2014/main" id="{8505014D-2E99-427B-8D27-2DE0B5DF325D}"/>
              </a:ext>
            </a:extLst>
          </p:cNvPr>
          <p:cNvSpPr txBox="1">
            <a:spLocks noGrp="1"/>
          </p:cNvSpPr>
          <p:nvPr>
            <p:ph type="body" idx="4294967295"/>
          </p:nvPr>
        </p:nvSpPr>
        <p:spPr>
          <a:xfrm>
            <a:off x="839784" y="1681160"/>
            <a:ext cx="5157782"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1C8581FA-E4E1-4016-9FDD-E5AF90FE7B3F}"/>
              </a:ext>
            </a:extLst>
          </p:cNvPr>
          <p:cNvSpPr txBox="1">
            <a:spLocks noGrp="1"/>
          </p:cNvSpPr>
          <p:nvPr>
            <p:ph idx="4294967295"/>
          </p:nvPr>
        </p:nvSpPr>
        <p:spPr>
          <a:xfrm>
            <a:off x="839784"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DAF65DFC-5E45-4A13-9331-DE108F8547F2}"/>
              </a:ext>
            </a:extLst>
          </p:cNvPr>
          <p:cNvSpPr txBox="1">
            <a:spLocks noGrp="1"/>
          </p:cNvSpPr>
          <p:nvPr>
            <p:ph type="body" idx="4294967295"/>
          </p:nvPr>
        </p:nvSpPr>
        <p:spPr>
          <a:xfrm>
            <a:off x="6172200" y="1681160"/>
            <a:ext cx="5183184"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6" name="Sisällön paikkamerkki 3">
            <a:extLst>
              <a:ext uri="{FF2B5EF4-FFF2-40B4-BE49-F238E27FC236}">
                <a16:creationId xmlns:a16="http://schemas.microsoft.com/office/drawing/2014/main" id="{B6F21554-F1F8-483C-9B2C-1EEA809A54A8}"/>
              </a:ext>
            </a:extLst>
          </p:cNvPr>
          <p:cNvSpPr txBox="1">
            <a:spLocks noGrp="1"/>
          </p:cNvSpPr>
          <p:nvPr>
            <p:ph idx="4294967295"/>
          </p:nvPr>
        </p:nvSpPr>
        <p:spPr>
          <a:xfrm>
            <a:off x="6172200"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7" name="Suora yhdysviiva 10">
            <a:extLst>
              <a:ext uri="{FF2B5EF4-FFF2-40B4-BE49-F238E27FC236}">
                <a16:creationId xmlns:a16="http://schemas.microsoft.com/office/drawing/2014/main" id="{7D600F0C-CD28-43CD-B555-2642662CC9D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8" name="Kuva 12" descr="Kuva, joka sisältää kohteen teksti&#10;&#10;Kuvaus luotu automaattisesti">
            <a:extLst>
              <a:ext uri="{FF2B5EF4-FFF2-40B4-BE49-F238E27FC236}">
                <a16:creationId xmlns:a16="http://schemas.microsoft.com/office/drawing/2014/main" id="{DABA7311-6EFB-42F4-BF23-46786EE1ADA3}"/>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9" name="Kuva 8">
            <a:extLst>
              <a:ext uri="{FF2B5EF4-FFF2-40B4-BE49-F238E27FC236}">
                <a16:creationId xmlns:a16="http://schemas.microsoft.com/office/drawing/2014/main" id="{84C84DC6-7CAF-44AC-990A-D8CB7401802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10" name="Kuva 11">
            <a:extLst>
              <a:ext uri="{FF2B5EF4-FFF2-40B4-BE49-F238E27FC236}">
                <a16:creationId xmlns:a16="http://schemas.microsoft.com/office/drawing/2014/main" id="{CDEE7C71-9068-4EC2-AF50-782179875F0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41585058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CAC6351-1AA4-4993-B2EA-628B53D2FD93}"/>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3C22E0D7-7145-4F8A-A9A7-FC3B8FDC3AC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F6D76F91-9993-4A32-9C4F-655D04C5406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5" name="Kuva 8">
            <a:extLst>
              <a:ext uri="{FF2B5EF4-FFF2-40B4-BE49-F238E27FC236}">
                <a16:creationId xmlns:a16="http://schemas.microsoft.com/office/drawing/2014/main" id="{DCC5578D-3959-4AC9-B792-DA15EA877139}"/>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CF6D94DB-7378-4E79-BC6E-EC2E0E47456B}"/>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45903247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E39078F-E0A9-4065-B004-040A14078B51}"/>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1A0DD72E-DEDC-40D7-8ECE-8D1CFD44C17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E64E6B01-1BC3-4349-BCF6-165F1E9127A9}"/>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sp>
        <p:nvSpPr>
          <p:cNvPr id="5" name="Tekstin paikkamerkki 3">
            <a:extLst>
              <a:ext uri="{FF2B5EF4-FFF2-40B4-BE49-F238E27FC236}">
                <a16:creationId xmlns:a16="http://schemas.microsoft.com/office/drawing/2014/main" id="{DABEAFD6-9EFF-4CFF-B561-6A01D8923860}"/>
              </a:ext>
            </a:extLst>
          </p:cNvPr>
          <p:cNvSpPr txBox="1">
            <a:spLocks noGrp="1"/>
          </p:cNvSpPr>
          <p:nvPr>
            <p:ph type="body" idx="4294967295"/>
          </p:nvPr>
        </p:nvSpPr>
        <p:spPr>
          <a:xfrm>
            <a:off x="838203" y="1771649"/>
            <a:ext cx="10515600" cy="4376739"/>
          </a:xfrm>
        </p:spPr>
        <p:txBody>
          <a:bodyPr/>
          <a:lstStyle>
            <a:lvl1pPr marL="0" indent="0">
              <a:lnSpc>
                <a:spcPct val="100000"/>
              </a:lnSpc>
              <a:buNone/>
              <a:defRPr>
                <a:latin typeface="Calibri"/>
              </a:defRPr>
            </a:lvl1pPr>
            <a:lvl2pPr marL="457200" indent="0">
              <a:lnSpc>
                <a:spcPct val="100000"/>
              </a:lnSpc>
              <a:buNone/>
              <a:defRPr>
                <a:latin typeface="Calibri"/>
              </a:defRPr>
            </a:lvl2pPr>
            <a:lvl3pPr marL="914400" indent="0">
              <a:lnSpc>
                <a:spcPct val="100000"/>
              </a:lnSpc>
              <a:buNone/>
              <a:defRPr>
                <a:latin typeface="Calibri"/>
              </a:defRPr>
            </a:lvl3pPr>
            <a:lvl4pPr marL="1371600" indent="0">
              <a:lnSpc>
                <a:spcPct val="100000"/>
              </a:lnSpc>
              <a:buNone/>
              <a:defRPr>
                <a:latin typeface="Calibri"/>
              </a:defRPr>
            </a:lvl4pPr>
            <a:lvl5pPr marL="1828800" indent="0">
              <a:lnSpc>
                <a:spcPct val="100000"/>
              </a:lnSpc>
              <a:buNone/>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6" name="Kuva 8">
            <a:extLst>
              <a:ext uri="{FF2B5EF4-FFF2-40B4-BE49-F238E27FC236}">
                <a16:creationId xmlns:a16="http://schemas.microsoft.com/office/drawing/2014/main" id="{AB2E3EE0-D77C-45F5-8916-4904987F6A48}"/>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09AA0723-5B57-437B-8875-42C08DCF791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9350720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2" name="Suora yhdysviiva 4">
            <a:extLst>
              <a:ext uri="{FF2B5EF4-FFF2-40B4-BE49-F238E27FC236}">
                <a16:creationId xmlns:a16="http://schemas.microsoft.com/office/drawing/2014/main" id="{373921E0-39F7-4A6B-9434-A1D45B5F6E69}"/>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3" name="Kuva 6" descr="Kuva, joka sisältää kohteen teksti&#10;&#10;Kuvaus luotu automaattisesti">
            <a:extLst>
              <a:ext uri="{FF2B5EF4-FFF2-40B4-BE49-F238E27FC236}">
                <a16:creationId xmlns:a16="http://schemas.microsoft.com/office/drawing/2014/main" id="{097BD3D8-260E-4490-96CD-0D9114D164B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4" name="Kuva 8">
            <a:extLst>
              <a:ext uri="{FF2B5EF4-FFF2-40B4-BE49-F238E27FC236}">
                <a16:creationId xmlns:a16="http://schemas.microsoft.com/office/drawing/2014/main" id="{6F65486E-3E4E-4C66-B73C-ABF353F168F2}"/>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5" name="Kuva 11">
            <a:extLst>
              <a:ext uri="{FF2B5EF4-FFF2-40B4-BE49-F238E27FC236}">
                <a16:creationId xmlns:a16="http://schemas.microsoft.com/office/drawing/2014/main" id="{0266EABA-AD93-4CA5-ACFD-34231E85568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65351036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4885867-678A-4C88-9CBD-B1FA870D2306}"/>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Sisällön paikkamerkki 2">
            <a:extLst>
              <a:ext uri="{FF2B5EF4-FFF2-40B4-BE49-F238E27FC236}">
                <a16:creationId xmlns:a16="http://schemas.microsoft.com/office/drawing/2014/main" id="{C3D70DBA-4C98-4D55-BBCC-8C2FA8BDB7C8}"/>
              </a:ext>
            </a:extLst>
          </p:cNvPr>
          <p:cNvSpPr txBox="1">
            <a:spLocks noGrp="1"/>
          </p:cNvSpPr>
          <p:nvPr>
            <p:ph idx="1"/>
          </p:nvPr>
        </p:nvSpPr>
        <p:spPr>
          <a:xfrm>
            <a:off x="5183184" y="457200"/>
            <a:ext cx="6172200" cy="5403847"/>
          </a:xfrm>
        </p:spPr>
        <p:txBody>
          <a:bodyPr/>
          <a:lstStyle>
            <a:lvl1pPr>
              <a:defRPr sz="2800" b="1">
                <a:latin typeface="Calibri"/>
              </a:defRPr>
            </a:lvl1pPr>
            <a:lvl2pPr>
              <a:defRPr>
                <a:latin typeface="Calibri"/>
              </a:defRPr>
            </a:lvl2pPr>
            <a:lvl3pPr>
              <a:defRPr>
                <a:latin typeface="Calibri"/>
              </a:defRPr>
            </a:lvl3pPr>
            <a:lvl4pPr>
              <a:defRPr>
                <a:latin typeface="Calibri"/>
              </a:defRPr>
            </a:lvl4pPr>
            <a:lvl5pPr>
              <a:defRPr sz="20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E7AF3E50-9029-493D-95E6-A2A29BFE85AD}"/>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A19305EE-7B10-4F9E-9CF8-9543CED574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494B060F-7984-4B65-A3AD-A0AA678047E1}"/>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3B5CAA94-8034-4479-8927-2815D698A65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C264C6B5-F897-4AC6-8953-D579299CF85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56826303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0A16C5C-B3D5-4072-BA26-E811CF4B53BA}"/>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Kuvan paikkamerkki 2">
            <a:extLst>
              <a:ext uri="{FF2B5EF4-FFF2-40B4-BE49-F238E27FC236}">
                <a16:creationId xmlns:a16="http://schemas.microsoft.com/office/drawing/2014/main" id="{83A56A0D-6A2A-4883-A6FE-11D1A13B957E}"/>
              </a:ext>
            </a:extLst>
          </p:cNvPr>
          <p:cNvSpPr txBox="1">
            <a:spLocks noGrp="1"/>
          </p:cNvSpPr>
          <p:nvPr>
            <p:ph type="pic" idx="1"/>
          </p:nvPr>
        </p:nvSpPr>
        <p:spPr>
          <a:xfrm>
            <a:off x="5183184" y="987423"/>
            <a:ext cx="6172200" cy="4873623"/>
          </a:xfrm>
        </p:spPr>
        <p:txBody>
          <a:bodyPr/>
          <a:lstStyle>
            <a:lvl1pPr marL="0" indent="0">
              <a:buNone/>
              <a:defRPr/>
            </a:lvl1pPr>
          </a:lstStyle>
          <a:p>
            <a:pPr lvl="0"/>
            <a:endParaRPr lang="fi-FI"/>
          </a:p>
        </p:txBody>
      </p:sp>
      <p:sp>
        <p:nvSpPr>
          <p:cNvPr id="4" name="Tekstin paikkamerkki 3">
            <a:extLst>
              <a:ext uri="{FF2B5EF4-FFF2-40B4-BE49-F238E27FC236}">
                <a16:creationId xmlns:a16="http://schemas.microsoft.com/office/drawing/2014/main" id="{0AD9B97E-7788-4856-A46A-C7FB832B0855}"/>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91FADD77-F77B-4902-B39E-C909DA0188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7CC0B636-5B7C-49BA-8833-4CC4F4F13E77}"/>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97CC687E-652B-48B9-B6FE-F81A1EB411A4}"/>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7FD8D95F-3AC0-466B-9B71-E33629ADA5A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75730207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aukodia VER2">
    <p:bg>
      <p:bgPr>
        <a:solidFill>
          <a:srgbClr val="FFFFFF"/>
        </a:solidFill>
        <a:effectLst/>
      </p:bgPr>
    </p:bg>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7CD809AB-E95D-460B-9D84-185441C19EDF}"/>
              </a:ext>
            </a:extLst>
          </p:cNvPr>
          <p:cNvPicPr>
            <a:picLocks noChangeAspect="1"/>
          </p:cNvPicPr>
          <p:nvPr/>
        </p:nvPicPr>
        <p:blipFill>
          <a:blip r:embed="rId2"/>
          <a:stretch>
            <a:fillRect/>
          </a:stretch>
        </p:blipFill>
        <p:spPr>
          <a:xfrm>
            <a:off x="144859" y="0"/>
            <a:ext cx="10157987" cy="6872145"/>
          </a:xfrm>
          <a:prstGeom prst="rect">
            <a:avLst/>
          </a:prstGeom>
          <a:noFill/>
          <a:ln cap="flat">
            <a:noFill/>
          </a:ln>
        </p:spPr>
      </p:pic>
      <p:pic>
        <p:nvPicPr>
          <p:cNvPr id="3" name="Kuva 2">
            <a:extLst>
              <a:ext uri="{FF2B5EF4-FFF2-40B4-BE49-F238E27FC236}">
                <a16:creationId xmlns:a16="http://schemas.microsoft.com/office/drawing/2014/main" id="{1BA94D27-D0A9-4EB1-8ACD-7FC544A423AF}"/>
              </a:ext>
            </a:extLst>
          </p:cNvPr>
          <p:cNvPicPr>
            <a:picLocks noChangeAspect="1"/>
          </p:cNvPicPr>
          <p:nvPr/>
        </p:nvPicPr>
        <p:blipFill>
          <a:blip r:embed="rId3"/>
          <a:stretch>
            <a:fillRect/>
          </a:stretch>
        </p:blipFill>
        <p:spPr>
          <a:xfrm>
            <a:off x="11304023" y="6199220"/>
            <a:ext cx="445742" cy="461662"/>
          </a:xfrm>
          <a:prstGeom prst="rect">
            <a:avLst/>
          </a:prstGeom>
          <a:noFill/>
          <a:ln cap="flat">
            <a:noFill/>
          </a:ln>
        </p:spPr>
      </p:pic>
      <p:pic>
        <p:nvPicPr>
          <p:cNvPr id="4" name="Kuva 3">
            <a:extLst>
              <a:ext uri="{FF2B5EF4-FFF2-40B4-BE49-F238E27FC236}">
                <a16:creationId xmlns:a16="http://schemas.microsoft.com/office/drawing/2014/main" id="{ABC4A32D-25B4-4E28-8679-1DDB1A6AA38C}"/>
              </a:ext>
            </a:extLst>
          </p:cNvPr>
          <p:cNvPicPr>
            <a:picLocks noChangeAspect="1"/>
          </p:cNvPicPr>
          <p:nvPr/>
        </p:nvPicPr>
        <p:blipFill>
          <a:blip r:embed="rId4"/>
          <a:stretch>
            <a:fillRect/>
          </a:stretch>
        </p:blipFill>
        <p:spPr>
          <a:xfrm>
            <a:off x="10595180" y="6166567"/>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F5497170-F807-4ED0-9AA5-5F6310954536}"/>
              </a:ext>
            </a:extLst>
          </p:cNvPr>
          <p:cNvPicPr>
            <a:picLocks noChangeAspect="1"/>
          </p:cNvPicPr>
          <p:nvPr/>
        </p:nvPicPr>
        <p:blipFill>
          <a:blip r:embed="rId5"/>
          <a:stretch>
            <a:fillRect/>
          </a:stretch>
        </p:blipFill>
        <p:spPr>
          <a:xfrm>
            <a:off x="6384057" y="2982708"/>
            <a:ext cx="5660273" cy="1245257"/>
          </a:xfrm>
          <a:prstGeom prst="rect">
            <a:avLst/>
          </a:prstGeom>
          <a:noFill/>
          <a:ln cap="flat">
            <a:noFill/>
          </a:ln>
        </p:spPr>
      </p:pic>
    </p:spTree>
    <p:extLst>
      <p:ext uri="{BB962C8B-B14F-4D97-AF65-F5344CB8AC3E}">
        <p14:creationId xmlns:p14="http://schemas.microsoft.com/office/powerpoint/2010/main" val="37296199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6_Taukodia VER2">
    <p:bg>
      <p:bgPr>
        <a:solidFill>
          <a:srgbClr val="FFFFFF"/>
        </a:solidFill>
        <a:effectLst/>
      </p:bgPr>
    </p:bg>
    <p:spTree>
      <p:nvGrpSpPr>
        <p:cNvPr id="1" name=""/>
        <p:cNvGrpSpPr/>
        <p:nvPr/>
      </p:nvGrpSpPr>
      <p:grpSpPr>
        <a:xfrm>
          <a:off x="0" y="0"/>
          <a:ext cx="0" cy="0"/>
          <a:chOff x="0" y="0"/>
          <a:chExt cx="0" cy="0"/>
        </a:xfrm>
      </p:grpSpPr>
      <p:pic>
        <p:nvPicPr>
          <p:cNvPr id="2" name="Kuva 4">
            <a:extLst>
              <a:ext uri="{FF2B5EF4-FFF2-40B4-BE49-F238E27FC236}">
                <a16:creationId xmlns:a16="http://schemas.microsoft.com/office/drawing/2014/main" id="{728E620D-62B2-4935-8F27-F602EC58491C}"/>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DF5DE827-D004-45B8-9B6A-2A47D541E8B6}"/>
              </a:ext>
            </a:extLst>
          </p:cNvPr>
          <p:cNvPicPr>
            <a:picLocks noChangeAspect="1"/>
          </p:cNvPicPr>
          <p:nvPr/>
        </p:nvPicPr>
        <p:blipFill>
          <a:blip r:embed="rId3"/>
          <a:stretch>
            <a:fillRect/>
          </a:stretch>
        </p:blipFill>
        <p:spPr>
          <a:xfrm>
            <a:off x="11304023" y="332576"/>
            <a:ext cx="445742" cy="461662"/>
          </a:xfrm>
          <a:prstGeom prst="rect">
            <a:avLst/>
          </a:prstGeom>
          <a:noFill/>
          <a:ln cap="flat">
            <a:noFill/>
          </a:ln>
        </p:spPr>
      </p:pic>
      <p:pic>
        <p:nvPicPr>
          <p:cNvPr id="4" name="Kuva 3">
            <a:extLst>
              <a:ext uri="{FF2B5EF4-FFF2-40B4-BE49-F238E27FC236}">
                <a16:creationId xmlns:a16="http://schemas.microsoft.com/office/drawing/2014/main" id="{4B431F30-1B76-40DC-9582-D58AB3D9B669}"/>
              </a:ext>
            </a:extLst>
          </p:cNvPr>
          <p:cNvPicPr>
            <a:picLocks noChangeAspect="1"/>
          </p:cNvPicPr>
          <p:nvPr/>
        </p:nvPicPr>
        <p:blipFill>
          <a:blip r:embed="rId4"/>
          <a:stretch>
            <a:fillRect/>
          </a:stretch>
        </p:blipFill>
        <p:spPr>
          <a:xfrm>
            <a:off x="10595180" y="299914"/>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65FCA08B-B23E-4D59-B1E0-F6FF47A24C2F}"/>
              </a:ext>
            </a:extLst>
          </p:cNvPr>
          <p:cNvPicPr>
            <a:picLocks noChangeAspect="1"/>
          </p:cNvPicPr>
          <p:nvPr/>
        </p:nvPicPr>
        <p:blipFill>
          <a:blip r:embed="rId5"/>
          <a:stretch>
            <a:fillRect/>
          </a:stretch>
        </p:blipFill>
        <p:spPr>
          <a:xfrm>
            <a:off x="4941307" y="4944608"/>
            <a:ext cx="6856344" cy="1508394"/>
          </a:xfrm>
          <a:prstGeom prst="rect">
            <a:avLst/>
          </a:prstGeom>
          <a:noFill/>
          <a:ln cap="flat">
            <a:noFill/>
          </a:ln>
        </p:spPr>
      </p:pic>
    </p:spTree>
    <p:extLst>
      <p:ext uri="{BB962C8B-B14F-4D97-AF65-F5344CB8AC3E}">
        <p14:creationId xmlns:p14="http://schemas.microsoft.com/office/powerpoint/2010/main" val="1547659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87669351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7_Taukodia VER2">
    <p:bg>
      <p:bgPr>
        <a:solidFill>
          <a:srgbClr val="FFFFFF"/>
        </a:solidFill>
        <a:effectLst/>
      </p:bgPr>
    </p:bg>
    <p:spTree>
      <p:nvGrpSpPr>
        <p:cNvPr id="1" name=""/>
        <p:cNvGrpSpPr/>
        <p:nvPr/>
      </p:nvGrpSpPr>
      <p:grpSpPr>
        <a:xfrm>
          <a:off x="0" y="0"/>
          <a:ext cx="0" cy="0"/>
          <a:chOff x="0" y="0"/>
          <a:chExt cx="0" cy="0"/>
        </a:xfrm>
      </p:grpSpPr>
      <p:pic>
        <p:nvPicPr>
          <p:cNvPr id="2" name="Kuva 5" descr="Kuva, joka sisältää kohteen lelu&#10;&#10;Kuvaus luotu automaattisesti">
            <a:extLst>
              <a:ext uri="{FF2B5EF4-FFF2-40B4-BE49-F238E27FC236}">
                <a16:creationId xmlns:a16="http://schemas.microsoft.com/office/drawing/2014/main" id="{F7BDE1B9-AE33-4743-A309-17B1C10E2C39}"/>
              </a:ext>
            </a:extLst>
          </p:cNvPr>
          <p:cNvPicPr>
            <a:picLocks noChangeAspect="1"/>
          </p:cNvPicPr>
          <p:nvPr/>
        </p:nvPicPr>
        <p:blipFill>
          <a:blip r:embed="rId2">
            <a:alphaModFix amt="12000"/>
          </a:blip>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2147E51E-9286-49A4-B112-50E4699D9F93}"/>
              </a:ext>
            </a:extLst>
          </p:cNvPr>
          <p:cNvPicPr>
            <a:picLocks noChangeAspect="1"/>
          </p:cNvPicPr>
          <p:nvPr/>
        </p:nvPicPr>
        <p:blipFill>
          <a:blip r:embed="rId3"/>
          <a:stretch>
            <a:fillRect/>
          </a:stretch>
        </p:blipFill>
        <p:spPr>
          <a:xfrm>
            <a:off x="11385496" y="6181115"/>
            <a:ext cx="445742" cy="461662"/>
          </a:xfrm>
          <a:prstGeom prst="rect">
            <a:avLst/>
          </a:prstGeom>
          <a:noFill/>
          <a:ln cap="flat">
            <a:noFill/>
          </a:ln>
        </p:spPr>
      </p:pic>
      <p:pic>
        <p:nvPicPr>
          <p:cNvPr id="4" name="Kuva 3">
            <a:extLst>
              <a:ext uri="{FF2B5EF4-FFF2-40B4-BE49-F238E27FC236}">
                <a16:creationId xmlns:a16="http://schemas.microsoft.com/office/drawing/2014/main" id="{D99CB029-B7DB-4489-A572-4650BFB7B7DC}"/>
              </a:ext>
            </a:extLst>
          </p:cNvPr>
          <p:cNvPicPr>
            <a:picLocks noChangeAspect="1"/>
          </p:cNvPicPr>
          <p:nvPr/>
        </p:nvPicPr>
        <p:blipFill>
          <a:blip r:embed="rId4"/>
          <a:stretch>
            <a:fillRect/>
          </a:stretch>
        </p:blipFill>
        <p:spPr>
          <a:xfrm>
            <a:off x="10676662" y="6148453"/>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1030F39C-442D-448A-B2DE-D032CDB979AC}"/>
              </a:ext>
            </a:extLst>
          </p:cNvPr>
          <p:cNvPicPr>
            <a:picLocks noChangeAspect="1"/>
          </p:cNvPicPr>
          <p:nvPr/>
        </p:nvPicPr>
        <p:blipFill>
          <a:blip r:embed="rId5"/>
          <a:stretch>
            <a:fillRect/>
          </a:stretch>
        </p:blipFill>
        <p:spPr>
          <a:xfrm>
            <a:off x="1599779" y="2473003"/>
            <a:ext cx="9582043" cy="2108048"/>
          </a:xfrm>
          <a:prstGeom prst="rect">
            <a:avLst/>
          </a:prstGeom>
          <a:noFill/>
          <a:ln cap="flat">
            <a:noFill/>
          </a:ln>
        </p:spPr>
      </p:pic>
    </p:spTree>
    <p:extLst>
      <p:ext uri="{BB962C8B-B14F-4D97-AF65-F5344CB8AC3E}">
        <p14:creationId xmlns:p14="http://schemas.microsoft.com/office/powerpoint/2010/main" val="144294048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8D9AE4F-792A-4D1F-AE13-E1E37591077E}"/>
              </a:ext>
            </a:extLst>
          </p:cNvPr>
          <p:cNvSpPr txBox="1">
            <a:spLocks noGrp="1"/>
          </p:cNvSpPr>
          <p:nvPr>
            <p:ph type="title"/>
          </p:nvPr>
        </p:nvSpPr>
        <p:spPr/>
        <p:txBody>
          <a:bodyPr/>
          <a:lstStyle>
            <a:lvl1pPr>
              <a:defRPr/>
            </a:lvl1pPr>
          </a:lstStyle>
          <a:p>
            <a:pPr lvl="0"/>
            <a:r>
              <a:rPr lang="fi-FI"/>
              <a:t>Muokkaa ots. perustyyl. napsautt.</a:t>
            </a:r>
          </a:p>
        </p:txBody>
      </p:sp>
    </p:spTree>
    <p:extLst>
      <p:ext uri="{BB962C8B-B14F-4D97-AF65-F5344CB8AC3E}">
        <p14:creationId xmlns:p14="http://schemas.microsoft.com/office/powerpoint/2010/main" val="20803851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093187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001B714-086E-46F2-9387-8E718F15F444}"/>
              </a:ext>
            </a:extLst>
          </p:cNvPr>
          <p:cNvSpPr txBox="1">
            <a:spLocks noGrp="1"/>
          </p:cNvSpPr>
          <p:nvPr>
            <p:ph type="title"/>
          </p:nvPr>
        </p:nvSpPr>
        <p:spPr>
          <a:xfrm>
            <a:off x="702524" y="2480858"/>
            <a:ext cx="10786948" cy="2099343"/>
          </a:xfrm>
        </p:spPr>
        <p:txBody>
          <a:bodyPr anchorCtr="1"/>
          <a:lstStyle>
            <a:lvl1pPr algn="ctr">
              <a:defRPr sz="6000" b="0"/>
            </a:lvl1pPr>
          </a:lstStyle>
          <a:p>
            <a:pPr lvl="0"/>
            <a:r>
              <a:rPr lang="fi-FI"/>
              <a:t>Muokkaa ots. perustyyl. napsautt.</a:t>
            </a:r>
          </a:p>
        </p:txBody>
      </p:sp>
      <p:sp>
        <p:nvSpPr>
          <p:cNvPr id="3" name="Tekstiruutu 3">
            <a:extLst>
              <a:ext uri="{FF2B5EF4-FFF2-40B4-BE49-F238E27FC236}">
                <a16:creationId xmlns:a16="http://schemas.microsoft.com/office/drawing/2014/main" id="{C8384378-0B6A-4D04-8028-B846209A9214}"/>
              </a:ext>
            </a:extLst>
          </p:cNvPr>
          <p:cNvSpPr txBox="1"/>
          <p:nvPr/>
        </p:nvSpPr>
        <p:spPr>
          <a:xfrm>
            <a:off x="4472796" y="5663190"/>
            <a:ext cx="3246403" cy="369335"/>
          </a:xfrm>
          <a:prstGeom prst="rect">
            <a:avLst/>
          </a:prstGeom>
          <a:noFill/>
          <a:ln cap="flat">
            <a:noFill/>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4D4E50"/>
                </a:solidFill>
                <a:uFillTx/>
                <a:latin typeface="Lato" pitchFamily="34"/>
              </a:rPr>
              <a:t>•  jyu.wisdom.fi/polkukartta •</a:t>
            </a:r>
            <a:endParaRPr lang="fi-FI" sz="1800" b="0" i="0" u="none" strike="noStrike" kern="1200" cap="none" spc="0" baseline="0">
              <a:solidFill>
                <a:srgbClr val="4D4E50"/>
              </a:solidFill>
              <a:uFillTx/>
              <a:latin typeface="Lato" pitchFamily="34"/>
            </a:endParaRPr>
          </a:p>
        </p:txBody>
      </p:sp>
      <p:pic>
        <p:nvPicPr>
          <p:cNvPr id="4" name="Kuva 6" descr="Kuva, joka sisältää kohteen teksti&#10;&#10;Kuvaus luotu automaattisesti">
            <a:extLst>
              <a:ext uri="{FF2B5EF4-FFF2-40B4-BE49-F238E27FC236}">
                <a16:creationId xmlns:a16="http://schemas.microsoft.com/office/drawing/2014/main" id="{9D2F64E7-A1DB-4B61-AA9A-7187C79DE673}"/>
              </a:ext>
            </a:extLst>
          </p:cNvPr>
          <p:cNvPicPr>
            <a:picLocks noChangeAspect="1"/>
          </p:cNvPicPr>
          <p:nvPr/>
        </p:nvPicPr>
        <p:blipFill>
          <a:blip r:embed="rId2"/>
          <a:stretch>
            <a:fillRect/>
          </a:stretch>
        </p:blipFill>
        <p:spPr>
          <a:xfrm>
            <a:off x="2175833" y="662784"/>
            <a:ext cx="7967075" cy="1752758"/>
          </a:xfrm>
          <a:prstGeom prst="rect">
            <a:avLst/>
          </a:prstGeom>
          <a:noFill/>
          <a:ln cap="flat">
            <a:noFill/>
          </a:ln>
        </p:spPr>
      </p:pic>
    </p:spTree>
    <p:extLst>
      <p:ext uri="{BB962C8B-B14F-4D97-AF65-F5344CB8AC3E}">
        <p14:creationId xmlns:p14="http://schemas.microsoft.com/office/powerpoint/2010/main" val="5182490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6_LOPPUDIA_webosoitteella">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F0A5C9C1-89EE-4662-A3AF-F28CE78B5708}"/>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sp>
        <p:nvSpPr>
          <p:cNvPr id="3" name="Tekstiruutu 3">
            <a:extLst>
              <a:ext uri="{FF2B5EF4-FFF2-40B4-BE49-F238E27FC236}">
                <a16:creationId xmlns:a16="http://schemas.microsoft.com/office/drawing/2014/main" id="{36362B13-1E87-433F-A6B3-0FE3C17318E0}"/>
              </a:ext>
            </a:extLst>
          </p:cNvPr>
          <p:cNvSpPr txBox="1"/>
          <p:nvPr/>
        </p:nvSpPr>
        <p:spPr>
          <a:xfrm>
            <a:off x="5249012" y="5088050"/>
            <a:ext cx="6551118" cy="584777"/>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200" b="1" i="0" u="none" strike="noStrike" kern="1200" cap="none" spc="0" baseline="0">
                <a:solidFill>
                  <a:srgbClr val="4D4E50"/>
                </a:solidFill>
                <a:uFillTx/>
                <a:latin typeface="Calibri" pitchFamily="34"/>
                <a:cs typeface="Calibri" pitchFamily="34"/>
              </a:rPr>
              <a:t>•  jyu.wisdom.fi/polkukartta •</a:t>
            </a:r>
            <a:endParaRPr lang="fi-FI" sz="3200" b="0" i="0" u="none" strike="noStrike" kern="1200" cap="none" spc="0" baseline="0">
              <a:solidFill>
                <a:srgbClr val="4D4E50"/>
              </a:solidFill>
              <a:uFillTx/>
              <a:latin typeface="Calibri" pitchFamily="34"/>
              <a:cs typeface="Calibri" pitchFamily="34"/>
            </a:endParaRPr>
          </a:p>
        </p:txBody>
      </p:sp>
      <p:pic>
        <p:nvPicPr>
          <p:cNvPr id="4" name="Kuva 6" descr="Kuva, joka sisältää kohteen teksti&#10;&#10;Kuvaus luotu automaattisesti">
            <a:extLst>
              <a:ext uri="{FF2B5EF4-FFF2-40B4-BE49-F238E27FC236}">
                <a16:creationId xmlns:a16="http://schemas.microsoft.com/office/drawing/2014/main" id="{DF5738B0-5D33-4502-A49D-2D289AB6B733}"/>
              </a:ext>
            </a:extLst>
          </p:cNvPr>
          <p:cNvPicPr>
            <a:picLocks noChangeAspect="1"/>
          </p:cNvPicPr>
          <p:nvPr/>
        </p:nvPicPr>
        <p:blipFill>
          <a:blip r:embed="rId3"/>
          <a:stretch>
            <a:fillRect/>
          </a:stretch>
        </p:blipFill>
        <p:spPr>
          <a:xfrm>
            <a:off x="5026255" y="495138"/>
            <a:ext cx="6851772" cy="1507388"/>
          </a:xfrm>
          <a:prstGeom prst="rect">
            <a:avLst/>
          </a:prstGeom>
          <a:noFill/>
          <a:ln cap="flat">
            <a:noFill/>
          </a:ln>
        </p:spPr>
      </p:pic>
    </p:spTree>
    <p:extLst>
      <p:ext uri="{BB962C8B-B14F-4D97-AF65-F5344CB8AC3E}">
        <p14:creationId xmlns:p14="http://schemas.microsoft.com/office/powerpoint/2010/main" val="418032885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LOGOT_Otsake isolla">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5E9BD3EF-DF5F-496E-9C4A-FADBD377B5AA}"/>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B84DBFE3-6FE8-4BE4-B97E-803E3D25C455}"/>
              </a:ext>
            </a:extLst>
          </p:cNvPr>
          <p:cNvPicPr>
            <a:picLocks noChangeAspect="1"/>
          </p:cNvPicPr>
          <p:nvPr/>
        </p:nvPicPr>
        <p:blipFill>
          <a:blip r:embed="rId2"/>
          <a:stretch>
            <a:fillRect/>
          </a:stretch>
        </p:blipFill>
        <p:spPr>
          <a:xfrm>
            <a:off x="4347569" y="4769821"/>
            <a:ext cx="2775588" cy="979624"/>
          </a:xfrm>
          <a:prstGeom prst="rect">
            <a:avLst/>
          </a:prstGeom>
          <a:noFill/>
          <a:ln cap="flat">
            <a:noFill/>
          </a:ln>
        </p:spPr>
      </p:pic>
      <p:sp>
        <p:nvSpPr>
          <p:cNvPr id="4" name="Tekstiruutu 9">
            <a:extLst>
              <a:ext uri="{FF2B5EF4-FFF2-40B4-BE49-F238E27FC236}">
                <a16:creationId xmlns:a16="http://schemas.microsoft.com/office/drawing/2014/main" id="{62559A28-81C2-4AF8-84D9-A3055E6C4C8D}"/>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0AD6CB1F-4DC3-4AFC-95CF-6A9116DC195F}"/>
              </a:ext>
            </a:extLst>
          </p:cNvPr>
          <p:cNvPicPr>
            <a:picLocks noChangeAspect="1"/>
          </p:cNvPicPr>
          <p:nvPr/>
        </p:nvPicPr>
        <p:blipFill>
          <a:blip r:embed="rId3"/>
          <a:stretch>
            <a:fillRect/>
          </a:stretch>
        </p:blipFill>
        <p:spPr>
          <a:xfrm>
            <a:off x="2795814" y="4961278"/>
            <a:ext cx="884270" cy="915853"/>
          </a:xfrm>
          <a:prstGeom prst="rect">
            <a:avLst/>
          </a:prstGeom>
          <a:noFill/>
          <a:ln cap="flat">
            <a:noFill/>
          </a:ln>
        </p:spPr>
      </p:pic>
      <p:pic>
        <p:nvPicPr>
          <p:cNvPr id="6" name="Kuva 12">
            <a:extLst>
              <a:ext uri="{FF2B5EF4-FFF2-40B4-BE49-F238E27FC236}">
                <a16:creationId xmlns:a16="http://schemas.microsoft.com/office/drawing/2014/main" id="{9197A9F6-CED2-4E30-AF17-C6D9A2C76D11}"/>
              </a:ext>
            </a:extLst>
          </p:cNvPr>
          <p:cNvPicPr>
            <a:picLocks noChangeAspect="1"/>
          </p:cNvPicPr>
          <p:nvPr/>
        </p:nvPicPr>
        <p:blipFill>
          <a:blip r:embed="rId4"/>
          <a:stretch>
            <a:fillRect/>
          </a:stretch>
        </p:blipFill>
        <p:spPr>
          <a:xfrm>
            <a:off x="4546506" y="3190972"/>
            <a:ext cx="2377714" cy="594424"/>
          </a:xfrm>
          <a:prstGeom prst="rect">
            <a:avLst/>
          </a:prstGeom>
          <a:noFill/>
          <a:ln cap="flat">
            <a:noFill/>
          </a:ln>
        </p:spPr>
      </p:pic>
      <p:pic>
        <p:nvPicPr>
          <p:cNvPr id="7" name="Kuva 13">
            <a:extLst>
              <a:ext uri="{FF2B5EF4-FFF2-40B4-BE49-F238E27FC236}">
                <a16:creationId xmlns:a16="http://schemas.microsoft.com/office/drawing/2014/main" id="{661248FA-FAB7-497A-95AB-153DB792F27C}"/>
              </a:ext>
            </a:extLst>
          </p:cNvPr>
          <p:cNvPicPr>
            <a:picLocks noChangeAspect="1"/>
          </p:cNvPicPr>
          <p:nvPr/>
        </p:nvPicPr>
        <p:blipFill>
          <a:blip r:embed="rId5"/>
          <a:stretch>
            <a:fillRect/>
          </a:stretch>
        </p:blipFill>
        <p:spPr>
          <a:xfrm>
            <a:off x="6254422" y="2008443"/>
            <a:ext cx="2660455" cy="1064178"/>
          </a:xfrm>
          <a:prstGeom prst="rect">
            <a:avLst/>
          </a:prstGeom>
          <a:noFill/>
          <a:ln cap="flat">
            <a:noFill/>
          </a:ln>
        </p:spPr>
      </p:pic>
      <p:pic>
        <p:nvPicPr>
          <p:cNvPr id="8" name="Kuva 14">
            <a:extLst>
              <a:ext uri="{FF2B5EF4-FFF2-40B4-BE49-F238E27FC236}">
                <a16:creationId xmlns:a16="http://schemas.microsoft.com/office/drawing/2014/main" id="{228C140F-ED0C-4B85-8642-71AF4126C844}"/>
              </a:ext>
            </a:extLst>
          </p:cNvPr>
          <p:cNvPicPr>
            <a:picLocks noChangeAspect="1"/>
          </p:cNvPicPr>
          <p:nvPr/>
        </p:nvPicPr>
        <p:blipFill>
          <a:blip r:embed="rId6"/>
          <a:stretch>
            <a:fillRect/>
          </a:stretch>
        </p:blipFill>
        <p:spPr>
          <a:xfrm>
            <a:off x="7280983" y="2905048"/>
            <a:ext cx="1633895" cy="1064178"/>
          </a:xfrm>
          <a:prstGeom prst="rect">
            <a:avLst/>
          </a:prstGeom>
          <a:noFill/>
          <a:ln cap="flat">
            <a:noFill/>
          </a:ln>
        </p:spPr>
      </p:pic>
      <p:pic>
        <p:nvPicPr>
          <p:cNvPr id="9" name="Kuva 15">
            <a:extLst>
              <a:ext uri="{FF2B5EF4-FFF2-40B4-BE49-F238E27FC236}">
                <a16:creationId xmlns:a16="http://schemas.microsoft.com/office/drawing/2014/main" id="{0ABC4553-89E7-4FC9-B72E-FBF6E35FB058}"/>
              </a:ext>
            </a:extLst>
          </p:cNvPr>
          <p:cNvPicPr>
            <a:picLocks noChangeAspect="1"/>
          </p:cNvPicPr>
          <p:nvPr/>
        </p:nvPicPr>
        <p:blipFill>
          <a:blip r:embed="rId7"/>
          <a:stretch>
            <a:fillRect/>
          </a:stretch>
        </p:blipFill>
        <p:spPr>
          <a:xfrm>
            <a:off x="7378421" y="4863995"/>
            <a:ext cx="1128515" cy="797530"/>
          </a:xfrm>
          <a:prstGeom prst="rect">
            <a:avLst/>
          </a:prstGeom>
          <a:noFill/>
          <a:ln cap="flat">
            <a:noFill/>
          </a:ln>
        </p:spPr>
      </p:pic>
      <p:pic>
        <p:nvPicPr>
          <p:cNvPr id="10" name="Kuva 16">
            <a:extLst>
              <a:ext uri="{FF2B5EF4-FFF2-40B4-BE49-F238E27FC236}">
                <a16:creationId xmlns:a16="http://schemas.microsoft.com/office/drawing/2014/main" id="{175D82B8-B129-4830-9AD2-694C1D10260B}"/>
              </a:ext>
            </a:extLst>
          </p:cNvPr>
          <p:cNvPicPr>
            <a:picLocks noChangeAspect="1"/>
          </p:cNvPicPr>
          <p:nvPr/>
        </p:nvPicPr>
        <p:blipFill>
          <a:blip r:embed="rId8"/>
          <a:stretch>
            <a:fillRect/>
          </a:stretch>
        </p:blipFill>
        <p:spPr>
          <a:xfrm>
            <a:off x="1770186" y="2664762"/>
            <a:ext cx="2872852" cy="1615973"/>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13071244-0199-45DE-ACB9-6A33F9ED35D4}"/>
              </a:ext>
            </a:extLst>
          </p:cNvPr>
          <p:cNvPicPr>
            <a:picLocks noChangeAspect="1"/>
          </p:cNvPicPr>
          <p:nvPr/>
        </p:nvPicPr>
        <p:blipFill>
          <a:blip r:embed="rId9"/>
          <a:stretch>
            <a:fillRect/>
          </a:stretch>
        </p:blipFill>
        <p:spPr>
          <a:xfrm>
            <a:off x="3360575" y="1908014"/>
            <a:ext cx="2484104" cy="986738"/>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6FBD4C4E-CF0C-4B29-AD6C-7C8DF8269FFB}"/>
              </a:ext>
            </a:extLst>
          </p:cNvPr>
          <p:cNvPicPr>
            <a:picLocks noChangeAspect="1"/>
          </p:cNvPicPr>
          <p:nvPr/>
        </p:nvPicPr>
        <p:blipFill>
          <a:blip r:embed="rId10"/>
          <a:stretch>
            <a:fillRect/>
          </a:stretch>
        </p:blipFill>
        <p:spPr>
          <a:xfrm>
            <a:off x="2820192" y="394033"/>
            <a:ext cx="6048975" cy="1330772"/>
          </a:xfrm>
          <a:prstGeom prst="rect">
            <a:avLst/>
          </a:prstGeom>
          <a:noFill/>
          <a:ln cap="flat">
            <a:noFill/>
          </a:ln>
        </p:spPr>
      </p:pic>
    </p:spTree>
    <p:extLst>
      <p:ext uri="{BB962C8B-B14F-4D97-AF65-F5344CB8AC3E}">
        <p14:creationId xmlns:p14="http://schemas.microsoft.com/office/powerpoint/2010/main" val="132703254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LOGOT_otsake pienellä">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C85FC8D0-0CEB-4776-B59C-129FFAC98C95}"/>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78C6706B-67C4-45F5-B849-5077AFB50A03}"/>
              </a:ext>
            </a:extLst>
          </p:cNvPr>
          <p:cNvPicPr>
            <a:picLocks noChangeAspect="1"/>
          </p:cNvPicPr>
          <p:nvPr/>
        </p:nvPicPr>
        <p:blipFill>
          <a:blip r:embed="rId2"/>
          <a:stretch>
            <a:fillRect/>
          </a:stretch>
        </p:blipFill>
        <p:spPr>
          <a:xfrm>
            <a:off x="4346518" y="4214039"/>
            <a:ext cx="3289800" cy="1161105"/>
          </a:xfrm>
          <a:prstGeom prst="rect">
            <a:avLst/>
          </a:prstGeom>
          <a:noFill/>
          <a:ln cap="flat">
            <a:noFill/>
          </a:ln>
        </p:spPr>
      </p:pic>
      <p:sp>
        <p:nvSpPr>
          <p:cNvPr id="4" name="Tekstiruutu 9">
            <a:extLst>
              <a:ext uri="{FF2B5EF4-FFF2-40B4-BE49-F238E27FC236}">
                <a16:creationId xmlns:a16="http://schemas.microsoft.com/office/drawing/2014/main" id="{F6601F12-BCD4-43F7-8343-C930B8906270}"/>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8597B48A-53AC-4057-B79F-20E0F11610CD}"/>
              </a:ext>
            </a:extLst>
          </p:cNvPr>
          <p:cNvPicPr>
            <a:picLocks noChangeAspect="1"/>
          </p:cNvPicPr>
          <p:nvPr/>
        </p:nvPicPr>
        <p:blipFill>
          <a:blip r:embed="rId3"/>
          <a:stretch>
            <a:fillRect/>
          </a:stretch>
        </p:blipFill>
        <p:spPr>
          <a:xfrm>
            <a:off x="2901446" y="4472211"/>
            <a:ext cx="1109103" cy="1148715"/>
          </a:xfrm>
          <a:prstGeom prst="rect">
            <a:avLst/>
          </a:prstGeom>
          <a:noFill/>
          <a:ln cap="flat">
            <a:noFill/>
          </a:ln>
        </p:spPr>
      </p:pic>
      <p:pic>
        <p:nvPicPr>
          <p:cNvPr id="6" name="Kuva 12">
            <a:extLst>
              <a:ext uri="{FF2B5EF4-FFF2-40B4-BE49-F238E27FC236}">
                <a16:creationId xmlns:a16="http://schemas.microsoft.com/office/drawing/2014/main" id="{4398BB04-ECB2-40C1-88D9-10C30B6CE188}"/>
              </a:ext>
            </a:extLst>
          </p:cNvPr>
          <p:cNvPicPr>
            <a:picLocks noChangeAspect="1"/>
          </p:cNvPicPr>
          <p:nvPr/>
        </p:nvPicPr>
        <p:blipFill>
          <a:blip r:embed="rId4"/>
          <a:stretch>
            <a:fillRect/>
          </a:stretch>
        </p:blipFill>
        <p:spPr>
          <a:xfrm>
            <a:off x="4661803" y="3034765"/>
            <a:ext cx="2779026" cy="694761"/>
          </a:xfrm>
          <a:prstGeom prst="rect">
            <a:avLst/>
          </a:prstGeom>
          <a:noFill/>
          <a:ln cap="flat">
            <a:noFill/>
          </a:ln>
        </p:spPr>
      </p:pic>
      <p:pic>
        <p:nvPicPr>
          <p:cNvPr id="7" name="Kuva 13">
            <a:extLst>
              <a:ext uri="{FF2B5EF4-FFF2-40B4-BE49-F238E27FC236}">
                <a16:creationId xmlns:a16="http://schemas.microsoft.com/office/drawing/2014/main" id="{6897A5C2-4E83-49C1-BE56-6251C5B5F740}"/>
              </a:ext>
            </a:extLst>
          </p:cNvPr>
          <p:cNvPicPr>
            <a:picLocks noChangeAspect="1"/>
          </p:cNvPicPr>
          <p:nvPr/>
        </p:nvPicPr>
        <p:blipFill>
          <a:blip r:embed="rId5"/>
          <a:stretch>
            <a:fillRect/>
          </a:stretch>
        </p:blipFill>
        <p:spPr>
          <a:xfrm>
            <a:off x="6334286" y="1417804"/>
            <a:ext cx="3109499" cy="1243803"/>
          </a:xfrm>
          <a:prstGeom prst="rect">
            <a:avLst/>
          </a:prstGeom>
          <a:noFill/>
          <a:ln cap="flat">
            <a:noFill/>
          </a:ln>
        </p:spPr>
      </p:pic>
      <p:pic>
        <p:nvPicPr>
          <p:cNvPr id="8" name="Kuva 14">
            <a:extLst>
              <a:ext uri="{FF2B5EF4-FFF2-40B4-BE49-F238E27FC236}">
                <a16:creationId xmlns:a16="http://schemas.microsoft.com/office/drawing/2014/main" id="{8F557F1D-32AE-47DF-B1A3-47A5D9268487}"/>
              </a:ext>
            </a:extLst>
          </p:cNvPr>
          <p:cNvPicPr>
            <a:picLocks noChangeAspect="1"/>
          </p:cNvPicPr>
          <p:nvPr/>
        </p:nvPicPr>
        <p:blipFill>
          <a:blip r:embed="rId6"/>
          <a:stretch>
            <a:fillRect/>
          </a:stretch>
        </p:blipFill>
        <p:spPr>
          <a:xfrm>
            <a:off x="8087173" y="2766343"/>
            <a:ext cx="1909678" cy="1243803"/>
          </a:xfrm>
          <a:prstGeom prst="rect">
            <a:avLst/>
          </a:prstGeom>
          <a:noFill/>
          <a:ln cap="flat">
            <a:noFill/>
          </a:ln>
        </p:spPr>
      </p:pic>
      <p:pic>
        <p:nvPicPr>
          <p:cNvPr id="9" name="Kuva 15">
            <a:extLst>
              <a:ext uri="{FF2B5EF4-FFF2-40B4-BE49-F238E27FC236}">
                <a16:creationId xmlns:a16="http://schemas.microsoft.com/office/drawing/2014/main" id="{5894F86A-C1EB-4E23-B1B3-D5F124D99939}"/>
              </a:ext>
            </a:extLst>
          </p:cNvPr>
          <p:cNvPicPr>
            <a:picLocks noChangeAspect="1"/>
          </p:cNvPicPr>
          <p:nvPr/>
        </p:nvPicPr>
        <p:blipFill>
          <a:blip r:embed="rId7"/>
          <a:stretch>
            <a:fillRect/>
          </a:stretch>
        </p:blipFill>
        <p:spPr>
          <a:xfrm>
            <a:off x="7790980" y="4374928"/>
            <a:ext cx="1415308" cy="1000216"/>
          </a:xfrm>
          <a:prstGeom prst="rect">
            <a:avLst/>
          </a:prstGeom>
          <a:noFill/>
          <a:ln cap="flat">
            <a:noFill/>
          </a:ln>
        </p:spPr>
      </p:pic>
      <p:pic>
        <p:nvPicPr>
          <p:cNvPr id="10" name="Kuva 16">
            <a:extLst>
              <a:ext uri="{FF2B5EF4-FFF2-40B4-BE49-F238E27FC236}">
                <a16:creationId xmlns:a16="http://schemas.microsoft.com/office/drawing/2014/main" id="{B1AFC925-91E7-47D9-BB94-368DC6BD05A9}"/>
              </a:ext>
            </a:extLst>
          </p:cNvPr>
          <p:cNvPicPr>
            <a:picLocks noChangeAspect="1"/>
          </p:cNvPicPr>
          <p:nvPr/>
        </p:nvPicPr>
        <p:blipFill>
          <a:blip r:embed="rId8"/>
          <a:stretch>
            <a:fillRect/>
          </a:stretch>
        </p:blipFill>
        <p:spPr>
          <a:xfrm>
            <a:off x="1229941" y="2425071"/>
            <a:ext cx="3357740" cy="1888729"/>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5609AE58-66DB-4F95-B94A-4CA2AE98051C}"/>
              </a:ext>
            </a:extLst>
          </p:cNvPr>
          <p:cNvPicPr>
            <a:picLocks noChangeAspect="1"/>
          </p:cNvPicPr>
          <p:nvPr/>
        </p:nvPicPr>
        <p:blipFill>
          <a:blip r:embed="rId9"/>
          <a:stretch>
            <a:fillRect/>
          </a:stretch>
        </p:blipFill>
        <p:spPr>
          <a:xfrm>
            <a:off x="2807738" y="1230599"/>
            <a:ext cx="2903384" cy="1153287"/>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227E422B-729B-470E-A0C4-B96B745D178A}"/>
              </a:ext>
            </a:extLst>
          </p:cNvPr>
          <p:cNvPicPr>
            <a:picLocks noChangeAspect="1"/>
          </p:cNvPicPr>
          <p:nvPr/>
        </p:nvPicPr>
        <p:blipFill>
          <a:blip r:embed="rId10"/>
          <a:stretch>
            <a:fillRect/>
          </a:stretch>
        </p:blipFill>
        <p:spPr>
          <a:xfrm>
            <a:off x="415201" y="352876"/>
            <a:ext cx="2532065" cy="557052"/>
          </a:xfrm>
          <a:prstGeom prst="rect">
            <a:avLst/>
          </a:prstGeom>
          <a:noFill/>
          <a:ln cap="flat">
            <a:noFill/>
          </a:ln>
        </p:spPr>
      </p:pic>
    </p:spTree>
    <p:extLst>
      <p:ext uri="{BB962C8B-B14F-4D97-AF65-F5344CB8AC3E}">
        <p14:creationId xmlns:p14="http://schemas.microsoft.com/office/powerpoint/2010/main" val="12398423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343867715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99570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789312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88678325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30568785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92506116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44228415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5002960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0812053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90218006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14328080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85356842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97193457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1599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en-US"/>
              <a:t>Click to edit Master title style</a:t>
            </a:r>
            <a:endParaRPr lang="fi-FI"/>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14767176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30513321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303910251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406846375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310953342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2474620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22741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390419267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jyu.fi/wisdom/</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05361134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252949624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2256792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18" Type="http://schemas.openxmlformats.org/officeDocument/2006/relationships/slideLayout" Target="../slideLayouts/slideLayout71.xml"/><Relationship Id="rId3" Type="http://schemas.openxmlformats.org/officeDocument/2006/relationships/slideLayout" Target="../slideLayouts/slideLayout56.xml"/><Relationship Id="rId21" Type="http://schemas.openxmlformats.org/officeDocument/2006/relationships/slideLayout" Target="../slideLayouts/slideLayout74.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17" Type="http://schemas.openxmlformats.org/officeDocument/2006/relationships/slideLayout" Target="../slideLayouts/slideLayout70.xml"/><Relationship Id="rId2" Type="http://schemas.openxmlformats.org/officeDocument/2006/relationships/slideLayout" Target="../slideLayouts/slideLayout55.xml"/><Relationship Id="rId16" Type="http://schemas.openxmlformats.org/officeDocument/2006/relationships/slideLayout" Target="../slideLayouts/slideLayout69.xml"/><Relationship Id="rId20" Type="http://schemas.openxmlformats.org/officeDocument/2006/relationships/slideLayout" Target="../slideLayouts/slideLayout73.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24" Type="http://schemas.openxmlformats.org/officeDocument/2006/relationships/theme" Target="../theme/theme5.xml"/><Relationship Id="rId5" Type="http://schemas.openxmlformats.org/officeDocument/2006/relationships/slideLayout" Target="../slideLayouts/slideLayout58.xml"/><Relationship Id="rId15" Type="http://schemas.openxmlformats.org/officeDocument/2006/relationships/slideLayout" Target="../slideLayouts/slideLayout68.xml"/><Relationship Id="rId23" Type="http://schemas.openxmlformats.org/officeDocument/2006/relationships/slideLayout" Target="../slideLayouts/slideLayout76.xml"/><Relationship Id="rId10" Type="http://schemas.openxmlformats.org/officeDocument/2006/relationships/slideLayout" Target="../slideLayouts/slideLayout63.xml"/><Relationship Id="rId19" Type="http://schemas.openxmlformats.org/officeDocument/2006/relationships/slideLayout" Target="../slideLayouts/slideLayout72.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 Id="rId22" Type="http://schemas.openxmlformats.org/officeDocument/2006/relationships/slideLayout" Target="../slideLayouts/slideLayout7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slideLayout" Target="../slideLayouts/slideLayout94.xml"/><Relationship Id="rId3" Type="http://schemas.openxmlformats.org/officeDocument/2006/relationships/slideLayout" Target="../slideLayouts/slideLayout79.xml"/><Relationship Id="rId21" Type="http://schemas.openxmlformats.org/officeDocument/2006/relationships/slideLayout" Target="../slideLayouts/slideLayout97.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slideLayout" Target="../slideLayouts/slideLayout93.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20" Type="http://schemas.openxmlformats.org/officeDocument/2006/relationships/slideLayout" Target="../slideLayouts/slideLayout96.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24" Type="http://schemas.openxmlformats.org/officeDocument/2006/relationships/theme" Target="../theme/theme6.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23" Type="http://schemas.openxmlformats.org/officeDocument/2006/relationships/slideLayout" Target="../slideLayouts/slideLayout99.xml"/><Relationship Id="rId10" Type="http://schemas.openxmlformats.org/officeDocument/2006/relationships/slideLayout" Target="../slideLayouts/slideLayout86.xml"/><Relationship Id="rId19" Type="http://schemas.openxmlformats.org/officeDocument/2006/relationships/slideLayout" Target="../slideLayouts/slideLayout95.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 Id="rId22"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846CE7D5-CF57-46EF-B807-FDD0502418D4}" type="datetimeFigureOut">
              <a:rPr lang="en-US" smtClean="0"/>
              <a:t>8/29/2023</a:t>
            </a:fld>
            <a:endParaRPr lang="en-US"/>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330EA680-D336-4FF7-8B7A-9848BB0A1C32}" type="slidenum">
              <a:rPr lang="en-US" smtClean="0"/>
              <a:t>‹#›</a:t>
            </a:fld>
            <a:endParaRPr lang="en-US"/>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1562784773"/>
      </p:ext>
    </p:extLst>
  </p:cSld>
  <p:clrMap bg1="lt1" tx1="dk1" bg2="lt2" tx2="dk2" accent1="accent1" accent2="accent2" accent3="accent3" accent4="accent4" accent5="accent5" accent6="accent6" hlink="hlink" folHlink="folHlink"/>
  <p:sldLayoutIdLst>
    <p:sldLayoutId id="2147484422" r:id="rId1"/>
    <p:sldLayoutId id="2147484472" r:id="rId2"/>
    <p:sldLayoutId id="2147484482" r:id="rId3"/>
    <p:sldLayoutId id="2147484474" r:id="rId4"/>
    <p:sldLayoutId id="2147484476" r:id="rId5"/>
    <p:sldLayoutId id="2147484477" r:id="rId6"/>
    <p:sldLayoutId id="2147484478" r:id="rId7"/>
    <p:sldLayoutId id="2147484479" r:id="rId8"/>
    <p:sldLayoutId id="2147484486" r:id="rId9"/>
    <p:sldLayoutId id="2147484481" r:id="rId10"/>
    <p:sldLayoutId id="2147483683" r:id="rId11"/>
    <p:sldLayoutId id="2147483684" r:id="rId12"/>
    <p:sldLayoutId id="2147484473" r:id="rId13"/>
    <p:sldLayoutId id="2147483686" r:id="rId14"/>
    <p:sldLayoutId id="2147483687" r:id="rId15"/>
    <p:sldLayoutId id="2147484423" r:id="rId16"/>
    <p:sldLayoutId id="2147483689" r:id="rId17"/>
    <p:sldLayoutId id="2147484483" r:id="rId18"/>
    <p:sldLayoutId id="2147484485" r:id="rId19"/>
    <p:sldLayoutId id="2147483692" r:id="rId20"/>
    <p:sldLayoutId id="2147483693" r:id="rId21"/>
    <p:sldLayoutId id="2147484484" r:id="rId22"/>
    <p:sldLayoutId id="2147484487" r:id="rId23"/>
    <p:sldLayoutId id="2147483696" r:id="rId24"/>
  </p:sldLayoutIdLst>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B13C27D7-C1CE-49B6-AE34-33C895598658}" type="datetimeFigureOut">
              <a:rPr lang="fi-FI" smtClean="0"/>
              <a:t>29.8.2023</a:t>
            </a:fld>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22ACC554-72B1-4153-82D3-BE84F8D36EA4}" type="slidenum">
              <a:rPr lang="fi-FI" smtClean="0"/>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2079775594"/>
      </p:ext>
    </p:extLst>
  </p:cSld>
  <p:clrMap bg1="lt1" tx1="dk1" bg2="lt2" tx2="dk2" accent1="accent1" accent2="accent2" accent3="accent3" accent4="accent4" accent5="accent5" accent6="accent6" hlink="hlink" folHlink="folHlink"/>
  <p:sldLayoutIdLst>
    <p:sldLayoutId id="2147484421" r:id="rId1"/>
    <p:sldLayoutId id="2147484418" r:id="rId2"/>
  </p:sldLayoutIdLst>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F67DF25C-AB95-48F0-9C39-E42C13C0280D}" type="datetimeFigureOut">
              <a:rPr lang="fi-FI" smtClean="0"/>
              <a:t>29.8.2023</a:t>
            </a:fld>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656AEF5B-E4F4-4481-8BE3-2E6FE468486F}" type="slidenum">
              <a:rPr lang="fi-FI" smtClean="0"/>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2635859604"/>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3661" r:id="rId1"/>
    <p:sldLayoutId id="2147483704" r:id="rId2"/>
    <p:sldLayoutId id="2147483674" r:id="rId3"/>
    <p:sldLayoutId id="2147483703" r:id="rId4"/>
    <p:sldLayoutId id="2147483685" r:id="rId5"/>
    <p:sldLayoutId id="2147483676" r:id="rId6"/>
    <p:sldLayoutId id="2147483705" r:id="rId7"/>
    <p:sldLayoutId id="2147484448" r:id="rId8"/>
    <p:sldLayoutId id="2147483677" r:id="rId9"/>
    <p:sldLayoutId id="2147483678" r:id="rId10"/>
    <p:sldLayoutId id="2147483679" r:id="rId11"/>
    <p:sldLayoutId id="2147484410" r:id="rId12"/>
    <p:sldLayoutId id="2147483680" r:id="rId13"/>
    <p:sldLayoutId id="2147484449" r:id="rId14"/>
    <p:sldLayoutId id="2147483682" r:id="rId15"/>
    <p:sldLayoutId id="2147483675" r:id="rId16"/>
    <p:sldLayoutId id="2147483690" r:id="rId17"/>
    <p:sldLayoutId id="2147484407" r:id="rId18"/>
    <p:sldLayoutId id="2147484408" r:id="rId19"/>
    <p:sldLayoutId id="2147483694" r:id="rId20"/>
    <p:sldLayoutId id="2147483688" r:id="rId21"/>
    <p:sldLayoutId id="2147483691" r:id="rId22"/>
    <p:sldLayoutId id="2147483681" r:id="rId23"/>
    <p:sldLayoutId id="2147484409" r:id="rId24"/>
    <p:sldLayoutId id="2147483695" r:id="rId25"/>
    <p:sldLayoutId id="2147483706" r:id="rId26"/>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9CB215C8-1E49-4AD0-87A1-F4BB089B2E20}"/>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fi-FI"/>
              <a:t>Muokkaa ots. perustyyl. napsautt.</a:t>
            </a:r>
          </a:p>
        </p:txBody>
      </p:sp>
      <p:sp>
        <p:nvSpPr>
          <p:cNvPr id="3" name="Tekstin paikkamerkki 2">
            <a:extLst>
              <a:ext uri="{FF2B5EF4-FFF2-40B4-BE49-F238E27FC236}">
                <a16:creationId xmlns:a16="http://schemas.microsoft.com/office/drawing/2014/main" id="{64B83CB3-1B84-48E9-A270-49EBF396ACAF}"/>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699ACDA1-594C-4D66-B810-0F0927C385C9}"/>
              </a:ext>
            </a:extLst>
          </p:cNvPr>
          <p:cNvSpPr txBox="1">
            <a:spLocks noGrp="1"/>
          </p:cNvSpPr>
          <p:nvPr>
            <p:ph type="dt" sz="half" idx="2"/>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fi-FI" sz="1000" b="0" i="0" u="none" strike="noStrike" kern="1200" cap="none" spc="0" baseline="0">
                <a:solidFill>
                  <a:srgbClr val="4D4E50"/>
                </a:solidFill>
                <a:uFillTx/>
                <a:latin typeface="Calibri"/>
              </a:defRPr>
            </a:lvl1pPr>
          </a:lstStyle>
          <a:p>
            <a:pPr lvl="0"/>
            <a:endParaRPr lang="fi-FI"/>
          </a:p>
        </p:txBody>
      </p:sp>
      <p:sp>
        <p:nvSpPr>
          <p:cNvPr id="5" name="Dian numeron paikkamerkki 5">
            <a:extLst>
              <a:ext uri="{FF2B5EF4-FFF2-40B4-BE49-F238E27FC236}">
                <a16:creationId xmlns:a16="http://schemas.microsoft.com/office/drawing/2014/main" id="{CBC394D1-7592-4D69-B66C-B075C582012F}"/>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fi-FI" sz="1200" b="0" i="0" u="none" strike="noStrike" kern="1200" cap="none" spc="0" baseline="0">
                <a:solidFill>
                  <a:srgbClr val="4D4E50"/>
                </a:solidFill>
                <a:uFillTx/>
                <a:latin typeface="Calibri"/>
              </a:defRPr>
            </a:lvl1pPr>
          </a:lstStyle>
          <a:p>
            <a:pPr lvl="0"/>
            <a:fld id="{DA9F1700-4C21-4A0A-8635-FFF883B6A50E}" type="slidenum">
              <a:t>‹#›</a:t>
            </a:fld>
            <a:endParaRPr lang="fi-FI"/>
          </a:p>
        </p:txBody>
      </p:sp>
      <p:sp>
        <p:nvSpPr>
          <p:cNvPr id="6" name="Alatunnisteen paikkamerkki 6">
            <a:extLst>
              <a:ext uri="{FF2B5EF4-FFF2-40B4-BE49-F238E27FC236}">
                <a16:creationId xmlns:a16="http://schemas.microsoft.com/office/drawing/2014/main" id="{85EAFDF2-ADDA-4129-97A3-202AF56F28D0}"/>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fi-FI" sz="1200" b="0" i="0" u="none" strike="noStrike" kern="1200" cap="none" spc="0" baseline="0">
                <a:solidFill>
                  <a:srgbClr val="909191"/>
                </a:solidFill>
                <a:uFillTx/>
                <a:latin typeface="Calibri"/>
              </a:defRPr>
            </a:lvl1pPr>
          </a:lstStyle>
          <a:p>
            <a:pPr lvl="0"/>
            <a:endParaRPr lang="fi-FI"/>
          </a:p>
        </p:txBody>
      </p:sp>
    </p:spTree>
    <p:extLst>
      <p:ext uri="{BB962C8B-B14F-4D97-AF65-F5344CB8AC3E}">
        <p14:creationId xmlns:p14="http://schemas.microsoft.com/office/powerpoint/2010/main" val="1602644167"/>
      </p:ext>
    </p:extLst>
  </p:cSld>
  <p:clrMap bg1="lt1" tx1="dk1" bg2="lt2" tx2="dk2" accent1="accent1" accent2="accent2" accent3="accent3" accent4="accent4" accent5="accent5" accent6="accent6" hlink="hlink" folHlink="folHlink"/>
  <p:sldLayoutIdLst>
    <p:sldLayoutId id="2147484425" r:id="rId1"/>
    <p:sldLayoutId id="2147484426" r:id="rId2"/>
    <p:sldLayoutId id="2147484427" r:id="rId3"/>
    <p:sldLayoutId id="2147484428" r:id="rId4"/>
    <p:sldLayoutId id="2147484429" r:id="rId5"/>
    <p:sldLayoutId id="2147484430" r:id="rId6"/>
    <p:sldLayoutId id="2147484431" r:id="rId7"/>
    <p:sldLayoutId id="2147484432" r:id="rId8"/>
    <p:sldLayoutId id="2147484433" r:id="rId9"/>
    <p:sldLayoutId id="2147484434" r:id="rId10"/>
    <p:sldLayoutId id="2147484435" r:id="rId11"/>
    <p:sldLayoutId id="2147484436" r:id="rId12"/>
    <p:sldLayoutId id="2147484437" r:id="rId13"/>
    <p:sldLayoutId id="2147484438" r:id="rId14"/>
    <p:sldLayoutId id="2147484439" r:id="rId15"/>
    <p:sldLayoutId id="2147484440" r:id="rId16"/>
    <p:sldLayoutId id="2147484441" r:id="rId17"/>
    <p:sldLayoutId id="2147484442" r:id="rId18"/>
    <p:sldLayoutId id="2147484443" r:id="rId19"/>
    <p:sldLayoutId id="2147484444" r:id="rId20"/>
    <p:sldLayoutId id="2147484445" r:id="rId21"/>
    <p:sldLayoutId id="2147484446" r:id="rId22"/>
    <p:sldLayoutId id="2147484447" r:id="rId23"/>
  </p:sldLayoutIdLst>
  <p:txStyles>
    <p:title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Open Sans Light" pitchFamily="34"/>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Open Sans Light" pitchFamily="34"/>
          <a:ea typeface="Open Sans Light" pitchFamily="34"/>
          <a:cs typeface="Open Sans Light"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Open Sans Light" pitchFamily="34"/>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Open Sans Light" pitchFamily="34"/>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Open Sans Light" pitchFamily="34"/>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979550259"/>
      </p:ext>
    </p:extLst>
  </p:cSld>
  <p:clrMap bg1="lt1" tx1="dk1" bg2="lt2" tx2="dk2" accent1="accent1" accent2="accent2" accent3="accent3" accent4="accent4" accent5="accent5" accent6="accent6" hlink="hlink" folHlink="folHlink"/>
  <p:sldLayoutIdLst>
    <p:sldLayoutId id="2147484480" r:id="rId1"/>
    <p:sldLayoutId id="2147484450" r:id="rId2"/>
    <p:sldLayoutId id="2147484451" r:id="rId3"/>
    <p:sldLayoutId id="2147484452" r:id="rId4"/>
    <p:sldLayoutId id="2147484453" r:id="rId5"/>
    <p:sldLayoutId id="2147484454" r:id="rId6"/>
    <p:sldLayoutId id="2147484455" r:id="rId7"/>
    <p:sldLayoutId id="2147484456" r:id="rId8"/>
    <p:sldLayoutId id="2147484457" r:id="rId9"/>
    <p:sldLayoutId id="2147484458" r:id="rId10"/>
    <p:sldLayoutId id="2147484459" r:id="rId11"/>
    <p:sldLayoutId id="2147484460" r:id="rId12"/>
    <p:sldLayoutId id="2147484461" r:id="rId13"/>
    <p:sldLayoutId id="2147484462" r:id="rId14"/>
    <p:sldLayoutId id="2147484463" r:id="rId15"/>
    <p:sldLayoutId id="2147484464" r:id="rId16"/>
    <p:sldLayoutId id="2147484465" r:id="rId17"/>
    <p:sldLayoutId id="2147484466" r:id="rId18"/>
    <p:sldLayoutId id="2147484467" r:id="rId19"/>
    <p:sldLayoutId id="2147484468" r:id="rId20"/>
    <p:sldLayoutId id="2147484469" r:id="rId21"/>
    <p:sldLayoutId id="2147484470" r:id="rId22"/>
    <p:sldLayoutId id="2147484471"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32.jpeg"/><Relationship Id="rId2" Type="http://schemas.openxmlformats.org/officeDocument/2006/relationships/notesSlide" Target="../notesSlides/notesSlide1.xml"/><Relationship Id="rId1" Type="http://schemas.openxmlformats.org/officeDocument/2006/relationships/slideLayout" Target="../slideLayouts/slideLayout78.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s>
</file>

<file path=ppt/slides/_rels/slide10.xml.rels><?xml version="1.0" encoding="UTF-8" standalone="yes"?>
<Relationships xmlns="http://schemas.openxmlformats.org/package/2006/relationships"><Relationship Id="rId3" Type="http://schemas.openxmlformats.org/officeDocument/2006/relationships/hyperlink" Target="https://www.sitra.fi/artikkelit/keskivertosuomalaisen-hiilijalanjalki/"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11.xml.rels><?xml version="1.0" encoding="UTF-8" standalone="yes"?>
<Relationships xmlns="http://schemas.openxmlformats.org/package/2006/relationships"><Relationship Id="rId3" Type="http://schemas.openxmlformats.org/officeDocument/2006/relationships/hyperlink" Target="https://cdn.shortpixel.ai/spai/q_lossy+w_960+to_webp+ret_img/https:/www.sitra.fi/app/uploads/2018/02/2019-12-09-asuminenlogo.png"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hyperlink" Target="https://www.sitra.fi/artikkelit/keskivertosuomalaisen-hiilijalanjalki/" TargetMode="External"/><Relationship Id="rId5" Type="http://schemas.openxmlformats.org/officeDocument/2006/relationships/image" Target="../media/image67.png"/><Relationship Id="rId4" Type="http://schemas.openxmlformats.org/officeDocument/2006/relationships/image" Target="../media/image66.png"/></Relationships>
</file>

<file path=ppt/slides/_rels/slide1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hyperlink" Target="https://www.sitra.fi/artikkelit/keskivertosuomalaisen-hiilijalanjalki/" TargetMode="External"/><Relationship Id="rId4" Type="http://schemas.openxmlformats.org/officeDocument/2006/relationships/image" Target="../media/image69.png"/></Relationships>
</file>

<file path=ppt/slides/_rels/slide13.xml.rels><?xml version="1.0" encoding="UTF-8" standalone="yes"?>
<Relationships xmlns="http://schemas.openxmlformats.org/package/2006/relationships"><Relationship Id="rId3" Type="http://schemas.openxmlformats.org/officeDocument/2006/relationships/hyperlink" Target="https://cdn.shortpixel.ai/spai/q_lossy+w_960+to_webp+ret_img/https:/www.sitra.fi/app/uploads/2018/02/2019-12-09-ruokalogo.png" TargetMode="External"/><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hyperlink" Target="https://www.sitra.fi/artikkelit/keskivertosuomalaisen-hiilijalanjalki/" TargetMode="External"/><Relationship Id="rId5" Type="http://schemas.openxmlformats.org/officeDocument/2006/relationships/image" Target="../media/image71.png"/><Relationship Id="rId4" Type="http://schemas.openxmlformats.org/officeDocument/2006/relationships/image" Target="../media/image70.png"/></Relationships>
</file>

<file path=ppt/slides/_rels/slide1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hyperlink" Target="https://www.sitra.fi/artikkelit/keskivertosuomalaisen-hiilijalanjalki/" TargetMode="External"/><Relationship Id="rId4" Type="http://schemas.openxmlformats.org/officeDocument/2006/relationships/image" Target="../media/image73.png"/></Relationships>
</file>

<file path=ppt/slides/_rels/slide15.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hyperlink" Target="https://m3.jyu.fi/jyumv/ohjelmat/science/muut/polku-2.0/vastuullisuus-yrityksen-arjessa-verkkototeutuksen-tallenteet/recording-04-07-2023-13.56" TargetMode="External"/><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83.xml"/><Relationship Id="rId4" Type="http://schemas.openxmlformats.org/officeDocument/2006/relationships/hyperlink" Target="http://creativecommons.org/licenses/by-nc-sa/4.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48.jpeg"/><Relationship Id="rId13" Type="http://schemas.openxmlformats.org/officeDocument/2006/relationships/image" Target="../media/image53.jpeg"/><Relationship Id="rId18" Type="http://schemas.openxmlformats.org/officeDocument/2006/relationships/image" Target="../media/image58.jpeg"/><Relationship Id="rId3" Type="http://schemas.openxmlformats.org/officeDocument/2006/relationships/image" Target="../media/image43.jpeg"/><Relationship Id="rId7" Type="http://schemas.openxmlformats.org/officeDocument/2006/relationships/image" Target="../media/image47.jpeg"/><Relationship Id="rId12" Type="http://schemas.openxmlformats.org/officeDocument/2006/relationships/image" Target="../media/image52.jpeg"/><Relationship Id="rId17" Type="http://schemas.openxmlformats.org/officeDocument/2006/relationships/image" Target="../media/image57.jpeg"/><Relationship Id="rId2" Type="http://schemas.openxmlformats.org/officeDocument/2006/relationships/notesSlide" Target="../notesSlides/notesSlide5.xml"/><Relationship Id="rId16" Type="http://schemas.openxmlformats.org/officeDocument/2006/relationships/image" Target="../media/image56.jpeg"/><Relationship Id="rId1" Type="http://schemas.openxmlformats.org/officeDocument/2006/relationships/slideLayout" Target="../slideLayouts/slideLayout65.xml"/><Relationship Id="rId6" Type="http://schemas.openxmlformats.org/officeDocument/2006/relationships/image" Target="../media/image46.jpeg"/><Relationship Id="rId11" Type="http://schemas.openxmlformats.org/officeDocument/2006/relationships/image" Target="../media/image51.jpeg"/><Relationship Id="rId5" Type="http://schemas.openxmlformats.org/officeDocument/2006/relationships/image" Target="../media/image45.jpeg"/><Relationship Id="rId15" Type="http://schemas.openxmlformats.org/officeDocument/2006/relationships/image" Target="../media/image55.jpeg"/><Relationship Id="rId10" Type="http://schemas.openxmlformats.org/officeDocument/2006/relationships/image" Target="../media/image50.jpeg"/><Relationship Id="rId19" Type="http://schemas.openxmlformats.org/officeDocument/2006/relationships/image" Target="../media/image59.jpeg"/><Relationship Id="rId4" Type="http://schemas.openxmlformats.org/officeDocument/2006/relationships/image" Target="../media/image44.jpeg"/><Relationship Id="rId9" Type="http://schemas.openxmlformats.org/officeDocument/2006/relationships/image" Target="../media/image49.jpeg"/><Relationship Id="rId14" Type="http://schemas.openxmlformats.org/officeDocument/2006/relationships/image" Target="../media/image54.jpeg"/></Relationships>
</file>

<file path=ppt/slides/_rels/slide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xml"/><Relationship Id="rId1" Type="http://schemas.openxmlformats.org/officeDocument/2006/relationships/slideLayout" Target="../slideLayouts/slideLayout83.xml"/><Relationship Id="rId5" Type="http://schemas.openxmlformats.org/officeDocument/2006/relationships/image" Target="../media/image63.svg"/><Relationship Id="rId4" Type="http://schemas.openxmlformats.org/officeDocument/2006/relationships/image" Target="../media/image62.png"/></Relationships>
</file>

<file path=ppt/slides/_rels/slide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5" name="Suorakulmio: Pyöristetyt kulmat 24">
            <a:extLst>
              <a:ext uri="{FF2B5EF4-FFF2-40B4-BE49-F238E27FC236}">
                <a16:creationId xmlns:a16="http://schemas.microsoft.com/office/drawing/2014/main" id="{4AE41F24-3728-F82C-6B6A-FFC2CB08AC65}"/>
              </a:ext>
              <a:ext uri="{C183D7F6-B498-43B3-948B-1728B52AA6E4}">
                <adec:decorative xmlns:adec="http://schemas.microsoft.com/office/drawing/2017/decorative" val="1"/>
              </a:ext>
            </a:extLst>
          </p:cNvPr>
          <p:cNvSpPr>
            <a:spLocks noChangeAspect="1"/>
          </p:cNvSpPr>
          <p:nvPr/>
        </p:nvSpPr>
        <p:spPr>
          <a:xfrm>
            <a:off x="141042" y="81000"/>
            <a:ext cx="11904000" cy="6696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2" name="Otsikko 1">
            <a:extLst>
              <a:ext uri="{FF2B5EF4-FFF2-40B4-BE49-F238E27FC236}">
                <a16:creationId xmlns:a16="http://schemas.microsoft.com/office/drawing/2014/main" id="{8A88BA5A-AEB2-FEC3-B235-97028DF8A388}"/>
              </a:ext>
            </a:extLst>
          </p:cNvPr>
          <p:cNvSpPr>
            <a:spLocks noGrp="1"/>
          </p:cNvSpPr>
          <p:nvPr>
            <p:ph type="ctrTitle"/>
          </p:nvPr>
        </p:nvSpPr>
        <p:spPr>
          <a:xfrm>
            <a:off x="2144485" y="1982622"/>
            <a:ext cx="7903029" cy="1093262"/>
          </a:xfrm>
        </p:spPr>
        <p:txBody>
          <a:bodyPr>
            <a:normAutofit/>
          </a:bodyPr>
          <a:lstStyle/>
          <a:p>
            <a:r>
              <a:rPr lang="fi-FI"/>
              <a:t>Hiilijalanjälki</a:t>
            </a:r>
          </a:p>
        </p:txBody>
      </p:sp>
      <p:grpSp>
        <p:nvGrpSpPr>
          <p:cNvPr id="24" name="Ryhmä 23">
            <a:extLst>
              <a:ext uri="{FF2B5EF4-FFF2-40B4-BE49-F238E27FC236}">
                <a16:creationId xmlns:a16="http://schemas.microsoft.com/office/drawing/2014/main" id="{E7E865A6-E274-19B3-9D09-5C0007C9BBA8}"/>
              </a:ext>
              <a:ext uri="{C183D7F6-B498-43B3-948B-1728B52AA6E4}">
                <adec:decorative xmlns:adec="http://schemas.microsoft.com/office/drawing/2017/decorative" val="1"/>
              </a:ext>
            </a:extLst>
          </p:cNvPr>
          <p:cNvGrpSpPr>
            <a:grpSpLocks noChangeAspect="1"/>
          </p:cNvGrpSpPr>
          <p:nvPr/>
        </p:nvGrpSpPr>
        <p:grpSpPr>
          <a:xfrm>
            <a:off x="998859" y="3429000"/>
            <a:ext cx="10194281" cy="1080000"/>
            <a:chOff x="1738877" y="3677929"/>
            <a:chExt cx="8714243" cy="923202"/>
          </a:xfrm>
        </p:grpSpPr>
        <p:pic>
          <p:nvPicPr>
            <p:cNvPr id="5" name="Kuva 4" descr="Kuva, joka sisältää kohteen clipart, Grafiikka, logo, kuvitus&#10;&#10;Kuvaus luotu automaattisesti">
              <a:extLst>
                <a:ext uri="{FF2B5EF4-FFF2-40B4-BE49-F238E27FC236}">
                  <a16:creationId xmlns:a16="http://schemas.microsoft.com/office/drawing/2014/main" id="{A78D5BE9-36E0-9E18-4280-950706C20A2E}"/>
                </a:ext>
              </a:extLst>
            </p:cNvPr>
            <p:cNvPicPr>
              <a:picLocks noChangeAspect="1"/>
            </p:cNvPicPr>
            <p:nvPr/>
          </p:nvPicPr>
          <p:blipFill>
            <a:blip r:embed="rId3">
              <a:duotone>
                <a:schemeClr val="accent6">
                  <a:shade val="45000"/>
                  <a:satMod val="135000"/>
                </a:schemeClr>
                <a:prstClr val="white"/>
              </a:duotone>
            </a:blip>
            <a:stretch>
              <a:fillRect/>
            </a:stretch>
          </p:blipFill>
          <p:spPr>
            <a:xfrm>
              <a:off x="9580563" y="3728010"/>
              <a:ext cx="872557" cy="811477"/>
            </a:xfrm>
            <a:prstGeom prst="rect">
              <a:avLst/>
            </a:prstGeom>
          </p:spPr>
        </p:pic>
        <p:pic>
          <p:nvPicPr>
            <p:cNvPr id="7" name="Kuva 6" descr="Kuva, joka sisältää kohteen Grafiikka, clipart, ympyrä, symboli&#10;&#10;Kuvaus luotu automaattisesti">
              <a:extLst>
                <a:ext uri="{FF2B5EF4-FFF2-40B4-BE49-F238E27FC236}">
                  <a16:creationId xmlns:a16="http://schemas.microsoft.com/office/drawing/2014/main" id="{75B359D0-D5A9-015F-15BE-447A9EA0F1BB}"/>
                </a:ext>
              </a:extLst>
            </p:cNvPr>
            <p:cNvPicPr>
              <a:picLocks noChangeAspect="1"/>
            </p:cNvPicPr>
            <p:nvPr/>
          </p:nvPicPr>
          <p:blipFill>
            <a:blip r:embed="rId4">
              <a:duotone>
                <a:schemeClr val="accent6">
                  <a:shade val="45000"/>
                  <a:satMod val="135000"/>
                </a:schemeClr>
                <a:prstClr val="white"/>
              </a:duotone>
            </a:blip>
            <a:stretch>
              <a:fillRect/>
            </a:stretch>
          </p:blipFill>
          <p:spPr>
            <a:xfrm>
              <a:off x="6657678" y="3684485"/>
              <a:ext cx="896365" cy="896365"/>
            </a:xfrm>
            <a:prstGeom prst="rect">
              <a:avLst/>
            </a:prstGeom>
          </p:spPr>
        </p:pic>
        <p:pic>
          <p:nvPicPr>
            <p:cNvPr id="9" name="Kuva 8" descr="Kuva, joka sisältää kohteen clipart, Grafiikka, Fontti, logo&#10;&#10;Kuvaus luotu automaattisesti">
              <a:extLst>
                <a:ext uri="{FF2B5EF4-FFF2-40B4-BE49-F238E27FC236}">
                  <a16:creationId xmlns:a16="http://schemas.microsoft.com/office/drawing/2014/main" id="{0CF74A0F-3F3C-D9B3-2FF6-DC900D21DD58}"/>
                </a:ext>
              </a:extLst>
            </p:cNvPr>
            <p:cNvPicPr>
              <a:picLocks noChangeAspect="1"/>
            </p:cNvPicPr>
            <p:nvPr/>
          </p:nvPicPr>
          <p:blipFill>
            <a:blip r:embed="rId5">
              <a:duotone>
                <a:schemeClr val="accent6">
                  <a:shade val="45000"/>
                  <a:satMod val="135000"/>
                </a:schemeClr>
                <a:prstClr val="white"/>
              </a:duotone>
            </a:blip>
            <a:stretch>
              <a:fillRect/>
            </a:stretch>
          </p:blipFill>
          <p:spPr>
            <a:xfrm>
              <a:off x="7642945" y="3677929"/>
              <a:ext cx="896364" cy="896364"/>
            </a:xfrm>
            <a:prstGeom prst="rect">
              <a:avLst/>
            </a:prstGeom>
          </p:spPr>
        </p:pic>
        <p:pic>
          <p:nvPicPr>
            <p:cNvPr id="11" name="Kuva 10" descr="Kuva, joka sisältää kohteen clipart, Grafiikka, logo, Fontti&#10;&#10;Kuvaus luotu automaattisesti">
              <a:extLst>
                <a:ext uri="{FF2B5EF4-FFF2-40B4-BE49-F238E27FC236}">
                  <a16:creationId xmlns:a16="http://schemas.microsoft.com/office/drawing/2014/main" id="{C0FD2872-EEAE-116B-A738-313D664F5F50}"/>
                </a:ext>
              </a:extLst>
            </p:cNvPr>
            <p:cNvPicPr>
              <a:picLocks noChangeAspect="1"/>
            </p:cNvPicPr>
            <p:nvPr/>
          </p:nvPicPr>
          <p:blipFill>
            <a:blip r:embed="rId6">
              <a:duotone>
                <a:schemeClr val="accent6">
                  <a:shade val="45000"/>
                  <a:satMod val="135000"/>
                </a:schemeClr>
                <a:prstClr val="white"/>
              </a:duotone>
            </a:blip>
            <a:stretch>
              <a:fillRect/>
            </a:stretch>
          </p:blipFill>
          <p:spPr>
            <a:xfrm>
              <a:off x="5645288" y="3704766"/>
              <a:ext cx="896365" cy="896365"/>
            </a:xfrm>
            <a:prstGeom prst="rect">
              <a:avLst/>
            </a:prstGeom>
          </p:spPr>
        </p:pic>
        <p:pic>
          <p:nvPicPr>
            <p:cNvPr id="13" name="Kuva 12" descr="Kuva, joka sisältää kohteen clipart, piirros, kuvitus, animaatio&#10;&#10;Kuvaus luotu automaattisesti">
              <a:extLst>
                <a:ext uri="{FF2B5EF4-FFF2-40B4-BE49-F238E27FC236}">
                  <a16:creationId xmlns:a16="http://schemas.microsoft.com/office/drawing/2014/main" id="{FBBF2E8B-E3CF-BE8A-31D7-EEA5423F2B5B}"/>
                </a:ext>
              </a:extLst>
            </p:cNvPr>
            <p:cNvPicPr>
              <a:picLocks noChangeAspect="1"/>
            </p:cNvPicPr>
            <p:nvPr/>
          </p:nvPicPr>
          <p:blipFill>
            <a:blip r:embed="rId7">
              <a:duotone>
                <a:schemeClr val="accent6">
                  <a:shade val="45000"/>
                  <a:satMod val="135000"/>
                </a:schemeClr>
                <a:prstClr val="white"/>
              </a:duotone>
            </a:blip>
            <a:stretch>
              <a:fillRect/>
            </a:stretch>
          </p:blipFill>
          <p:spPr>
            <a:xfrm>
              <a:off x="2711502" y="3711748"/>
              <a:ext cx="882400" cy="882400"/>
            </a:xfrm>
            <a:prstGeom prst="rect">
              <a:avLst/>
            </a:prstGeom>
          </p:spPr>
        </p:pic>
        <p:pic>
          <p:nvPicPr>
            <p:cNvPr id="15" name="Kuva 14" descr="Kuva, joka sisältää kohteen clipart, Grafiikka, ympyrä, piirros&#10;&#10;Kuvaus luotu automaattisesti">
              <a:extLst>
                <a:ext uri="{FF2B5EF4-FFF2-40B4-BE49-F238E27FC236}">
                  <a16:creationId xmlns:a16="http://schemas.microsoft.com/office/drawing/2014/main" id="{9DFD0A21-868D-1AF2-55D7-627BE49F47BF}"/>
                </a:ext>
              </a:extLst>
            </p:cNvPr>
            <p:cNvPicPr>
              <a:picLocks noChangeAspect="1"/>
            </p:cNvPicPr>
            <p:nvPr/>
          </p:nvPicPr>
          <p:blipFill>
            <a:blip r:embed="rId8">
              <a:duotone>
                <a:schemeClr val="accent6">
                  <a:shade val="45000"/>
                  <a:satMod val="135000"/>
                </a:schemeClr>
                <a:prstClr val="white"/>
              </a:duotone>
            </a:blip>
            <a:stretch>
              <a:fillRect/>
            </a:stretch>
          </p:blipFill>
          <p:spPr>
            <a:xfrm>
              <a:off x="1738877" y="3704766"/>
              <a:ext cx="896365" cy="896365"/>
            </a:xfrm>
            <a:prstGeom prst="rect">
              <a:avLst/>
            </a:prstGeom>
          </p:spPr>
        </p:pic>
        <p:pic>
          <p:nvPicPr>
            <p:cNvPr id="17" name="Kuva 16" descr="Kuva, joka sisältää kohteen clipart, animaatio, Grafiikka, luovuus&#10;&#10;Kuvaus luotu automaattisesti">
              <a:extLst>
                <a:ext uri="{FF2B5EF4-FFF2-40B4-BE49-F238E27FC236}">
                  <a16:creationId xmlns:a16="http://schemas.microsoft.com/office/drawing/2014/main" id="{3E54A641-A783-3292-F071-74787A9A6C7C}"/>
                </a:ext>
              </a:extLst>
            </p:cNvPr>
            <p:cNvPicPr>
              <a:picLocks noChangeAspect="1"/>
            </p:cNvPicPr>
            <p:nvPr/>
          </p:nvPicPr>
          <p:blipFill>
            <a:blip r:embed="rId9">
              <a:duotone>
                <a:schemeClr val="accent6">
                  <a:shade val="45000"/>
                  <a:satMod val="135000"/>
                </a:schemeClr>
                <a:prstClr val="white"/>
              </a:duotone>
            </a:blip>
            <a:stretch>
              <a:fillRect/>
            </a:stretch>
          </p:blipFill>
          <p:spPr>
            <a:xfrm>
              <a:off x="8624439" y="3720372"/>
              <a:ext cx="871775" cy="811477"/>
            </a:xfrm>
            <a:prstGeom prst="rect">
              <a:avLst/>
            </a:prstGeom>
          </p:spPr>
        </p:pic>
        <p:pic>
          <p:nvPicPr>
            <p:cNvPr id="19" name="Kuva 18" descr="Kuva, joka sisältää kohteen symboli, clipart, Grafiikka, logo&#10;&#10;Kuvaus luotu automaattisesti">
              <a:extLst>
                <a:ext uri="{FF2B5EF4-FFF2-40B4-BE49-F238E27FC236}">
                  <a16:creationId xmlns:a16="http://schemas.microsoft.com/office/drawing/2014/main" id="{7E177F68-6FDF-1246-2795-1D5F8E8C034B}"/>
                </a:ext>
              </a:extLst>
            </p:cNvPr>
            <p:cNvPicPr>
              <a:picLocks noChangeAspect="1"/>
            </p:cNvPicPr>
            <p:nvPr/>
          </p:nvPicPr>
          <p:blipFill>
            <a:blip r:embed="rId10">
              <a:duotone>
                <a:schemeClr val="accent6">
                  <a:shade val="45000"/>
                  <a:satMod val="135000"/>
                </a:schemeClr>
                <a:prstClr val="white"/>
              </a:duotone>
            </a:blip>
            <a:stretch>
              <a:fillRect/>
            </a:stretch>
          </p:blipFill>
          <p:spPr>
            <a:xfrm>
              <a:off x="3674937" y="3723407"/>
              <a:ext cx="871538" cy="814888"/>
            </a:xfrm>
            <a:prstGeom prst="rect">
              <a:avLst/>
            </a:prstGeom>
          </p:spPr>
        </p:pic>
        <p:pic>
          <p:nvPicPr>
            <p:cNvPr id="21" name="Kuva 20" descr="Kuva, joka sisältää kohteen clipart, Grafiikka, kuvitus, Sabluuna&#10;&#10;Kuvaus luotu automaattisesti">
              <a:extLst>
                <a:ext uri="{FF2B5EF4-FFF2-40B4-BE49-F238E27FC236}">
                  <a16:creationId xmlns:a16="http://schemas.microsoft.com/office/drawing/2014/main" id="{60AF0B00-FE3E-B08C-7D80-E71B58BE71B1}"/>
                </a:ext>
              </a:extLst>
            </p:cNvPr>
            <p:cNvPicPr>
              <a:picLocks noChangeAspect="1"/>
            </p:cNvPicPr>
            <p:nvPr/>
          </p:nvPicPr>
          <p:blipFill>
            <a:blip r:embed="rId11"/>
            <a:stretch>
              <a:fillRect/>
            </a:stretch>
          </p:blipFill>
          <p:spPr>
            <a:xfrm>
              <a:off x="4657725" y="3727038"/>
              <a:ext cx="871538" cy="811257"/>
            </a:xfrm>
            <a:prstGeom prst="rect">
              <a:avLst/>
            </a:prstGeom>
          </p:spPr>
        </p:pic>
      </p:grpSp>
      <p:pic>
        <p:nvPicPr>
          <p:cNvPr id="27" name="Kuva 26">
            <a:extLst>
              <a:ext uri="{FF2B5EF4-FFF2-40B4-BE49-F238E27FC236}">
                <a16:creationId xmlns:a16="http://schemas.microsoft.com/office/drawing/2014/main" id="{160E7BDC-F9E2-D042-7A20-213C192EA00F}"/>
              </a:ext>
              <a:ext uri="{C183D7F6-B498-43B3-948B-1728B52AA6E4}">
                <adec:decorative xmlns:adec="http://schemas.microsoft.com/office/drawing/2017/decorative" val="1"/>
              </a:ext>
            </a:extLst>
          </p:cNvPr>
          <p:cNvPicPr>
            <a:picLocks noChangeAspect="1"/>
          </p:cNvPicPr>
          <p:nvPr/>
        </p:nvPicPr>
        <p:blipFill>
          <a:blip r:embed="rId12"/>
          <a:stretch>
            <a:fillRect/>
          </a:stretch>
        </p:blipFill>
        <p:spPr>
          <a:xfrm>
            <a:off x="3993112" y="5806550"/>
            <a:ext cx="3912569" cy="970450"/>
          </a:xfrm>
          <a:prstGeom prst="rect">
            <a:avLst/>
          </a:prstGeom>
        </p:spPr>
      </p:pic>
      <p:sp>
        <p:nvSpPr>
          <p:cNvPr id="34" name="Tekstiruutu 33">
            <a:extLst>
              <a:ext uri="{FF2B5EF4-FFF2-40B4-BE49-F238E27FC236}">
                <a16:creationId xmlns:a16="http://schemas.microsoft.com/office/drawing/2014/main" id="{ED739C37-A4AD-0A5C-84A4-2F17F76DA980}"/>
              </a:ext>
            </a:extLst>
          </p:cNvPr>
          <p:cNvSpPr txBox="1"/>
          <p:nvPr/>
        </p:nvSpPr>
        <p:spPr>
          <a:xfrm>
            <a:off x="4304975" y="4598905"/>
            <a:ext cx="1242001"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1400" b="1" i="0" u="none" strike="noStrike" kern="1200" cap="none" spc="0" normalizeH="0" baseline="0" noProof="0">
                <a:ln>
                  <a:noFill/>
                </a:ln>
                <a:solidFill>
                  <a:srgbClr val="393A3C"/>
                </a:solidFill>
                <a:effectLst/>
                <a:uLnTx/>
                <a:uFillTx/>
                <a:latin typeface="Calibri" panose="020F0502020204030204"/>
                <a:ea typeface="+mn-ea"/>
                <a:cs typeface="+mn-cs"/>
              </a:rPr>
              <a:t>Hiilijalanjälki</a:t>
            </a:r>
          </a:p>
        </p:txBody>
      </p:sp>
    </p:spTree>
    <p:extLst>
      <p:ext uri="{BB962C8B-B14F-4D97-AF65-F5344CB8AC3E}">
        <p14:creationId xmlns:p14="http://schemas.microsoft.com/office/powerpoint/2010/main" val="3677751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764A1-2F98-4D1B-97C1-193E69DC9D71}"/>
              </a:ext>
            </a:extLst>
          </p:cNvPr>
          <p:cNvSpPr>
            <a:spLocks noGrp="1"/>
          </p:cNvSpPr>
          <p:nvPr>
            <p:ph type="title"/>
          </p:nvPr>
        </p:nvSpPr>
        <p:spPr/>
        <p:txBody>
          <a:bodyPr/>
          <a:lstStyle/>
          <a:p>
            <a:r>
              <a:rPr lang="fi-FI">
                <a:solidFill>
                  <a:srgbClr val="262728"/>
                </a:solidFill>
              </a:rPr>
              <a:t>Keskivertosuomalaisen hiilijalanjälki 1/5</a:t>
            </a:r>
          </a:p>
        </p:txBody>
      </p:sp>
      <p:pic>
        <p:nvPicPr>
          <p:cNvPr id="1026" name="Picture 2" descr="Keskivertosuomalaisen hiilijalanjälki on 10 300 kg ja se jakautuu asumisen (2100), ruoan (1800), liikenteen ja matkailun (3000) sekä muun kulutuksen (3400) mukaan.">
            <a:hlinkClick r:id="rId3"/>
            <a:extLst>
              <a:ext uri="{FF2B5EF4-FFF2-40B4-BE49-F238E27FC236}">
                <a16:creationId xmlns:a16="http://schemas.microsoft.com/office/drawing/2014/main" id="{38A27123-F797-4B61-A7C1-56E86E1AD659}"/>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704389" y="1319954"/>
            <a:ext cx="8783221" cy="464504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82C0619-E79A-40BB-942E-60CEB0C50E28}"/>
              </a:ext>
            </a:extLst>
          </p:cNvPr>
          <p:cNvSpPr txBox="1"/>
          <p:nvPr/>
        </p:nvSpPr>
        <p:spPr>
          <a:xfrm>
            <a:off x="6766676" y="5965000"/>
            <a:ext cx="48592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Kuva: </a:t>
            </a: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hlinkClick r:id="rId3"/>
              </a:rPr>
              <a:t>Keskivertosuomalaisen hiilijalanjälki - Sitra</a:t>
            </a: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5674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643DF32-8E51-1FF7-2E1B-25605EA6CC10}"/>
              </a:ext>
            </a:extLst>
          </p:cNvPr>
          <p:cNvSpPr>
            <a:spLocks noGrp="1"/>
          </p:cNvSpPr>
          <p:nvPr>
            <p:ph type="title"/>
          </p:nvPr>
        </p:nvSpPr>
        <p:spPr/>
        <p:txBody>
          <a:bodyPr/>
          <a:lstStyle/>
          <a:p>
            <a:r>
              <a:rPr lang="fi-FI"/>
              <a:t>Keskivertosuomalaisen hiilijalanjälki 2/5</a:t>
            </a:r>
          </a:p>
        </p:txBody>
      </p:sp>
      <p:pic>
        <p:nvPicPr>
          <p:cNvPr id="4" name="Picture 3" descr="Keskivertosuomalaisen hiilijalanjäljessä asumisen osuus koostuu sähköstä (860), lämmityksestä (800), asunnosta (400) ja käyttövedestä (10). ">
            <a:hlinkClick r:id="rId3"/>
            <a:extLst>
              <a:ext uri="{FF2B5EF4-FFF2-40B4-BE49-F238E27FC236}">
                <a16:creationId xmlns:a16="http://schemas.microsoft.com/office/drawing/2014/main" id="{F20FBF54-8B02-48F6-8744-B66CDF8EB295}"/>
              </a:ext>
            </a:extLst>
          </p:cNvPr>
          <p:cNvPicPr>
            <a:picLocks noChangeAspect="1"/>
          </p:cNvPicPr>
          <p:nvPr/>
        </p:nvPicPr>
        <p:blipFill rotWithShape="1">
          <a:blip r:embed="rId4">
            <a:extLst>
              <a:ext uri="{28A0092B-C50C-407E-A947-70E740481C1C}">
                <a14:useLocalDpi xmlns:a14="http://schemas.microsoft.com/office/drawing/2010/main" val="0"/>
              </a:ext>
            </a:extLst>
          </a:blip>
          <a:srcRect t="3809"/>
          <a:stretch/>
        </p:blipFill>
        <p:spPr>
          <a:xfrm>
            <a:off x="1042392" y="1719357"/>
            <a:ext cx="3385408" cy="4528002"/>
          </a:xfrm>
          <a:prstGeom prst="rect">
            <a:avLst/>
          </a:prstGeom>
        </p:spPr>
      </p:pic>
      <p:pic>
        <p:nvPicPr>
          <p:cNvPr id="5" name="Kuva 4" descr="Keskivertosuomalaisen hiilijalanjäljessä liikkumisen osuus koostuu henkilöautoilusta (2240 kg CO2e), joukkoliikenteestä (50), lentomatkailusta (630), laivamatkailusta (10), polkupyöräilystä (4) ja muista (120 kg CO2e). ">
            <a:extLst>
              <a:ext uri="{FF2B5EF4-FFF2-40B4-BE49-F238E27FC236}">
                <a16:creationId xmlns:a16="http://schemas.microsoft.com/office/drawing/2014/main" id="{6814C2A4-E680-9F34-F194-4ECD56279969}"/>
              </a:ext>
            </a:extLst>
          </p:cNvPr>
          <p:cNvPicPr>
            <a:picLocks noChangeAspect="1"/>
          </p:cNvPicPr>
          <p:nvPr/>
        </p:nvPicPr>
        <p:blipFill>
          <a:blip r:embed="rId5"/>
          <a:stretch>
            <a:fillRect/>
          </a:stretch>
        </p:blipFill>
        <p:spPr>
          <a:xfrm>
            <a:off x="6567055" y="1558827"/>
            <a:ext cx="3519083" cy="4717202"/>
          </a:xfrm>
          <a:prstGeom prst="rect">
            <a:avLst/>
          </a:prstGeom>
        </p:spPr>
      </p:pic>
      <p:sp>
        <p:nvSpPr>
          <p:cNvPr id="6" name="TextBox 5">
            <a:extLst>
              <a:ext uri="{FF2B5EF4-FFF2-40B4-BE49-F238E27FC236}">
                <a16:creationId xmlns:a16="http://schemas.microsoft.com/office/drawing/2014/main" id="{8C148DBA-142D-0C8E-0870-D94777A276EE}"/>
              </a:ext>
            </a:extLst>
          </p:cNvPr>
          <p:cNvSpPr txBox="1"/>
          <p:nvPr/>
        </p:nvSpPr>
        <p:spPr>
          <a:xfrm>
            <a:off x="3773929" y="6323598"/>
            <a:ext cx="4644142"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rPr>
              <a:t>Kuvat: </a:t>
            </a: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hlinkClick r:id="rId6"/>
              </a:rPr>
              <a:t>Keskivertosuomalaisen hiilijalanjälki - Sitra</a:t>
            </a:r>
            <a:endPar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5426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DEB2D25-6E37-C917-8554-94E61CF5F6A8}"/>
              </a:ext>
            </a:extLst>
          </p:cNvPr>
          <p:cNvSpPr>
            <a:spLocks noGrp="1"/>
          </p:cNvSpPr>
          <p:nvPr>
            <p:ph type="title"/>
          </p:nvPr>
        </p:nvSpPr>
        <p:spPr/>
        <p:txBody>
          <a:bodyPr/>
          <a:lstStyle/>
          <a:p>
            <a:r>
              <a:rPr lang="fi-FI"/>
              <a:t>Keskivertosuomalaisen hiilijalanjälki 3/5 </a:t>
            </a:r>
          </a:p>
        </p:txBody>
      </p:sp>
      <p:pic>
        <p:nvPicPr>
          <p:cNvPr id="4" name="Sisällön paikkamerkki 3" descr="Palkkikaavio energiamuotojen hiilijalanjäljistä. Suurimmat hiilijalanjäljet ovat tavallisella sähköllä, kevyellä polttoöljyllä, maakaasulla ja kaukolämmöllä. Pienimmät hiilijalanjäljet vihreällä kaukolämmöllä, puulla/pelleteillä ja ekosähköllä.">
            <a:extLst>
              <a:ext uri="{FF2B5EF4-FFF2-40B4-BE49-F238E27FC236}">
                <a16:creationId xmlns:a16="http://schemas.microsoft.com/office/drawing/2014/main" id="{65B748D7-D181-5E45-713F-BA5FCD1B7823}"/>
              </a:ext>
            </a:extLst>
          </p:cNvPr>
          <p:cNvPicPr>
            <a:picLocks noGrp="1" noChangeAspect="1"/>
          </p:cNvPicPr>
          <p:nvPr>
            <p:ph idx="4294967295"/>
          </p:nvPr>
        </p:nvPicPr>
        <p:blipFill rotWithShape="1">
          <a:blip r:embed="rId3"/>
          <a:srcRect t="5274"/>
          <a:stretch/>
        </p:blipFill>
        <p:spPr>
          <a:xfrm>
            <a:off x="556598" y="1690688"/>
            <a:ext cx="5287963" cy="4141787"/>
          </a:xfrm>
          <a:prstGeom prst="rect">
            <a:avLst/>
          </a:prstGeom>
        </p:spPr>
      </p:pic>
      <p:pic>
        <p:nvPicPr>
          <p:cNvPr id="1026" name="Picture 2" descr="Palkkikaavio liikennemuotojen hiilijalanjäljistä. Suurimmat hiilijalanjäljet lentokoneilla, bensa- ja dieselautoilla sekä sähköautoilla. Pienimmät hiilijalanjäljet junilla, polku- ja sähköpyörillä sekä metroilla ja raitiovaunuilla.">
            <a:extLst>
              <a:ext uri="{FF2B5EF4-FFF2-40B4-BE49-F238E27FC236}">
                <a16:creationId xmlns:a16="http://schemas.microsoft.com/office/drawing/2014/main" id="{0A1C4DD4-A264-CA1F-EC3B-6B7A633E4D3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809"/>
          <a:stretch/>
        </p:blipFill>
        <p:spPr bwMode="auto">
          <a:xfrm>
            <a:off x="6291334" y="1690688"/>
            <a:ext cx="4615692" cy="453198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029DB46-2361-4288-8997-53D7C84B3797}"/>
              </a:ext>
            </a:extLst>
          </p:cNvPr>
          <p:cNvSpPr txBox="1"/>
          <p:nvPr/>
        </p:nvSpPr>
        <p:spPr>
          <a:xfrm>
            <a:off x="3556363" y="5853338"/>
            <a:ext cx="609382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Kuvat: </a:t>
            </a: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hlinkClick r:id="rId5"/>
              </a:rPr>
              <a:t>Keskivertosuomalaisen</a:t>
            </a: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hlinkClick r:id="rId5"/>
              </a:rPr>
              <a:t> hiilijalanjälki - Sitra</a:t>
            </a: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6919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Keskivertosuomalaisen hiilijalanjäljessä ruuan osuus koostuu punaisesta lihasta (560), juustoista (340), muista maitotuotteista (290) sekä kanasta, kalasta ja kananmunasta (170). ">
            <a:hlinkClick r:id="rId3"/>
            <a:extLst>
              <a:ext uri="{FF2B5EF4-FFF2-40B4-BE49-F238E27FC236}">
                <a16:creationId xmlns:a16="http://schemas.microsoft.com/office/drawing/2014/main" id="{61066C9E-8E4B-4F67-9312-BC728C93EEB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637"/>
          <a:stretch/>
        </p:blipFill>
        <p:spPr bwMode="auto">
          <a:xfrm>
            <a:off x="1295896" y="1617851"/>
            <a:ext cx="3418980" cy="4580915"/>
          </a:xfrm>
          <a:prstGeom prst="rect">
            <a:avLst/>
          </a:prstGeom>
          <a:noFill/>
          <a:extLst>
            <a:ext uri="{909E8E84-426E-40DD-AFC4-6F175D3DCCD1}">
              <a14:hiddenFill xmlns:a14="http://schemas.microsoft.com/office/drawing/2010/main">
                <a:solidFill>
                  <a:srgbClr val="FFFFFF"/>
                </a:solidFill>
              </a14:hiddenFill>
            </a:ext>
          </a:extLst>
        </p:spPr>
      </p:pic>
      <p:sp>
        <p:nvSpPr>
          <p:cNvPr id="2" name="Otsikko 1">
            <a:extLst>
              <a:ext uri="{FF2B5EF4-FFF2-40B4-BE49-F238E27FC236}">
                <a16:creationId xmlns:a16="http://schemas.microsoft.com/office/drawing/2014/main" id="{FDF46BA8-C954-1714-DC90-5840AC10B6DD}"/>
              </a:ext>
            </a:extLst>
          </p:cNvPr>
          <p:cNvSpPr>
            <a:spLocks noGrp="1"/>
          </p:cNvSpPr>
          <p:nvPr>
            <p:ph type="title"/>
          </p:nvPr>
        </p:nvSpPr>
        <p:spPr/>
        <p:txBody>
          <a:bodyPr/>
          <a:lstStyle/>
          <a:p>
            <a:r>
              <a:rPr lang="fi-FI"/>
              <a:t>Keskivertosuomalaisen hiilijalanjälki 4/5</a:t>
            </a:r>
          </a:p>
        </p:txBody>
      </p:sp>
      <p:pic>
        <p:nvPicPr>
          <p:cNvPr id="3" name="Kuva 2" descr="Keskivertosuomalaisen hiilijalanjäljessä muun kulutuksen osuus koostuu vapaa-ajasta ja palveluista (1690 kg CO2e), kodin kulutustavaroista (1140), lemmikeistä (190) ja mökkeilystä (360 kg CO2e). ">
            <a:extLst>
              <a:ext uri="{FF2B5EF4-FFF2-40B4-BE49-F238E27FC236}">
                <a16:creationId xmlns:a16="http://schemas.microsoft.com/office/drawing/2014/main" id="{CA764E32-ADA3-66F2-2954-55F932AD485B}"/>
              </a:ext>
            </a:extLst>
          </p:cNvPr>
          <p:cNvPicPr>
            <a:picLocks noChangeAspect="1"/>
          </p:cNvPicPr>
          <p:nvPr/>
        </p:nvPicPr>
        <p:blipFill>
          <a:blip r:embed="rId5"/>
          <a:stretch>
            <a:fillRect/>
          </a:stretch>
        </p:blipFill>
        <p:spPr>
          <a:xfrm>
            <a:off x="6756643" y="1690688"/>
            <a:ext cx="3389670" cy="4523624"/>
          </a:xfrm>
          <a:prstGeom prst="rect">
            <a:avLst/>
          </a:prstGeom>
        </p:spPr>
      </p:pic>
      <p:sp>
        <p:nvSpPr>
          <p:cNvPr id="5" name="TextBox 4">
            <a:extLst>
              <a:ext uri="{FF2B5EF4-FFF2-40B4-BE49-F238E27FC236}">
                <a16:creationId xmlns:a16="http://schemas.microsoft.com/office/drawing/2014/main" id="{83D71FC9-05AA-800D-FDA4-D57291D70E91}"/>
              </a:ext>
            </a:extLst>
          </p:cNvPr>
          <p:cNvSpPr txBox="1"/>
          <p:nvPr/>
        </p:nvSpPr>
        <p:spPr>
          <a:xfrm>
            <a:off x="3927506" y="6437016"/>
            <a:ext cx="4336988"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rPr>
              <a:t>Kuvat: </a:t>
            </a: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hlinkClick r:id="rId6"/>
              </a:rPr>
              <a:t>Keskivertosuomalaisen hiilijalanjälki - Sitra</a:t>
            </a:r>
            <a:endPar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4078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006AC9A-984E-A3EF-264B-0F185F2BFD6A}"/>
              </a:ext>
            </a:extLst>
          </p:cNvPr>
          <p:cNvSpPr>
            <a:spLocks noGrp="1"/>
          </p:cNvSpPr>
          <p:nvPr>
            <p:ph type="title"/>
          </p:nvPr>
        </p:nvSpPr>
        <p:spPr/>
        <p:txBody>
          <a:bodyPr/>
          <a:lstStyle/>
          <a:p>
            <a:r>
              <a:rPr lang="fi-FI"/>
              <a:t>Keskivertosuomalaisen hiilijalanjälki 5/5</a:t>
            </a:r>
          </a:p>
        </p:txBody>
      </p:sp>
      <p:pic>
        <p:nvPicPr>
          <p:cNvPr id="4" name="Sisällön paikkamerkki 3" descr="Palkkikaavio ruokien hiilijalanjäljistä. Suurimmat hiilijalanjäljet naudanlihalla, emmental-juustolla ja porsaanlihalla, sekä muillakin eläinperäisillä tuotteilla. Pienimmät hiilijalanjäljet kasvipohjaisilla tuotteilla, erityisesti hedelmillä, vihanneksilla ja viljatuotteilla.">
            <a:extLst>
              <a:ext uri="{FF2B5EF4-FFF2-40B4-BE49-F238E27FC236}">
                <a16:creationId xmlns:a16="http://schemas.microsoft.com/office/drawing/2014/main" id="{1B62C434-3FC7-3A4D-AEA6-6044AE38424E}"/>
              </a:ext>
            </a:extLst>
          </p:cNvPr>
          <p:cNvPicPr>
            <a:picLocks noGrp="1" noChangeAspect="1"/>
          </p:cNvPicPr>
          <p:nvPr>
            <p:ph idx="4294967295"/>
          </p:nvPr>
        </p:nvPicPr>
        <p:blipFill rotWithShape="1">
          <a:blip r:embed="rId3"/>
          <a:srcRect t="3296"/>
          <a:stretch/>
        </p:blipFill>
        <p:spPr>
          <a:xfrm>
            <a:off x="1107647" y="1463097"/>
            <a:ext cx="4416425" cy="4783137"/>
          </a:xfrm>
          <a:prstGeom prst="rect">
            <a:avLst/>
          </a:prstGeom>
        </p:spPr>
      </p:pic>
      <p:pic>
        <p:nvPicPr>
          <p:cNvPr id="2050" name="Picture 2" descr="Palkkikaavio tavaroiden ja palveluiden hiilijalanjäljistä. Suurimmat hiilijalanjäljet peleillä ja leikkikaluilla, muovituotteilla, toimisto- ja tietokoneilla sekä lasituotteilla. Pienimmät hiilijalanjäljet soittimilla, audiovisuaalisilla laitteilla ja painotuotteilla.">
            <a:extLst>
              <a:ext uri="{FF2B5EF4-FFF2-40B4-BE49-F238E27FC236}">
                <a16:creationId xmlns:a16="http://schemas.microsoft.com/office/drawing/2014/main" id="{66A49F32-A98F-E7EF-D6EC-C29C5FAF3F5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459"/>
          <a:stretch/>
        </p:blipFill>
        <p:spPr bwMode="auto">
          <a:xfrm>
            <a:off x="6667929" y="1556243"/>
            <a:ext cx="3960487" cy="45968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91C0828-0B47-1DC8-FA12-4C5F4CE02F0B}"/>
              </a:ext>
            </a:extLst>
          </p:cNvPr>
          <p:cNvSpPr txBox="1"/>
          <p:nvPr/>
        </p:nvSpPr>
        <p:spPr>
          <a:xfrm>
            <a:off x="3955324" y="6323598"/>
            <a:ext cx="4281351"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rPr>
              <a:t>Kuvat: </a:t>
            </a: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hlinkClick r:id="rId5"/>
              </a:rPr>
              <a:t>Keskivertosuomalaisen hiilijalanjälki - Sitra</a:t>
            </a:r>
            <a:endPar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39266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2" name="Otsikko 1" descr="Elämäntapojen keskimääräinen hiilijalanjälki esimerkkivaltioissa vuonna 2017">
            <a:extLst>
              <a:ext uri="{FF2B5EF4-FFF2-40B4-BE49-F238E27FC236}">
                <a16:creationId xmlns:a16="http://schemas.microsoft.com/office/drawing/2014/main" id="{66AB1B16-A2A3-77CB-53FE-E80D4026A1E6}"/>
              </a:ext>
            </a:extLst>
          </p:cNvPr>
          <p:cNvSpPr txBox="1">
            <a:spLocks noGrp="1"/>
          </p:cNvSpPr>
          <p:nvPr>
            <p:ph type="title"/>
          </p:nvPr>
        </p:nvSpPr>
        <p:spPr>
          <a:xfrm>
            <a:off x="838200" y="231350"/>
            <a:ext cx="10587525" cy="14465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00000"/>
              </a:lnSpc>
              <a:spcBef>
                <a:spcPts val="0"/>
              </a:spcBef>
              <a:defRPr/>
            </a:pPr>
            <a:r>
              <a:rPr lang="fi-FI" b="1">
                <a:solidFill>
                  <a:schemeClr val="dk1"/>
                </a:solidFill>
                <a:ea typeface="Calibri"/>
                <a:cs typeface="Calibri"/>
                <a:sym typeface="Calibri"/>
              </a:rPr>
              <a:t>Elämäntapojen keskimääräinen hiilijalanjälki esimerkkivaltioissa vuonna 2017</a:t>
            </a:r>
            <a:endParaRPr kumimoji="0" lang="fi-FI" b="0" i="0" u="none" strike="noStrike" kern="1200" cap="none" spc="0" normalizeH="0" baseline="0" noProof="0">
              <a:ln>
                <a:noFill/>
              </a:ln>
              <a:solidFill>
                <a:schemeClr val="tx1"/>
              </a:solidFill>
              <a:effectLst/>
              <a:uLnTx/>
              <a:uFillTx/>
              <a:ea typeface="+mn-ea"/>
              <a:cs typeface="+mn-cs"/>
            </a:endParaRPr>
          </a:p>
        </p:txBody>
      </p:sp>
      <p:pic>
        <p:nvPicPr>
          <p:cNvPr id="95" name="Google Shape;95;p2" descr="Elämäntapojen keskimääräinen hiilijalanjälki esimerkkivaltioissa vuonna 2017">
            <a:extLst>
              <a:ext uri="{C183D7F6-B498-43B3-948B-1728B52AA6E4}">
                <adec:decorative xmlns:adec="http://schemas.microsoft.com/office/drawing/2017/decorative" val="0"/>
              </a:ext>
            </a:extLst>
          </p:cNvPr>
          <p:cNvPicPr preferRelativeResize="0"/>
          <p:nvPr/>
        </p:nvPicPr>
        <p:blipFill>
          <a:blip r:embed="rId3">
            <a:alphaModFix/>
          </a:blip>
          <a:stretch>
            <a:fillRect/>
          </a:stretch>
        </p:blipFill>
        <p:spPr>
          <a:xfrm>
            <a:off x="4169274" y="1642838"/>
            <a:ext cx="3923013" cy="4579832"/>
          </a:xfrm>
          <a:prstGeom prst="rect">
            <a:avLst/>
          </a:prstGeom>
          <a:noFill/>
          <a:ln>
            <a:noFill/>
          </a:ln>
        </p:spPr>
      </p:pic>
      <p:sp>
        <p:nvSpPr>
          <p:cNvPr id="4" name="Tekstiruutu 3">
            <a:extLst>
              <a:ext uri="{FF2B5EF4-FFF2-40B4-BE49-F238E27FC236}">
                <a16:creationId xmlns:a16="http://schemas.microsoft.com/office/drawing/2014/main" id="{D689C383-D680-10BA-1BF2-FACFE8811EEB}"/>
              </a:ext>
            </a:extLst>
          </p:cNvPr>
          <p:cNvSpPr txBox="1"/>
          <p:nvPr/>
        </p:nvSpPr>
        <p:spPr>
          <a:xfrm>
            <a:off x="8246351" y="5963827"/>
            <a:ext cx="3380658" cy="383709"/>
          </a:xfrm>
          <a:prstGeom prst="rect">
            <a:avLst/>
          </a:prstGeom>
          <a:noFill/>
        </p:spPr>
        <p:txBody>
          <a:bodyPr wrap="square">
            <a:spAutoFit/>
          </a:bodyPr>
          <a:lstStyle/>
          <a:p>
            <a:r>
              <a:rPr kumimoji="0" lang="fi-FI" sz="1800" b="1" i="0" u="none" strike="noStrike" kern="1200" cap="none" spc="0" normalizeH="0" baseline="0" noProof="0">
                <a:ln>
                  <a:noFill/>
                </a:ln>
                <a:solidFill>
                  <a:schemeClr val="tx1"/>
                </a:solidFill>
                <a:effectLst/>
                <a:uLnTx/>
                <a:uFillTx/>
                <a:latin typeface="+mn-lt"/>
                <a:ea typeface="+mn-ea"/>
                <a:cs typeface="+mn-cs"/>
              </a:rPr>
              <a:t>Lähde: </a:t>
            </a:r>
            <a:r>
              <a:rPr kumimoji="0" lang="fi-FI" sz="1800" b="0" i="0" u="none" strike="noStrike" kern="1200" cap="none" spc="0" normalizeH="0" baseline="0" noProof="0">
                <a:ln>
                  <a:noFill/>
                </a:ln>
                <a:solidFill>
                  <a:schemeClr val="tx1"/>
                </a:solidFill>
                <a:effectLst/>
                <a:uLnTx/>
                <a:uFillTx/>
                <a:latin typeface="+mn-lt"/>
                <a:ea typeface="+mn-ea"/>
                <a:cs typeface="+mn-cs"/>
              </a:rPr>
              <a:t>GEOS1, Sanoma Pro 2022</a:t>
            </a:r>
            <a:endParaRPr lang="fi-FI"/>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BEEAA42-A545-4462-14DA-F99291FD46A6}"/>
              </a:ext>
            </a:extLst>
          </p:cNvPr>
          <p:cNvSpPr>
            <a:spLocks noGrp="1"/>
          </p:cNvSpPr>
          <p:nvPr>
            <p:ph type="title"/>
          </p:nvPr>
        </p:nvSpPr>
        <p:spPr>
          <a:xfrm>
            <a:off x="838199" y="365125"/>
            <a:ext cx="10942983" cy="1325563"/>
          </a:xfrm>
        </p:spPr>
        <p:txBody>
          <a:bodyPr vert="horz" lIns="91440" tIns="45720" rIns="91440" bIns="45720" rtlCol="0" anchor="ctr">
            <a:normAutofit/>
          </a:bodyPr>
          <a:lstStyle/>
          <a:p>
            <a:r>
              <a:rPr lang="fi-FI">
                <a:solidFill>
                  <a:schemeClr val="bg1"/>
                </a:solidFill>
              </a:rPr>
              <a:t>Tehtävä 1c. Miten hiilijalanjälki pienemmäksi?</a:t>
            </a:r>
          </a:p>
        </p:txBody>
      </p:sp>
      <p:sp>
        <p:nvSpPr>
          <p:cNvPr id="3" name="Sisällön paikkamerkki 2">
            <a:extLst>
              <a:ext uri="{FF2B5EF4-FFF2-40B4-BE49-F238E27FC236}">
                <a16:creationId xmlns:a16="http://schemas.microsoft.com/office/drawing/2014/main" id="{6ED9E473-B689-2871-AB58-AB6C34A60FC3}"/>
              </a:ext>
            </a:extLst>
          </p:cNvPr>
          <p:cNvSpPr>
            <a:spLocks noGrp="1"/>
          </p:cNvSpPr>
          <p:nvPr>
            <p:ph idx="4294967295"/>
          </p:nvPr>
        </p:nvSpPr>
        <p:spPr>
          <a:xfrm>
            <a:off x="838199" y="1974573"/>
            <a:ext cx="8810625" cy="3828913"/>
          </a:xfrm>
        </p:spPr>
        <p:txBody>
          <a:bodyPr/>
          <a:lstStyle/>
          <a:p>
            <a:r>
              <a:rPr lang="fi-FI">
                <a:solidFill>
                  <a:schemeClr val="bg1"/>
                </a:solidFill>
                <a:latin typeface="+mn-lt"/>
              </a:rPr>
              <a:t>Pohdi parin kanssa tai yksin, miten hiilijalanjälkeä voisi saada pienemmäksi.</a:t>
            </a:r>
          </a:p>
          <a:p>
            <a:r>
              <a:rPr lang="fi-FI">
                <a:solidFill>
                  <a:schemeClr val="bg1"/>
                </a:solidFill>
                <a:latin typeface="+mn-lt"/>
              </a:rPr>
              <a:t>Kirjaa asiat paperille.</a:t>
            </a:r>
          </a:p>
          <a:p>
            <a:r>
              <a:rPr lang="fi-FI">
                <a:solidFill>
                  <a:schemeClr val="bg1"/>
                </a:solidFill>
                <a:latin typeface="+mn-lt"/>
              </a:rPr>
              <a:t>Valitse sellaiset muutokset, joita voisit itse tehdä.</a:t>
            </a:r>
          </a:p>
          <a:p>
            <a:endParaRPr lang="fi-FI">
              <a:solidFill>
                <a:schemeClr val="bg1"/>
              </a:solidFill>
              <a:latin typeface="+mn-lt"/>
            </a:endParaRPr>
          </a:p>
        </p:txBody>
      </p:sp>
    </p:spTree>
    <p:extLst>
      <p:ext uri="{BB962C8B-B14F-4D97-AF65-F5344CB8AC3E}">
        <p14:creationId xmlns:p14="http://schemas.microsoft.com/office/powerpoint/2010/main" val="1560149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F47EC52-6F86-F5C9-B45B-21FC9D2E4623}"/>
              </a:ext>
            </a:extLst>
          </p:cNvPr>
          <p:cNvSpPr>
            <a:spLocks noGrp="1"/>
          </p:cNvSpPr>
          <p:nvPr>
            <p:ph type="title"/>
          </p:nvPr>
        </p:nvSpPr>
        <p:spPr/>
        <p:txBody>
          <a:bodyPr vert="horz" lIns="91440" tIns="45720" rIns="91440" bIns="45720" rtlCol="0" anchor="ctr">
            <a:normAutofit/>
          </a:bodyPr>
          <a:lstStyle/>
          <a:p>
            <a:r>
              <a:rPr lang="fi-FI">
                <a:solidFill>
                  <a:schemeClr val="bg1"/>
                </a:solidFill>
              </a:rPr>
              <a:t>Tehtävä 1d. Hiilijalanjälki muutoksen jälkeen</a:t>
            </a:r>
          </a:p>
        </p:txBody>
      </p:sp>
      <p:sp>
        <p:nvSpPr>
          <p:cNvPr id="3" name="Sisällön paikkamerkki 2">
            <a:extLst>
              <a:ext uri="{FF2B5EF4-FFF2-40B4-BE49-F238E27FC236}">
                <a16:creationId xmlns:a16="http://schemas.microsoft.com/office/drawing/2014/main" id="{BF5A357D-EAA3-1453-FF84-8DD2956BAA3F}"/>
              </a:ext>
            </a:extLst>
          </p:cNvPr>
          <p:cNvSpPr>
            <a:spLocks noGrp="1"/>
          </p:cNvSpPr>
          <p:nvPr>
            <p:ph idx="4294967295"/>
          </p:nvPr>
        </p:nvSpPr>
        <p:spPr>
          <a:xfrm>
            <a:off x="838200" y="1825625"/>
            <a:ext cx="7091597" cy="4351338"/>
          </a:xfrm>
        </p:spPr>
        <p:txBody>
          <a:bodyPr/>
          <a:lstStyle/>
          <a:p>
            <a:r>
              <a:rPr lang="fi-FI">
                <a:solidFill>
                  <a:schemeClr val="bg1"/>
                </a:solidFill>
                <a:latin typeface="+mn-lt"/>
              </a:rPr>
              <a:t>Kun olet löytänyt ne valinnat, joita olisit valmis tekemään, tee testi uudelleen.</a:t>
            </a:r>
          </a:p>
          <a:p>
            <a:r>
              <a:rPr lang="fi-FI">
                <a:solidFill>
                  <a:schemeClr val="bg1"/>
                </a:solidFill>
                <a:latin typeface="+mn-lt"/>
              </a:rPr>
              <a:t>Vertaa ensimmäistä ja toista testitulosta toisiinsa.</a:t>
            </a:r>
          </a:p>
          <a:p>
            <a:r>
              <a:rPr lang="fi-FI">
                <a:solidFill>
                  <a:schemeClr val="bg1"/>
                </a:solidFill>
                <a:latin typeface="+mn-lt"/>
              </a:rPr>
              <a:t>Mikä muutos?</a:t>
            </a:r>
          </a:p>
          <a:p>
            <a:r>
              <a:rPr lang="fi-FI">
                <a:solidFill>
                  <a:schemeClr val="bg1"/>
                </a:solidFill>
                <a:latin typeface="+mn-lt"/>
              </a:rPr>
              <a:t>Minkä muutoksen voisit oikeasti tehdä omassa elämässäsi lähiaikoina?</a:t>
            </a:r>
          </a:p>
          <a:p>
            <a:endParaRPr lang="fi-FI">
              <a:solidFill>
                <a:schemeClr val="bg1"/>
              </a:solidFill>
              <a:latin typeface="+mn-lt"/>
            </a:endParaRPr>
          </a:p>
          <a:p>
            <a:endParaRPr lang="fi-FI">
              <a:solidFill>
                <a:schemeClr val="bg1"/>
              </a:solidFill>
              <a:latin typeface="+mn-lt"/>
            </a:endParaRPr>
          </a:p>
          <a:p>
            <a:endParaRPr lang="fi-FI">
              <a:solidFill>
                <a:schemeClr val="bg1"/>
              </a:solidFill>
              <a:latin typeface="+mn-lt"/>
            </a:endParaRPr>
          </a:p>
        </p:txBody>
      </p:sp>
      <p:pic>
        <p:nvPicPr>
          <p:cNvPr id="4" name="Kuva 3" descr="QR-koodi Sitran elämäntapatestiin. ">
            <a:extLst>
              <a:ext uri="{FF2B5EF4-FFF2-40B4-BE49-F238E27FC236}">
                <a16:creationId xmlns:a16="http://schemas.microsoft.com/office/drawing/2014/main" id="{2557EDE1-F96E-ECBF-D481-4072780A3968}"/>
              </a:ext>
            </a:extLst>
          </p:cNvPr>
          <p:cNvPicPr>
            <a:picLocks noChangeAspect="1"/>
          </p:cNvPicPr>
          <p:nvPr/>
        </p:nvPicPr>
        <p:blipFill>
          <a:blip r:embed="rId3"/>
          <a:stretch>
            <a:fillRect/>
          </a:stretch>
        </p:blipFill>
        <p:spPr>
          <a:xfrm>
            <a:off x="9243378" y="2578308"/>
            <a:ext cx="2392108" cy="2381708"/>
          </a:xfrm>
          <a:prstGeom prst="rect">
            <a:avLst/>
          </a:prstGeom>
        </p:spPr>
      </p:pic>
      <p:sp>
        <p:nvSpPr>
          <p:cNvPr id="6" name="Tekstiruutu 5">
            <a:extLst>
              <a:ext uri="{FF2B5EF4-FFF2-40B4-BE49-F238E27FC236}">
                <a16:creationId xmlns:a16="http://schemas.microsoft.com/office/drawing/2014/main" id="{41E6352A-A5D0-20D5-870E-3AFCDF6E2B24}"/>
              </a:ext>
            </a:extLst>
          </p:cNvPr>
          <p:cNvSpPr txBox="1"/>
          <p:nvPr/>
        </p:nvSpPr>
        <p:spPr>
          <a:xfrm>
            <a:off x="8917929" y="5385971"/>
            <a:ext cx="3043005" cy="461665"/>
          </a:xfrm>
          <a:prstGeom prst="rect">
            <a:avLst/>
          </a:prstGeom>
          <a:noFill/>
        </p:spPr>
        <p:txBody>
          <a:bodyPr wrap="square">
            <a:spAutoFit/>
          </a:bodyPr>
          <a:lstStyle/>
          <a:p>
            <a:pPr marL="0" indent="0">
              <a:buNone/>
            </a:pPr>
            <a:r>
              <a:rPr lang="fi-FI" sz="2400">
                <a:solidFill>
                  <a:schemeClr val="bg1"/>
                </a:solidFill>
                <a:latin typeface="+mn-lt"/>
              </a:rPr>
              <a:t>elamantapatesti.sitra.fi</a:t>
            </a:r>
          </a:p>
        </p:txBody>
      </p:sp>
    </p:spTree>
    <p:extLst>
      <p:ext uri="{BB962C8B-B14F-4D97-AF65-F5344CB8AC3E}">
        <p14:creationId xmlns:p14="http://schemas.microsoft.com/office/powerpoint/2010/main" val="27970480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C366083-6E0E-CD0F-635E-0E739602FCE0}"/>
              </a:ext>
            </a:extLst>
          </p:cNvPr>
          <p:cNvSpPr>
            <a:spLocks noGrp="1"/>
          </p:cNvSpPr>
          <p:nvPr>
            <p:ph type="title"/>
          </p:nvPr>
        </p:nvSpPr>
        <p:spPr/>
        <p:txBody>
          <a:bodyPr/>
          <a:lstStyle/>
          <a:p>
            <a:r>
              <a:rPr lang="fi-FI"/>
              <a:t>Opetusmateriaalin kuvaus</a:t>
            </a:r>
          </a:p>
        </p:txBody>
      </p:sp>
      <p:sp>
        <p:nvSpPr>
          <p:cNvPr id="5" name="Tekstin paikkamerkki 4">
            <a:extLst>
              <a:ext uri="{FF2B5EF4-FFF2-40B4-BE49-F238E27FC236}">
                <a16:creationId xmlns:a16="http://schemas.microsoft.com/office/drawing/2014/main" id="{39652645-E78C-A353-8C2F-C6D254EDC37B}"/>
              </a:ext>
            </a:extLst>
          </p:cNvPr>
          <p:cNvSpPr>
            <a:spLocks noGrp="1"/>
          </p:cNvSpPr>
          <p:nvPr>
            <p:ph type="body" sz="quarter" idx="10"/>
          </p:nvPr>
        </p:nvSpPr>
        <p:spPr/>
        <p:txBody>
          <a:bodyPr vert="horz" lIns="91440" tIns="45720" rIns="91440" bIns="45720" rtlCol="0" anchor="t">
            <a:normAutofit fontScale="92500" lnSpcReduction="10000"/>
          </a:bodyPr>
          <a:lstStyle/>
          <a:p>
            <a:pPr lvl="0">
              <a:lnSpc>
                <a:spcPct val="107000"/>
              </a:lnSpc>
            </a:pPr>
            <a:r>
              <a:rPr lang="fi-FI" sz="2800" b="1">
                <a:ea typeface="Open Sans Light"/>
                <a:cs typeface="Open Sans Light"/>
              </a:rPr>
              <a:t>Tavoite</a:t>
            </a:r>
            <a:r>
              <a:rPr lang="fi-FI" sz="2800">
                <a:ea typeface="Open Sans Light"/>
                <a:cs typeface="Open Sans Light"/>
              </a:rPr>
              <a:t>:</a:t>
            </a:r>
            <a:r>
              <a:rPr lang="fi-FI">
                <a:ea typeface="Open Sans Light"/>
                <a:cs typeface="Open Sans Light"/>
              </a:rPr>
              <a:t>  </a:t>
            </a:r>
          </a:p>
          <a:p>
            <a:pPr>
              <a:lnSpc>
                <a:spcPct val="107000"/>
              </a:lnSpc>
              <a:spcBef>
                <a:spcPts val="0"/>
              </a:spcBef>
            </a:pPr>
            <a:r>
              <a:rPr lang="fi-FI" sz="1800" kern="100">
                <a:ea typeface="Calibri"/>
                <a:cs typeface="Arial"/>
              </a:rPr>
              <a:t>Tutustutaan hiilijalanjälkeen</a:t>
            </a:r>
            <a:r>
              <a:rPr lang="fi-FI" sz="1800" kern="100">
                <a:effectLst/>
                <a:ea typeface="Calibri"/>
                <a:cs typeface="Arial"/>
              </a:rPr>
              <a:t>, siihen </a:t>
            </a:r>
            <a:r>
              <a:rPr lang="fi-FI" sz="1800" kern="100">
                <a:ea typeface="Calibri"/>
                <a:cs typeface="Arial"/>
              </a:rPr>
              <a:t>vaikuttaviin</a:t>
            </a:r>
            <a:r>
              <a:rPr lang="fi-FI" sz="1800" kern="100">
                <a:effectLst/>
                <a:ea typeface="Calibri"/>
                <a:cs typeface="Arial"/>
              </a:rPr>
              <a:t> </a:t>
            </a:r>
            <a:r>
              <a:rPr lang="fi-FI" sz="1800" kern="100">
                <a:ea typeface="Calibri"/>
                <a:cs typeface="Arial"/>
              </a:rPr>
              <a:t>päästöihin</a:t>
            </a:r>
            <a:r>
              <a:rPr lang="fi-FI" sz="1800" kern="100">
                <a:effectLst/>
                <a:ea typeface="Calibri"/>
                <a:cs typeface="Arial"/>
              </a:rPr>
              <a:t> ja niiden </a:t>
            </a:r>
            <a:r>
              <a:rPr lang="fi-FI" sz="1800" kern="100">
                <a:ea typeface="Calibri"/>
                <a:cs typeface="Arial"/>
              </a:rPr>
              <a:t>pienentämiseen.</a:t>
            </a:r>
          </a:p>
          <a:p>
            <a:pPr>
              <a:lnSpc>
                <a:spcPct val="107000"/>
              </a:lnSpc>
              <a:spcBef>
                <a:spcPts val="0"/>
              </a:spcBef>
            </a:pPr>
            <a:r>
              <a:rPr lang="fi-FI" sz="1800" kern="100">
                <a:ea typeface="Calibri"/>
                <a:cs typeface="Arial"/>
              </a:rPr>
              <a:t>Tutustutaan ekologisen</a:t>
            </a:r>
            <a:r>
              <a:rPr lang="fi-FI" sz="1800" kern="100">
                <a:effectLst/>
                <a:ea typeface="Calibri"/>
                <a:cs typeface="Arial"/>
              </a:rPr>
              <a:t> ja taloudellisen kestävyyden </a:t>
            </a:r>
            <a:r>
              <a:rPr lang="fi-FI" sz="1800" kern="100">
                <a:ea typeface="Calibri"/>
                <a:cs typeface="Arial"/>
              </a:rPr>
              <a:t>tavoitteita</a:t>
            </a:r>
            <a:r>
              <a:rPr lang="fi-FI" sz="1800" kern="100">
                <a:effectLst/>
                <a:ea typeface="Calibri"/>
                <a:cs typeface="Arial"/>
              </a:rPr>
              <a:t> ja näiden vaikutuksia toisiinsa</a:t>
            </a:r>
            <a:r>
              <a:rPr lang="fi-FI" sz="1800" kern="100">
                <a:ea typeface="Calibri"/>
                <a:cs typeface="Arial"/>
              </a:rPr>
              <a:t>.</a:t>
            </a:r>
            <a:endParaRPr lang="fi-FI" sz="1800"/>
          </a:p>
          <a:p>
            <a:pPr>
              <a:lnSpc>
                <a:spcPct val="107000"/>
              </a:lnSpc>
              <a:spcBef>
                <a:spcPts val="0"/>
              </a:spcBef>
            </a:pPr>
            <a:r>
              <a:rPr lang="fi-FI" sz="1800" kern="100">
                <a:ea typeface="Calibri"/>
                <a:cs typeface="Arial"/>
              </a:rPr>
              <a:t>Pohditaan luonnonvarojen rajallisuutta</a:t>
            </a:r>
            <a:r>
              <a:rPr lang="fi-FI" sz="1800" kern="100">
                <a:effectLst/>
                <a:ea typeface="Calibri"/>
                <a:cs typeface="Arial"/>
              </a:rPr>
              <a:t> ja </a:t>
            </a:r>
            <a:r>
              <a:rPr lang="fi-FI" sz="1800" kern="100">
                <a:ea typeface="Calibri"/>
                <a:cs typeface="Arial"/>
              </a:rPr>
              <a:t>niiden kestävän</a:t>
            </a:r>
            <a:r>
              <a:rPr lang="fi-FI" sz="1800" kern="100">
                <a:effectLst/>
                <a:ea typeface="Calibri"/>
                <a:cs typeface="Arial"/>
              </a:rPr>
              <a:t> käytön </a:t>
            </a:r>
            <a:r>
              <a:rPr lang="fi-FI" sz="1800" kern="100">
                <a:ea typeface="Calibri"/>
                <a:cs typeface="Arial"/>
              </a:rPr>
              <a:t>merkitystä kansallisesti</a:t>
            </a:r>
            <a:r>
              <a:rPr lang="fi-FI" sz="1800" kern="100">
                <a:effectLst/>
                <a:ea typeface="Calibri"/>
                <a:cs typeface="Arial"/>
              </a:rPr>
              <a:t> ja globaalisti</a:t>
            </a:r>
            <a:r>
              <a:rPr lang="fi-FI" sz="1800" kern="100">
                <a:ea typeface="Calibri"/>
                <a:cs typeface="Arial"/>
              </a:rPr>
              <a:t>.</a:t>
            </a:r>
            <a:endParaRPr lang="fi-FI" sz="1800">
              <a:ea typeface="Calibri"/>
              <a:cs typeface="Arial"/>
            </a:endParaRPr>
          </a:p>
          <a:p>
            <a:pPr>
              <a:lnSpc>
                <a:spcPct val="107000"/>
              </a:lnSpc>
              <a:spcBef>
                <a:spcPts val="0"/>
              </a:spcBef>
            </a:pPr>
            <a:r>
              <a:rPr lang="fi-FI" sz="1800" kern="100">
                <a:ea typeface="Calibri"/>
                <a:cs typeface="Arial"/>
              </a:rPr>
              <a:t>Pohditaan keskeisiä</a:t>
            </a:r>
            <a:r>
              <a:rPr lang="fi-FI" sz="1800" kern="100">
                <a:effectLst/>
                <a:ea typeface="Calibri"/>
                <a:cs typeface="Arial"/>
              </a:rPr>
              <a:t> toimintatapoja kestävän kehityksen edistämiseen</a:t>
            </a:r>
            <a:r>
              <a:rPr lang="fi-FI" sz="1800" kern="100">
                <a:ea typeface="Calibri"/>
                <a:cs typeface="Arial"/>
              </a:rPr>
              <a:t>.</a:t>
            </a:r>
            <a:endParaRPr lang="fi-FI" sz="1800">
              <a:ea typeface="Calibri"/>
              <a:cs typeface="Arial"/>
            </a:endParaRPr>
          </a:p>
          <a:p>
            <a:r>
              <a:rPr lang="fi-FI" sz="2800" b="1">
                <a:ea typeface="Open Sans Light"/>
                <a:cs typeface="Calibri"/>
              </a:rPr>
              <a:t>Sisältö</a:t>
            </a:r>
            <a:r>
              <a:rPr lang="fi-FI" sz="2800">
                <a:ea typeface="Open Sans Light"/>
                <a:cs typeface="Calibri"/>
              </a:rPr>
              <a:t>: </a:t>
            </a:r>
          </a:p>
          <a:p>
            <a:r>
              <a:rPr lang="fi-FI" sz="1800">
                <a:ea typeface="Open Sans Light"/>
                <a:cs typeface="Calibri"/>
              </a:rPr>
              <a:t>Materiaalissa (ppt) tutustutaan hiilijalanjälkeen ja sitä kasvattaviin tekijöihin eli päästölähteisiin. Määritetään oma hiilijalanjälki Sitran elämäntapatestillä ja verrataan sitä keskivertosuomalaisen hiilijalanjälkeen, sekä pohditaan oman hiilijalanjäljen pienentämistä.</a:t>
            </a:r>
          </a:p>
          <a:p>
            <a:r>
              <a:rPr lang="fi-FI" sz="1800">
                <a:ea typeface="Open Sans Light"/>
                <a:cs typeface="Calibri"/>
              </a:rPr>
              <a:t>Tukena voi käyttää videota </a:t>
            </a:r>
            <a:r>
              <a:rPr lang="fi-FI" sz="1800">
                <a:ea typeface="+mn-lt"/>
                <a:cs typeface="+mn-lt"/>
              </a:rPr>
              <a:t>Johdatus hiilijalanjälkeen: </a:t>
            </a:r>
            <a:r>
              <a:rPr lang="fi-FI" sz="1800">
                <a:ea typeface="+mn-lt"/>
                <a:cs typeface="+mn-lt"/>
                <a:hlinkClick r:id="rId3"/>
              </a:rPr>
              <a:t>https://m3.jyu.fi/jyumv/ohjelmat/science/muut/polku-2.0/vastuullisuus-yrityksen-arjessa-verkkototeutuksen-tallenteet/recording-04-07-2023-13.56</a:t>
            </a:r>
            <a:r>
              <a:rPr lang="fi-FI" sz="1800">
                <a:ea typeface="+mn-lt"/>
                <a:cs typeface="+mn-lt"/>
              </a:rPr>
              <a:t> </a:t>
            </a:r>
            <a:endParaRPr lang="fi-FI" sz="1800">
              <a:ea typeface="Open Sans Light"/>
              <a:cs typeface="Calibri"/>
            </a:endParaRPr>
          </a:p>
          <a:p>
            <a:r>
              <a:rPr lang="fi-FI" sz="2800" b="1">
                <a:ea typeface="Calibri"/>
                <a:cs typeface="Calibri"/>
              </a:rPr>
              <a:t>Kohderyhmät</a:t>
            </a:r>
            <a:r>
              <a:rPr lang="fi-FI" sz="2800">
                <a:ea typeface="Calibri"/>
                <a:cs typeface="Calibri"/>
              </a:rPr>
              <a:t>: </a:t>
            </a:r>
          </a:p>
          <a:p>
            <a:r>
              <a:rPr lang="fi-FI" sz="1800">
                <a:ea typeface="Calibri"/>
                <a:cs typeface="Calibri"/>
              </a:rPr>
              <a:t>Toinen aste (tutkintoon valmentava koulutus TUVA)</a:t>
            </a:r>
            <a:endParaRPr lang="fi-FI" sz="1800"/>
          </a:p>
          <a:p>
            <a:endParaRPr lang="fi-FI"/>
          </a:p>
        </p:txBody>
      </p:sp>
    </p:spTree>
    <p:extLst>
      <p:ext uri="{BB962C8B-B14F-4D97-AF65-F5344CB8AC3E}">
        <p14:creationId xmlns:p14="http://schemas.microsoft.com/office/powerpoint/2010/main" val="1135991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8BF5A63-5643-3E17-A2C2-C3879255AAAA}"/>
              </a:ext>
              <a:ext uri="{C183D7F6-B498-43B3-948B-1728B52AA6E4}">
                <adec:decorative xmlns:adec="http://schemas.microsoft.com/office/drawing/2017/decorative" val="1"/>
              </a:ext>
            </a:extLst>
          </p:cNvPr>
          <p:cNvSpPr/>
          <p:nvPr/>
        </p:nvSpPr>
        <p:spPr>
          <a:xfrm>
            <a:off x="1792941" y="2459691"/>
            <a:ext cx="8639735" cy="16024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22A4FB5-1869-ED3D-6F13-928B5FCC0265}"/>
              </a:ext>
            </a:extLst>
          </p:cNvPr>
          <p:cNvSpPr>
            <a:spLocks noGrp="1"/>
          </p:cNvSpPr>
          <p:nvPr>
            <p:ph type="title"/>
          </p:nvPr>
        </p:nvSpPr>
        <p:spPr/>
        <p:txBody>
          <a:bodyPr/>
          <a:lstStyle/>
          <a:p>
            <a:r>
              <a:rPr lang="en-US" err="1">
                <a:cs typeface="Calibri"/>
              </a:rPr>
              <a:t>Lisenssiehdot</a:t>
            </a:r>
          </a:p>
        </p:txBody>
      </p:sp>
      <p:pic>
        <p:nvPicPr>
          <p:cNvPr id="3" name="Picture 2" descr="Creative Commons -lisenssi">
            <a:extLst>
              <a:ext uri="{FF2B5EF4-FFF2-40B4-BE49-F238E27FC236}">
                <a16:creationId xmlns:a16="http://schemas.microsoft.com/office/drawing/2014/main" id="{51AC839C-0D2E-DF0E-A27E-AF087D91B8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5507" y="2993775"/>
            <a:ext cx="1556106" cy="548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EDB45A-BC8B-0F7C-5D37-3EB3E9D38C60}"/>
              </a:ext>
            </a:extLst>
          </p:cNvPr>
          <p:cNvSpPr txBox="1"/>
          <p:nvPr/>
        </p:nvSpPr>
        <p:spPr>
          <a:xfrm>
            <a:off x="3766770" y="2937746"/>
            <a:ext cx="642280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rPr>
              <a:t>Tämä teos on lisensoitu </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4">
                  <a:extLst>
                    <a:ext uri="{A12FA001-AC4F-418D-AE19-62706E023703}">
                      <ahyp:hlinkClr xmlns:ahyp="http://schemas.microsoft.com/office/drawing/2018/hyperlinkcolor" val="tx"/>
                    </a:ext>
                  </a:extLst>
                </a:hlinkClick>
              </a:rPr>
              <a:t>Creative </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4">
                  <a:extLst>
                    <a:ext uri="{A12FA001-AC4F-418D-AE19-62706E023703}">
                      <ahyp:hlinkClr xmlns:ahyp="http://schemas.microsoft.com/office/drawing/2018/hyperlinkcolor" val="tx"/>
                    </a:ext>
                  </a:extLst>
                </a:hlinkClick>
              </a:rPr>
              <a:t>Commons</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4">
                  <a:extLst>
                    <a:ext uri="{A12FA001-AC4F-418D-AE19-62706E023703}">
                      <ahyp:hlinkClr xmlns:ahyp="http://schemas.microsoft.com/office/drawing/2018/hyperlinkcolor" val="tx"/>
                    </a:ext>
                  </a:extLst>
                </a:hlinkClick>
              </a:rPr>
              <a:t> Nimeä-</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4">
                  <a:extLst>
                    <a:ext uri="{A12FA001-AC4F-418D-AE19-62706E023703}">
                      <ahyp:hlinkClr xmlns:ahyp="http://schemas.microsoft.com/office/drawing/2018/hyperlinkcolor" val="tx"/>
                    </a:ext>
                  </a:extLst>
                </a:hlinkClick>
              </a:rPr>
              <a:t>EiKaupallinen</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4">
                  <a:extLst>
                    <a:ext uri="{A12FA001-AC4F-418D-AE19-62706E023703}">
                      <ahyp:hlinkClr xmlns:ahyp="http://schemas.microsoft.com/office/drawing/2018/hyperlinkcolor" val="tx"/>
                    </a:ext>
                  </a:extLst>
                </a:hlinkClick>
              </a:rPr>
              <a:t>-</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4">
                  <a:extLst>
                    <a:ext uri="{A12FA001-AC4F-418D-AE19-62706E023703}">
                      <ahyp:hlinkClr xmlns:ahyp="http://schemas.microsoft.com/office/drawing/2018/hyperlinkcolor" val="tx"/>
                    </a:ext>
                  </a:extLst>
                </a:hlinkClick>
              </a:rPr>
              <a:t>JaaSamoin</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4">
                  <a:extLst>
                    <a:ext uri="{A12FA001-AC4F-418D-AE19-62706E023703}">
                      <ahyp:hlinkClr xmlns:ahyp="http://schemas.microsoft.com/office/drawing/2018/hyperlinkcolor" val="tx"/>
                    </a:ext>
                  </a:extLst>
                </a:hlinkClick>
              </a:rPr>
              <a:t> 4.0 Kansainvälinen -lisenssillä</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rPr>
              <a:t>.</a:t>
            </a:r>
            <a:endParaRPr kumimoji="0" lang="fi-FI" sz="1800" b="1"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4534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973707-88AD-71BA-21C9-DD9ECCE6549D}"/>
              </a:ext>
            </a:extLst>
          </p:cNvPr>
          <p:cNvSpPr>
            <a:spLocks noGrp="1"/>
          </p:cNvSpPr>
          <p:nvPr>
            <p:ph type="ctrTitle"/>
          </p:nvPr>
        </p:nvSpPr>
        <p:spPr/>
        <p:txBody>
          <a:bodyPr>
            <a:normAutofit/>
          </a:bodyPr>
          <a:lstStyle/>
          <a:p>
            <a:r>
              <a:rPr lang="fi-FI"/>
              <a:t>Hiilijalanjälki</a:t>
            </a:r>
            <a:br>
              <a:rPr lang="fi-FI"/>
            </a:br>
            <a:endParaRPr lang="fi-FI" sz="2400"/>
          </a:p>
        </p:txBody>
      </p:sp>
      <p:sp>
        <p:nvSpPr>
          <p:cNvPr id="2" name="Alaotsikko 1">
            <a:extLst>
              <a:ext uri="{FF2B5EF4-FFF2-40B4-BE49-F238E27FC236}">
                <a16:creationId xmlns:a16="http://schemas.microsoft.com/office/drawing/2014/main" id="{4C52DE67-CAAF-D454-82AF-E923C3BAD471}"/>
              </a:ext>
            </a:extLst>
          </p:cNvPr>
          <p:cNvSpPr>
            <a:spLocks noGrp="1"/>
          </p:cNvSpPr>
          <p:nvPr>
            <p:ph type="subTitle" idx="1"/>
          </p:nvPr>
        </p:nvSpPr>
        <p:spPr/>
        <p:txBody>
          <a:bodyPr/>
          <a:lstStyle/>
          <a:p>
            <a:r>
              <a:rPr lang="fi-FI"/>
              <a:t>Veera Vainio ja Birgitta Mannila </a:t>
            </a:r>
          </a:p>
        </p:txBody>
      </p:sp>
    </p:spTree>
    <p:extLst>
      <p:ext uri="{BB962C8B-B14F-4D97-AF65-F5344CB8AC3E}">
        <p14:creationId xmlns:p14="http://schemas.microsoft.com/office/powerpoint/2010/main" val="1405426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Otsikko 1">
            <a:extLst>
              <a:ext uri="{FF2B5EF4-FFF2-40B4-BE49-F238E27FC236}">
                <a16:creationId xmlns:a16="http://schemas.microsoft.com/office/drawing/2014/main" id="{E2BE29E7-F8D3-A14F-FF7B-A7AD3A413C26}"/>
              </a:ext>
            </a:extLst>
          </p:cNvPr>
          <p:cNvSpPr txBox="1">
            <a:spLocks noGrp="1"/>
          </p:cNvSpPr>
          <p:nvPr>
            <p:ph type="title" idx="4294967295"/>
          </p:nvPr>
        </p:nvSpPr>
        <p:spPr>
          <a:xfrm>
            <a:off x="984984" y="340345"/>
            <a:ext cx="10743761" cy="71566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i-FI" sz="4800" b="1" i="0" u="none" strike="noStrike" kern="1200" cap="none" spc="0" normalizeH="0" baseline="0" noProof="0">
                <a:ln>
                  <a:noFill/>
                </a:ln>
                <a:solidFill>
                  <a:srgbClr val="262728"/>
                </a:solidFill>
                <a:effectLst/>
                <a:uLnTx/>
                <a:uFillTx/>
                <a:latin typeface="Calibri"/>
                <a:ea typeface="+mn-ea"/>
                <a:cs typeface="+mn-cs"/>
              </a:rPr>
              <a:t>Agenda 2030 | Hiilijalanjälki</a:t>
            </a:r>
          </a:p>
        </p:txBody>
      </p:sp>
      <p:grpSp>
        <p:nvGrpSpPr>
          <p:cNvPr id="21" name="Ryhmä 20" descr="YK:n kestävän kehityksen 17 tavoitetta symboleina kolmessa rivissä. Muut symbolit ovat vaaleanharmaina paitsi hiilijalanjälkeen selkeimmin liittyvät kolme tavoitetta: Edullista ja puhdasta energiaa, Vastuullista kuluttamista ja Ilmastotekoja. Ne ovat värillisinä.">
            <a:extLst>
              <a:ext uri="{FF2B5EF4-FFF2-40B4-BE49-F238E27FC236}">
                <a16:creationId xmlns:a16="http://schemas.microsoft.com/office/drawing/2014/main" id="{9A26DF10-5598-BF9C-D524-1BF4CCAD8E85}"/>
              </a:ext>
            </a:extLst>
          </p:cNvPr>
          <p:cNvGrpSpPr/>
          <p:nvPr/>
        </p:nvGrpSpPr>
        <p:grpSpPr>
          <a:xfrm>
            <a:off x="603049" y="1193710"/>
            <a:ext cx="11191569" cy="5380186"/>
            <a:chOff x="603049" y="1193710"/>
            <a:chExt cx="11191569" cy="5380186"/>
          </a:xfrm>
        </p:grpSpPr>
        <p:pic>
          <p:nvPicPr>
            <p:cNvPr id="8" name="Picture 14" descr="Agenda 2030 tavoite numero 7: Edullista ja puhdasta energiaa">
              <a:extLst>
                <a:ext uri="{FF2B5EF4-FFF2-40B4-BE49-F238E27FC236}">
                  <a16:creationId xmlns:a16="http://schemas.microsoft.com/office/drawing/2014/main" id="{9176F5D3-9D18-B842-F3CF-9BF7151EFB06}"/>
                </a:ext>
                <a:ext uri="{C183D7F6-B498-43B3-948B-1728B52AA6E4}">
                  <adec:decorative xmlns:adec="http://schemas.microsoft.com/office/drawing/2017/decorative" val="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049" y="3146637"/>
              <a:ext cx="1438124" cy="143812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24" descr="Agenda 2030 tavoite numero 12: Vastuullista kuluttamista">
              <a:extLst>
                <a:ext uri="{FF2B5EF4-FFF2-40B4-BE49-F238E27FC236}">
                  <a16:creationId xmlns:a16="http://schemas.microsoft.com/office/drawing/2014/main" id="{61931B3F-149D-5104-2B22-EA528EB47F7F}"/>
                </a:ext>
                <a:ext uri="{C183D7F6-B498-43B3-948B-1728B52AA6E4}">
                  <adec:decorative xmlns:adec="http://schemas.microsoft.com/office/drawing/2017/decorative" val="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37188" y="3089640"/>
              <a:ext cx="1457430" cy="1529869"/>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26" descr="Agenda 2030 tavoite numero 13: Ilmastotekoja">
              <a:extLst>
                <a:ext uri="{FF2B5EF4-FFF2-40B4-BE49-F238E27FC236}">
                  <a16:creationId xmlns:a16="http://schemas.microsoft.com/office/drawing/2014/main" id="{4064B7D9-370C-41D6-D999-AFB37FE3E54C}"/>
                </a:ext>
                <a:ext uri="{C183D7F6-B498-43B3-948B-1728B52AA6E4}">
                  <adec:decorative xmlns:adec="http://schemas.microsoft.com/office/drawing/2017/decorative" val="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3049" y="5064546"/>
              <a:ext cx="1454617" cy="1454617"/>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2">
              <a:extLst>
                <a:ext uri="{FF2B5EF4-FFF2-40B4-BE49-F238E27FC236}">
                  <a16:creationId xmlns:a16="http://schemas.microsoft.com/office/drawing/2014/main" id="{D16E1E8D-989B-989B-2407-29EDAC40465B}"/>
                </a:ext>
                <a:ext uri="{C183D7F6-B498-43B3-948B-1728B52AA6E4}">
                  <adec:decorative xmlns:adec="http://schemas.microsoft.com/office/drawing/2017/decorative" val="1"/>
                </a:ext>
              </a:extLst>
            </p:cNvPr>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4094" y="1193710"/>
              <a:ext cx="1438124" cy="14381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4">
              <a:extLst>
                <a:ext uri="{FF2B5EF4-FFF2-40B4-BE49-F238E27FC236}">
                  <a16:creationId xmlns:a16="http://schemas.microsoft.com/office/drawing/2014/main" id="{A56128AF-B548-3CCA-DA21-6090AEED4DAC}"/>
                </a:ext>
                <a:ext uri="{C183D7F6-B498-43B3-948B-1728B52AA6E4}">
                  <adec:decorative xmlns:adec="http://schemas.microsoft.com/office/drawing/2017/decorative" val="1"/>
                </a:ext>
              </a:extLst>
            </p:cNvPr>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79931" y="1211130"/>
              <a:ext cx="1423514" cy="14235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6">
              <a:extLst>
                <a:ext uri="{FF2B5EF4-FFF2-40B4-BE49-F238E27FC236}">
                  <a16:creationId xmlns:a16="http://schemas.microsoft.com/office/drawing/2014/main" id="{259282F4-CB1A-BE12-309B-F015CC757671}"/>
                </a:ext>
                <a:ext uri="{C183D7F6-B498-43B3-948B-1728B52AA6E4}">
                  <adec:decorative xmlns:adec="http://schemas.microsoft.com/office/drawing/2017/decorative" val="1"/>
                </a:ext>
              </a:extLst>
            </p:cNvPr>
            <p:cNvPicPr>
              <a:picLocks noChangeAspect="1" noChangeArrowheads="1"/>
            </p:cNvPicPr>
            <p:nvPr/>
          </p:nvPicPr>
          <p:blipFill>
            <a:blip r:embed="rId8"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35770" y="1202419"/>
              <a:ext cx="1438124" cy="14381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8">
              <a:extLst>
                <a:ext uri="{FF2B5EF4-FFF2-40B4-BE49-F238E27FC236}">
                  <a16:creationId xmlns:a16="http://schemas.microsoft.com/office/drawing/2014/main" id="{6545C5D7-609A-E6B7-77A1-5F23C666FD53}"/>
                </a:ext>
                <a:ext uri="{C183D7F6-B498-43B3-948B-1728B52AA6E4}">
                  <adec:decorative xmlns:adec="http://schemas.microsoft.com/office/drawing/2017/decorative" val="1"/>
                </a:ext>
              </a:extLst>
            </p:cNvPr>
            <p:cNvPicPr>
              <a:picLocks noChangeAspect="1" noChangeArrowheads="1"/>
            </p:cNvPicPr>
            <p:nvPr/>
          </p:nvPicPr>
          <p:blipFill>
            <a:blip r:embed="rId9"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58559" y="1218672"/>
              <a:ext cx="1423514" cy="14235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10">
              <a:extLst>
                <a:ext uri="{FF2B5EF4-FFF2-40B4-BE49-F238E27FC236}">
                  <a16:creationId xmlns:a16="http://schemas.microsoft.com/office/drawing/2014/main" id="{523874B1-0925-77B0-6C11-30ADB6387A76}"/>
                </a:ext>
                <a:ext uri="{C183D7F6-B498-43B3-948B-1728B52AA6E4}">
                  <adec:decorative xmlns:adec="http://schemas.microsoft.com/office/drawing/2017/decorative" val="1"/>
                </a:ext>
              </a:extLst>
            </p:cNvPr>
            <p:cNvPicPr>
              <a:picLocks noChangeAspect="1" noChangeArrowheads="1"/>
            </p:cNvPicPr>
            <p:nvPr/>
          </p:nvPicPr>
          <p:blipFill>
            <a:blip r:embed="rId10"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414397" y="1226214"/>
              <a:ext cx="1417189" cy="14171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12">
              <a:extLst>
                <a:ext uri="{FF2B5EF4-FFF2-40B4-BE49-F238E27FC236}">
                  <a16:creationId xmlns:a16="http://schemas.microsoft.com/office/drawing/2014/main" id="{538B4E65-5266-C3D7-A80E-7693E7AD6571}"/>
                </a:ext>
                <a:ext uri="{C183D7F6-B498-43B3-948B-1728B52AA6E4}">
                  <adec:decorative xmlns:adec="http://schemas.microsoft.com/office/drawing/2017/decorative" val="1"/>
                </a:ext>
              </a:extLst>
            </p:cNvPr>
            <p:cNvPicPr>
              <a:picLocks noChangeAspect="1" noChangeArrowheads="1"/>
            </p:cNvPicPr>
            <p:nvPr/>
          </p:nvPicPr>
          <p:blipFill>
            <a:blip r:embed="rId11"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337187" y="1230181"/>
              <a:ext cx="1391559" cy="13915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16">
              <a:extLst>
                <a:ext uri="{FF2B5EF4-FFF2-40B4-BE49-F238E27FC236}">
                  <a16:creationId xmlns:a16="http://schemas.microsoft.com/office/drawing/2014/main" id="{350DB116-B61E-EFE5-43B4-E5185F6A0170}"/>
                </a:ext>
                <a:ext uri="{C183D7F6-B498-43B3-948B-1728B52AA6E4}">
                  <adec:decorative xmlns:adec="http://schemas.microsoft.com/office/drawing/2017/decorative" val="1"/>
                </a:ext>
              </a:extLst>
            </p:cNvPr>
            <p:cNvPicPr>
              <a:picLocks noChangeAspect="1" noChangeArrowheads="1"/>
            </p:cNvPicPr>
            <p:nvPr/>
          </p:nvPicPr>
          <p:blipFill>
            <a:blip r:embed="rId1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35032" y="3116349"/>
              <a:ext cx="1463524" cy="14635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18">
              <a:extLst>
                <a:ext uri="{FF2B5EF4-FFF2-40B4-BE49-F238E27FC236}">
                  <a16:creationId xmlns:a16="http://schemas.microsoft.com/office/drawing/2014/main" id="{C9928D0C-8B14-F5AF-919B-3A20FB23A9CD}"/>
                </a:ext>
                <a:ext uri="{C183D7F6-B498-43B3-948B-1728B52AA6E4}">
                  <adec:decorative xmlns:adec="http://schemas.microsoft.com/office/drawing/2017/decorative" val="1"/>
                </a:ext>
              </a:extLst>
            </p:cNvPr>
            <p:cNvPicPr>
              <a:picLocks noChangeAspect="1" noChangeArrowheads="1"/>
            </p:cNvPicPr>
            <p:nvPr/>
          </p:nvPicPr>
          <p:blipFill>
            <a:blip r:embed="rId1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497303" y="3109254"/>
              <a:ext cx="1463835" cy="14766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20">
              <a:extLst>
                <a:ext uri="{FF2B5EF4-FFF2-40B4-BE49-F238E27FC236}">
                  <a16:creationId xmlns:a16="http://schemas.microsoft.com/office/drawing/2014/main" id="{8F913D82-1046-3F25-7250-A9986E3BCD97}"/>
                </a:ext>
                <a:ext uri="{C183D7F6-B498-43B3-948B-1728B52AA6E4}">
                  <adec:decorative xmlns:adec="http://schemas.microsoft.com/office/drawing/2017/decorative" val="1"/>
                </a:ext>
              </a:extLst>
            </p:cNvPr>
            <p:cNvPicPr>
              <a:picLocks noChangeAspect="1" noChangeArrowheads="1"/>
            </p:cNvPicPr>
            <p:nvPr/>
          </p:nvPicPr>
          <p:blipFill>
            <a:blip r:embed="rId1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12671" y="3109254"/>
              <a:ext cx="1476607" cy="14766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22">
              <a:extLst>
                <a:ext uri="{FF2B5EF4-FFF2-40B4-BE49-F238E27FC236}">
                  <a16:creationId xmlns:a16="http://schemas.microsoft.com/office/drawing/2014/main" id="{1F9200D0-61FE-2F80-879D-D3B0896E6E74}"/>
                </a:ext>
                <a:ext uri="{C183D7F6-B498-43B3-948B-1728B52AA6E4}">
                  <adec:decorative xmlns:adec="http://schemas.microsoft.com/office/drawing/2017/decorative" val="1"/>
                </a:ext>
              </a:extLst>
            </p:cNvPr>
            <p:cNvPicPr>
              <a:picLocks noChangeAspect="1" noChangeArrowheads="1"/>
            </p:cNvPicPr>
            <p:nvPr/>
          </p:nvPicPr>
          <p:blipFill>
            <a:blip r:embed="rId1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387169" y="3089640"/>
              <a:ext cx="1457429" cy="15036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28">
              <a:extLst>
                <a:ext uri="{FF2B5EF4-FFF2-40B4-BE49-F238E27FC236}">
                  <a16:creationId xmlns:a16="http://schemas.microsoft.com/office/drawing/2014/main" id="{7A85327E-B256-3AD9-8981-1B075E5228CC}"/>
                </a:ext>
                <a:ext uri="{C183D7F6-B498-43B3-948B-1728B52AA6E4}">
                  <adec:decorative xmlns:adec="http://schemas.microsoft.com/office/drawing/2017/decorative" val="1"/>
                </a:ext>
              </a:extLst>
            </p:cNvPr>
            <p:cNvPicPr>
              <a:picLocks noChangeAspect="1" noChangeArrowheads="1"/>
            </p:cNvPicPr>
            <p:nvPr/>
          </p:nvPicPr>
          <p:blipFill>
            <a:blip r:embed="rId1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6436" y="5085331"/>
              <a:ext cx="1437187" cy="14371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30">
              <a:extLst>
                <a:ext uri="{FF2B5EF4-FFF2-40B4-BE49-F238E27FC236}">
                  <a16:creationId xmlns:a16="http://schemas.microsoft.com/office/drawing/2014/main" id="{44C5C5F4-1CED-0EEE-FEA8-B39D9541DA60}"/>
                </a:ext>
                <a:ext uri="{C183D7F6-B498-43B3-948B-1728B52AA6E4}">
                  <adec:decorative xmlns:adec="http://schemas.microsoft.com/office/drawing/2017/decorative" val="1"/>
                </a:ext>
              </a:extLst>
            </p:cNvPr>
            <p:cNvPicPr>
              <a:picLocks noChangeAspect="1" noChangeArrowheads="1"/>
            </p:cNvPicPr>
            <p:nvPr/>
          </p:nvPicPr>
          <p:blipFill>
            <a:blip r:embed="rId17"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08957" y="5097292"/>
              <a:ext cx="1454617" cy="14546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32">
              <a:extLst>
                <a:ext uri="{FF2B5EF4-FFF2-40B4-BE49-F238E27FC236}">
                  <a16:creationId xmlns:a16="http://schemas.microsoft.com/office/drawing/2014/main" id="{39DE6CE7-BCCE-C0BA-6B50-BB84F0E35DA8}"/>
                </a:ext>
                <a:ext uri="{C183D7F6-B498-43B3-948B-1728B52AA6E4}">
                  <adec:decorative xmlns:adec="http://schemas.microsoft.com/office/drawing/2017/decorative" val="1"/>
                </a:ext>
              </a:extLst>
            </p:cNvPr>
            <p:cNvPicPr>
              <a:picLocks noChangeAspect="1" noChangeArrowheads="1"/>
            </p:cNvPicPr>
            <p:nvPr/>
          </p:nvPicPr>
          <p:blipFill>
            <a:blip r:embed="rId18"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12671" y="5097289"/>
              <a:ext cx="1476607" cy="14766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 name="Picture 34">
              <a:extLst>
                <a:ext uri="{FF2B5EF4-FFF2-40B4-BE49-F238E27FC236}">
                  <a16:creationId xmlns:a16="http://schemas.microsoft.com/office/drawing/2014/main" id="{9A47811C-5F2E-B296-B498-35B624A9C0DB}"/>
                </a:ext>
                <a:ext uri="{C183D7F6-B498-43B3-948B-1728B52AA6E4}">
                  <adec:decorative xmlns:adec="http://schemas.microsoft.com/office/drawing/2017/decorative" val="1"/>
                </a:ext>
              </a:extLst>
            </p:cNvPr>
            <p:cNvPicPr>
              <a:picLocks noChangeAspect="1" noChangeArrowheads="1"/>
            </p:cNvPicPr>
            <p:nvPr/>
          </p:nvPicPr>
          <p:blipFill>
            <a:blip r:embed="rId19"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414397" y="5097290"/>
              <a:ext cx="1457514" cy="14575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3515355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7A02A9-FECE-22A0-694B-3EA7FF4B75C8}"/>
              </a:ext>
            </a:extLst>
          </p:cNvPr>
          <p:cNvSpPr>
            <a:spLocks noGrp="1"/>
          </p:cNvSpPr>
          <p:nvPr>
            <p:ph type="title"/>
          </p:nvPr>
        </p:nvSpPr>
        <p:spPr/>
        <p:txBody>
          <a:bodyPr/>
          <a:lstStyle/>
          <a:p>
            <a:r>
              <a:rPr lang="fi-FI">
                <a:solidFill>
                  <a:schemeClr val="tx1"/>
                </a:solidFill>
              </a:rPr>
              <a:t>Mikä on hiilijalanjälki?</a:t>
            </a:r>
          </a:p>
        </p:txBody>
      </p:sp>
      <p:sp>
        <p:nvSpPr>
          <p:cNvPr id="5" name="Content Placeholder 4">
            <a:extLst>
              <a:ext uri="{FF2B5EF4-FFF2-40B4-BE49-F238E27FC236}">
                <a16:creationId xmlns:a16="http://schemas.microsoft.com/office/drawing/2014/main" id="{C4958EE0-EC9F-DB64-B326-C6FA82FBB8EC}"/>
              </a:ext>
            </a:extLst>
          </p:cNvPr>
          <p:cNvSpPr>
            <a:spLocks noGrp="1"/>
          </p:cNvSpPr>
          <p:nvPr>
            <p:ph idx="1"/>
          </p:nvPr>
        </p:nvSpPr>
        <p:spPr>
          <a:xfrm>
            <a:off x="838199" y="1825625"/>
            <a:ext cx="10956677" cy="4351338"/>
          </a:xfrm>
        </p:spPr>
        <p:txBody>
          <a:bodyPr/>
          <a:lstStyle/>
          <a:p>
            <a:r>
              <a:rPr lang="fi-FI">
                <a:solidFill>
                  <a:schemeClr val="accent1"/>
                </a:solidFill>
              </a:rPr>
              <a:t>Hiilijalanjälki</a:t>
            </a:r>
            <a:r>
              <a:rPr lang="fi-FI"/>
              <a:t> = ihmisen toiminnan aiheuttama ilmastokuorma eli kasvihuonekaasupäästöt</a:t>
            </a:r>
          </a:p>
          <a:p>
            <a:pPr lvl="1"/>
            <a:r>
              <a:rPr lang="fi-FI"/>
              <a:t>Lasketaan jollekin kokonaisuudelle, kuten yritykselle, </a:t>
            </a:r>
            <a:br>
              <a:rPr lang="fi-FI"/>
            </a:br>
            <a:r>
              <a:rPr lang="fi-FI"/>
              <a:t>tuotteelle tai henkilölle</a:t>
            </a:r>
          </a:p>
          <a:p>
            <a:r>
              <a:rPr lang="fi-FI"/>
              <a:t>Työkalu ilmastovaikutusten tunnistamiseen ja </a:t>
            </a:r>
            <a:br>
              <a:rPr lang="fi-FI"/>
            </a:br>
            <a:r>
              <a:rPr lang="fi-FI"/>
              <a:t>hallintaan</a:t>
            </a:r>
          </a:p>
          <a:p>
            <a:pPr lvl="1"/>
            <a:r>
              <a:rPr lang="fi-FI"/>
              <a:t>Taustalla ilmastonmuutoksen hillitseminen ja omien </a:t>
            </a:r>
            <a:br>
              <a:rPr lang="fi-FI"/>
            </a:br>
            <a:r>
              <a:rPr lang="fi-FI"/>
              <a:t>vaikutusten vähentäminen</a:t>
            </a:r>
          </a:p>
        </p:txBody>
      </p:sp>
      <p:pic>
        <p:nvPicPr>
          <p:cNvPr id="2" name="Picture 6">
            <a:extLst>
              <a:ext uri="{FF2B5EF4-FFF2-40B4-BE49-F238E27FC236}">
                <a16:creationId xmlns:a16="http://schemas.microsoft.com/office/drawing/2014/main" id="{831CFB10-0331-FC70-64F7-7D9A5DDBAFFD}"/>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451" r="6367"/>
          <a:stretch/>
        </p:blipFill>
        <p:spPr bwMode="auto">
          <a:xfrm rot="220872" flipH="1">
            <a:off x="9829113" y="2478492"/>
            <a:ext cx="1870710" cy="3642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13471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DDFD6-DCE1-42EC-A7A6-D23550E0F257}"/>
              </a:ext>
            </a:extLst>
          </p:cNvPr>
          <p:cNvSpPr>
            <a:spLocks noGrp="1"/>
          </p:cNvSpPr>
          <p:nvPr>
            <p:ph type="title"/>
          </p:nvPr>
        </p:nvSpPr>
        <p:spPr>
          <a:xfrm>
            <a:off x="838200" y="254000"/>
            <a:ext cx="10515600" cy="1325563"/>
          </a:xfrm>
        </p:spPr>
        <p:txBody>
          <a:bodyPr/>
          <a:lstStyle/>
          <a:p>
            <a:r>
              <a:rPr lang="fi-FI">
                <a:solidFill>
                  <a:schemeClr val="tx1"/>
                </a:solidFill>
              </a:rPr>
              <a:t>Mistä päästöjä syntyy?</a:t>
            </a:r>
          </a:p>
        </p:txBody>
      </p:sp>
      <p:pic>
        <p:nvPicPr>
          <p:cNvPr id="5" name="Kuva 4" descr="Pilven muotoisessa kuviossa erilaisia päästöjen lähteitä, kuten ajoneuvoja ja liikennevälineitä, energiantuotantoa, kulutustavaraa, ruokaa ja asumiseen liittyviä asioita viivapiirroksina.">
            <a:extLst>
              <a:ext uri="{FF2B5EF4-FFF2-40B4-BE49-F238E27FC236}">
                <a16:creationId xmlns:a16="http://schemas.microsoft.com/office/drawing/2014/main" id="{3E06AB05-B2C7-659F-A289-E046BA445D0B}"/>
              </a:ext>
            </a:extLst>
          </p:cNvPr>
          <p:cNvPicPr>
            <a:picLocks noChangeAspect="1"/>
          </p:cNvPicPr>
          <p:nvPr/>
        </p:nvPicPr>
        <p:blipFill>
          <a:blip r:embed="rId3"/>
          <a:stretch>
            <a:fillRect/>
          </a:stretch>
        </p:blipFill>
        <p:spPr>
          <a:xfrm>
            <a:off x="1322175" y="1391590"/>
            <a:ext cx="8812796" cy="4996683"/>
          </a:xfrm>
          <a:prstGeom prst="rect">
            <a:avLst/>
          </a:prstGeom>
        </p:spPr>
      </p:pic>
      <p:grpSp>
        <p:nvGrpSpPr>
          <p:cNvPr id="192" name="Group 191" descr="Harmaa jalanjälki, jossa teksti CO2e.">
            <a:extLst>
              <a:ext uri="{FF2B5EF4-FFF2-40B4-BE49-F238E27FC236}">
                <a16:creationId xmlns:a16="http://schemas.microsoft.com/office/drawing/2014/main" id="{475DAE48-EB34-31F7-C6D4-70A4D16880D4}"/>
              </a:ext>
            </a:extLst>
          </p:cNvPr>
          <p:cNvGrpSpPr/>
          <p:nvPr/>
        </p:nvGrpSpPr>
        <p:grpSpPr>
          <a:xfrm>
            <a:off x="9476233" y="91301"/>
            <a:ext cx="1942928" cy="3203046"/>
            <a:chOff x="9476233" y="91301"/>
            <a:chExt cx="1942928" cy="3203046"/>
          </a:xfrm>
        </p:grpSpPr>
        <p:pic>
          <p:nvPicPr>
            <p:cNvPr id="190" name="Graphic 189" descr="Jalanjälki, jossa hiilijalanjäljen yksikön lyhenne kilogrammaa hiilidioksidiekvivalenttia kgCO2e">
              <a:extLst>
                <a:ext uri="{FF2B5EF4-FFF2-40B4-BE49-F238E27FC236}">
                  <a16:creationId xmlns:a16="http://schemas.microsoft.com/office/drawing/2014/main" id="{843FBF6E-46E2-3C3B-4138-CFE402B2DB61}"/>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6135" t="19012" r="4739"/>
            <a:stretch/>
          </p:blipFill>
          <p:spPr>
            <a:xfrm rot="19546512">
              <a:off x="9476233" y="91301"/>
              <a:ext cx="1942928" cy="3203046"/>
            </a:xfrm>
            <a:prstGeom prst="rect">
              <a:avLst/>
            </a:prstGeom>
          </p:spPr>
        </p:pic>
        <p:sp>
          <p:nvSpPr>
            <p:cNvPr id="191" name="TextBox 190">
              <a:extLst>
                <a:ext uri="{FF2B5EF4-FFF2-40B4-BE49-F238E27FC236}">
                  <a16:creationId xmlns:a16="http://schemas.microsoft.com/office/drawing/2014/main" id="{2D040A1A-A5E0-BF00-166C-916B040DA0E1}"/>
                </a:ext>
              </a:extLst>
            </p:cNvPr>
            <p:cNvSpPr txBox="1"/>
            <p:nvPr/>
          </p:nvSpPr>
          <p:spPr>
            <a:xfrm>
              <a:off x="9741481" y="1391591"/>
              <a:ext cx="1454788"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a:ln>
                    <a:noFill/>
                  </a:ln>
                  <a:solidFill>
                    <a:srgbClr val="FFFFFF"/>
                  </a:solidFill>
                  <a:effectLst/>
                  <a:uLnTx/>
                  <a:uFillTx/>
                  <a:latin typeface="Calibri" panose="020F0502020204030204"/>
                  <a:ea typeface="+mn-ea"/>
                  <a:cs typeface="+mn-cs"/>
                </a:rPr>
                <a:t>kg CO</a:t>
              </a:r>
              <a:r>
                <a:rPr kumimoji="0" lang="fi-FI" sz="2400" b="1" i="0" u="none" strike="noStrike" kern="1200" cap="none" spc="0" normalizeH="0" baseline="-25000" noProof="0">
                  <a:ln>
                    <a:noFill/>
                  </a:ln>
                  <a:solidFill>
                    <a:srgbClr val="FFFFFF"/>
                  </a:solidFill>
                  <a:effectLst/>
                  <a:uLnTx/>
                  <a:uFillTx/>
                  <a:latin typeface="Calibri" panose="020F0502020204030204"/>
                  <a:ea typeface="+mn-ea"/>
                  <a:cs typeface="+mn-cs"/>
                </a:rPr>
                <a:t>2</a:t>
              </a:r>
              <a:r>
                <a:rPr kumimoji="0" lang="fi-FI" sz="2400" b="1" i="0" u="none" strike="noStrike" kern="1200" cap="none" spc="0" normalizeH="0" baseline="0" noProof="0">
                  <a:ln>
                    <a:noFill/>
                  </a:ln>
                  <a:solidFill>
                    <a:srgbClr val="FFFFFF"/>
                  </a:solidFill>
                  <a:effectLst/>
                  <a:uLnTx/>
                  <a:uFillTx/>
                  <a:latin typeface="Calibri" panose="020F0502020204030204"/>
                  <a:ea typeface="+mn-ea"/>
                  <a:cs typeface="+mn-cs"/>
                </a:rPr>
                <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854768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96546-9517-1D20-32C9-3A1242BBF593}"/>
              </a:ext>
            </a:extLst>
          </p:cNvPr>
          <p:cNvSpPr>
            <a:spLocks noGrp="1"/>
          </p:cNvSpPr>
          <p:nvPr>
            <p:ph type="title"/>
          </p:nvPr>
        </p:nvSpPr>
        <p:spPr/>
        <p:txBody>
          <a:bodyPr/>
          <a:lstStyle/>
          <a:p>
            <a:r>
              <a:rPr lang="fi-FI">
                <a:solidFill>
                  <a:schemeClr val="bg1"/>
                </a:solidFill>
              </a:rPr>
              <a:t>Tehtävä 1a. Oma hiilijalanjälki</a:t>
            </a:r>
          </a:p>
        </p:txBody>
      </p:sp>
      <p:sp>
        <p:nvSpPr>
          <p:cNvPr id="3" name="Content Placeholder 2">
            <a:extLst>
              <a:ext uri="{FF2B5EF4-FFF2-40B4-BE49-F238E27FC236}">
                <a16:creationId xmlns:a16="http://schemas.microsoft.com/office/drawing/2014/main" id="{A8EC863A-5E11-B04D-82DE-DF3D1200BBAF}"/>
              </a:ext>
            </a:extLst>
          </p:cNvPr>
          <p:cNvSpPr>
            <a:spLocks noGrp="1"/>
          </p:cNvSpPr>
          <p:nvPr>
            <p:ph idx="4294967295"/>
          </p:nvPr>
        </p:nvSpPr>
        <p:spPr>
          <a:xfrm>
            <a:off x="838200" y="1825625"/>
            <a:ext cx="10515600" cy="4351338"/>
          </a:xfrm>
        </p:spPr>
        <p:txBody>
          <a:bodyPr/>
          <a:lstStyle/>
          <a:p>
            <a:r>
              <a:rPr lang="fi-FI">
                <a:solidFill>
                  <a:schemeClr val="bg1"/>
                </a:solidFill>
                <a:latin typeface="+mn-lt"/>
              </a:rPr>
              <a:t>Testataan oman hiilijalanjäljen arviointia Sitran Elämäntapatestillä:</a:t>
            </a:r>
          </a:p>
          <a:p>
            <a:endParaRPr lang="fi-FI">
              <a:solidFill>
                <a:schemeClr val="bg1"/>
              </a:solidFill>
              <a:latin typeface="+mn-lt"/>
            </a:endParaRPr>
          </a:p>
          <a:p>
            <a:pPr marL="0" indent="0">
              <a:buNone/>
            </a:pPr>
            <a:r>
              <a:rPr lang="fi-FI" b="1">
                <a:solidFill>
                  <a:schemeClr val="bg1"/>
                </a:solidFill>
                <a:latin typeface="+mn-lt"/>
              </a:rPr>
              <a:t>	</a:t>
            </a:r>
            <a:r>
              <a:rPr lang="fi-FI" sz="3600" b="1">
                <a:solidFill>
                  <a:schemeClr val="bg1"/>
                </a:solidFill>
                <a:latin typeface="+mn-lt"/>
              </a:rPr>
              <a:t>elamantapatesti.sitra.fi</a:t>
            </a:r>
          </a:p>
          <a:p>
            <a:pPr marL="0" indent="0">
              <a:buNone/>
            </a:pPr>
            <a:endParaRPr lang="fi-FI" sz="3600" b="1">
              <a:solidFill>
                <a:schemeClr val="bg1"/>
              </a:solidFill>
              <a:latin typeface="+mn-lt"/>
            </a:endParaRPr>
          </a:p>
          <a:p>
            <a:r>
              <a:rPr lang="fi-FI">
                <a:solidFill>
                  <a:schemeClr val="bg1"/>
                </a:solidFill>
                <a:latin typeface="+mn-lt"/>
              </a:rPr>
              <a:t>Kirjoita muistiin paperille oma tulos.</a:t>
            </a:r>
          </a:p>
          <a:p>
            <a:endParaRPr lang="fi-FI">
              <a:solidFill>
                <a:schemeClr val="bg1"/>
              </a:solidFill>
              <a:latin typeface="+mn-lt"/>
            </a:endParaRPr>
          </a:p>
        </p:txBody>
      </p:sp>
      <p:pic>
        <p:nvPicPr>
          <p:cNvPr id="1026" name="Picture 2" descr="QR-koodi Sitran elämäntapatestiin. ">
            <a:extLst>
              <a:ext uri="{FF2B5EF4-FFF2-40B4-BE49-F238E27FC236}">
                <a16:creationId xmlns:a16="http://schemas.microsoft.com/office/drawing/2014/main" id="{032C63C4-9796-9779-9D17-E93E7B47865A}"/>
              </a:ext>
              <a:ext uri="{C183D7F6-B498-43B3-948B-1728B52AA6E4}">
                <adec:decorative xmlns:adec="http://schemas.microsoft.com/office/drawing/2017/decorative" val="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3450" y="3244550"/>
            <a:ext cx="2800350" cy="2790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839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2DE81-8B43-F2D5-9EC1-27DACB143797}"/>
              </a:ext>
            </a:extLst>
          </p:cNvPr>
          <p:cNvSpPr>
            <a:spLocks noGrp="1"/>
          </p:cNvSpPr>
          <p:nvPr>
            <p:ph type="title"/>
          </p:nvPr>
        </p:nvSpPr>
        <p:spPr/>
        <p:txBody>
          <a:bodyPr/>
          <a:lstStyle/>
          <a:p>
            <a:r>
              <a:rPr lang="fi-FI">
                <a:solidFill>
                  <a:schemeClr val="bg1"/>
                </a:solidFill>
              </a:rPr>
              <a:t>Tehtävä 1b. Oma hiilijalanjälki janalla</a:t>
            </a:r>
          </a:p>
        </p:txBody>
      </p:sp>
      <p:sp>
        <p:nvSpPr>
          <p:cNvPr id="3" name="Content Placeholder 2">
            <a:extLst>
              <a:ext uri="{FF2B5EF4-FFF2-40B4-BE49-F238E27FC236}">
                <a16:creationId xmlns:a16="http://schemas.microsoft.com/office/drawing/2014/main" id="{65828975-797C-7643-A77D-A5C69E8B3916}"/>
              </a:ext>
            </a:extLst>
          </p:cNvPr>
          <p:cNvSpPr>
            <a:spLocks noGrp="1"/>
          </p:cNvSpPr>
          <p:nvPr>
            <p:ph idx="4294967295"/>
          </p:nvPr>
        </p:nvSpPr>
        <p:spPr>
          <a:xfrm>
            <a:off x="838200" y="1827596"/>
            <a:ext cx="10515600" cy="2289175"/>
          </a:xfrm>
          <a:solidFill>
            <a:schemeClr val="tx2"/>
          </a:solidFill>
        </p:spPr>
        <p:txBody>
          <a:bodyPr/>
          <a:lstStyle/>
          <a:p>
            <a:r>
              <a:rPr lang="fi-FI">
                <a:solidFill>
                  <a:schemeClr val="bg1"/>
                </a:solidFill>
                <a:latin typeface="+mn-lt"/>
              </a:rPr>
              <a:t>Asetu luokassa janalle saamasi tuloksen mukaiseen kohtaan (suurin piirtein </a:t>
            </a:r>
            <a:r>
              <a:rPr lang="fi-FI">
                <a:solidFill>
                  <a:schemeClr val="bg1"/>
                </a:solidFill>
                <a:latin typeface="+mn-lt"/>
                <a:sym typeface="Wingdings" panose="05000000000000000000" pitchFamily="2" charset="2"/>
              </a:rPr>
              <a:t>)</a:t>
            </a:r>
            <a:endParaRPr lang="fi-FI">
              <a:solidFill>
                <a:schemeClr val="bg1"/>
              </a:solidFill>
              <a:highlight>
                <a:srgbClr val="00FF00"/>
              </a:highlight>
              <a:latin typeface="+mn-lt"/>
            </a:endParaRPr>
          </a:p>
        </p:txBody>
      </p:sp>
      <p:grpSp>
        <p:nvGrpSpPr>
          <p:cNvPr id="9" name="Group 8">
            <a:extLst>
              <a:ext uri="{FF2B5EF4-FFF2-40B4-BE49-F238E27FC236}">
                <a16:creationId xmlns:a16="http://schemas.microsoft.com/office/drawing/2014/main" id="{762E2EEA-B7F4-4E7E-C807-1F578B1F247B}"/>
              </a:ext>
              <a:ext uri="{C183D7F6-B498-43B3-948B-1728B52AA6E4}">
                <adec:decorative xmlns:adec="http://schemas.microsoft.com/office/drawing/2017/decorative" val="1"/>
              </a:ext>
            </a:extLst>
          </p:cNvPr>
          <p:cNvGrpSpPr/>
          <p:nvPr/>
        </p:nvGrpSpPr>
        <p:grpSpPr>
          <a:xfrm>
            <a:off x="2720546" y="5202193"/>
            <a:ext cx="6750908" cy="395417"/>
            <a:chOff x="2384854" y="5165123"/>
            <a:chExt cx="6750908" cy="395417"/>
          </a:xfrm>
        </p:grpSpPr>
        <p:cxnSp>
          <p:nvCxnSpPr>
            <p:cNvPr id="5" name="Straight Connector 4">
              <a:extLst>
                <a:ext uri="{FF2B5EF4-FFF2-40B4-BE49-F238E27FC236}">
                  <a16:creationId xmlns:a16="http://schemas.microsoft.com/office/drawing/2014/main" id="{21CA02F8-45B2-324C-AE78-3CBE2D49BE53}"/>
                </a:ext>
              </a:extLst>
            </p:cNvPr>
            <p:cNvCxnSpPr/>
            <p:nvPr/>
          </p:nvCxnSpPr>
          <p:spPr>
            <a:xfrm>
              <a:off x="2384854" y="5362832"/>
              <a:ext cx="673443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D0AF363-85B7-8B17-2B63-4F9B373AEA5F}"/>
                </a:ext>
              </a:extLst>
            </p:cNvPr>
            <p:cNvCxnSpPr/>
            <p:nvPr/>
          </p:nvCxnSpPr>
          <p:spPr>
            <a:xfrm>
              <a:off x="2384854" y="5165123"/>
              <a:ext cx="0" cy="39541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9A29F5D-F51F-A1F0-1370-F886F866E1C5}"/>
                </a:ext>
              </a:extLst>
            </p:cNvPr>
            <p:cNvCxnSpPr/>
            <p:nvPr/>
          </p:nvCxnSpPr>
          <p:spPr>
            <a:xfrm>
              <a:off x="9135762" y="5165123"/>
              <a:ext cx="0" cy="395417"/>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3BDDB56F-9844-DBD7-8A79-FB46BBB2BD66}"/>
              </a:ext>
            </a:extLst>
          </p:cNvPr>
          <p:cNvSpPr txBox="1"/>
          <p:nvPr/>
        </p:nvSpPr>
        <p:spPr>
          <a:xfrm>
            <a:off x="654909" y="5169068"/>
            <a:ext cx="1952366" cy="461665"/>
          </a:xfrm>
          <a:prstGeom prst="rect">
            <a:avLst/>
          </a:prstGeom>
          <a:noFill/>
        </p:spPr>
        <p:txBody>
          <a:bodyPr wrap="square" rtlCol="0">
            <a:spAutoFit/>
          </a:bodyPr>
          <a:lstStyle/>
          <a:p>
            <a:r>
              <a:rPr lang="fi-FI" sz="2400" b="1">
                <a:solidFill>
                  <a:schemeClr val="bg1"/>
                </a:solidFill>
              </a:rPr>
              <a:t>1 000 kg CO</a:t>
            </a:r>
            <a:r>
              <a:rPr lang="fi-FI" sz="2400" b="1" baseline="-25000">
                <a:solidFill>
                  <a:schemeClr val="bg1"/>
                </a:solidFill>
              </a:rPr>
              <a:t>2</a:t>
            </a:r>
            <a:r>
              <a:rPr lang="fi-FI" sz="2400" b="1">
                <a:solidFill>
                  <a:schemeClr val="bg1"/>
                </a:solidFill>
              </a:rPr>
              <a:t>e</a:t>
            </a:r>
          </a:p>
        </p:txBody>
      </p:sp>
      <p:sp>
        <p:nvSpPr>
          <p:cNvPr id="11" name="TextBox 10">
            <a:extLst>
              <a:ext uri="{FF2B5EF4-FFF2-40B4-BE49-F238E27FC236}">
                <a16:creationId xmlns:a16="http://schemas.microsoft.com/office/drawing/2014/main" id="{756D93CF-368A-2E4D-7D7D-6400B8B19A67}"/>
              </a:ext>
            </a:extLst>
          </p:cNvPr>
          <p:cNvSpPr txBox="1"/>
          <p:nvPr/>
        </p:nvSpPr>
        <p:spPr>
          <a:xfrm>
            <a:off x="9634150" y="5169067"/>
            <a:ext cx="2125362" cy="461665"/>
          </a:xfrm>
          <a:prstGeom prst="rect">
            <a:avLst/>
          </a:prstGeom>
          <a:noFill/>
        </p:spPr>
        <p:txBody>
          <a:bodyPr wrap="square" rtlCol="0">
            <a:spAutoFit/>
          </a:bodyPr>
          <a:lstStyle/>
          <a:p>
            <a:r>
              <a:rPr lang="fi-FI" sz="2400" b="1">
                <a:solidFill>
                  <a:schemeClr val="bg1"/>
                </a:solidFill>
              </a:rPr>
              <a:t>15 000 kg CO</a:t>
            </a:r>
            <a:r>
              <a:rPr lang="fi-FI" sz="2400" b="1" baseline="-25000">
                <a:solidFill>
                  <a:schemeClr val="bg1"/>
                </a:solidFill>
              </a:rPr>
              <a:t>2</a:t>
            </a:r>
            <a:r>
              <a:rPr lang="fi-FI" sz="2400" b="1">
                <a:solidFill>
                  <a:schemeClr val="bg1"/>
                </a:solidFill>
              </a:rPr>
              <a:t>e</a:t>
            </a:r>
          </a:p>
        </p:txBody>
      </p:sp>
      <p:sp>
        <p:nvSpPr>
          <p:cNvPr id="12" name="Star: 5 Points 11">
            <a:extLst>
              <a:ext uri="{FF2B5EF4-FFF2-40B4-BE49-F238E27FC236}">
                <a16:creationId xmlns:a16="http://schemas.microsoft.com/office/drawing/2014/main" id="{7080A812-5F74-07E1-B9A2-511FE940A009}"/>
              </a:ext>
              <a:ext uri="{C183D7F6-B498-43B3-948B-1728B52AA6E4}">
                <adec:decorative xmlns:adec="http://schemas.microsoft.com/office/drawing/2017/decorative" val="1"/>
              </a:ext>
            </a:extLst>
          </p:cNvPr>
          <p:cNvSpPr/>
          <p:nvPr/>
        </p:nvSpPr>
        <p:spPr>
          <a:xfrm>
            <a:off x="3435178" y="5229885"/>
            <a:ext cx="350100" cy="296552"/>
          </a:xfrm>
          <a:prstGeom prst="star5">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4" name="Speech Bubble: Oval 13">
            <a:extLst>
              <a:ext uri="{FF2B5EF4-FFF2-40B4-BE49-F238E27FC236}">
                <a16:creationId xmlns:a16="http://schemas.microsoft.com/office/drawing/2014/main" id="{DE60D9D9-5BB0-5DAD-B4A7-FE45EFD0E4C1}"/>
              </a:ext>
            </a:extLst>
          </p:cNvPr>
          <p:cNvSpPr/>
          <p:nvPr/>
        </p:nvSpPr>
        <p:spPr>
          <a:xfrm>
            <a:off x="2862648" y="3638069"/>
            <a:ext cx="2842053" cy="1348880"/>
          </a:xfrm>
          <a:prstGeom prst="wedgeEllipse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sz="2400" b="1"/>
          </a:p>
          <a:p>
            <a:pPr algn="ctr"/>
            <a:r>
              <a:rPr lang="fi-FI" sz="2000" b="1">
                <a:solidFill>
                  <a:schemeClr val="tx1"/>
                </a:solidFill>
              </a:rPr>
              <a:t>Tavoite vuodelle 2030: </a:t>
            </a:r>
            <a:br>
              <a:rPr lang="fi-FI" sz="2000" b="1">
                <a:solidFill>
                  <a:schemeClr val="tx1"/>
                </a:solidFill>
              </a:rPr>
            </a:br>
            <a:r>
              <a:rPr lang="fi-FI" sz="2000" b="1">
                <a:solidFill>
                  <a:schemeClr val="tx1"/>
                </a:solidFill>
              </a:rPr>
              <a:t>2500 kg CO</a:t>
            </a:r>
            <a:r>
              <a:rPr lang="fi-FI" sz="2000" b="1" baseline="-25000">
                <a:solidFill>
                  <a:schemeClr val="tx1"/>
                </a:solidFill>
              </a:rPr>
              <a:t>2</a:t>
            </a:r>
            <a:r>
              <a:rPr lang="fi-FI" sz="2000" b="1">
                <a:solidFill>
                  <a:schemeClr val="tx1"/>
                </a:solidFill>
              </a:rPr>
              <a:t>e</a:t>
            </a:r>
          </a:p>
          <a:p>
            <a:pPr algn="ctr"/>
            <a:endParaRPr lang="fi-FI"/>
          </a:p>
        </p:txBody>
      </p:sp>
      <p:sp>
        <p:nvSpPr>
          <p:cNvPr id="4" name="Star: 5 Points 3">
            <a:extLst>
              <a:ext uri="{FF2B5EF4-FFF2-40B4-BE49-F238E27FC236}">
                <a16:creationId xmlns:a16="http://schemas.microsoft.com/office/drawing/2014/main" id="{7C069FD5-4111-9772-7460-CE243ED3BCEC}"/>
              </a:ext>
              <a:ext uri="{C183D7F6-B498-43B3-948B-1728B52AA6E4}">
                <adec:decorative xmlns:adec="http://schemas.microsoft.com/office/drawing/2017/decorative" val="1"/>
              </a:ext>
            </a:extLst>
          </p:cNvPr>
          <p:cNvSpPr/>
          <p:nvPr/>
        </p:nvSpPr>
        <p:spPr>
          <a:xfrm>
            <a:off x="6647935" y="5251623"/>
            <a:ext cx="350100" cy="296552"/>
          </a:xfrm>
          <a:prstGeom prst="star5">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6" name="Speech Bubble: Oval 5">
            <a:extLst>
              <a:ext uri="{FF2B5EF4-FFF2-40B4-BE49-F238E27FC236}">
                <a16:creationId xmlns:a16="http://schemas.microsoft.com/office/drawing/2014/main" id="{B78CE72B-2011-8642-D34E-60AAC87B6D1C}"/>
              </a:ext>
            </a:extLst>
          </p:cNvPr>
          <p:cNvSpPr/>
          <p:nvPr/>
        </p:nvSpPr>
        <p:spPr>
          <a:xfrm>
            <a:off x="6087762" y="3675330"/>
            <a:ext cx="2986214" cy="1348879"/>
          </a:xfrm>
          <a:prstGeom prst="wedgeEllipse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b="1">
                <a:solidFill>
                  <a:schemeClr val="tx1"/>
                </a:solidFill>
              </a:rPr>
              <a:t>Keskiverto-suomalainen</a:t>
            </a:r>
          </a:p>
          <a:p>
            <a:pPr algn="ctr"/>
            <a:r>
              <a:rPr lang="fi-FI" sz="2000" b="1">
                <a:solidFill>
                  <a:schemeClr val="tx1"/>
                </a:solidFill>
              </a:rPr>
              <a:t>n. 10 300 kg CO</a:t>
            </a:r>
            <a:r>
              <a:rPr lang="fi-FI" sz="2000" b="1" baseline="-25000">
                <a:solidFill>
                  <a:schemeClr val="tx1"/>
                </a:solidFill>
              </a:rPr>
              <a:t>2</a:t>
            </a:r>
            <a:r>
              <a:rPr lang="fi-FI" sz="2000" b="1">
                <a:solidFill>
                  <a:schemeClr val="tx1"/>
                </a:solidFill>
              </a:rPr>
              <a:t>e</a:t>
            </a:r>
          </a:p>
        </p:txBody>
      </p:sp>
    </p:spTree>
    <p:extLst>
      <p:ext uri="{BB962C8B-B14F-4D97-AF65-F5344CB8AC3E}">
        <p14:creationId xmlns:p14="http://schemas.microsoft.com/office/powerpoint/2010/main" val="3707727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4" grpId="0" animBg="1"/>
      <p:bldP spid="6" grpId="0" animBg="1"/>
    </p:bldLst>
  </p:timing>
</p:sld>
</file>

<file path=ppt/theme/theme1.xml><?xml version="1.0" encoding="utf-8"?>
<a:theme xmlns:a="http://schemas.openxmlformats.org/drawingml/2006/main" name="Polkukartta_opetus">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_opetus" id="{4BD19F40-1436-43C2-B4B3-9AD0CB7FF23A}" vid="{E70490D5-6D94-44D9-A5A2-908A65F18A3D}"/>
    </a:ext>
  </a:extLst>
</a:theme>
</file>

<file path=ppt/theme/theme2.xml><?xml version="1.0" encoding="utf-8"?>
<a:theme xmlns:a="http://schemas.openxmlformats.org/drawingml/2006/main" name="Polku_2.0">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_2.0" id="{2D593533-5FE9-4BA9-AABB-CD592A93C0F8}" vid="{86EF4A70-A1E5-45C7-A3D9-A691CCC6F981}"/>
    </a:ext>
  </a:extLst>
</a:theme>
</file>

<file path=ppt/theme/theme3.xml><?xml version="1.0" encoding="utf-8"?>
<a:theme xmlns:a="http://schemas.openxmlformats.org/drawingml/2006/main" name="Polku_2.0">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_2.0" id="{2D593533-5FE9-4BA9-AABB-CD592A93C0F8}" vid="{86EF4A70-A1E5-45C7-A3D9-A691CCC6F981}"/>
    </a:ext>
  </a:extLst>
</a:theme>
</file>

<file path=ppt/theme/theme4.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Mukautettu suunnittelumalli">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siakirja" ma:contentTypeID="0x010100730070ADBF961541925812843A26F9DF" ma:contentTypeVersion="17" ma:contentTypeDescription="Luo uusi asiakirja." ma:contentTypeScope="" ma:versionID="fcc5be487b4ed952fa63ce9aabde41b4">
  <xsd:schema xmlns:xsd="http://www.w3.org/2001/XMLSchema" xmlns:xs="http://www.w3.org/2001/XMLSchema" xmlns:p="http://schemas.microsoft.com/office/2006/metadata/properties" xmlns:ns2="503b9d93-8403-4a46-a24c-0a6129fcdba3" xmlns:ns3="28107539-3d8a-449e-a535-c91582e78a7d" targetNamespace="http://schemas.microsoft.com/office/2006/metadata/properties" ma:root="true" ma:fieldsID="6d1010b55edbb65244a5385999349168" ns2:_="" ns3:_="">
    <xsd:import namespace="503b9d93-8403-4a46-a24c-0a6129fcdba3"/>
    <xsd:import namespace="28107539-3d8a-449e-a535-c91582e78a7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b9d93-8403-4a46-a24c-0a6129fcdb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ba830b52-6d58-45b3-9899-c4752b5a1b5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07539-3d8a-449e-a535-c91582e78a7d" elementFormDefault="qualified">
    <xsd:import namespace="http://schemas.microsoft.com/office/2006/documentManagement/types"/>
    <xsd:import namespace="http://schemas.microsoft.com/office/infopath/2007/PartnerControls"/>
    <xsd:element name="SharedWithUsers" ma:index="17"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05661c62-8036-41d3-af5d-058d2083e07c}" ma:internalName="TaxCatchAll" ma:showField="CatchAllData" ma:web="28107539-3d8a-449e-a535-c91582e78a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8107539-3d8a-449e-a535-c91582e78a7d" xsi:nil="true"/>
    <lcf76f155ced4ddcb4097134ff3c332f xmlns="503b9d93-8403-4a46-a24c-0a6129fcdba3">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657FBC-D044-4373-800C-5540D157FFF2}">
  <ds:schemaRefs>
    <ds:schemaRef ds:uri="28107539-3d8a-449e-a535-c91582e78a7d"/>
    <ds:schemaRef ds:uri="503b9d93-8403-4a46-a24c-0a6129fcdba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EC3E638-0D98-4A47-A09A-907903A26677}">
  <ds:schemaRefs>
    <ds:schemaRef ds:uri="http://purl.org/dc/dcmitype/"/>
    <ds:schemaRef ds:uri="28107539-3d8a-449e-a535-c91582e78a7d"/>
    <ds:schemaRef ds:uri="http://www.w3.org/XML/1998/namespace"/>
    <ds:schemaRef ds:uri="http://schemas.microsoft.com/office/2006/metadata/properties"/>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503b9d93-8403-4a46-a24c-0a6129fcdba3"/>
  </ds:schemaRefs>
</ds:datastoreItem>
</file>

<file path=customXml/itemProps3.xml><?xml version="1.0" encoding="utf-8"?>
<ds:datastoreItem xmlns:ds="http://schemas.openxmlformats.org/officeDocument/2006/customXml" ds:itemID="{5C9D5626-059E-43CB-98FC-0B0D78DE27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Polkukartta_opetus</Template>
  <TotalTime>0</TotalTime>
  <Words>1200</Words>
  <Application>Microsoft Office PowerPoint</Application>
  <PresentationFormat>Laajakuva</PresentationFormat>
  <Paragraphs>133</Paragraphs>
  <Slides>17</Slides>
  <Notes>17</Notes>
  <HiddenSlides>0</HiddenSlides>
  <MMClips>0</MMClips>
  <ScaleCrop>false</ScaleCrop>
  <HeadingPairs>
    <vt:vector size="6" baseType="variant">
      <vt:variant>
        <vt:lpstr>Käytetyt fontit</vt:lpstr>
      </vt:variant>
      <vt:variant>
        <vt:i4>7</vt:i4>
      </vt:variant>
      <vt:variant>
        <vt:lpstr>Teema</vt:lpstr>
      </vt:variant>
      <vt:variant>
        <vt:i4>6</vt:i4>
      </vt:variant>
      <vt:variant>
        <vt:lpstr>Dian otsikot</vt:lpstr>
      </vt:variant>
      <vt:variant>
        <vt:i4>17</vt:i4>
      </vt:variant>
    </vt:vector>
  </HeadingPairs>
  <TitlesOfParts>
    <vt:vector size="30" baseType="lpstr">
      <vt:lpstr>Arial</vt:lpstr>
      <vt:lpstr>Calibri</vt:lpstr>
      <vt:lpstr>Calibri Light</vt:lpstr>
      <vt:lpstr>Lato</vt:lpstr>
      <vt:lpstr>Open Sans Light</vt:lpstr>
      <vt:lpstr>RationalText</vt:lpstr>
      <vt:lpstr>source sans pro</vt:lpstr>
      <vt:lpstr>Polkukartta_opetus</vt:lpstr>
      <vt:lpstr>Polku_2.0</vt:lpstr>
      <vt:lpstr>Polku_2.0</vt:lpstr>
      <vt:lpstr>1_Mukautettu suunnittelumalli</vt:lpstr>
      <vt:lpstr>3_Mukautettu suunnittelumalli</vt:lpstr>
      <vt:lpstr>2_Mukautettu suunnittelumalli</vt:lpstr>
      <vt:lpstr>Hiilijalanjälki</vt:lpstr>
      <vt:lpstr>Opetusmateriaalin kuvaus</vt:lpstr>
      <vt:lpstr>Lisenssiehdot</vt:lpstr>
      <vt:lpstr>Hiilijalanjälki </vt:lpstr>
      <vt:lpstr>Agenda 2030 | Hiilijalanjälki</vt:lpstr>
      <vt:lpstr>Mikä on hiilijalanjälki?</vt:lpstr>
      <vt:lpstr>Mistä päästöjä syntyy?</vt:lpstr>
      <vt:lpstr>Tehtävä 1a. Oma hiilijalanjälki</vt:lpstr>
      <vt:lpstr>Tehtävä 1b. Oma hiilijalanjälki janalla</vt:lpstr>
      <vt:lpstr>Keskivertosuomalaisen hiilijalanjälki 1/5</vt:lpstr>
      <vt:lpstr>Keskivertosuomalaisen hiilijalanjälki 2/5</vt:lpstr>
      <vt:lpstr>Keskivertosuomalaisen hiilijalanjälki 3/5 </vt:lpstr>
      <vt:lpstr>Keskivertosuomalaisen hiilijalanjälki 4/5</vt:lpstr>
      <vt:lpstr>Keskivertosuomalaisen hiilijalanjälki 5/5</vt:lpstr>
      <vt:lpstr>Elämäntapojen keskimääräinen hiilijalanjälki esimerkkivaltioissa vuonna 2017</vt:lpstr>
      <vt:lpstr>Tehtävä 1c. Miten hiilijalanjälki pienemmäksi?</vt:lpstr>
      <vt:lpstr>Tehtävä 1d. Hiilijalanjälki muutoksen jälkeen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Birgitta Mannila</dc:creator>
  <cp:lastModifiedBy>Hakanen, Miia-Susanna</cp:lastModifiedBy>
  <cp:revision>2</cp:revision>
  <cp:lastPrinted>2022-12-14T13:54:40Z</cp:lastPrinted>
  <dcterms:created xsi:type="dcterms:W3CDTF">2013-07-15T20:26:40Z</dcterms:created>
  <dcterms:modified xsi:type="dcterms:W3CDTF">2023-08-29T08:56:02Z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0x010100730070ADBF961541925812843A26F9DF</vt:lpwstr>
  </property>
  <property fmtid="{D5CDD505-2E9C-101B-9397-08002B2CF9AE}" pid="3" name="MediaServiceImageTags">
    <vt:lpwstr/>
  </property>
  <property fmtid="{D5CDD505-2E9C-101B-9397-08002B2CF9AE}" pid="4" name="MSIP_Label_1da9c32a-bfae-405a-8b24-7b98e9ab8c95_Enabled">
    <vt:lpwstr>true</vt:lpwstr>
  </property>
  <property fmtid="{D5CDD505-2E9C-101B-9397-08002B2CF9AE}" pid="5" name="MSIP_Label_1da9c32a-bfae-405a-8b24-7b98e9ab8c95_SetDate">
    <vt:lpwstr>2023-06-09T12:23:13Z</vt:lpwstr>
  </property>
  <property fmtid="{D5CDD505-2E9C-101B-9397-08002B2CF9AE}" pid="6" name="MSIP_Label_1da9c32a-bfae-405a-8b24-7b98e9ab8c95_Method">
    <vt:lpwstr>Standard</vt:lpwstr>
  </property>
  <property fmtid="{D5CDD505-2E9C-101B-9397-08002B2CF9AE}" pid="7" name="MSIP_Label_1da9c32a-bfae-405a-8b24-7b98e9ab8c95_Name">
    <vt:lpwstr>Poke oletus</vt:lpwstr>
  </property>
  <property fmtid="{D5CDD505-2E9C-101B-9397-08002B2CF9AE}" pid="8" name="MSIP_Label_1da9c32a-bfae-405a-8b24-7b98e9ab8c95_SiteId">
    <vt:lpwstr>d9b5edb3-7859-4978-89c3-cadf9e5176b7</vt:lpwstr>
  </property>
  <property fmtid="{D5CDD505-2E9C-101B-9397-08002B2CF9AE}" pid="9" name="MSIP_Label_1da9c32a-bfae-405a-8b24-7b98e9ab8c95_ActionId">
    <vt:lpwstr>59707395-5d91-4220-be10-bce91a0a592f</vt:lpwstr>
  </property>
  <property fmtid="{D5CDD505-2E9C-101B-9397-08002B2CF9AE}" pid="10" name="MSIP_Label_1da9c32a-bfae-405a-8b24-7b98e9ab8c95_ContentBits">
    <vt:lpwstr>0</vt:lpwstr>
  </property>
</Properties>
</file>