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4.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11" r:id="rId5"/>
    <p:sldMasterId id="2147484435" r:id="rId6"/>
    <p:sldMasterId id="2147484459" r:id="rId7"/>
    <p:sldMasterId id="2147483648" r:id="rId8"/>
  </p:sldMasterIdLst>
  <p:notesMasterIdLst>
    <p:notesMasterId r:id="rId29"/>
  </p:notesMasterIdLst>
  <p:sldIdLst>
    <p:sldId id="355" r:id="rId9"/>
    <p:sldId id="442" r:id="rId10"/>
    <p:sldId id="356" r:id="rId11"/>
    <p:sldId id="256" r:id="rId12"/>
    <p:sldId id="444" r:id="rId13"/>
    <p:sldId id="357" r:id="rId14"/>
    <p:sldId id="358" r:id="rId15"/>
    <p:sldId id="359" r:id="rId16"/>
    <p:sldId id="360" r:id="rId17"/>
    <p:sldId id="261" r:id="rId18"/>
    <p:sldId id="262" r:id="rId19"/>
    <p:sldId id="326" r:id="rId20"/>
    <p:sldId id="335" r:id="rId21"/>
    <p:sldId id="327" r:id="rId22"/>
    <p:sldId id="331" r:id="rId23"/>
    <p:sldId id="345" r:id="rId24"/>
    <p:sldId id="344" r:id="rId25"/>
    <p:sldId id="341" r:id="rId26"/>
    <p:sldId id="265" r:id="rId27"/>
    <p:sldId id="443" r:id="rId28"/>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8"/>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E97A1D-B71F-5D8F-0E4D-676D47283E6A}" v="20" dt="2023-08-22T10:24:31.166"/>
    <p1510:client id="{98B63CA6-7862-4910-A809-833DD15FBB8D}" v="75" dt="2023-06-22T10:27:42.453"/>
    <p1510:client id="{9BD091F6-AB9B-FC65-27D3-9314ED2CE0B0}" v="1" dt="2023-06-22T11:31:47.809"/>
    <p1510:client id="{CACB6936-BBE7-4CE4-9C51-2F783A761668}" v="972" dt="2023-06-22T10:43:53.0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13" autoAdjust="0"/>
  </p:normalViewPr>
  <p:slideViewPr>
    <p:cSldViewPr snapToGrid="0">
      <p:cViewPr varScale="1">
        <p:scale>
          <a:sx n="63" d="100"/>
          <a:sy n="63" d="100"/>
        </p:scale>
        <p:origin x="88" y="7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F325C-F034-B649-86A4-6362A7D3868B}" type="datetimeFigureOut">
              <a:rPr lang="fi-FI" smtClean="0"/>
              <a:t>29.8.2023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dirty="0">
                <a:effectLst/>
                <a:latin typeface="Lato"/>
                <a:ea typeface="Calibri"/>
                <a:cs typeface="Lato"/>
              </a:rPr>
              <a:t>Jos lähdetään liikkeelle siitä mitä kestävä kehitys on, niin kaikkein tunnetuin määritelmistä,</a:t>
            </a:r>
            <a:r>
              <a:rPr lang="fi-FI" sz="1800" dirty="0">
                <a:latin typeface="Lato"/>
                <a:ea typeface="Calibri"/>
                <a:cs typeface="Lato"/>
              </a:rPr>
              <a:t> </a:t>
            </a:r>
            <a:r>
              <a:rPr lang="fi-FI" sz="1800" dirty="0">
                <a:effectLst/>
                <a:latin typeface="Lato"/>
                <a:ea typeface="Calibri"/>
                <a:cs typeface="Lato"/>
              </a:rPr>
              <a:t> on tämä Norjan pääministeri Gro Harlem Brundtlandin johtaman YK:n asettaman komission määritelmä vuodelta 1987.</a:t>
            </a:r>
          </a:p>
          <a:p>
            <a:pPr algn="ctr">
              <a:lnSpc>
                <a:spcPts val="2100"/>
              </a:lnSpc>
            </a:pPr>
            <a:r>
              <a:rPr lang="fi-FI" sz="1800" i="1" dirty="0">
                <a:solidFill>
                  <a:srgbClr val="212529"/>
                </a:solidFill>
                <a:effectLst/>
                <a:latin typeface="Lato"/>
                <a:ea typeface="Times New Roman" panose="02020603050405020304" pitchFamily="18" charset="0"/>
                <a:cs typeface="Lato"/>
              </a:rPr>
              <a:t>"Kestävä kehitys on kehitystä, joka tyydyttää nykyhetken tarpeet viemättä tulevilta sukupolvilta mahdollisuutta tyydyttää omat tarpeensa." </a:t>
            </a:r>
            <a:r>
              <a:rPr lang="fi-FI" sz="1800" dirty="0">
                <a:solidFill>
                  <a:srgbClr val="212529"/>
                </a:solidFill>
                <a:effectLst/>
                <a:latin typeface="Lato"/>
                <a:ea typeface="Times New Roman" panose="02020603050405020304" pitchFamily="18" charset="0"/>
                <a:cs typeface="Lato"/>
              </a:rPr>
              <a:t>Brundtlandin komissio vuonna 1987</a:t>
            </a:r>
            <a:endParaRPr lang="fi-FI" sz="1800" dirty="0">
              <a:effectLst/>
              <a:latin typeface="Lato"/>
              <a:ea typeface="Times New Roman" panose="02020603050405020304" pitchFamily="18" charset="0"/>
              <a:cs typeface="Lato"/>
            </a:endParaRPr>
          </a:p>
          <a:p>
            <a:pPr>
              <a:lnSpc>
                <a:spcPct val="107000"/>
              </a:lnSpc>
              <a:spcAft>
                <a:spcPts val="800"/>
              </a:spcAft>
            </a:pPr>
            <a:r>
              <a:rPr lang="fi-FI" sz="1800" dirty="0">
                <a:effectLst/>
                <a:latin typeface="Lato"/>
                <a:ea typeface="Calibri"/>
                <a:cs typeface="Lato"/>
              </a:rPr>
              <a:t> </a:t>
            </a:r>
          </a:p>
          <a:p>
            <a:pPr>
              <a:lnSpc>
                <a:spcPct val="107000"/>
              </a:lnSpc>
              <a:spcAft>
                <a:spcPts val="800"/>
              </a:spcAft>
            </a:pPr>
            <a:r>
              <a:rPr lang="fi-FI" sz="1800" dirty="0">
                <a:effectLst/>
                <a:latin typeface="Lato"/>
                <a:ea typeface="Calibri"/>
                <a:cs typeface="Lato"/>
              </a:rPr>
              <a:t>Tämä on</a:t>
            </a:r>
            <a:r>
              <a:rPr lang="fi-FI" sz="1800" dirty="0">
                <a:latin typeface="Lato"/>
                <a:ea typeface="Calibri"/>
                <a:cs typeface="Lato"/>
              </a:rPr>
              <a:t> </a:t>
            </a:r>
            <a:r>
              <a:rPr lang="fi-FI" sz="1800" dirty="0">
                <a:effectLst/>
                <a:latin typeface="Lato"/>
                <a:ea typeface="Calibri"/>
                <a:cs typeface="Lato"/>
              </a:rPr>
              <a:t> ihan hyvä määritelmä ja ainakin se on tunnettu Mutta 10 vuotta Brundtlandin komission määritelmän jälkeen, tieteellisessä kirjallisuudessa oli esitetty jo ainakin 300 määritelmää kestävälle kehitykselle</a:t>
            </a:r>
          </a:p>
          <a:p>
            <a:pPr>
              <a:lnSpc>
                <a:spcPct val="107000"/>
              </a:lnSpc>
              <a:spcAft>
                <a:spcPts val="800"/>
              </a:spcAft>
            </a:pPr>
            <a:r>
              <a:rPr lang="fi-FI" sz="1800" dirty="0">
                <a:effectLst/>
                <a:latin typeface="Lato"/>
                <a:ea typeface="Calibri"/>
                <a:cs typeface="Lato"/>
              </a:rPr>
              <a:t>Eli pointti on, </a:t>
            </a:r>
            <a:r>
              <a:rPr lang="fi-FI" sz="1800" dirty="0">
                <a:latin typeface="Lato"/>
                <a:ea typeface="Calibri"/>
                <a:cs typeface="Lato"/>
              </a:rPr>
              <a:t>että </a:t>
            </a:r>
            <a:r>
              <a:rPr lang="fi-FI" sz="1800" dirty="0">
                <a:effectLst/>
                <a:latin typeface="Lato"/>
                <a:ea typeface="Calibri"/>
                <a:cs typeface="Lato"/>
              </a:rPr>
              <a:t>yhtä yksiselitteistä, kaikkien hyväksymää tapaa määritellä kestävää kehitystä ei ole olemassakaan.</a:t>
            </a:r>
          </a:p>
          <a:p>
            <a:endParaRPr lang="en-US">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6</a:t>
            </a:fld>
            <a:endParaRPr lang="fi-FI"/>
          </a:p>
        </p:txBody>
      </p:sp>
    </p:spTree>
    <p:extLst>
      <p:ext uri="{BB962C8B-B14F-4D97-AF65-F5344CB8AC3E}">
        <p14:creationId xmlns:p14="http://schemas.microsoft.com/office/powerpoint/2010/main" val="674353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Miikka </a:t>
            </a:r>
            <a:r>
              <a:rPr lang="en-US" err="1">
                <a:cs typeface="Calibri"/>
              </a:rPr>
              <a:t>diat</a:t>
            </a:r>
            <a:r>
              <a:rPr lang="en-US">
                <a:cs typeface="Calibri"/>
              </a:rPr>
              <a:t> 10-15: 10 minuuttia</a:t>
            </a:r>
          </a:p>
        </p:txBody>
      </p:sp>
      <p:sp>
        <p:nvSpPr>
          <p:cNvPr id="4" name="Slide Number Placeholder 3"/>
          <p:cNvSpPr>
            <a:spLocks noGrp="1"/>
          </p:cNvSpPr>
          <p:nvPr>
            <p:ph type="sldNum" sz="quarter" idx="5"/>
          </p:nvPr>
        </p:nvSpPr>
        <p:spPr/>
        <p:txBody>
          <a:bodyPr/>
          <a:lstStyle/>
          <a:p>
            <a:fld id="{D44CFDBE-A849-194D-A9F3-12B7C16340B4}" type="slidenum">
              <a:rPr lang="fi-FI" smtClean="0"/>
              <a:t>15</a:t>
            </a:fld>
            <a:endParaRPr lang="fi-FI"/>
          </a:p>
        </p:txBody>
      </p:sp>
    </p:spTree>
    <p:extLst>
      <p:ext uri="{BB962C8B-B14F-4D97-AF65-F5344CB8AC3E}">
        <p14:creationId xmlns:p14="http://schemas.microsoft.com/office/powerpoint/2010/main" val="1722579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Arial" panose="020B0604020202020204" pitchFamily="34" charset="0"/>
                <a:ea typeface="Times New Roman" panose="02020603050405020304" pitchFamily="18" charset="0"/>
              </a:rPr>
              <a:t>Voi olla kenties yllättävää kuinka paljon ja kuinka syvää köyhyyttä maailmassa vielä nykyisinkin on. Siitäkin huolimatta, että tilanne on toki ajan saatossa huomattavasti parantunut - eli pari sataa vuotta sitten käytännössä kaikki olivat nykymittapuun mukaan rutiköyhiä.​</a:t>
            </a:r>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Arial" panose="020B0604020202020204" pitchFamily="34" charset="0"/>
                <a:ea typeface="Times New Roman" panose="02020603050405020304" pitchFamily="18"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Arial" panose="020B0604020202020204" pitchFamily="34" charset="0"/>
                <a:ea typeface="Times New Roman" panose="02020603050405020304" pitchFamily="18" charset="0"/>
              </a:rPr>
              <a:t>Sotien jälkeen alkanut ennennäkemättömän nopea vaurastuminen on tarkoittanut sitä, että keskimääräinen maapallon asukas on nyt noin neljä ja puoli kertaa rikkaampi kuin vuonna 1950. Kun maailman väkiluku on samalla aikaa kasvanut kolminkertaiseksi, on maailmantalous – siis maailman yhteenlaskettu tuotteiden ja palveluiden määrä – kasvanut yli kolmetoista kertaiseksi.​</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Arial" panose="020B0604020202020204" pitchFamily="34" charset="0"/>
                <a:ea typeface="Times New Roman" panose="02020603050405020304" pitchFamily="18" charset="0"/>
              </a:rPr>
              <a:t>Maailma ei tietenkään ole vaurastunut kaikkialla tasapuolisesti. Kehittyneiden talouksien asukkaat elävät keskimäärin täysin ennennäkemättömässä vauraudessa, mutta osassa maapalloa vaurastuminen ei koskaan päässyt vauhtiin. Näin on erityisesti Saharan eteläpuolisessa Afrikassa.​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Arial" panose="020B0604020202020204" pitchFamily="34" charset="0"/>
                <a:ea typeface="Times New Roman" panose="02020603050405020304" pitchFamily="18" charset="0"/>
              </a:rPr>
              <a:t>Maailmassa elää edelleen satoja miljoonia ihmisiä äärimmäisessä köyhyydessä – joka tarkoittaa nykymääritelmän mukaan sitä, että ihmisen päivittäiset käytössä olevat tulot ovat alle 2,15 dollaria. Dollari tallaisessa yhteydessä tarkoittaa hypoteettista valuuttaa, joka kertoo niiden tuotteiden ja palveluiden määrän, jonka ihminen olisi voinut ostaa esimerkiksi 2,15 dollarilla Yhdysvalloissa tiettynä vuotena – eli siinä on huomioitu sekä inflaatio että eri maiden erilainen hintataso.  ​</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Calibri" panose="020F0502020204030204" pitchFamily="34" charset="0"/>
                <a:ea typeface="Times New Roman" panose="02020603050405020304" pitchFamily="18"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Arial" panose="020B0604020202020204" pitchFamily="34" charset="0"/>
                <a:ea typeface="Times New Roman" panose="02020603050405020304" pitchFamily="18" charset="0"/>
              </a:rPr>
              <a:t>Verrattuna vuoteen 1990 äärimmäinen köyhyys on vähentynyt selvästi yli miljardilla ihmisellä – siis siitäkin huolimatta, että maailman väkiluku on huomattavasti kasvanut. Tämä johtuu pääasiassa Kiinan ja Intian talouksien kehityksestä – Eli maailman äärimmäisen köyhyyden painopiste on siirtynyt Itä- ja Etelä-Aasiasta Saharan eteläpuoliseen Afrikkaan, joka paitsi</a:t>
            </a:r>
            <a:r>
              <a:rPr lang="fi-FI" sz="1800">
                <a:effectLst/>
                <a:latin typeface="Times New Roman" panose="02020603050405020304" pitchFamily="18" charset="0"/>
                <a:ea typeface="Times New Roman" panose="02020603050405020304" pitchFamily="18" charset="0"/>
              </a:rPr>
              <a:t> on ollut äärimmäisen köyhä tulee myös ennusteiden mukaan jatkossa sitä olemaan - eli tavoite äärimmäisen köyhyyden poistamisesta ei tule täyttymään.</a:t>
            </a:r>
            <a:r>
              <a:rPr lang="fi-FI" sz="1800">
                <a:solidFill>
                  <a:srgbClr val="000000"/>
                </a:solidFill>
                <a:effectLst/>
                <a:latin typeface="Arial" panose="020B0604020202020204" pitchFamily="34" charset="0"/>
                <a:ea typeface="Times New Roman" panose="02020603050405020304" pitchFamily="18" charset="0"/>
              </a:rPr>
              <a:t>​</a:t>
            </a:r>
            <a:endParaRPr lang="fi-FI" sz="1800">
              <a:effectLst/>
              <a:latin typeface="Times New Roman" panose="02020603050405020304" pitchFamily="18" charset="0"/>
              <a:ea typeface="Times New Roman" panose="02020603050405020304" pitchFamily="18" charset="0"/>
            </a:endParaRP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a:t>
            </a:fld>
            <a:endParaRPr lang="fi-FI"/>
          </a:p>
        </p:txBody>
      </p:sp>
    </p:spTree>
    <p:extLst>
      <p:ext uri="{BB962C8B-B14F-4D97-AF65-F5344CB8AC3E}">
        <p14:creationId xmlns:p14="http://schemas.microsoft.com/office/powerpoint/2010/main" val="2815335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Arial" panose="020B0604020202020204" pitchFamily="34" charset="0"/>
                <a:ea typeface="Times New Roman" panose="02020603050405020304" pitchFamily="18" charset="0"/>
              </a:rPr>
              <a:t>Maailman vaurastumisesta huolimatta isolla osalla maailman väestöstä on suuria vaikeuksia tyydyttää perustavia tarpeitaan. Eli heillä ei ole esimerkiksi kelvollista juomavettä ja </a:t>
            </a:r>
            <a:r>
              <a:rPr lang="fi-FI" sz="1800" err="1">
                <a:solidFill>
                  <a:srgbClr val="000000"/>
                </a:solidFill>
                <a:effectLst/>
                <a:latin typeface="Arial" panose="020B0604020202020204" pitchFamily="34" charset="0"/>
                <a:ea typeface="Times New Roman" panose="02020603050405020304" pitchFamily="18" charset="0"/>
              </a:rPr>
              <a:t>sanitaatiota</a:t>
            </a:r>
            <a:r>
              <a:rPr lang="fi-FI" sz="1800">
                <a:solidFill>
                  <a:srgbClr val="000000"/>
                </a:solidFill>
                <a:effectLst/>
                <a:latin typeface="Arial" panose="020B0604020202020204" pitchFamily="34" charset="0"/>
                <a:ea typeface="Times New Roman" panose="02020603050405020304" pitchFamily="18" charset="0"/>
              </a:rPr>
              <a:t>, sähköä, pääsyä koulutukseen, ja monia asioita, jotka olisivat kriittisen tärkeitä heidän terveydelleen.​</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Arial" panose="020B0604020202020204" pitchFamily="34" charset="0"/>
                <a:ea typeface="Times New Roman" panose="02020603050405020304" pitchFamily="18" charset="0"/>
              </a:rPr>
              <a:t>Esimerkiksi </a:t>
            </a:r>
            <a:r>
              <a:rPr lang="fi-FI" sz="1800" b="1">
                <a:solidFill>
                  <a:srgbClr val="000000"/>
                </a:solidFill>
                <a:effectLst/>
                <a:latin typeface="Arial" panose="020B0604020202020204" pitchFamily="34" charset="0"/>
                <a:ea typeface="Times New Roman" panose="02020603050405020304" pitchFamily="18" charset="0"/>
              </a:rPr>
              <a:t>aliravitsemus</a:t>
            </a:r>
            <a:r>
              <a:rPr lang="fi-FI" sz="1800">
                <a:solidFill>
                  <a:srgbClr val="000000"/>
                </a:solidFill>
                <a:effectLst/>
                <a:latin typeface="Arial" panose="020B0604020202020204" pitchFamily="34" charset="0"/>
                <a:ea typeface="Times New Roman" panose="02020603050405020304" pitchFamily="18" charset="0"/>
              </a:rPr>
              <a:t> on edelleen maailmassa iso ongelma, koska meillä on maailmassa liki kymmenesosa aliravittuja [ja lisäksi jotenkin ruokaturvattomuutta kokevia on vielä paljon enemmän]. ​</a:t>
            </a:r>
          </a:p>
          <a:p>
            <a:pPr fontAlgn="base"/>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Arial" panose="020B0604020202020204" pitchFamily="34" charset="0"/>
                <a:ea typeface="Times New Roman" panose="02020603050405020304" pitchFamily="18" charset="0"/>
              </a:rPr>
              <a:t>Tässä kartassa esitetään aliravitsemuksen tilanne eri puolella maailmaa, ja siitä huomataan, että Saharan eteläpuolinen Afrikka on aliravitsemuksenkin suhteen ongelmallisinta aluetta. Eli mitä punaisempi karttaan merkitty maa on, sitä suurempi osuus sen väestöstä on aliravittuja. ​</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Arial" panose="020B0604020202020204" pitchFamily="34" charset="0"/>
                <a:ea typeface="Times New Roman" panose="02020603050405020304" pitchFamily="18" charset="0"/>
              </a:rPr>
              <a:t>Pahimmillaan lähes puolet maan ihmisistä esim. Keski-Afrikan tasavallassa eivät saa päivittäin kaloreja niin paljon kuin tarvitsisivat.</a:t>
            </a:r>
            <a:endParaRPr lang="fi-FI" sz="1800">
              <a:effectLst/>
              <a:latin typeface="Times New Roman" panose="02020603050405020304" pitchFamily="18" charset="0"/>
              <a:ea typeface="Times New Roman" panose="02020603050405020304" pitchFamily="18" charset="0"/>
            </a:endParaRP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17</a:t>
            </a:fld>
            <a:endParaRPr lang="fi-FI"/>
          </a:p>
        </p:txBody>
      </p:sp>
    </p:spTree>
    <p:extLst>
      <p:ext uri="{BB962C8B-B14F-4D97-AF65-F5344CB8AC3E}">
        <p14:creationId xmlns:p14="http://schemas.microsoft.com/office/powerpoint/2010/main" val="510586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Calibri" panose="020F0502020204030204" pitchFamily="34" charset="0"/>
                <a:ea typeface="Times New Roman" panose="02020603050405020304" pitchFamily="18" charset="0"/>
              </a:rPr>
              <a:t>Yksi tapa tarkastella ihmisten tarpeet, halut ja odotukset elämässään täyttyvät on kysyä asiaa heiltä itseltään.​</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b="1">
                <a:solidFill>
                  <a:srgbClr val="000000"/>
                </a:solidFill>
                <a:effectLst/>
                <a:latin typeface="Arial" panose="020B0604020202020204" pitchFamily="34" charset="0"/>
                <a:ea typeface="Times New Roman" panose="02020603050405020304" pitchFamily="18" charset="0"/>
              </a:rPr>
              <a:t>Tyytyväisyyttä elämään </a:t>
            </a:r>
            <a:r>
              <a:rPr lang="fi-FI" sz="1800">
                <a:solidFill>
                  <a:srgbClr val="000000"/>
                </a:solidFill>
                <a:effectLst/>
                <a:latin typeface="Arial" panose="020B0604020202020204" pitchFamily="34" charset="0"/>
                <a:ea typeface="Times New Roman" panose="02020603050405020304" pitchFamily="18" charset="0"/>
              </a:rPr>
              <a:t>voidaan mitata eri tavoin, mutta yksi käytetty tapa on 11-portainen asteikko, jossa kysytään "Kuvittele tikkaat, joiden askelmat on numeroitu 0:sta ala-askelmalla 10:een yläaskelmalla. Tikkaiden yläosa edustaa parasta mahdollista elämää sinulle ja tikkaiden alaosa edustaa pahinta mahdollista elämää sinulle. Millä tikkaiden askeleella sanoisit henkilökohtaisesti olevasi tällä hetkellä?" </a:t>
            </a:r>
            <a:r>
              <a:rPr lang="fi-FI" sz="1800">
                <a:solidFill>
                  <a:srgbClr val="444444"/>
                </a:solidFill>
                <a:effectLst/>
                <a:latin typeface="Arial" panose="020B0604020202020204" pitchFamily="34" charset="0"/>
                <a:ea typeface="Times New Roman" panose="02020603050405020304" pitchFamily="18" charset="0"/>
              </a:rPr>
              <a:t> ​</a:t>
            </a:r>
          </a:p>
          <a:p>
            <a:pPr fontAlgn="base"/>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444444"/>
                </a:solidFill>
                <a:effectLst/>
                <a:latin typeface="Arial" panose="020B0604020202020204" pitchFamily="34" charset="0"/>
                <a:ea typeface="Times New Roman" panose="02020603050405020304" pitchFamily="18" charset="0"/>
              </a:rPr>
              <a:t>Näin kysyttäessä Suomi on ollut maailman onnellisin maa jo useiden vuosien ajan. Sininen tarkoittaa siis elämäänsä tyytyväisimpiä maita ja punainen tyytymättömämpiä maita. Ja kuten tästä kartasta näkyy - kaikki Pohjoismaat ovat sinisellä - ne ovat kaikki 10 kaikkein elämäänsä tyytyväisimmän kansan joukossa.  ​</a:t>
            </a:r>
          </a:p>
          <a:p>
            <a:pPr fontAlgn="base"/>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444444"/>
                </a:solidFill>
                <a:effectLst/>
                <a:latin typeface="Arial" panose="020B0604020202020204" pitchFamily="34" charset="0"/>
                <a:ea typeface="Times New Roman" panose="02020603050405020304" pitchFamily="18" charset="0"/>
              </a:rPr>
              <a:t>Keskimääräisesti vähiten onnellisia ihmisiä on Saharan eteläpuolisessa Afrikassa ja Etelä-Aasiassa – Afganistanissa asuvat tällä hetkellä - Suomen pistemäärä on 7,8 ja Afganistanin vain 2,5.​</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b="0">
                <a:solidFill>
                  <a:srgbClr val="000000"/>
                </a:solidFill>
                <a:effectLst/>
                <a:latin typeface="Calibri" panose="020F0502020204030204" pitchFamily="34" charset="0"/>
                <a:ea typeface="Times New Roman" panose="02020603050405020304" pitchFamily="18" charset="0"/>
              </a:rPr>
              <a:t>Elämään tyytyväisyys </a:t>
            </a:r>
            <a:r>
              <a:rPr lang="fi-FI" sz="1800">
                <a:solidFill>
                  <a:srgbClr val="000000"/>
                </a:solidFill>
                <a:effectLst/>
                <a:latin typeface="Calibri" panose="020F0502020204030204" pitchFamily="34" charset="0"/>
                <a:ea typeface="Times New Roman" panose="02020603050405020304" pitchFamily="18" charset="0"/>
              </a:rPr>
              <a:t>on tietenkin monien muuttujien summa. Edellä esitetyistä kartoista on helppo lukea, että vauraus, terveys ja tyytyväisyys elämään kytkeytyvät toisiinsa – Vauraus ja terveys ennustavat suurempaa tyytyväisyyttä elämään.​</a:t>
            </a:r>
          </a:p>
          <a:p>
            <a:pPr fontAlgn="base"/>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Calibri" panose="020F0502020204030204" pitchFamily="34" charset="0"/>
                <a:ea typeface="Times New Roman" panose="02020603050405020304" pitchFamily="18" charset="0"/>
              </a:rPr>
              <a:t>Rikastumisen myötä ihmisten valinnanmahdollisuudet kasvavat ja on selvää, että kun puhutaan perustavien tarpeiden – kuten ravitsemuksen tai terveyden – parantumisesta korkeamman tulotason myötä, tyytyväisyys elämään kasvaa. ​</a:t>
            </a:r>
          </a:p>
          <a:p>
            <a:pPr fontAlgn="base"/>
            <a:endParaRPr lang="fi-FI" sz="1800">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Calibri" panose="020F0502020204030204" pitchFamily="34" charset="0"/>
                <a:ea typeface="Times New Roman" panose="02020603050405020304" pitchFamily="18" charset="0"/>
              </a:rPr>
              <a:t>Sen sijaan ei ole selvää lisääntyykö tyytyväisyys elämään, kun rikastuminen mahdollistaa perustavien tarpeiden lisäksi erilaisten halujen toteuttamisen, jollaisia ihmisillä on tietenkin määrättömästi. Tutkimustulokset viittaavat siihen suuntaan, että korkeilla tulotasoilla tulojen lisääntyminen ei enää lisää elämään tyytyväisyyttä tai lisää sitä vain vähän.​</a:t>
            </a:r>
            <a:endParaRPr lang="fi-FI" sz="1800">
              <a:effectLst/>
              <a:latin typeface="Times New Roman" panose="02020603050405020304" pitchFamily="18" charset="0"/>
              <a:ea typeface="Times New Roman" panose="02020603050405020304" pitchFamily="18" charset="0"/>
            </a:endParaRP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18</a:t>
            </a:fld>
            <a:endParaRPr lang="fi-FI"/>
          </a:p>
        </p:txBody>
      </p:sp>
    </p:spTree>
    <p:extLst>
      <p:ext uri="{BB962C8B-B14F-4D97-AF65-F5344CB8AC3E}">
        <p14:creationId xmlns:p14="http://schemas.microsoft.com/office/powerpoint/2010/main" val="439812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Calibri" panose="020F0502020204030204" pitchFamily="34" charset="0"/>
                <a:ea typeface="Times New Roman" panose="02020603050405020304" pitchFamily="18" charset="0"/>
              </a:rPr>
              <a:t>Ihmisen hyvinvointi ja kulutuksen aiheuttama ekologinen kuormitus ovat jakautuneet epätasaisesti maailmassa. ​</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b="1">
                <a:solidFill>
                  <a:srgbClr val="000000"/>
                </a:solidFill>
                <a:effectLst/>
                <a:latin typeface="Calibri" panose="020F0502020204030204" pitchFamily="34" charset="0"/>
                <a:ea typeface="Times New Roman" panose="02020603050405020304" pitchFamily="18" charset="0"/>
              </a:rPr>
              <a:t>Maakohtaiset donitsit </a:t>
            </a:r>
            <a:r>
              <a:rPr lang="fi-FI" sz="1800">
                <a:solidFill>
                  <a:srgbClr val="000000"/>
                </a:solidFill>
                <a:effectLst/>
                <a:latin typeface="Calibri" panose="020F0502020204030204" pitchFamily="34" charset="0"/>
                <a:ea typeface="Times New Roman" panose="02020603050405020304" pitchFamily="18" charset="0"/>
              </a:rPr>
              <a:t>ovat erinomaisia työkaluja hahmottamaan eri maanosien erilaisia haasteita. ​</a:t>
            </a:r>
            <a:br>
              <a:rPr lang="fi-FI" sz="1800">
                <a:solidFill>
                  <a:srgbClr val="000000"/>
                </a:solidFill>
                <a:effectLst/>
                <a:latin typeface="Calibri" panose="020F0502020204030204" pitchFamily="34" charset="0"/>
                <a:ea typeface="Times New Roman" panose="02020603050405020304" pitchFamily="18" charset="0"/>
              </a:rPr>
            </a:br>
            <a:r>
              <a:rPr lang="fi-FI" sz="1800">
                <a:effectLst/>
                <a:latin typeface="Times New Roman" panose="02020603050405020304" pitchFamily="18" charset="0"/>
                <a:ea typeface="Times New Roman" panose="02020603050405020304" pitchFamily="18" charset="0"/>
              </a:rPr>
              <a:t>​</a:t>
            </a:r>
            <a:br>
              <a:rPr lang="fi-FI" sz="1800">
                <a:effectLst/>
                <a:latin typeface="Calibri" panose="020F0502020204030204" pitchFamily="34" charset="0"/>
                <a:ea typeface="Times New Roman" panose="02020603050405020304" pitchFamily="18" charset="0"/>
              </a:rPr>
            </a:br>
            <a:r>
              <a:rPr lang="fi-FI" sz="1800">
                <a:solidFill>
                  <a:srgbClr val="000000"/>
                </a:solidFill>
                <a:effectLst/>
                <a:latin typeface="Calibri" panose="020F0502020204030204" pitchFamily="34" charset="0"/>
                <a:ea typeface="Times New Roman" panose="02020603050405020304" pitchFamily="18" charset="0"/>
              </a:rPr>
              <a:t>Tansania</a:t>
            </a:r>
            <a:r>
              <a:rPr lang="fi-FI" sz="1800">
                <a:solidFill>
                  <a:srgbClr val="000000"/>
                </a:solidFill>
                <a:effectLst/>
                <a:latin typeface="Times New Roman" panose="02020603050405020304" pitchFamily="18" charset="0"/>
                <a:ea typeface="Times New Roman" panose="02020603050405020304" pitchFamily="18" charset="0"/>
              </a:rPr>
              <a:t> on yksi Saharan eteläpuolisen Afrikan maista, jonne sosiaalisen perustan ongelmat ovat nykyaikana paljolti keskittyneet. Kuten Tansanian donitsista näkyy, siellä on erittäin suuria puutteita liittyen muun muassa ravitsemukseen, </a:t>
            </a:r>
            <a:r>
              <a:rPr lang="fi-FI" sz="1800" err="1">
                <a:solidFill>
                  <a:srgbClr val="000000"/>
                </a:solidFill>
                <a:effectLst/>
                <a:latin typeface="Times New Roman" panose="02020603050405020304" pitchFamily="18" charset="0"/>
                <a:ea typeface="Times New Roman" panose="02020603050405020304" pitchFamily="18" charset="0"/>
              </a:rPr>
              <a:t>sanitaatioon</a:t>
            </a:r>
            <a:r>
              <a:rPr lang="fi-FI" sz="1800">
                <a:solidFill>
                  <a:srgbClr val="000000"/>
                </a:solidFill>
                <a:effectLst/>
                <a:latin typeface="Times New Roman" panose="02020603050405020304" pitchFamily="18" charset="0"/>
                <a:ea typeface="Times New Roman" panose="02020603050405020304" pitchFamily="18" charset="0"/>
              </a:rPr>
              <a:t> ja koulutukseen.  Toisaalta, jos kaikki maailman ihmiset kuluttaisivat yhtä vähän kuin keskiverto tansanialainen, eivät esimerkiksi ilmastonmuutos tai vesistöjen rehevöityminen olisi minkäänlaisia ongelmia.</a:t>
            </a:r>
          </a:p>
          <a:p>
            <a:pPr fontAlgn="base"/>
            <a:endParaRPr lang="fi-FI" sz="1800">
              <a:solidFill>
                <a:srgbClr val="000000"/>
              </a:solidFill>
              <a:effectLst/>
              <a:latin typeface="Times New Roman" panose="02020603050405020304" pitchFamily="18" charset="0"/>
              <a:ea typeface="Times New Roman" panose="02020603050405020304" pitchFamily="18" charset="0"/>
            </a:endParaRPr>
          </a:p>
          <a:p>
            <a:pPr fontAlgn="base"/>
            <a:r>
              <a:rPr lang="fi-FI" sz="1800">
                <a:solidFill>
                  <a:srgbClr val="000000"/>
                </a:solidFill>
                <a:effectLst/>
                <a:latin typeface="Calibri" panose="020F0502020204030204" pitchFamily="34" charset="0"/>
                <a:ea typeface="Times New Roman" panose="02020603050405020304" pitchFamily="18" charset="0"/>
              </a:rPr>
              <a:t>Jos tähän rinnalle sitten otetaan Suomen maadonitsi, niin kuvio näyttää hyvin erilaiselta. Suomessa tyytyväisyys elämänlaatuun on ollut vuosia </a:t>
            </a:r>
            <a:r>
              <a:rPr lang="fi-FI" sz="1800" err="1">
                <a:solidFill>
                  <a:srgbClr val="000000"/>
                </a:solidFill>
                <a:effectLst/>
                <a:latin typeface="Calibri" panose="020F0502020204030204" pitchFamily="34" charset="0"/>
                <a:ea typeface="Times New Roman" panose="02020603050405020304" pitchFamily="18" charset="0"/>
              </a:rPr>
              <a:t>mailman</a:t>
            </a:r>
            <a:r>
              <a:rPr lang="fi-FI" sz="1800">
                <a:solidFill>
                  <a:srgbClr val="000000"/>
                </a:solidFill>
                <a:effectLst/>
                <a:latin typeface="Calibri" panose="020F0502020204030204" pitchFamily="34" charset="0"/>
                <a:ea typeface="Times New Roman" panose="02020603050405020304" pitchFamily="18" charset="0"/>
              </a:rPr>
              <a:t> parasta, mutta jos jokainen ihminen kuluttaisi kuten keskiverto suomalainen, tarvittaisiin neljä maapalloa pysyäksemme ekologisen katon rajoissa.​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Olemme tutustuneet donitsitalouden käsitteeseen ja maapallon ekologiseen kantokykyyn, joka on monille tavoin ylitetty. Nopeat toimet palauttaa toiminta planeetan ekologisen kantokyvyn rajoihin ovat välttämättömiä tulevaisuuden turvaamiseksi. </a:t>
            </a:r>
            <a:r>
              <a:rPr lang="en-GB" sz="1800" err="1">
                <a:solidFill>
                  <a:srgbClr val="000000"/>
                </a:solidFill>
                <a:effectLst/>
                <a:latin typeface="Calibri" panose="020F0502020204030204" pitchFamily="34" charset="0"/>
                <a:ea typeface="Times New Roman" panose="02020603050405020304" pitchFamily="18" charset="0"/>
              </a:rPr>
              <a:t>Tähän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tarvitaan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erityisesti</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vauraiden</a:t>
            </a:r>
            <a:r>
              <a:rPr lang="en-GB" sz="1800">
                <a:solidFill>
                  <a:srgbClr val="000000"/>
                </a:solidFill>
                <a:effectLst/>
                <a:latin typeface="Calibri" panose="020F0502020204030204" pitchFamily="34" charset="0"/>
                <a:ea typeface="Times New Roman" panose="02020603050405020304" pitchFamily="18" charset="0"/>
              </a:rPr>
              <a:t> maiden </a:t>
            </a:r>
            <a:r>
              <a:rPr lang="en-GB" sz="1800" err="1">
                <a:solidFill>
                  <a:srgbClr val="000000"/>
                </a:solidFill>
                <a:effectLst/>
                <a:latin typeface="Calibri" panose="020F0502020204030204" pitchFamily="34" charset="0"/>
                <a:ea typeface="Times New Roman" panose="02020603050405020304" pitchFamily="18" charset="0"/>
              </a:rPr>
              <a:t>kuten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Suomen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panosta</a:t>
            </a:r>
            <a:r>
              <a:rPr lang="en-GB" sz="1800">
                <a:solidFill>
                  <a:srgbClr val="000000"/>
                </a:solidFill>
                <a:effectLst/>
                <a:latin typeface="Calibri" panose="020F0502020204030204" pitchFamily="34" charset="0"/>
                <a:ea typeface="Times New Roman" panose="02020603050405020304" pitchFamily="18" charset="0"/>
              </a:rPr>
              <a:t>.</a:t>
            </a:r>
            <a:endParaRPr lang="fi-FI" sz="1800">
              <a:effectLst/>
              <a:latin typeface="Times New Roman" panose="02020603050405020304" pitchFamily="18" charset="0"/>
              <a:ea typeface="Times New Roman" panose="02020603050405020304" pitchFamily="18" charset="0"/>
            </a:endParaRPr>
          </a:p>
          <a:p>
            <a:pPr fontAlgn="base"/>
            <a:endParaRPr lang="fi-FI" sz="1800">
              <a:effectLst/>
              <a:latin typeface="Times New Roman" panose="02020603050405020304" pitchFamily="18" charset="0"/>
              <a:ea typeface="Times New Roman" panose="02020603050405020304" pitchFamily="18" charset="0"/>
            </a:endParaRP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19</a:t>
            </a:fld>
            <a:endParaRPr lang="fi-FI"/>
          </a:p>
        </p:txBody>
      </p:sp>
    </p:spTree>
    <p:extLst>
      <p:ext uri="{BB962C8B-B14F-4D97-AF65-F5344CB8AC3E}">
        <p14:creationId xmlns:p14="http://schemas.microsoft.com/office/powerpoint/2010/main" val="247552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a:effectLst/>
                <a:latin typeface="Lato" panose="020F0502020204030203" pitchFamily="34" charset="0"/>
                <a:ea typeface="Calibri" panose="020F0502020204030204" pitchFamily="34" charset="0"/>
                <a:cs typeface="Times New Roman" panose="02020603050405020304" pitchFamily="18" charset="0"/>
              </a:rPr>
              <a:t>Mutta ei kestävä kehitys silti mitä tahansa tarkoita – Se selvästikin liittyy jotenkin talouteen, yhteiskuntaan ja luonnonympäristöön. Eli nuo kolme pilaria – ekologinen, taloudellinen ja sosiaalinen.</a:t>
            </a:r>
          </a:p>
          <a:p>
            <a:pPr>
              <a:lnSpc>
                <a:spcPct val="107000"/>
              </a:lnSpc>
              <a:spcAft>
                <a:spcPts val="800"/>
              </a:spcAft>
            </a:pP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Ekologisen kestävyyden ytimessä katsotaan useimmiten olevan luonnon monimuotoisuuden säilyminen, mihin liitetään maapallon elämää tukevien järjestelmien eheyden ylläpitäminen tai parantaminen.</a:t>
            </a:r>
          </a:p>
          <a:p>
            <a:pPr>
              <a:lnSpc>
                <a:spcPct val="107000"/>
              </a:lnSpc>
              <a:spcAft>
                <a:spcPts val="800"/>
              </a:spcAft>
            </a:pP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Sosiaalinen kestävyys menee lähellä sitä mitä Brundtlandin komissio ajaa takaa eli ihmisten mahdollisuutta tyydyttää omat tarpeensa – kuten esimerkiksi ravinnontarve, terveydelliset tarpeet, kouluttautuminen, tasa-arvoinen kohtelu, turvallisuus – nyt ja tulevaisuudessa. eli miten viettää hyvää elämää.</a:t>
            </a:r>
          </a:p>
          <a:p>
            <a:pPr>
              <a:lnSpc>
                <a:spcPct val="107000"/>
              </a:lnSpc>
              <a:spcAft>
                <a:spcPts val="800"/>
              </a:spcAft>
            </a:pP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Taloudellisen kestävyyden merkitys on muuttunut huomattavasti siitä kun kansainvälinen yhteistyö kunnolla alkoi 50 vuotta, jolloin taloudellisen kestävyyden sisältö oli käytännössä talouskasvu – on pitkälti nykyisinkin, mutta sillä on nykyisin lisämääreitä tai etuliitteitä., kuten “älykäs tai vihreä kasvu”.</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Eli esimerkiksi YK:n ympäristöjärjestö tarkoittaa vihreällä taloudella taloutta, joka parantaa ihmisten hyvinvointia ja sosiaalista oikeudenmukaisuutta ja vähentää samalla merkittävästi ympäristöriskejä ja ekologista niukkuutta.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Times New Roman" panose="02020603050405020304" pitchFamily="18" charset="0"/>
                <a:cs typeface="Calibri" panose="020F0502020204030204" pitchFamily="34" charset="0"/>
              </a:rPr>
              <a:t>Tämä YK:n tapa määritellä talouden roolia kestävyydessä viittaa siihen - mikä nykyisin kestävyysajattelussa on valtavirtaistumassa - eli että nämä kolme pilaria eivät niinkään ole tasaveroisesti kannattelemassa kestävyyttä, vaan talous on pikemmin keino saavuttaa ekologinen ja sosiaalinen kestävyys.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a:solidFill>
                  <a:srgbClr val="212529"/>
                </a:solidFill>
                <a:effectLst/>
                <a:latin typeface="Lato" panose="020F0502020204030203" pitchFamily="34" charset="0"/>
                <a:ea typeface="Times New Roman" panose="02020603050405020304" pitchFamily="18" charset="0"/>
                <a:cs typeface="Calibri" panose="020F0502020204030204" pitchFamily="34" charset="0"/>
              </a:rPr>
              <a:t>Toinen tapa kuvata kestävää kehitystä onkin sijoittaa nuo eri ulottuvuudet diassa oikealla esitetyllä tavalla sisäkkäisinä palloina tai kehinä, mikä  vihjaa</a:t>
            </a:r>
            <a:r>
              <a:rPr lang="fi-FI" sz="1800">
                <a:solidFill>
                  <a:srgbClr val="212529"/>
                </a:solidFill>
                <a:effectLst/>
                <a:latin typeface="Lato" panose="020F0502020204030203" pitchFamily="34" charset="0"/>
                <a:ea typeface="Calibri" panose="020F0502020204030204" pitchFamily="34" charset="0"/>
                <a:cs typeface="Times New Roman" panose="02020603050405020304" pitchFamily="18" charset="0"/>
              </a:rPr>
              <a:t>, että luonnonsysteemi on ensisijainen ja ihmisen yhteiskunnat ovat mahdollisia vain ekologisten reunaehtojen täyttyessä, ja vastaavasti kestävää taloutta voidaan rakentaa vain toimivien yhteiskuntien puitteissa. </a:t>
            </a:r>
            <a:endParaRPr lang="fi-FI" sz="1800">
              <a:effectLst/>
              <a:latin typeface="Calibri" panose="020F0502020204030204" pitchFamily="34" charset="0"/>
              <a:ea typeface="Calibri" panose="020F0502020204030204" pitchFamily="34" charset="0"/>
              <a:cs typeface="Times New Roman" panose="02020603050405020304" pitchFamily="18" charset="0"/>
            </a:endParaRPr>
          </a:p>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7</a:t>
            </a:fld>
            <a:endParaRPr lang="fi-FI"/>
          </a:p>
        </p:txBody>
      </p:sp>
    </p:spTree>
    <p:extLst>
      <p:ext uri="{BB962C8B-B14F-4D97-AF65-F5344CB8AC3E}">
        <p14:creationId xmlns:p14="http://schemas.microsoft.com/office/powerpoint/2010/main" val="1126220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fi-FI" sz="1800" dirty="0">
                <a:effectLst/>
                <a:latin typeface="Lato"/>
                <a:ea typeface="Times New Roman" panose="02020603050405020304" pitchFamily="18" charset="0"/>
                <a:cs typeface="Lato"/>
              </a:rPr>
              <a:t>Tähän monille tuttuun kuvaan </a:t>
            </a:r>
            <a:r>
              <a:rPr lang="fi-FI" sz="1800" dirty="0">
                <a:latin typeface="Lato"/>
                <a:ea typeface="Times New Roman" panose="02020603050405020304" pitchFamily="18" charset="0"/>
                <a:cs typeface="Lato"/>
              </a:rPr>
              <a:t>voi</a:t>
            </a:r>
            <a:r>
              <a:rPr lang="fi-FI" sz="1800" dirty="0">
                <a:effectLst/>
                <a:latin typeface="Lato"/>
                <a:ea typeface="Times New Roman" panose="02020603050405020304" pitchFamily="18" charset="0"/>
                <a:cs typeface="Lato"/>
              </a:rPr>
              <a:t> johdantona sanoa, että </a:t>
            </a:r>
            <a:r>
              <a:rPr lang="fi-FI" sz="1800" dirty="0">
                <a:latin typeface="Lato"/>
                <a:ea typeface="Times New Roman" panose="02020603050405020304" pitchFamily="18" charset="0"/>
                <a:cs typeface="Lato"/>
              </a:rPr>
              <a:t>kesällä 2022 </a:t>
            </a:r>
            <a:r>
              <a:rPr lang="fi-FI" sz="1800" dirty="0">
                <a:effectLst/>
                <a:latin typeface="Lato"/>
                <a:ea typeface="Times New Roman" panose="02020603050405020304" pitchFamily="18" charset="0"/>
                <a:cs typeface="Lato"/>
              </a:rPr>
              <a:t>Tukholmassa järjestettiin YK:n iso ympäristö- ja kehityskonferenssi, jollaisia on järjestetty 50 vuoden ajan aina 10 vuoden välein. Ja miksi juuri Tukholmassa niin sen vuoksi, että kestävän kehityksen kansainvälinen yhteistyö lähti liikkeelle Ruotsista 1960-luvun lopulla ja vuonna 1972 järjestettiin Ruotsin aloitteesta ensimmäinen iso YK:n ympäristö- ja kehityskokous Tukholmassa ja nyt sitten 50 vuotta myöhemmin YK:n konferenssi palasi Tukholmaan. Eli kansainvälisellä ympäristö- ja kehitysyhteistyöllä on ruotsalaiset juuret. </a:t>
            </a:r>
          </a:p>
          <a:p>
            <a:pPr fontAlgn="base"/>
            <a:r>
              <a:rPr lang="fi-FI" sz="1800">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Yksi näistä isoista kokouksista oli Rio de Janeirossa pidetty konferenssi vuonna 1992, joka varmaan on tunnetuin ja kenties Tukholman kokouksen ohella onnistunein kokous, kansainvälisen ympäristöyhteistyön merkkipaalu, jossa päästiin alkuun sekä kansainvälisessä ilmastonmuutoksen vastaisessa työssä myös monimuotoisuuden hupenemista koskevassa yhteistyössä. </a:t>
            </a:r>
            <a:endParaRPr lang="fi-FI" sz="1800" dirty="0">
              <a:effectLst/>
              <a:latin typeface="Times New Roman" panose="02020603050405020304" pitchFamily="18" charset="0"/>
              <a:ea typeface="Times New Roman" panose="02020603050405020304" pitchFamily="18" charset="0"/>
            </a:endParaRPr>
          </a:p>
          <a:p>
            <a:pPr fontAlgn="base"/>
            <a:r>
              <a:rPr lang="fi-FI" sz="1800">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Eli nämä nykyisin kaikkein polttavimmat ympäristöongelmat ovat olleet kansainvälisen ympäristöpolitiikan ytimessä jo 30 vuoden ajan ja toki ne oli tunnistettu jo paljon sitä ennenkin, mutta siitä huolimatta niiden ratkaisemisessa ei ole onnistuttu. </a:t>
            </a:r>
            <a:endParaRPr lang="fi-FI" sz="1800" dirty="0">
              <a:effectLst/>
              <a:latin typeface="Times New Roman" panose="02020603050405020304" pitchFamily="18" charset="0"/>
              <a:ea typeface="Times New Roman" panose="02020603050405020304" pitchFamily="18" charset="0"/>
            </a:endParaRPr>
          </a:p>
          <a:p>
            <a:pPr fontAlgn="base"/>
            <a:r>
              <a:rPr lang="fi-FI" sz="1800">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Lato" panose="020F0502020204030203" pitchFamily="34" charset="0"/>
                <a:ea typeface="Times New Roman" panose="02020603050405020304" pitchFamily="18" charset="0"/>
                <a:cs typeface="Segoe UI" panose="020B0502040204020203"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Miten tämä liittyy tähän kuvaan on se, että Tukholmaa edeltäneessä vuonna 2012 pidetyssä YK:n suuressa ympäristö- ja kehityskokouksessa – joka sekin oli Riossa – sovittiin, että luotaisiin maailmaan uudet kestävän kehityksen tavoitteet. Maailman johtaja nuijivat nämä tavoitteet pöytään lopulta vuonna 2015 – pitkällisen, kymmenien maiden yhteistyön lopputuloksena.</a:t>
            </a:r>
            <a:endParaRPr lang="fi-FI" sz="1800" dirty="0">
              <a:effectLst/>
              <a:latin typeface="Times New Roman" panose="02020603050405020304" pitchFamily="18" charset="0"/>
              <a:ea typeface="Times New Roman" panose="02020603050405020304" pitchFamily="18" charset="0"/>
            </a:endParaRPr>
          </a:p>
          <a:p>
            <a:pPr fontAlgn="base"/>
            <a:r>
              <a:rPr lang="fi-FI" sz="1800">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Tässä prosessissa muun muassa sovittiin, että mainitut kolme pilaria olisivat tasapainoisemmin edustettuna, kuin YK:n tavoitteissa aiemmin –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eli YK:n tavoitteet olivat painottuneet sosiaalisiin asioihin -  ja nyt sovittiin että taloudellisia, sosiaalisia ja ekologisia ulottuvuuksia koskevien tavoitteiden tulisi toimia paremmin yhdessä </a:t>
            </a:r>
            <a:endParaRPr lang="fi-FI" sz="1800" dirty="0">
              <a:effectLst/>
              <a:latin typeface="Times New Roman" panose="02020603050405020304" pitchFamily="18" charset="0"/>
              <a:ea typeface="Times New Roman" panose="02020603050405020304" pitchFamily="18" charset="0"/>
            </a:endParaRPr>
          </a:p>
          <a:p>
            <a:pPr fontAlgn="base"/>
            <a:r>
              <a:rPr lang="fi-FI" sz="1800">
                <a:effectLst/>
                <a:latin typeface="Lato" panose="020F0502020204030203" pitchFamily="34" charset="0"/>
                <a:ea typeface="Times New Roman" panose="02020603050405020304" pitchFamily="18" charset="0"/>
                <a:cs typeface="Segoe UI" panose="020B0502040204020203"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Tällä tavoin saatiin kuvassa esitetyt 17 Kestävän kehityksen tavoitetta.  </a:t>
            </a:r>
            <a:endParaRPr lang="fi-FI" sz="1800" dirty="0">
              <a:effectLst/>
              <a:latin typeface="Times New Roman" panose="02020603050405020304" pitchFamily="18" charset="0"/>
              <a:ea typeface="Times New Roman" panose="02020603050405020304" pitchFamily="18" charset="0"/>
            </a:endParaRPr>
          </a:p>
          <a:p>
            <a:pPr marL="685800" fontAlgn="base"/>
            <a:r>
              <a:rPr lang="fi-FI" sz="1800">
                <a:effectLst/>
                <a:latin typeface="Lato" panose="020F0502020204030203" pitchFamily="34" charset="0"/>
                <a:ea typeface="Times New Roman" panose="02020603050405020304" pitchFamily="18" charset="0"/>
                <a:cs typeface="Calibri" panose="020F0502020204030204" pitchFamily="34" charset="0"/>
              </a:rPr>
              <a:t> </a:t>
            </a:r>
            <a:endParaRPr lang="fi-FI" sz="180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Nämä tavoitteet jakautuvat 169 alatavoitteeksi ja niillä on lisäksi 247 indikaattoria tai mittaria, joilla edistymistä näiden tavoitteiden saavuttamiseksi seurataan. </a:t>
            </a:r>
            <a:endParaRPr lang="fi-FI" sz="1800" dirty="0">
              <a:effectLst/>
              <a:latin typeface="Times New Roman" panose="02020603050405020304" pitchFamily="18" charset="0"/>
              <a:ea typeface="Times New Roman" panose="02020603050405020304" pitchFamily="18" charset="0"/>
            </a:endParaRPr>
          </a:p>
          <a:p>
            <a:endParaRPr lang="en-US" b="0">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8</a:t>
            </a:fld>
            <a:endParaRPr lang="fi-FI"/>
          </a:p>
        </p:txBody>
      </p:sp>
    </p:spTree>
    <p:extLst>
      <p:ext uri="{BB962C8B-B14F-4D97-AF65-F5344CB8AC3E}">
        <p14:creationId xmlns:p14="http://schemas.microsoft.com/office/powerpoint/2010/main" val="2308527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Nämä 17 tavoitetta voidaan jakaa vastaavanlaisiin kolmeen kehään tai pilariin – mutta toki useammalla kuin yhdellä tavalla.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Yksi tapa on esitettynä tässä tällaisena hääkakkukuviona.</a:t>
            </a:r>
            <a:endParaRPr lang="fi-FI" sz="1800" dirty="0">
              <a:effectLst/>
              <a:latin typeface="Times New Roman" panose="02020603050405020304" pitchFamily="18" charset="0"/>
              <a:ea typeface="Times New Roman" panose="02020603050405020304" pitchFamily="18" charset="0"/>
            </a:endParaRPr>
          </a:p>
          <a:p>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Kakun ekologiseen perustukseen kuuluvat ainakin tavoitteet 13-15 eli  ilmastonmuutoksen hillintä ja maanpäällisen ja vedenalaisen elämän suojeleminen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latin typeface="Lato"/>
                <a:ea typeface="Times New Roman" panose="02020603050405020304" pitchFamily="18" charset="0"/>
                <a:cs typeface="Lato"/>
              </a:rPr>
              <a:t>Kakun</a:t>
            </a:r>
            <a:r>
              <a:rPr lang="fi-FI" sz="1800" dirty="0">
                <a:solidFill>
                  <a:srgbClr val="212529"/>
                </a:solidFill>
                <a:effectLst/>
                <a:latin typeface="Lato"/>
                <a:ea typeface="Times New Roman" panose="02020603050405020304" pitchFamily="18" charset="0"/>
                <a:cs typeface="Lato"/>
              </a:rPr>
              <a:t> yläkerroksen taloudelliselle kehälle kuuluvat selvästi ainakin tavoite 8, eli ihmisarvoista työtä ja talouskasvua sekä tavoite 9 eli kestävä infrastruktuuri ja usein myös esimerkiksi tavoite 12 eli kestävä kulutus ja tuotanto</a:t>
            </a:r>
            <a:endParaRPr lang="fi-FI" sz="1800" dirty="0">
              <a:effectLst/>
              <a:latin typeface="Lato"/>
              <a:ea typeface="Times New Roman" panose="02020603050405020304" pitchFamily="18" charset="0"/>
              <a:cs typeface="Lato"/>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Sosiaaliselle kehälle kuuluvat selvästikin ainakin perustarpeiden tyydyttyminen eli köyhyyden ja nälän poistaminen, terveyden, koulutuksen ja sukupuolten välisen tasa-arvon edistäminen, sekä puhdas vesi ja </a:t>
            </a:r>
            <a:r>
              <a:rPr lang="fi-FI" sz="1800" dirty="0" err="1">
                <a:solidFill>
                  <a:srgbClr val="212529"/>
                </a:solidFill>
                <a:effectLst/>
                <a:latin typeface="Lato" panose="020F0502020204030203" pitchFamily="34" charset="0"/>
                <a:ea typeface="Times New Roman" panose="02020603050405020304" pitchFamily="18" charset="0"/>
                <a:cs typeface="Calibri" panose="020F0502020204030204" pitchFamily="34" charset="0"/>
              </a:rPr>
              <a:t>sanitaatio</a:t>
            </a:r>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Mutta näiden perustarpeiden tyydyttämisen lisäksi sosiaalisen kestävyyden voi ajatella pitävän sisällään paljon laajemmin ihmistä ja yhteiskuntia koskevia asioita, kaikkea sitä miten voisimme  vastata siihen isoon kysymykseen, miten voisimme kaikki viettää ihmisarvoista hyvää elämää aidosti ekologisten rajojen puitteissa.</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cs typeface="Calibri" panose="020F0502020204030204"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solidFill>
                  <a:srgbClr val="212529"/>
                </a:solidFill>
                <a:effectLst/>
                <a:latin typeface="Lato" panose="020F0502020204030203" pitchFamily="34" charset="0"/>
                <a:ea typeface="Times New Roman" panose="02020603050405020304" pitchFamily="18" charset="0"/>
              </a:rPr>
              <a:t>Ja YK:n kestävän kehityksen tavoitteet, Agenda 2030, on tuorein vastaus tähän kysymykseen.  </a:t>
            </a:r>
            <a:endParaRPr lang="fi-FI" sz="1800" dirty="0">
              <a:effectLst/>
              <a:latin typeface="Times New Roman" panose="02020603050405020304" pitchFamily="18" charset="0"/>
              <a:ea typeface="Times New Roman" panose="02020603050405020304" pitchFamily="18" charset="0"/>
            </a:endParaRPr>
          </a:p>
          <a:p>
            <a:pPr fontAlgn="base"/>
            <a:r>
              <a:rPr lang="fi-FI" sz="1800" dirty="0">
                <a:effectLst/>
                <a:latin typeface="Lato" panose="020F0502020204030203" pitchFamily="34" charset="0"/>
                <a:ea typeface="Times New Roman" panose="02020603050405020304" pitchFamily="18" charset="0"/>
                <a:cs typeface="Segoe UI" panose="020B0502040204020203" pitchFamily="34" charset="0"/>
              </a:rPr>
              <a:t> </a:t>
            </a:r>
            <a:endParaRPr lang="fi-FI" sz="1800" dirty="0">
              <a:effectLst/>
              <a:latin typeface="Times New Roman" panose="02020603050405020304" pitchFamily="18" charset="0"/>
              <a:ea typeface="Times New Roman" panose="02020603050405020304" pitchFamily="18" charset="0"/>
            </a:endParaRPr>
          </a:p>
          <a:p>
            <a:pPr fontAlgn="base">
              <a:lnSpc>
                <a:spcPct val="107000"/>
              </a:lnSpc>
              <a:spcAft>
                <a:spcPts val="800"/>
              </a:spcAft>
            </a:pPr>
            <a:r>
              <a:rPr lang="fi-FI" sz="1800" dirty="0">
                <a:solidFill>
                  <a:srgbClr val="212529"/>
                </a:solidFill>
                <a:effectLst/>
                <a:latin typeface="Lato" panose="020F0502020204030203" pitchFamily="34" charset="0"/>
                <a:ea typeface="Times New Roman" panose="02020603050405020304" pitchFamily="18" charset="0"/>
                <a:cs typeface="Segoe UI" panose="020B0502040204020203" pitchFamily="34" charset="0"/>
              </a:rPr>
              <a:t>Monien mielestä se ei ole riittävä vastaus ja kenenkään mielestä se ei ole täydellinen vastaus – ja siinä mielessä hyvin perustein, että näiden tavoitteiden välisiä yhteyksiä tarkasteltaessa oli alusta saakka selvää, että niiden välillä on ristiriitaisuuksia – eli että jonkin tavoitteen saavuttamiseksi tehty työ, vähentää mahdollisuuksia saavuttaa jokin toinen tavoite. JA voikin hyvin olla, ettei näitä kaikkia tavoitteita voida yhtä aikaa saavuttaa.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dirty="0">
                <a:effectLst/>
                <a:latin typeface="Lato" panose="020F0502020204030203" pitchFamily="34" charset="0"/>
                <a:ea typeface="Times New Roman" panose="02020603050405020304" pitchFamily="18" charset="0"/>
                <a:cs typeface="Segoe UI" panose="020B0502040204020203" pitchFamily="34" charset="0"/>
              </a:rPr>
              <a: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dirty="0">
                <a:solidFill>
                  <a:srgbClr val="212529"/>
                </a:solidFill>
                <a:effectLst/>
                <a:latin typeface="Lato" panose="020F0502020204030203" pitchFamily="34" charset="0"/>
                <a:ea typeface="Times New Roman" panose="02020603050405020304" pitchFamily="18" charset="0"/>
                <a:cs typeface="Segoe UI" panose="020B0502040204020203" pitchFamily="34" charset="0"/>
              </a:rPr>
              <a:t>Mutta se ei tietenkään ole syy lamaantua. Vaan täytyy ymmärtää, että näiden YK:n kestävän kehityksen tavoitteiden välillä on myös synergioita, eli että yhden tavoitteen tavoittelu samalla edistää jotakin toisen tavoitteen päämäärää. Esimerkiksi kehittyvien maiden naisten oikeuksien ja koulutuksen edistäminen samalla vähentää paitsi esimerkiksi radikalisoitumisen riskiä myös väestönkasvua, koska kehittyvien maiden koulutetummat naiset tapaavat saada vähemmän lapsia kuin kouluttamattomat, millä on tunnettuja positiivisia vaikutuksia ekologisiin tavoitteisiin, kuten ilmastonmuutoksen vastaiseen kamppailuun.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dirty="0">
                <a:solidFill>
                  <a:srgbClr val="212529"/>
                </a:solidFill>
                <a:effectLst/>
                <a:latin typeface="Lato" panose="020F0502020204030203" pitchFamily="34" charset="0"/>
                <a:ea typeface="Times New Roman" panose="02020603050405020304" pitchFamily="18" charset="0"/>
                <a:cs typeface="Segoe UI" panose="020B0502040204020203" pitchFamily="34" charset="0"/>
              </a:rPr>
              <a: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dirty="0">
                <a:solidFill>
                  <a:srgbClr val="212529"/>
                </a:solidFill>
                <a:effectLst/>
                <a:latin typeface="Lato" panose="020F0502020204030203" pitchFamily="34" charset="0"/>
                <a:ea typeface="Times New Roman" panose="02020603050405020304" pitchFamily="18" charset="0"/>
                <a:cs typeface="Segoe UI" panose="020B0502040204020203" pitchFamily="34" charset="0"/>
              </a:rPr>
              <a:t>Ja kun näitä eri tavoitteiden välisiä yhteyksiä on tieteellisissä tutkimuksissa tarkasteltu, on havaittu, että tavoitteiden välillä on synergioita enemmän kuin ristiriitoja.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b="1" dirty="0"/>
          </a:p>
          <a:p>
            <a:pPr>
              <a:lnSpc>
                <a:spcPct val="107000"/>
              </a:lnSpc>
              <a:spcAft>
                <a:spcPts val="800"/>
              </a:spcAft>
            </a:pPr>
            <a:endParaRPr lang="en-US" b="0" dirty="0"/>
          </a:p>
        </p:txBody>
      </p:sp>
      <p:sp>
        <p:nvSpPr>
          <p:cNvPr id="4" name="Slide Number Placeholder 3"/>
          <p:cNvSpPr>
            <a:spLocks noGrp="1"/>
          </p:cNvSpPr>
          <p:nvPr>
            <p:ph type="sldNum" sz="quarter" idx="5"/>
          </p:nvPr>
        </p:nvSpPr>
        <p:spPr/>
        <p:txBody>
          <a:bodyPr/>
          <a:lstStyle/>
          <a:p>
            <a:fld id="{D44CFDBE-A849-194D-A9F3-12B7C16340B4}" type="slidenum">
              <a:rPr lang="fi-FI" smtClean="0"/>
              <a:t>9</a:t>
            </a:fld>
            <a:endParaRPr lang="fi-FI"/>
          </a:p>
        </p:txBody>
      </p:sp>
    </p:spTree>
    <p:extLst>
      <p:ext uri="{BB962C8B-B14F-4D97-AF65-F5344CB8AC3E}">
        <p14:creationId xmlns:p14="http://schemas.microsoft.com/office/powerpoint/2010/main" val="2775189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i-FI" b="1" noProof="0"/>
              <a:t>Donitsitalous</a:t>
            </a:r>
            <a:r>
              <a:rPr lang="fi-FI" noProof="0"/>
              <a:t> on saanut nimensä kuvion donitsia muistuttavasta </a:t>
            </a:r>
            <a:r>
              <a:rPr lang="fi-FI" noProof="0" err="1"/>
              <a:t>ympärästä</a:t>
            </a:r>
            <a:r>
              <a:rPr lang="fi-FI" noProof="0"/>
              <a:t>, jonka sisäreunan muodostaa sosiaalinen perusta ja ulkoreunan ekologinen katto.  </a:t>
            </a:r>
          </a:p>
          <a:p>
            <a:r>
              <a:rPr lang="fi-FI" noProof="0"/>
              <a:t> </a:t>
            </a:r>
            <a:endParaRPr lang="fi-FI" noProof="0">
              <a:ea typeface="Calibri"/>
              <a:cs typeface="Calibri"/>
            </a:endParaRPr>
          </a:p>
          <a:p>
            <a:r>
              <a:rPr lang="fi-FI" noProof="0"/>
              <a:t>Donitsitalouden tavoitteena on saavuttaa tilanne, jossa kaikkien ihmisten hyvän elämän edellytykset täyttyvät, eli sosiaalinen perusta on kunnossa. Tällöin kuvion sisimmät sektorit, </a:t>
            </a:r>
            <a:endParaRPr lang="fi-FI" noProof="0">
              <a:ea typeface="Calibri"/>
              <a:cs typeface="Calibri"/>
            </a:endParaRPr>
          </a:p>
          <a:p>
            <a:r>
              <a:rPr lang="fi-FI" noProof="0"/>
              <a:t>jotka mittaavat hyvän elämän edellytyksiä, olisivat kaikki sinisiä. Punainen väri kuvaa vajetta hyvän elämän edellytyksissä. </a:t>
            </a:r>
            <a:endParaRPr lang="fi-FI" noProof="0">
              <a:ea typeface="Calibri"/>
              <a:cs typeface="Calibri"/>
            </a:endParaRPr>
          </a:p>
          <a:p>
            <a:r>
              <a:rPr lang="fi-FI" noProof="0"/>
              <a:t> </a:t>
            </a:r>
            <a:endParaRPr lang="fi-FI" noProof="0">
              <a:ea typeface="Calibri"/>
              <a:cs typeface="Calibri"/>
            </a:endParaRPr>
          </a:p>
          <a:p>
            <a:r>
              <a:rPr lang="fi-FI" noProof="0"/>
              <a:t>Hyvän elämän edellytyksen on kuitenkin saavutettava ylikuormittamatta maapallon ekologisia prosesseja, eli rikkomatta ekologista kattoa. Ekologisen katon yläpuolelle menevät </a:t>
            </a:r>
            <a:endParaRPr lang="fi-FI" noProof="0">
              <a:ea typeface="Calibri"/>
              <a:cs typeface="Calibri"/>
            </a:endParaRPr>
          </a:p>
          <a:p>
            <a:r>
              <a:rPr lang="fi-FI" noProof="0"/>
              <a:t>punaiset sektorit kuvaavat ylikuormitusta, joka johtaa haitallisiin muutoksiin ympäristössä ja vähentää hyvinvoinnin mahdollisuuksia. </a:t>
            </a:r>
            <a:endParaRPr lang="fi-FI" noProof="0">
              <a:ea typeface="Calibri"/>
              <a:cs typeface="Calibri"/>
            </a:endParaRPr>
          </a:p>
          <a:p>
            <a:r>
              <a:rPr lang="fi-FI" noProof="0"/>
              <a:t> </a:t>
            </a:r>
            <a:endParaRPr lang="fi-FI" noProof="0">
              <a:ea typeface="Calibri"/>
              <a:cs typeface="Calibri"/>
            </a:endParaRPr>
          </a:p>
          <a:p>
            <a:r>
              <a:rPr lang="fi-FI" noProof="0"/>
              <a:t>Tämä donitsi kuvaa </a:t>
            </a:r>
            <a:r>
              <a:rPr lang="fi-FI" noProof="0" err="1"/>
              <a:t>mailman</a:t>
            </a:r>
            <a:r>
              <a:rPr lang="fi-FI" noProof="0"/>
              <a:t> tilannetta vuonna 2015. Kuten punainen väri kuviossa osoittaa, ekologiset rajat ovat ylittyneet useimmilla sektorilla, ja sosiaalisen perustan sektoreissakin on vajetta.  </a:t>
            </a:r>
            <a:endParaRPr lang="fi-FI" noProof="0">
              <a:ea typeface="Calibri"/>
              <a:cs typeface="Calibri"/>
            </a:endParaRPr>
          </a:p>
          <a:p>
            <a:r>
              <a:rPr lang="fi-FI" noProof="0"/>
              <a:t> </a:t>
            </a:r>
            <a:endParaRPr lang="fi-FI" noProof="0">
              <a:ea typeface="Calibri"/>
              <a:cs typeface="Calibri"/>
            </a:endParaRPr>
          </a:p>
          <a:p>
            <a:r>
              <a:rPr lang="fi-FI" noProof="0"/>
              <a:t>Koko maailmaa kuvaava donitsi antaa kuitenkin liian </a:t>
            </a:r>
            <a:r>
              <a:rPr lang="fi-FI" noProof="0" err="1"/>
              <a:t>positiivisisen</a:t>
            </a:r>
            <a:r>
              <a:rPr lang="fi-FI" noProof="0"/>
              <a:t> kuvan sosiaalisen perustan täyttymisestä, sillä se kuvastaa tilannetta, jossa resurssit ja olosuhteet olisivat jakautuneet tasaisesti kaikille maailman ihmisille, vaikka näin ei tietenkään ole. Tässä kuviossa esimerkiksi ravitsemussektori on kokonaan sininen, mikä kuvastaa sitä, että maailmassa tuotetaan niin paljon ruokaa, että </a:t>
            </a:r>
            <a:r>
              <a:rPr lang="fi-FI" noProof="0" err="1"/>
              <a:t>tasaiseti</a:t>
            </a:r>
            <a:r>
              <a:rPr lang="fi-FI" noProof="0"/>
              <a:t> jaettuna sitä riittäisi kaikille. Todellisuudessa maailmassa oli kuitenkin vuonna 2015 yli 600 </a:t>
            </a:r>
            <a:r>
              <a:rPr lang="fi-FI" noProof="0" err="1"/>
              <a:t>miljonaa</a:t>
            </a:r>
            <a:r>
              <a:rPr lang="fi-FI" noProof="0"/>
              <a:t> aliravittua ihmistä, ja vuonna 2022 heitä oli vielä enemmän, yli 800 miljoonaa. Toisaalta merkittävästi ylipainoisia ihmisiä on nykyään yli miljardi, mikä sekin aiheuttaa suuria terveysongelmia. </a:t>
            </a:r>
            <a:endParaRPr lang="fi-FI" noProof="0">
              <a:ea typeface="Calibri"/>
              <a:cs typeface="Calibri"/>
            </a:endParaRPr>
          </a:p>
          <a:p>
            <a:r>
              <a:rPr lang="fi-FI" noProof="0"/>
              <a:t> </a:t>
            </a:r>
            <a:endParaRPr lang="fi-FI" noProof="0">
              <a:ea typeface="Calibri"/>
              <a:cs typeface="Calibri"/>
            </a:endParaRPr>
          </a:p>
          <a:p>
            <a:r>
              <a:rPr lang="fi-FI" noProof="0"/>
              <a:t>Maailman tilaa kuvaava donitsi on antaa kuitenkin hyvän kuvan ihmisen aiheuttamasta ekologisesta kuormituksesta. Esimerkiksi ilmasto on aidosti globaali, ja kasvihuonekaasupäästöt vaikuttavat ilmastoon samalla tavalla riippumatta siitä, missä päästöt tapahtuvat.  Myös maailmanlaajuinen kaupankäynti johtaa siihen, että esimerkiksi   Suomessa tapahtuvasta kulutuksesta aiheutuu merkittävää ekologista kuormitusta Suomen rajojen ulkopuolella. </a:t>
            </a:r>
            <a:endParaRPr lang="fi-FI" noProof="0">
              <a:ea typeface="Calibri"/>
              <a:cs typeface="Calibri"/>
            </a:endParaRPr>
          </a:p>
          <a:p>
            <a:r>
              <a:rPr lang="fi-FI" noProof="0"/>
              <a:t> </a:t>
            </a:r>
            <a:endParaRPr lang="fi-FI" noProof="0">
              <a:ea typeface="Calibri"/>
              <a:cs typeface="Calibri"/>
            </a:endParaRPr>
          </a:p>
          <a:p>
            <a:r>
              <a:rPr lang="fi-FI" noProof="0"/>
              <a:t>Kuvassa olevaa linkkiä seuraamalla pääset sivustolle, jossa voit tarkastella maakohtaisia donitseja.</a:t>
            </a:r>
            <a:endParaRPr lang="fi-FI" noProof="0">
              <a:ea typeface="Calibri"/>
              <a:cs typeface="Calibri"/>
            </a:endParaRPr>
          </a:p>
          <a:p>
            <a:endParaRPr lang="fi-FI" noProof="0">
              <a:ea typeface="Calibri"/>
              <a:cs typeface="Calibri"/>
            </a:endParaRPr>
          </a:p>
          <a:p>
            <a:r>
              <a:rPr lang="fi-FI" b="1" noProof="0">
                <a:ea typeface="Calibri" panose="020F0502020204030204"/>
                <a:cs typeface="Calibri"/>
              </a:rPr>
              <a:t>Lyhyesti: </a:t>
            </a:r>
          </a:p>
          <a:p>
            <a:endParaRPr lang="fi-FI" noProof="0">
              <a:ea typeface="Calibri" panose="020F0502020204030204"/>
              <a:cs typeface="Calibri"/>
            </a:endParaRPr>
          </a:p>
          <a:p>
            <a:r>
              <a:rPr lang="fi-FI" noProof="0">
                <a:cs typeface="Calibri"/>
              </a:rPr>
              <a:t>Yleinen donitsin ajatus – visuaalinen työkalu sosiaalisen ja ekologisen kestävyyden hahmottamiseen.</a:t>
            </a:r>
            <a:endParaRPr lang="fi-FI" noProof="0">
              <a:ea typeface="Calibri"/>
              <a:cs typeface="Calibri"/>
            </a:endParaRPr>
          </a:p>
          <a:p>
            <a:endParaRPr lang="fi-FI" noProof="0">
              <a:cs typeface="Calibri"/>
            </a:endParaRPr>
          </a:p>
          <a:p>
            <a:r>
              <a:rPr lang="fi-FI" noProof="0">
                <a:cs typeface="Calibri"/>
              </a:rPr>
              <a:t>Ekologinen katto = planeetan rajat. Jos ihmisen toiminta rikkoo ekologisen katon, planeetan toiminta muuttuu peruuttamattomasti. Planeetan toiminnan muutokset taas uhkaavat koko ihmisyhteisön olemassaoloa. </a:t>
            </a:r>
            <a:endParaRPr lang="fi-FI" noProof="0">
              <a:ea typeface="Calibri"/>
              <a:cs typeface="Calibri"/>
            </a:endParaRPr>
          </a:p>
          <a:p>
            <a:endParaRPr lang="fi-FI" noProof="0">
              <a:cs typeface="Calibri"/>
            </a:endParaRPr>
          </a:p>
          <a:p>
            <a:r>
              <a:rPr lang="fi-FI" noProof="0">
                <a:cs typeface="Calibri"/>
              </a:rPr>
              <a:t>Niin kauan, kun ekologiset vaikutukset pysyvät "vihreällä alueella", voidaan toiminnan ajatella olevan ainakin nykytiedon valossa turvallisissa rajoissa. Tällä hetkellä ihmiskunnan toiminta ylittää planeetan rajat monella eri mittarilla, näistä enemmän seuraavassa diassa.</a:t>
            </a:r>
            <a:endParaRPr lang="fi-FI" noProof="0">
              <a:ea typeface="Calibri"/>
              <a:cs typeface="Calibri"/>
            </a:endParaRPr>
          </a:p>
          <a:p>
            <a:endParaRPr lang="fi-FI" noProof="0">
              <a:cs typeface="Calibri"/>
            </a:endParaRPr>
          </a:p>
          <a:p>
            <a:r>
              <a:rPr lang="fi-FI" noProof="0">
                <a:cs typeface="Calibri"/>
              </a:rPr>
              <a:t>Sosiaalinen perusta =  Ihmisen hyvän elämän edellytykset, joita tässä lähestymistavassa on luokiteltu 11 olennaiseen luokkaan. </a:t>
            </a:r>
            <a:endParaRPr lang="fi-FI" noProof="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CC93A2-7FEC-42D4-A5B0-1032867FF531}"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4016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noProof="0" dirty="0"/>
              <a:t>Tarkastellaan seuraavaksi tarkemmin donitsin </a:t>
            </a:r>
            <a:r>
              <a:rPr lang="fi-FI" b="1" noProof="0" dirty="0"/>
              <a:t>ekologista kattoa</a:t>
            </a:r>
            <a:r>
              <a:rPr lang="fi-FI" noProof="0" dirty="0"/>
              <a:t>, jota voidaan myös kutsua planeetan rajoiksi. Donitsin sektorit kuvaavat sellaisia muuttujia, joita </a:t>
            </a:r>
          </a:p>
          <a:p>
            <a:r>
              <a:rPr lang="fi-FI" noProof="0" dirty="0"/>
              <a:t>on mahdollista mitata ja joille tieteentekijät ovat arvioineet “turvarajan”, jonka ylittäminen aiheuttaa suuren ympäristöongelmien riskin. </a:t>
            </a:r>
            <a:endParaRPr lang="fi-FI" noProof="0">
              <a:ea typeface="Calibri"/>
              <a:cs typeface="Calibri"/>
            </a:endParaRPr>
          </a:p>
          <a:p>
            <a:endParaRPr lang="fi-FI" noProof="0">
              <a:ea typeface="Calibri"/>
              <a:cs typeface="Calibri"/>
            </a:endParaRPr>
          </a:p>
          <a:p>
            <a:r>
              <a:rPr lang="fi-FI" noProof="0" dirty="0"/>
              <a:t>Ylimpänä donitsissa on ilmakehän hiilidioksidipitoisuus, jonka turvarajaksi on määritetty 350 miljoonasosaa. Tämä turvaraja ylitettiin vuonna 1988. </a:t>
            </a:r>
          </a:p>
          <a:p>
            <a:r>
              <a:rPr lang="fi-FI" noProof="0" dirty="0"/>
              <a:t>Hiilidioksidipitoisuus nousee nopeasti ja oli vuonna 2022 keskimäärin 417 miljoonasosaa.</a:t>
            </a:r>
            <a:endParaRPr lang="fi-FI" noProof="0" dirty="0">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11</a:t>
            </a:fld>
            <a:endParaRPr lang="fi-FI"/>
          </a:p>
        </p:txBody>
      </p:sp>
    </p:spTree>
    <p:extLst>
      <p:ext uri="{BB962C8B-B14F-4D97-AF65-F5344CB8AC3E}">
        <p14:creationId xmlns:p14="http://schemas.microsoft.com/office/powerpoint/2010/main" val="2431116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Calibri" panose="020F0502020204030204" pitchFamily="34" charset="0"/>
                <a:ea typeface="Times New Roman" panose="02020603050405020304" pitchFamily="18" charset="0"/>
              </a:rPr>
              <a:t>Tässä kuvassa on </a:t>
            </a:r>
            <a:r>
              <a:rPr lang="fi-FI" sz="1800" b="1">
                <a:solidFill>
                  <a:srgbClr val="000000"/>
                </a:solidFill>
                <a:effectLst/>
                <a:latin typeface="Calibri" panose="020F0502020204030204" pitchFamily="34" charset="0"/>
                <a:ea typeface="Times New Roman" panose="02020603050405020304" pitchFamily="18" charset="0"/>
              </a:rPr>
              <a:t>ilmakehän hiilidioksidipitoisuus </a:t>
            </a:r>
            <a:r>
              <a:rPr lang="fi-FI" sz="1800">
                <a:solidFill>
                  <a:srgbClr val="000000"/>
                </a:solidFill>
                <a:effectLst/>
                <a:latin typeface="Calibri" panose="020F0502020204030204" pitchFamily="34" charset="0"/>
                <a:ea typeface="Times New Roman" panose="02020603050405020304" pitchFamily="18" charset="0"/>
              </a:rPr>
              <a:t>viimeisten 800 000 vuoden ajalta. Eli neljä kertaa pidemmältä ajalta kuin mitä moderni ihminen on ollut olemassa, ja 80 kertaa pidemmältä ajalta kuin maanviljelykseen </a:t>
            </a:r>
            <a:r>
              <a:rPr lang="fi-FI" sz="1800" err="1">
                <a:solidFill>
                  <a:srgbClr val="000000"/>
                </a:solidFill>
                <a:effectLst/>
                <a:latin typeface="Calibri" panose="020F0502020204030204" pitchFamily="34" charset="0"/>
                <a:ea typeface="Times New Roman" panose="02020603050405020304" pitchFamily="18" charset="0"/>
              </a:rPr>
              <a:t>perustuvai</a:t>
            </a:r>
            <a:r>
              <a:rPr lang="fi-FI" sz="1800">
                <a:solidFill>
                  <a:srgbClr val="000000"/>
                </a:solidFill>
                <a:effectLst/>
                <a:latin typeface="Calibri" panose="020F0502020204030204" pitchFamily="34" charset="0"/>
                <a:ea typeface="Times New Roman" panose="02020603050405020304" pitchFamily="18" charset="0"/>
              </a:rPr>
              <a:t> kulttuureita on ollut olemassa.​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Kuten kuvasta nähdään, ihmislaji ei ole koskaan elänyt ilmastossa, jota kohti olemme menossa. Viimeksi ilmakehän hiilidioksidipitoisuus oli nykypäivän lukemissa noin kolme miljoonaa vuotta sitten, jolloin merenpinta oli ainakin 25 metriä nykyistä korkeammalla.​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Syy räjähdysmäiseen hiilidioksidipitoisuuden nousuun on fossiilisten polttoaineiden käyttö</a:t>
            </a:r>
            <a:r>
              <a:rPr lang="fi-FI" sz="1800">
                <a:effectLst/>
                <a:latin typeface="Times New Roman" panose="02020603050405020304" pitchFamily="18" charset="0"/>
                <a:ea typeface="Times New Roman" panose="02020603050405020304" pitchFamily="18" charset="0"/>
              </a:rPr>
              <a:t>.</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12</a:t>
            </a:fld>
            <a:endParaRPr lang="fi-FI"/>
          </a:p>
        </p:txBody>
      </p:sp>
    </p:spTree>
    <p:extLst>
      <p:ext uri="{BB962C8B-B14F-4D97-AF65-F5344CB8AC3E}">
        <p14:creationId xmlns:p14="http://schemas.microsoft.com/office/powerpoint/2010/main" val="532351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fontAlgn="base"/>
            <a:r>
              <a:rPr lang="fi-FI" sz="1800">
                <a:solidFill>
                  <a:srgbClr val="000000"/>
                </a:solidFill>
                <a:effectLst/>
                <a:latin typeface="Calibri" panose="020F0502020204030204" pitchFamily="34" charset="0"/>
                <a:ea typeface="Times New Roman" panose="02020603050405020304" pitchFamily="18" charset="0"/>
              </a:rPr>
              <a:t>1800-luvulla ennen teollista vallankumousta, ihmiset saivat energiaa lähinnä polttopuusta ja muusta biomassasta. Tässä kuvassa näet, kuinka </a:t>
            </a:r>
            <a:r>
              <a:rPr lang="fi-FI" sz="1800" b="1">
                <a:solidFill>
                  <a:srgbClr val="000000"/>
                </a:solidFill>
                <a:effectLst/>
                <a:latin typeface="Calibri" panose="020F0502020204030204" pitchFamily="34" charset="0"/>
                <a:ea typeface="Times New Roman" panose="02020603050405020304" pitchFamily="18" charset="0"/>
              </a:rPr>
              <a:t>energiankulutus on kasvanut </a:t>
            </a:r>
            <a:r>
              <a:rPr lang="fi-FI" sz="1800">
                <a:solidFill>
                  <a:srgbClr val="000000"/>
                </a:solidFill>
                <a:effectLst/>
                <a:latin typeface="Calibri" panose="020F0502020204030204" pitchFamily="34" charset="0"/>
                <a:ea typeface="Times New Roman" panose="02020603050405020304" pitchFamily="18" charset="0"/>
              </a:rPr>
              <a:t>1800-luvulta nykypäivään, ja mistä kulutettu energia on peräisin.​</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Fossiilisia polttoaineiden, eli hiilen, öljyn ja maakaasun hyödyntäminen 1900-luvun alusta lähtien on ollut se tekijä, joka on mahdollistanut ihmisten elintason ja väkiluvun kasvun, sillä kaikki nykyajan toiminta maataloudesta liikenteeseen, teollisuuteen ja rakennusten lämmittämiseen ja ilmastointiin vaatii energiaa.​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Kahdessasadassa vuodessa ihmisten käyttämän energian määrä on </a:t>
            </a:r>
            <a:r>
              <a:rPr lang="fi-FI" sz="1800" err="1">
                <a:solidFill>
                  <a:srgbClr val="000000"/>
                </a:solidFill>
                <a:effectLst/>
                <a:latin typeface="Calibri" panose="020F0502020204030204" pitchFamily="34" charset="0"/>
                <a:ea typeface="Times New Roman" panose="02020603050405020304" pitchFamily="18" charset="0"/>
              </a:rPr>
              <a:t>kolmikymmenkertaistunut</a:t>
            </a:r>
            <a:r>
              <a:rPr lang="fi-FI" sz="1800">
                <a:solidFill>
                  <a:srgbClr val="000000"/>
                </a:solidFill>
                <a:effectLst/>
                <a:latin typeface="Calibri" panose="020F0502020204030204" pitchFamily="34" charset="0"/>
                <a:ea typeface="Times New Roman" panose="02020603050405020304" pitchFamily="18" charset="0"/>
              </a:rPr>
              <a:t>, ja ehdoton valtaosa tästä energiasta on tuotettu, ja tuotetaan yhä, fossiilisilla polttoaineilla.​</a:t>
            </a:r>
            <a:endParaRPr lang="fi-FI" sz="1800">
              <a:effectLst/>
              <a:latin typeface="Times New Roman" panose="02020603050405020304" pitchFamily="18" charset="0"/>
              <a:ea typeface="Times New Roman" panose="02020603050405020304" pitchFamily="18" charset="0"/>
            </a:endParaRPr>
          </a:p>
          <a:p>
            <a:pPr fontAlgn="base"/>
            <a:r>
              <a:rPr lang="fi-FI" sz="1800">
                <a:effectLst/>
                <a:latin typeface="Times New Roman" panose="02020603050405020304" pitchFamily="18" charset="0"/>
                <a:ea typeface="Times New Roman" panose="02020603050405020304" pitchFamily="18" charset="0"/>
              </a:rPr>
              <a:t>​</a:t>
            </a:r>
          </a:p>
          <a:p>
            <a:pPr fontAlgn="base"/>
            <a:r>
              <a:rPr lang="fi-FI" sz="1800">
                <a:solidFill>
                  <a:srgbClr val="000000"/>
                </a:solidFill>
                <a:effectLst/>
                <a:latin typeface="Calibri" panose="020F0502020204030204" pitchFamily="34" charset="0"/>
                <a:ea typeface="Times New Roman" panose="02020603050405020304" pitchFamily="18" charset="0"/>
              </a:rPr>
              <a:t>Ilmastonmuutoksen torjunnalla on äärimmäisen kiireellistä, mutta valitettavasti tämä ei ole ainakaan toistaiseksi näkynyt energian kulutuksen tai ilmakehän hiilidioksidipitoisuuden nousun merkittävänä hidastumisena. Ilmastonmuutos aiheuttaa jo nykyään laajoja maastopaloja, tuhoisia tulvia ja kuivuutta, helleaaltoja ja voimistuvia myrskyjä. </a:t>
            </a:r>
            <a:r>
              <a:rPr lang="en-GB" sz="1800" err="1">
                <a:solidFill>
                  <a:srgbClr val="000000"/>
                </a:solidFill>
                <a:effectLst/>
                <a:latin typeface="Calibri" panose="020F0502020204030204" pitchFamily="34" charset="0"/>
                <a:ea typeface="Times New Roman" panose="02020603050405020304" pitchFamily="18" charset="0"/>
              </a:rPr>
              <a:t>Tulevaisuudesa</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ilmastonmuutoksen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vaikutukset</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pahenevat</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aiheuttaen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haittaa</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muun</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muassa</a:t>
            </a:r>
            <a:r>
              <a:rPr lang="en-GB" sz="1800">
                <a:solidFill>
                  <a:srgbClr val="000000"/>
                </a:solidFill>
                <a:effectLst/>
                <a:latin typeface="Calibri" panose="020F0502020204030204" pitchFamily="34" charset="0"/>
                <a:ea typeface="Times New Roman" panose="02020603050405020304" pitchFamily="18" charset="0"/>
              </a:rPr>
              <a:t> </a:t>
            </a:r>
            <a:r>
              <a:rPr lang="en-GB" sz="1800" err="1">
                <a:solidFill>
                  <a:srgbClr val="000000"/>
                </a:solidFill>
                <a:effectLst/>
                <a:latin typeface="Calibri" panose="020F0502020204030204" pitchFamily="34" charset="0"/>
                <a:ea typeface="Times New Roman" panose="02020603050405020304" pitchFamily="18" charset="0"/>
              </a:rPr>
              <a:t>maanviljelylle</a:t>
            </a:r>
            <a:r>
              <a:rPr lang="en-GB" sz="1800">
                <a:solidFill>
                  <a:srgbClr val="000000"/>
                </a:solidFill>
                <a:effectLst/>
                <a:latin typeface="Calibri" panose="020F0502020204030204" pitchFamily="34" charset="0"/>
                <a:ea typeface="Times New Roman" panose="02020603050405020304" pitchFamily="18" charset="0"/>
              </a:rPr>
              <a:t>.</a:t>
            </a:r>
            <a:endParaRPr lang="fi-FI" sz="1800">
              <a:effectLst/>
              <a:latin typeface="Times New Roman" panose="02020603050405020304" pitchFamily="18" charset="0"/>
              <a:ea typeface="Times New Roman" panose="02020603050405020304" pitchFamily="18" charset="0"/>
            </a:endParaRP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13</a:t>
            </a:fld>
            <a:endParaRPr lang="fi-FI"/>
          </a:p>
        </p:txBody>
      </p:sp>
    </p:spTree>
    <p:extLst>
      <p:ext uri="{BB962C8B-B14F-4D97-AF65-F5344CB8AC3E}">
        <p14:creationId xmlns:p14="http://schemas.microsoft.com/office/powerpoint/2010/main" val="4040343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Sans-Serif"/>
              <a:buNone/>
            </a:pPr>
            <a:r>
              <a:rPr lang="fi-FI">
                <a:cs typeface="Calibri"/>
              </a:rPr>
              <a:t>Muita ekologisen katon ylittäneitä kuormituksia ovat muun muassa </a:t>
            </a:r>
            <a:r>
              <a:rPr lang="fi-FI" b="1">
                <a:cs typeface="Calibri"/>
              </a:rPr>
              <a:t>luonnonvarojen käyttö</a:t>
            </a:r>
            <a:r>
              <a:rPr lang="fi-FI">
                <a:cs typeface="Calibri"/>
              </a:rPr>
              <a:t>, joka viittaa mineraalien, polttoaineiden ja biomassan käyttöön. Kestäväksi tasoksi on arvioitu 17 kilogrammaa per henkilö per päivä. Suomalaiset käyttävät keskimäärin noin 100 kilogrammaa per henkilö per päivä.</a:t>
            </a:r>
          </a:p>
          <a:p>
            <a:pPr marL="0" indent="0">
              <a:buFont typeface="Arial,Sans-Serif"/>
              <a:buNone/>
            </a:pPr>
            <a:endParaRPr lang="fi-FI">
              <a:cs typeface="Calibri"/>
            </a:endParaRPr>
          </a:p>
          <a:p>
            <a:pPr marL="0" indent="0">
              <a:buFont typeface="Arial,Sans-Serif"/>
              <a:buNone/>
            </a:pPr>
            <a:r>
              <a:rPr lang="fi-FI" b="1">
                <a:cs typeface="Calibri"/>
              </a:rPr>
              <a:t>Typpi ja fosfori </a:t>
            </a:r>
            <a:r>
              <a:rPr lang="fi-FI">
                <a:cs typeface="Calibri"/>
              </a:rPr>
              <a:t>viittaavat maantaloudessa käytettäviin keinolannoitteisiin, joiden valumat vesistöön aiheuttavat rehevöitymistä ja happikatoa. Itämeren jokakesäiset sinileväkukinnat ovat läheinen esimerkki liiallisen ravinnekuormituksen aiheuttamista ongelmista.</a:t>
            </a:r>
          </a:p>
          <a:p>
            <a:pPr marL="0" indent="0">
              <a:buFont typeface="Arial,Sans-Serif"/>
              <a:buNone/>
            </a:pPr>
            <a:endParaRPr lang="fi-FI">
              <a:cs typeface="Calibri"/>
            </a:endParaRPr>
          </a:p>
          <a:p>
            <a:pPr marL="0" indent="0">
              <a:buFont typeface="Arial,Sans-Serif"/>
              <a:buNone/>
            </a:pPr>
            <a:r>
              <a:rPr lang="fi-FI">
                <a:cs typeface="Calibri"/>
              </a:rPr>
              <a:t>Makean veden käyttö viljelyksien kasteluun ja muuhun ihmisen käyttöön aiheuttaa jokien kuivumista ja pohjavesien ehtymistä muun muassa eteläisessä Euroopassa, läntisessä USA:ssa ja Intiassa ja Kiinassa, ja ilmastonmuutoksen myötä nämä ongelmat tulevat pahemaan. Suomessa vesivaroja on kuitenkin runsaasti.</a:t>
            </a:r>
          </a:p>
          <a:p>
            <a:pPr marL="0" indent="0">
              <a:buFont typeface="Arial,Sans-Serif"/>
              <a:buNone/>
            </a:pPr>
            <a:endParaRPr lang="fi-FI">
              <a:cs typeface="Calibri"/>
            </a:endParaRPr>
          </a:p>
          <a:p>
            <a:pPr marL="0" indent="0">
              <a:buFont typeface="Arial,Sans-Serif"/>
              <a:buNone/>
            </a:pPr>
            <a:r>
              <a:rPr lang="fi-FI" b="1">
                <a:cs typeface="Calibri"/>
              </a:rPr>
              <a:t>Maaekosysteemien käyttö </a:t>
            </a:r>
            <a:r>
              <a:rPr lang="fi-FI">
                <a:cs typeface="Calibri"/>
              </a:rPr>
              <a:t>viittaa ihmisen käytössä olevaan biologiseen tuotantoon. Noin 50 % kaikesta kasvien yhteyttämisen maanpäällisestä tuotannosta menee ihmisen hyötykäyttöön esimerkiksi eläinten rehuna ja metsätalouden tuotteina. Tätä määrää ei ole juurikaan mahdollista lisätä ottamatta käyttöön viimeisiä luonnonmetsiä, mikä tarkoittaisi luontokadon huomattavaa kiihtymistä.</a:t>
            </a:r>
          </a:p>
          <a:p>
            <a:pPr marL="0" indent="0">
              <a:buFont typeface="Arial,Sans-Serif"/>
              <a:buNone/>
            </a:pPr>
            <a:endParaRPr lang="fi-FI">
              <a:cs typeface="Calibri"/>
            </a:endParaRPr>
          </a:p>
          <a:p>
            <a:pPr marL="0" indent="0">
              <a:buFont typeface="Arial,Sans-Serif"/>
              <a:buNone/>
            </a:pPr>
            <a:r>
              <a:rPr lang="fi-FI" b="1">
                <a:cs typeface="Calibri"/>
              </a:rPr>
              <a:t>Ekologinen jalanjälki </a:t>
            </a:r>
            <a:r>
              <a:rPr lang="fi-FI">
                <a:cs typeface="Calibri"/>
              </a:rPr>
              <a:t>viittaa siihen pinta-alaan, joka tarvitaan tuottamaan ihmisen tarvitsemat hyödykkeet ja sitomaan fossiilisten polttoaineiden käytöstä aiheutuneet hiilidioksidipäästöt. Tämä mittari siis summaa monia muita donitsin ekologisia sektoreita. Vuonna 2022 olisi tarvittu 1,75 maapalloa täyttämän ihmisen tarpeet kestävästi.</a:t>
            </a:r>
          </a:p>
          <a:p>
            <a:pPr marL="0" indent="0">
              <a:buFont typeface="Arial,Sans-Serif"/>
              <a:buNone/>
            </a:pPr>
            <a:endParaRPr lang="fi-FI">
              <a:cs typeface="Calibri"/>
            </a:endParaRPr>
          </a:p>
          <a:p>
            <a:pPr marL="0" indent="0">
              <a:buFont typeface="Arial,Sans-Serif"/>
              <a:buNone/>
            </a:pPr>
            <a:r>
              <a:rPr lang="fi-FI">
                <a:cs typeface="Calibri"/>
              </a:rPr>
              <a:t>Valitettavasti tämäkään lista ei ole kattava kuvaus ympäristörasituksesta ja sen riskeistä.</a:t>
            </a:r>
          </a:p>
          <a:p>
            <a:pPr marL="0" indent="0">
              <a:buFont typeface="Arial,Sans-Serif"/>
              <a:buNone/>
            </a:pPr>
            <a:endParaRPr lang="fi-FI">
              <a:cs typeface="Calibri"/>
            </a:endParaRPr>
          </a:p>
          <a:p>
            <a:pPr marL="0" indent="0">
              <a:buFont typeface="Arial,Sans-Serif"/>
              <a:buNone/>
            </a:pPr>
            <a:r>
              <a:rPr lang="fi-FI">
                <a:cs typeface="Calibri"/>
              </a:rPr>
              <a:t>Esimerkiksi </a:t>
            </a:r>
            <a:r>
              <a:rPr lang="fi-FI" b="1">
                <a:cs typeface="Calibri"/>
              </a:rPr>
              <a:t>ympäristön kemikalisoitumiseen </a:t>
            </a:r>
            <a:r>
              <a:rPr lang="fi-FI">
                <a:cs typeface="Calibri"/>
              </a:rPr>
              <a:t>liittyy suuria riskejä. Turvarajojen asettaminen on vaikeaa, mutta viime vuonna tieteentekijät arvioivat, että erilaisten kemikaalien määrä ja tuotannon volyymit ylittävät kapasiteetin arvioida niiden riskejä, ja tästä johtuen planeetan turvarajat ovat ylittyneet myös ympäristön kemikalisoitumisen osalta.</a:t>
            </a:r>
          </a:p>
          <a:p>
            <a:pPr marL="0" indent="0">
              <a:buFont typeface="Arial,Sans-Serif"/>
              <a:buNone/>
            </a:pPr>
            <a:endParaRPr lang="fi-FI">
              <a:cs typeface="Calibri"/>
            </a:endParaRPr>
          </a:p>
          <a:p>
            <a:pPr marL="0" indent="0">
              <a:buFont typeface="Arial,Sans-Serif"/>
              <a:buNone/>
            </a:pPr>
            <a:r>
              <a:rPr lang="fi-FI" b="1">
                <a:cs typeface="Calibri"/>
              </a:rPr>
              <a:t>Luontokatoon</a:t>
            </a:r>
            <a:r>
              <a:rPr lang="fi-FI">
                <a:cs typeface="Calibri"/>
              </a:rPr>
              <a:t>, eli luonnonvaraisten lajien vähenemiseen ja häviämiseen liittyy suuria riskejä esimerkiksi pölyttäjien häviämisen kautta, sen lisäksi, että ihmisen aiheuttamia lajien sukupuuttoja on syytä pitää tuomittavana, vaikka siitä ei koituisikaan suoraa haittaa.</a:t>
            </a:r>
          </a:p>
          <a:p>
            <a:pPr marL="0" indent="0">
              <a:buFont typeface="Arial,Sans-Serif"/>
              <a:buNone/>
            </a:pPr>
            <a:endParaRPr lang="fi-FI">
              <a:cs typeface="Calibri"/>
            </a:endParaRPr>
          </a:p>
          <a:p>
            <a:pPr marL="0" indent="0">
              <a:buFont typeface="Arial,Sans-Serif"/>
              <a:buNone/>
            </a:pPr>
            <a:r>
              <a:rPr lang="fi-FI">
                <a:cs typeface="Calibri"/>
              </a:rPr>
              <a:t>Donitsissa ei ole myöskään huomioitu </a:t>
            </a:r>
            <a:r>
              <a:rPr lang="fi-FI" b="1">
                <a:cs typeface="Calibri"/>
              </a:rPr>
              <a:t>valtamerten ekologista tilannetta</a:t>
            </a:r>
            <a:r>
              <a:rPr lang="fi-FI">
                <a:cs typeface="Calibri"/>
              </a:rPr>
              <a:t>. Tällä hetkellä käytännössä kaikki merten kalakannat ovat maksimaalisesti hyödynnettyjä tai ylikalastettuja, eli kalakannat ovat huvenneet niin pieniksi, että eivät kykene lisääntymään kyllin nopeasti korvatakseen kalastuksen aiheuttamaa poistumaa. Nykyään suurempi osa kaloista ja muista merenelävistä tuleekin kasvatuslaitoksilta kuin kalanpyydyksistä.</a:t>
            </a:r>
          </a:p>
          <a:p>
            <a:pPr marL="0" indent="0">
              <a:buFont typeface="Arial,Sans-Serif"/>
              <a:buNone/>
            </a:pPr>
            <a:endParaRPr lang="en-US">
              <a:cs typeface="Calibri"/>
            </a:endParaRPr>
          </a:p>
          <a:p>
            <a:pPr marL="0" indent="0">
              <a:buFont typeface="Arial,Sans-Serif"/>
              <a:buNone/>
            </a:pPr>
            <a:endParaRPr lang="en-US">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14</a:t>
            </a:fld>
            <a:endParaRPr lang="fi-FI"/>
          </a:p>
        </p:txBody>
      </p:sp>
    </p:spTree>
    <p:extLst>
      <p:ext uri="{BB962C8B-B14F-4D97-AF65-F5344CB8AC3E}">
        <p14:creationId xmlns:p14="http://schemas.microsoft.com/office/powerpoint/2010/main" val="19182434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2.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4.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4.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A94B1-E426-AC33-46DC-7D85C8D043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Content Placeholder 2">
            <a:extLst>
              <a:ext uri="{FF2B5EF4-FFF2-40B4-BE49-F238E27FC236}">
                <a16:creationId xmlns:a16="http://schemas.microsoft.com/office/drawing/2014/main" id="{A44CA513-7750-861A-E6DD-375CEE7D20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xt Placeholder 3">
            <a:extLst>
              <a:ext uri="{FF2B5EF4-FFF2-40B4-BE49-F238E27FC236}">
                <a16:creationId xmlns:a16="http://schemas.microsoft.com/office/drawing/2014/main" id="{58C20984-5ABF-CE3A-DFF3-C498D519CD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281F35-AAEA-18D7-461F-A1FB4CB3BDB9}"/>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8BA28D91-CDD2-9443-87FF-73D13DAAD060}"/>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BC72E73E-499C-779C-0142-EE12EB27176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23238017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CBAC3-EF93-2E94-759B-7C9462ABDE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Picture Placeholder 2">
            <a:extLst>
              <a:ext uri="{FF2B5EF4-FFF2-40B4-BE49-F238E27FC236}">
                <a16:creationId xmlns:a16="http://schemas.microsoft.com/office/drawing/2014/main" id="{14484171-4E4D-1A02-30F2-23B0B1E268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a:extLst>
              <a:ext uri="{FF2B5EF4-FFF2-40B4-BE49-F238E27FC236}">
                <a16:creationId xmlns:a16="http://schemas.microsoft.com/office/drawing/2014/main" id="{5EC6104C-E65A-A758-E582-E3E8001D9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B31E38-191F-5E5D-3EBB-19D2E948F365}"/>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5E11FC6B-B28B-0184-DDF1-096694B9D56A}"/>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6A0FFCC0-553F-52C4-3794-C01E3E8CB195}"/>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08253787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ED79D-7CFF-FBEB-C66C-7DA11A089062}"/>
              </a:ext>
            </a:extLst>
          </p:cNvPr>
          <p:cNvSpPr>
            <a:spLocks noGrp="1"/>
          </p:cNvSpPr>
          <p:nvPr>
            <p:ph type="title"/>
          </p:nvPr>
        </p:nvSpPr>
        <p:spPr/>
        <p:txBody>
          <a:bodyPr/>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C325ABD2-6D88-AEFD-2CA8-3E65A5184C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F22A4F4E-F6B5-8CFB-9DC9-F7B77F3A6491}"/>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25A13D83-1345-2E51-017B-EBA2629CE03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3AF83970-A8CA-70F9-8FFA-7942CC9EAAAC}"/>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37040915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CD7BDA-61CB-B473-FDCC-090B7E036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93EC0B5F-A7A4-C1C3-E7C4-301EAD7507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5CFB638F-4952-7B34-F8FC-6A4AF282637A}"/>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C49A19CF-283B-4C89-89A6-467E2F5B5A9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135C8C78-F901-9363-2133-8AE3D4A437A2}"/>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33954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2" name="Kuva 6">
            <a:extLst>
              <a:ext uri="{FF2B5EF4-FFF2-40B4-BE49-F238E27FC236}">
                <a16:creationId xmlns:a16="http://schemas.microsoft.com/office/drawing/2014/main" id="{50FF93D9-533F-47EB-95CE-E911E9D60FE3}"/>
              </a:ext>
            </a:extLst>
          </p:cNvPr>
          <p:cNvPicPr>
            <a:picLocks noChangeAspect="1"/>
          </p:cNvPicPr>
          <p:nvPr/>
        </p:nvPicPr>
        <p:blipFill>
          <a:blip r:embed="rId2"/>
          <a:stretch>
            <a:fillRect/>
          </a:stretch>
        </p:blipFill>
        <p:spPr>
          <a:xfrm>
            <a:off x="3775841" y="5430219"/>
            <a:ext cx="1466889" cy="517724"/>
          </a:xfrm>
          <a:prstGeom prst="rect">
            <a:avLst/>
          </a:prstGeom>
          <a:noFill/>
          <a:ln cap="flat">
            <a:noFill/>
          </a:ln>
        </p:spPr>
      </p:pic>
      <p:sp>
        <p:nvSpPr>
          <p:cNvPr id="3" name="Otsikko 1">
            <a:extLst>
              <a:ext uri="{FF2B5EF4-FFF2-40B4-BE49-F238E27FC236}">
                <a16:creationId xmlns:a16="http://schemas.microsoft.com/office/drawing/2014/main" id="{42A73EE9-0EEB-497D-B7B0-09C27B20A448}"/>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4" name="Alaotsikko 2">
            <a:extLst>
              <a:ext uri="{FF2B5EF4-FFF2-40B4-BE49-F238E27FC236}">
                <a16:creationId xmlns:a16="http://schemas.microsoft.com/office/drawing/2014/main" id="{5CC6FF12-D2BB-4EA7-9910-054AD52FE6AE}"/>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cxnSp>
        <p:nvCxnSpPr>
          <p:cNvPr id="5" name="Suora yhdysviiva 18">
            <a:extLst>
              <a:ext uri="{FF2B5EF4-FFF2-40B4-BE49-F238E27FC236}">
                <a16:creationId xmlns:a16="http://schemas.microsoft.com/office/drawing/2014/main" id="{25DBE33F-8009-406B-BC22-554819C548B2}"/>
              </a:ext>
            </a:extLst>
          </p:cNvPr>
          <p:cNvCxnSpPr/>
          <p:nvPr/>
        </p:nvCxnSpPr>
        <p:spPr>
          <a:xfrm>
            <a:off x="661641" y="6254843"/>
            <a:ext cx="10786939" cy="0"/>
          </a:xfrm>
          <a:prstGeom prst="straightConnector1">
            <a:avLst/>
          </a:prstGeom>
          <a:noFill/>
          <a:ln w="12701" cap="flat">
            <a:solidFill>
              <a:srgbClr val="7F7F7F"/>
            </a:solidFill>
            <a:prstDash val="solid"/>
            <a:miter/>
          </a:ln>
        </p:spPr>
      </p:cxnSp>
      <p:pic>
        <p:nvPicPr>
          <p:cNvPr id="6" name="Kuva 4" descr="Kuva, joka sisältää kohteen teksti&#10;&#10;Kuvaus luotu automaattisesti">
            <a:extLst>
              <a:ext uri="{FF2B5EF4-FFF2-40B4-BE49-F238E27FC236}">
                <a16:creationId xmlns:a16="http://schemas.microsoft.com/office/drawing/2014/main" id="{8393E214-D07A-4990-903F-33D8A17E0FD8}"/>
              </a:ext>
            </a:extLst>
          </p:cNvPr>
          <p:cNvPicPr>
            <a:picLocks noChangeAspect="1"/>
          </p:cNvPicPr>
          <p:nvPr/>
        </p:nvPicPr>
        <p:blipFill>
          <a:blip r:embed="rId3"/>
          <a:stretch>
            <a:fillRect/>
          </a:stretch>
        </p:blipFill>
        <p:spPr>
          <a:xfrm>
            <a:off x="382237" y="310996"/>
            <a:ext cx="4177134" cy="918971"/>
          </a:xfrm>
          <a:prstGeom prst="rect">
            <a:avLst/>
          </a:prstGeom>
          <a:noFill/>
          <a:ln cap="flat">
            <a:noFill/>
          </a:ln>
        </p:spPr>
      </p:pic>
      <p:pic>
        <p:nvPicPr>
          <p:cNvPr id="7" name="Kuva 8">
            <a:extLst>
              <a:ext uri="{FF2B5EF4-FFF2-40B4-BE49-F238E27FC236}">
                <a16:creationId xmlns:a16="http://schemas.microsoft.com/office/drawing/2014/main" id="{EFA02B25-7ED2-4698-9E2E-CAF9957DC8A9}"/>
              </a:ext>
            </a:extLst>
          </p:cNvPr>
          <p:cNvPicPr>
            <a:picLocks noChangeAspect="1"/>
          </p:cNvPicPr>
          <p:nvPr/>
        </p:nvPicPr>
        <p:blipFill>
          <a:blip r:embed="rId4"/>
          <a:stretch>
            <a:fillRect/>
          </a:stretch>
        </p:blipFill>
        <p:spPr>
          <a:xfrm>
            <a:off x="5566940" y="5535750"/>
            <a:ext cx="445742" cy="461662"/>
          </a:xfrm>
          <a:prstGeom prst="rect">
            <a:avLst/>
          </a:prstGeom>
          <a:noFill/>
          <a:ln cap="flat">
            <a:noFill/>
          </a:ln>
        </p:spPr>
      </p:pic>
      <p:pic>
        <p:nvPicPr>
          <p:cNvPr id="8" name="Kuva 5">
            <a:extLst>
              <a:ext uri="{FF2B5EF4-FFF2-40B4-BE49-F238E27FC236}">
                <a16:creationId xmlns:a16="http://schemas.microsoft.com/office/drawing/2014/main" id="{4E0EA5C8-5D03-472C-A8E8-F4F22CA27BC2}"/>
              </a:ext>
            </a:extLst>
          </p:cNvPr>
          <p:cNvPicPr>
            <a:picLocks noChangeAspect="1"/>
          </p:cNvPicPr>
          <p:nvPr/>
        </p:nvPicPr>
        <p:blipFill>
          <a:blip r:embed="rId5"/>
          <a:stretch>
            <a:fillRect/>
          </a:stretch>
        </p:blipFill>
        <p:spPr>
          <a:xfrm>
            <a:off x="5209135" y="4987539"/>
            <a:ext cx="1161342" cy="290340"/>
          </a:xfrm>
          <a:prstGeom prst="rect">
            <a:avLst/>
          </a:prstGeom>
          <a:noFill/>
          <a:ln cap="flat">
            <a:noFill/>
          </a:ln>
        </p:spPr>
      </p:pic>
      <p:pic>
        <p:nvPicPr>
          <p:cNvPr id="9" name="Kuva 9">
            <a:extLst>
              <a:ext uri="{FF2B5EF4-FFF2-40B4-BE49-F238E27FC236}">
                <a16:creationId xmlns:a16="http://schemas.microsoft.com/office/drawing/2014/main" id="{A9B9A77D-A444-47DE-A241-3FD6DE8D0E4A}"/>
              </a:ext>
            </a:extLst>
          </p:cNvPr>
          <p:cNvPicPr>
            <a:picLocks noChangeAspect="1"/>
          </p:cNvPicPr>
          <p:nvPr/>
        </p:nvPicPr>
        <p:blipFill>
          <a:blip r:embed="rId6"/>
          <a:stretch>
            <a:fillRect/>
          </a:stretch>
        </p:blipFill>
        <p:spPr>
          <a:xfrm>
            <a:off x="6554803" y="4787249"/>
            <a:ext cx="1727228" cy="690893"/>
          </a:xfrm>
          <a:prstGeom prst="rect">
            <a:avLst/>
          </a:prstGeom>
          <a:noFill/>
          <a:ln cap="flat">
            <a:noFill/>
          </a:ln>
        </p:spPr>
      </p:pic>
      <p:pic>
        <p:nvPicPr>
          <p:cNvPr id="10" name="Kuva 14">
            <a:extLst>
              <a:ext uri="{FF2B5EF4-FFF2-40B4-BE49-F238E27FC236}">
                <a16:creationId xmlns:a16="http://schemas.microsoft.com/office/drawing/2014/main" id="{D6C1D2E4-C541-44A6-A025-032BD5077576}"/>
              </a:ext>
            </a:extLst>
          </p:cNvPr>
          <p:cNvPicPr>
            <a:picLocks noChangeAspect="1"/>
          </p:cNvPicPr>
          <p:nvPr/>
        </p:nvPicPr>
        <p:blipFill>
          <a:blip r:embed="rId7"/>
          <a:stretch>
            <a:fillRect/>
          </a:stretch>
        </p:blipFill>
        <p:spPr>
          <a:xfrm>
            <a:off x="8458657" y="4922626"/>
            <a:ext cx="635032" cy="413601"/>
          </a:xfrm>
          <a:prstGeom prst="rect">
            <a:avLst/>
          </a:prstGeom>
          <a:noFill/>
          <a:ln cap="flat">
            <a:noFill/>
          </a:ln>
        </p:spPr>
      </p:pic>
      <p:pic>
        <p:nvPicPr>
          <p:cNvPr id="11" name="Kuva 16">
            <a:extLst>
              <a:ext uri="{FF2B5EF4-FFF2-40B4-BE49-F238E27FC236}">
                <a16:creationId xmlns:a16="http://schemas.microsoft.com/office/drawing/2014/main" id="{8867130E-B2F2-44E8-B69D-8BF45732A9C2}"/>
              </a:ext>
            </a:extLst>
          </p:cNvPr>
          <p:cNvPicPr>
            <a:picLocks noChangeAspect="1"/>
          </p:cNvPicPr>
          <p:nvPr/>
        </p:nvPicPr>
        <p:blipFill>
          <a:blip r:embed="rId8"/>
          <a:stretch>
            <a:fillRect/>
          </a:stretch>
        </p:blipFill>
        <p:spPr>
          <a:xfrm>
            <a:off x="6655954" y="5498305"/>
            <a:ext cx="586642" cy="414588"/>
          </a:xfrm>
          <a:prstGeom prst="rect">
            <a:avLst/>
          </a:prstGeom>
          <a:noFill/>
          <a:ln cap="flat">
            <a:noFill/>
          </a:ln>
        </p:spPr>
      </p:pic>
      <p:pic>
        <p:nvPicPr>
          <p:cNvPr id="12" name="Kuva 19">
            <a:extLst>
              <a:ext uri="{FF2B5EF4-FFF2-40B4-BE49-F238E27FC236}">
                <a16:creationId xmlns:a16="http://schemas.microsoft.com/office/drawing/2014/main" id="{8FD114B8-7160-43B3-B8CD-6F855F3681ED}"/>
              </a:ext>
            </a:extLst>
          </p:cNvPr>
          <p:cNvPicPr>
            <a:picLocks noChangeAspect="1"/>
          </p:cNvPicPr>
          <p:nvPr/>
        </p:nvPicPr>
        <p:blipFill>
          <a:blip r:embed="rId9"/>
          <a:stretch>
            <a:fillRect/>
          </a:stretch>
        </p:blipFill>
        <p:spPr>
          <a:xfrm>
            <a:off x="3742246" y="4729660"/>
            <a:ext cx="1466889" cy="825127"/>
          </a:xfrm>
          <a:prstGeom prst="rect">
            <a:avLst/>
          </a:prstGeom>
          <a:noFill/>
          <a:ln cap="flat">
            <a:noFill/>
          </a:ln>
        </p:spPr>
      </p:pic>
      <p:pic>
        <p:nvPicPr>
          <p:cNvPr id="13" name="Kuva 23" descr="Kuva, joka sisältää kohteen teksti&#10;&#10;Kuvaus luotu automaattisesti">
            <a:extLst>
              <a:ext uri="{FF2B5EF4-FFF2-40B4-BE49-F238E27FC236}">
                <a16:creationId xmlns:a16="http://schemas.microsoft.com/office/drawing/2014/main" id="{84522215-D5D3-49C7-A09E-C988A9638E1E}"/>
              </a:ext>
            </a:extLst>
          </p:cNvPr>
          <p:cNvPicPr>
            <a:picLocks noChangeAspect="1"/>
          </p:cNvPicPr>
          <p:nvPr/>
        </p:nvPicPr>
        <p:blipFill>
          <a:blip r:embed="rId10"/>
          <a:stretch>
            <a:fillRect/>
          </a:stretch>
        </p:blipFill>
        <p:spPr>
          <a:xfrm>
            <a:off x="2741453" y="4841345"/>
            <a:ext cx="1034387" cy="410885"/>
          </a:xfrm>
          <a:prstGeom prst="rect">
            <a:avLst/>
          </a:prstGeom>
          <a:noFill/>
          <a:ln cap="flat">
            <a:noFill/>
          </a:ln>
        </p:spPr>
      </p:pic>
      <p:sp>
        <p:nvSpPr>
          <p:cNvPr id="14" name="Tekstiruutu 13">
            <a:extLst>
              <a:ext uri="{FF2B5EF4-FFF2-40B4-BE49-F238E27FC236}">
                <a16:creationId xmlns:a16="http://schemas.microsoft.com/office/drawing/2014/main" id="{CFD3FA13-5B2F-4749-8CD6-5BFD01EC367C}"/>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3417273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86BEC60-3414-402D-9936-2264563A68E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523803C-3E6C-463B-B978-760F3AD94C1A}"/>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60B66E8F-A456-45B7-966B-70E95687AFF0}"/>
              </a:ext>
            </a:extLst>
          </p:cNvPr>
          <p:cNvPicPr>
            <a:picLocks noChangeAspect="1"/>
          </p:cNvPicPr>
          <p:nvPr/>
        </p:nvPicPr>
        <p:blipFill>
          <a:blip r:embed="rId2"/>
          <a:stretch>
            <a:fillRect/>
          </a:stretch>
        </p:blipFill>
        <p:spPr>
          <a:xfrm>
            <a:off x="721598" y="354896"/>
            <a:ext cx="3635124" cy="799725"/>
          </a:xfrm>
          <a:prstGeom prst="rect">
            <a:avLst/>
          </a:prstGeom>
          <a:noFill/>
          <a:ln cap="flat">
            <a:noFill/>
          </a:ln>
        </p:spPr>
      </p:pic>
      <p:pic>
        <p:nvPicPr>
          <p:cNvPr id="5" name="Kuva 8">
            <a:extLst>
              <a:ext uri="{FF2B5EF4-FFF2-40B4-BE49-F238E27FC236}">
                <a16:creationId xmlns:a16="http://schemas.microsoft.com/office/drawing/2014/main" id="{F91407C4-0AA6-4DC7-B0B1-915E3A3AD37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92595B27-F389-46B4-88D6-C132A3B5AD0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
        <p:nvSpPr>
          <p:cNvPr id="7" name="Tekstiruutu 13">
            <a:extLst>
              <a:ext uri="{FF2B5EF4-FFF2-40B4-BE49-F238E27FC236}">
                <a16:creationId xmlns:a16="http://schemas.microsoft.com/office/drawing/2014/main" id="{9D102304-C923-4B06-A139-4B8AD342A07B}"/>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cxnSp>
        <p:nvCxnSpPr>
          <p:cNvPr id="8" name="Suora yhdysviiva 18">
            <a:extLst>
              <a:ext uri="{FF2B5EF4-FFF2-40B4-BE49-F238E27FC236}">
                <a16:creationId xmlns:a16="http://schemas.microsoft.com/office/drawing/2014/main" id="{0574A2FB-7332-4697-8DA4-46A828E5951D}"/>
              </a:ext>
            </a:extLst>
          </p:cNvPr>
          <p:cNvCxnSpPr/>
          <p:nvPr/>
        </p:nvCxnSpPr>
        <p:spPr>
          <a:xfrm>
            <a:off x="661641" y="6254843"/>
            <a:ext cx="10786939" cy="0"/>
          </a:xfrm>
          <a:prstGeom prst="straightConnector1">
            <a:avLst/>
          </a:prstGeom>
          <a:noFill/>
          <a:ln w="12701" cap="flat">
            <a:solidFill>
              <a:srgbClr val="7F7F7F"/>
            </a:solidFill>
            <a:prstDash val="solid"/>
            <a:miter/>
          </a:ln>
        </p:spPr>
      </p:cxnSp>
    </p:spTree>
    <p:extLst>
      <p:ext uri="{BB962C8B-B14F-4D97-AF65-F5344CB8AC3E}">
        <p14:creationId xmlns:p14="http://schemas.microsoft.com/office/powerpoint/2010/main" val="319701132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78CFC2-C102-4168-BB6B-F5BC9EDC601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7F9CECB-E8D2-4E18-8945-9AB8F0588F21}"/>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80C50EF4-FB53-4EB7-81A0-D406352334D4}"/>
              </a:ext>
            </a:extLst>
          </p:cNvPr>
          <p:cNvPicPr>
            <a:picLocks noChangeAspect="1"/>
          </p:cNvPicPr>
          <p:nvPr/>
        </p:nvPicPr>
        <p:blipFill>
          <a:blip r:embed="rId2"/>
          <a:stretch>
            <a:fillRect/>
          </a:stretch>
        </p:blipFill>
        <p:spPr>
          <a:xfrm>
            <a:off x="382237" y="310996"/>
            <a:ext cx="4177134" cy="918971"/>
          </a:xfrm>
          <a:prstGeom prst="rect">
            <a:avLst/>
          </a:prstGeom>
          <a:noFill/>
          <a:ln cap="flat">
            <a:noFill/>
          </a:ln>
        </p:spPr>
      </p:pic>
      <p:pic>
        <p:nvPicPr>
          <p:cNvPr id="5" name="Kuva 6">
            <a:extLst>
              <a:ext uri="{FF2B5EF4-FFF2-40B4-BE49-F238E27FC236}">
                <a16:creationId xmlns:a16="http://schemas.microsoft.com/office/drawing/2014/main" id="{486D53DA-F153-4D82-958C-0E7DC7CEA4E7}"/>
              </a:ext>
            </a:extLst>
          </p:cNvPr>
          <p:cNvPicPr>
            <a:picLocks noChangeAspect="1"/>
          </p:cNvPicPr>
          <p:nvPr/>
        </p:nvPicPr>
        <p:blipFill>
          <a:blip r:embed="rId3"/>
          <a:stretch>
            <a:fillRect/>
          </a:stretch>
        </p:blipFill>
        <p:spPr>
          <a:xfrm>
            <a:off x="6074487" y="5473296"/>
            <a:ext cx="579400" cy="600093"/>
          </a:xfrm>
          <a:prstGeom prst="rect">
            <a:avLst/>
          </a:prstGeom>
          <a:noFill/>
          <a:ln cap="flat">
            <a:noFill/>
          </a:ln>
        </p:spPr>
      </p:pic>
      <p:pic>
        <p:nvPicPr>
          <p:cNvPr id="6" name="Kuva 7">
            <a:extLst>
              <a:ext uri="{FF2B5EF4-FFF2-40B4-BE49-F238E27FC236}">
                <a16:creationId xmlns:a16="http://schemas.microsoft.com/office/drawing/2014/main" id="{641EE0F8-27FC-4B01-ABC4-9E32B054D560}"/>
              </a:ext>
            </a:extLst>
          </p:cNvPr>
          <p:cNvPicPr>
            <a:picLocks noChangeAspect="1"/>
          </p:cNvPicPr>
          <p:nvPr/>
        </p:nvPicPr>
        <p:blipFill>
          <a:blip r:embed="rId4"/>
          <a:stretch>
            <a:fillRect/>
          </a:stretch>
        </p:blipFill>
        <p:spPr>
          <a:xfrm>
            <a:off x="5017312" y="5416439"/>
            <a:ext cx="855677" cy="604720"/>
          </a:xfrm>
          <a:prstGeom prst="rect">
            <a:avLst/>
          </a:prstGeom>
          <a:noFill/>
          <a:ln cap="flat">
            <a:noFill/>
          </a:ln>
        </p:spPr>
      </p:pic>
      <p:sp>
        <p:nvSpPr>
          <p:cNvPr id="7" name="Tekstiruutu 13">
            <a:extLst>
              <a:ext uri="{FF2B5EF4-FFF2-40B4-BE49-F238E27FC236}">
                <a16:creationId xmlns:a16="http://schemas.microsoft.com/office/drawing/2014/main" id="{A8FDD789-7142-4B7B-B18E-64D9D806B636}"/>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7230587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2" name="Kuva 2" descr="Kuva, joka sisältää kohteen teksti&#10;&#10;Kuvaus luotu automaattisesti">
            <a:extLst>
              <a:ext uri="{FF2B5EF4-FFF2-40B4-BE49-F238E27FC236}">
                <a16:creationId xmlns:a16="http://schemas.microsoft.com/office/drawing/2014/main" id="{A66A9C51-2220-4CA3-9973-CE27F38ADB62}"/>
              </a:ext>
            </a:extLst>
          </p:cNvPr>
          <p:cNvPicPr>
            <a:picLocks noChangeAspect="1"/>
          </p:cNvPicPr>
          <p:nvPr/>
        </p:nvPicPr>
        <p:blipFill>
          <a:blip r:embed="rId2"/>
          <a:stretch>
            <a:fillRect/>
          </a:stretch>
        </p:blipFill>
        <p:spPr>
          <a:xfrm>
            <a:off x="1001505" y="2114549"/>
            <a:ext cx="10188985" cy="2241578"/>
          </a:xfrm>
          <a:prstGeom prst="rect">
            <a:avLst/>
          </a:prstGeom>
          <a:noFill/>
          <a:ln cap="flat">
            <a:noFill/>
          </a:ln>
        </p:spPr>
      </p:pic>
      <p:pic>
        <p:nvPicPr>
          <p:cNvPr id="3" name="Kuva 3">
            <a:extLst>
              <a:ext uri="{FF2B5EF4-FFF2-40B4-BE49-F238E27FC236}">
                <a16:creationId xmlns:a16="http://schemas.microsoft.com/office/drawing/2014/main" id="{3E724F6D-FCCD-4ED6-8783-A44ABB575EB2}"/>
              </a:ext>
            </a:extLst>
          </p:cNvPr>
          <p:cNvPicPr>
            <a:picLocks noChangeAspect="1"/>
          </p:cNvPicPr>
          <p:nvPr/>
        </p:nvPicPr>
        <p:blipFill>
          <a:blip r:embed="rId3"/>
          <a:stretch>
            <a:fillRect/>
          </a:stretch>
        </p:blipFill>
        <p:spPr>
          <a:xfrm>
            <a:off x="11190491" y="6212552"/>
            <a:ext cx="445742" cy="461662"/>
          </a:xfrm>
          <a:prstGeom prst="rect">
            <a:avLst/>
          </a:prstGeom>
          <a:noFill/>
          <a:ln cap="flat">
            <a:noFill/>
          </a:ln>
        </p:spPr>
      </p:pic>
      <p:pic>
        <p:nvPicPr>
          <p:cNvPr id="4" name="Kuva 4">
            <a:extLst>
              <a:ext uri="{FF2B5EF4-FFF2-40B4-BE49-F238E27FC236}">
                <a16:creationId xmlns:a16="http://schemas.microsoft.com/office/drawing/2014/main" id="{BFE82758-A024-49B3-AC77-508ADD4672CD}"/>
              </a:ext>
            </a:extLst>
          </p:cNvPr>
          <p:cNvPicPr>
            <a:picLocks noChangeAspect="1"/>
          </p:cNvPicPr>
          <p:nvPr/>
        </p:nvPicPr>
        <p:blipFill>
          <a:blip r:embed="rId4"/>
          <a:stretch>
            <a:fillRect/>
          </a:stretch>
        </p:blipFill>
        <p:spPr>
          <a:xfrm>
            <a:off x="10481657" y="6179899"/>
            <a:ext cx="586642" cy="414588"/>
          </a:xfrm>
          <a:prstGeom prst="rect">
            <a:avLst/>
          </a:prstGeom>
          <a:noFill/>
          <a:ln cap="flat">
            <a:noFill/>
          </a:ln>
        </p:spPr>
      </p:pic>
    </p:spTree>
    <p:extLst>
      <p:ext uri="{BB962C8B-B14F-4D97-AF65-F5344CB8AC3E}">
        <p14:creationId xmlns:p14="http://schemas.microsoft.com/office/powerpoint/2010/main" val="33128191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B01E88-7193-454C-8EFD-A3A8CBF382B7}"/>
              </a:ext>
            </a:extLst>
          </p:cNvPr>
          <p:cNvSpPr txBox="1">
            <a:spLocks noGrp="1"/>
          </p:cNvSpPr>
          <p:nvPr>
            <p:ph type="title"/>
          </p:nvPr>
        </p:nvSpPr>
        <p:spPr>
          <a:xfrm>
            <a:off x="831847" y="1709735"/>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65BE9533-38FA-4D00-81F1-EC72E72B0CAB}"/>
              </a:ext>
            </a:extLst>
          </p:cNvPr>
          <p:cNvSpPr txBox="1">
            <a:spLocks noGrp="1"/>
          </p:cNvSpPr>
          <p:nvPr>
            <p:ph type="body" idx="1"/>
          </p:nvPr>
        </p:nvSpPr>
        <p:spPr>
          <a:xfrm>
            <a:off x="831847" y="4589465"/>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BE1AA849-D33C-4159-880E-88D66E82AFD1}"/>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11" descr="Kuva, joka sisältää kohteen teksti&#10;&#10;Kuvaus luotu automaattisesti">
            <a:extLst>
              <a:ext uri="{FF2B5EF4-FFF2-40B4-BE49-F238E27FC236}">
                <a16:creationId xmlns:a16="http://schemas.microsoft.com/office/drawing/2014/main" id="{9E1CCD0A-9ABB-477B-B5EB-5D798BA25387}"/>
              </a:ext>
            </a:extLst>
          </p:cNvPr>
          <p:cNvPicPr>
            <a:picLocks noChangeAspect="1"/>
          </p:cNvPicPr>
          <p:nvPr/>
        </p:nvPicPr>
        <p:blipFill>
          <a:blip r:embed="rId2"/>
          <a:stretch>
            <a:fillRect/>
          </a:stretch>
        </p:blipFill>
        <p:spPr>
          <a:xfrm>
            <a:off x="349328" y="310996"/>
            <a:ext cx="4676552" cy="1028837"/>
          </a:xfrm>
          <a:prstGeom prst="rect">
            <a:avLst/>
          </a:prstGeom>
          <a:noFill/>
          <a:ln cap="flat">
            <a:noFill/>
          </a:ln>
        </p:spPr>
      </p:pic>
      <p:pic>
        <p:nvPicPr>
          <p:cNvPr id="6" name="Kuva 8">
            <a:extLst>
              <a:ext uri="{FF2B5EF4-FFF2-40B4-BE49-F238E27FC236}">
                <a16:creationId xmlns:a16="http://schemas.microsoft.com/office/drawing/2014/main" id="{9D8FE064-864C-47BF-B5B2-0AF70C517AE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59BE0B09-3071-4957-BB0E-C49652075A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4758590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47FFA4-F13F-433C-9612-F194E1FD0109}"/>
              </a:ext>
            </a:extLst>
          </p:cNvPr>
          <p:cNvSpPr txBox="1">
            <a:spLocks noGrp="1"/>
          </p:cNvSpPr>
          <p:nvPr>
            <p:ph type="title"/>
          </p:nvPr>
        </p:nvSpPr>
        <p:spPr>
          <a:xfrm>
            <a:off x="797311" y="842171"/>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4C667C50-BAAD-4AD5-AF07-059D7B79D79B}"/>
              </a:ext>
            </a:extLst>
          </p:cNvPr>
          <p:cNvSpPr txBox="1">
            <a:spLocks noGrp="1"/>
          </p:cNvSpPr>
          <p:nvPr>
            <p:ph type="body" idx="1"/>
          </p:nvPr>
        </p:nvSpPr>
        <p:spPr>
          <a:xfrm>
            <a:off x="797311" y="3890964"/>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76202A5D-F9F1-418B-A061-54683859AD7F}"/>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45A44E94-21EE-46F4-A2F2-70ED1E68AA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6B926A6C-354C-4F97-8715-7405F49E93DB}"/>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1E65826E-CCA8-4031-934F-F30686B5AE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6962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4E9D98A-8963-4771-B019-1FF267E3988F}"/>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84BA31A9-58F3-4C9D-A2A9-8762BFF724CD}"/>
              </a:ext>
            </a:extLst>
          </p:cNvPr>
          <p:cNvSpPr txBox="1">
            <a:spLocks noGrp="1"/>
          </p:cNvSpPr>
          <p:nvPr>
            <p:ph idx="1"/>
          </p:nvPr>
        </p:nvSpPr>
        <p:spPr/>
        <p:txBody>
          <a:bodyPr/>
          <a:lstStyle>
            <a:lvl1pPr>
              <a:defRPr>
                <a:latin typeface="Calibri"/>
              </a:defRPr>
            </a:lvl1pPr>
            <a:lvl2pPr>
              <a:defRPr>
                <a:latin typeface="Calibri" pitchFamily="34"/>
                <a:cs typeface="Calibri" pitchFamily="34"/>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4" name="Suora yhdysviiva 10">
            <a:extLst>
              <a:ext uri="{FF2B5EF4-FFF2-40B4-BE49-F238E27FC236}">
                <a16:creationId xmlns:a16="http://schemas.microsoft.com/office/drawing/2014/main" id="{29D755A7-22A2-4454-8F01-204B12EE64E5}"/>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18CDEA8C-0A49-46AD-9977-2E1B79FFE8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7C1331BD-1FC3-45A2-80BC-00D673C02C8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FD785631-6292-4236-B6E0-695210CBA77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2819379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06856502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79CCE2B-EDC0-4DE6-AB31-324EBC4F2C6A}"/>
              </a:ext>
            </a:extLst>
          </p:cNvPr>
          <p:cNvSpPr txBox="1">
            <a:spLocks noGrp="1"/>
          </p:cNvSpPr>
          <p:nvPr>
            <p:ph type="title"/>
          </p:nvPr>
        </p:nvSpPr>
        <p:spPr>
          <a:xfrm>
            <a:off x="839784" y="365129"/>
            <a:ext cx="10515600" cy="1325559"/>
          </a:xfrm>
        </p:spPr>
        <p:txBody>
          <a:bodyPr/>
          <a:lstStyle>
            <a:lvl1pPr>
              <a:defRPr/>
            </a:lvl1pPr>
          </a:lstStyle>
          <a:p>
            <a:pPr lvl="0"/>
            <a:r>
              <a:rPr lang="fi-FI"/>
              <a:t>Muokkaa ots. perustyyl. napsautt.</a:t>
            </a:r>
          </a:p>
        </p:txBody>
      </p:sp>
      <p:sp>
        <p:nvSpPr>
          <p:cNvPr id="3" name="Tekstin paikkamerkki 2">
            <a:extLst>
              <a:ext uri="{FF2B5EF4-FFF2-40B4-BE49-F238E27FC236}">
                <a16:creationId xmlns:a16="http://schemas.microsoft.com/office/drawing/2014/main" id="{8505014D-2E99-427B-8D27-2DE0B5DF325D}"/>
              </a:ext>
            </a:extLst>
          </p:cNvPr>
          <p:cNvSpPr txBox="1">
            <a:spLocks noGrp="1"/>
          </p:cNvSpPr>
          <p:nvPr>
            <p:ph type="body" idx="4294967295"/>
          </p:nvPr>
        </p:nvSpPr>
        <p:spPr>
          <a:xfrm>
            <a:off x="839784" y="1681160"/>
            <a:ext cx="5157782"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1C8581FA-E4E1-4016-9FDD-E5AF90FE7B3F}"/>
              </a:ext>
            </a:extLst>
          </p:cNvPr>
          <p:cNvSpPr txBox="1">
            <a:spLocks noGrp="1"/>
          </p:cNvSpPr>
          <p:nvPr>
            <p:ph idx="4294967295"/>
          </p:nvPr>
        </p:nvSpPr>
        <p:spPr>
          <a:xfrm>
            <a:off x="839784"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DAF65DFC-5E45-4A13-9331-DE108F8547F2}"/>
              </a:ext>
            </a:extLst>
          </p:cNvPr>
          <p:cNvSpPr txBox="1">
            <a:spLocks noGrp="1"/>
          </p:cNvSpPr>
          <p:nvPr>
            <p:ph type="body" idx="4294967295"/>
          </p:nvPr>
        </p:nvSpPr>
        <p:spPr>
          <a:xfrm>
            <a:off x="6172200" y="1681160"/>
            <a:ext cx="5183184"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6" name="Sisällön paikkamerkki 3">
            <a:extLst>
              <a:ext uri="{FF2B5EF4-FFF2-40B4-BE49-F238E27FC236}">
                <a16:creationId xmlns:a16="http://schemas.microsoft.com/office/drawing/2014/main" id="{B6F21554-F1F8-483C-9B2C-1EEA809A54A8}"/>
              </a:ext>
            </a:extLst>
          </p:cNvPr>
          <p:cNvSpPr txBox="1">
            <a:spLocks noGrp="1"/>
          </p:cNvSpPr>
          <p:nvPr>
            <p:ph idx="4294967295"/>
          </p:nvPr>
        </p:nvSpPr>
        <p:spPr>
          <a:xfrm>
            <a:off x="6172200"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7" name="Suora yhdysviiva 10">
            <a:extLst>
              <a:ext uri="{FF2B5EF4-FFF2-40B4-BE49-F238E27FC236}">
                <a16:creationId xmlns:a16="http://schemas.microsoft.com/office/drawing/2014/main" id="{7D600F0C-CD28-43CD-B555-2642662CC9D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8" name="Kuva 12" descr="Kuva, joka sisältää kohteen teksti&#10;&#10;Kuvaus luotu automaattisesti">
            <a:extLst>
              <a:ext uri="{FF2B5EF4-FFF2-40B4-BE49-F238E27FC236}">
                <a16:creationId xmlns:a16="http://schemas.microsoft.com/office/drawing/2014/main" id="{DABA7311-6EFB-42F4-BF23-46786EE1ADA3}"/>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9" name="Kuva 8">
            <a:extLst>
              <a:ext uri="{FF2B5EF4-FFF2-40B4-BE49-F238E27FC236}">
                <a16:creationId xmlns:a16="http://schemas.microsoft.com/office/drawing/2014/main" id="{84C84DC6-7CAF-44AC-990A-D8CB7401802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10" name="Kuva 11">
            <a:extLst>
              <a:ext uri="{FF2B5EF4-FFF2-40B4-BE49-F238E27FC236}">
                <a16:creationId xmlns:a16="http://schemas.microsoft.com/office/drawing/2014/main" id="{CDEE7C71-9068-4EC2-AF50-782179875F0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6739280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AC6351-1AA4-4993-B2EA-628B53D2FD93}"/>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3C22E0D7-7145-4F8A-A9A7-FC3B8FDC3AC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F6D76F91-9993-4A32-9C4F-655D04C5406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5" name="Kuva 8">
            <a:extLst>
              <a:ext uri="{FF2B5EF4-FFF2-40B4-BE49-F238E27FC236}">
                <a16:creationId xmlns:a16="http://schemas.microsoft.com/office/drawing/2014/main" id="{DCC5578D-3959-4AC9-B792-DA15EA877139}"/>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CF6D94DB-7378-4E79-BC6E-EC2E0E47456B}"/>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7031468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696667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2" name="Suora yhdysviiva 4">
            <a:extLst>
              <a:ext uri="{FF2B5EF4-FFF2-40B4-BE49-F238E27FC236}">
                <a16:creationId xmlns:a16="http://schemas.microsoft.com/office/drawing/2014/main" id="{373921E0-39F7-4A6B-9434-A1D45B5F6E69}"/>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3" name="Kuva 6" descr="Kuva, joka sisältää kohteen teksti&#10;&#10;Kuvaus luotu automaattisesti">
            <a:extLst>
              <a:ext uri="{FF2B5EF4-FFF2-40B4-BE49-F238E27FC236}">
                <a16:creationId xmlns:a16="http://schemas.microsoft.com/office/drawing/2014/main" id="{097BD3D8-260E-4490-96CD-0D9114D164B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4" name="Kuva 8">
            <a:extLst>
              <a:ext uri="{FF2B5EF4-FFF2-40B4-BE49-F238E27FC236}">
                <a16:creationId xmlns:a16="http://schemas.microsoft.com/office/drawing/2014/main" id="{6F65486E-3E4E-4C66-B73C-ABF353F168F2}"/>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5" name="Kuva 11">
            <a:extLst>
              <a:ext uri="{FF2B5EF4-FFF2-40B4-BE49-F238E27FC236}">
                <a16:creationId xmlns:a16="http://schemas.microsoft.com/office/drawing/2014/main" id="{0266EABA-AD93-4CA5-ACFD-34231E85568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174209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4885867-678A-4C88-9CBD-B1FA870D2306}"/>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Sisällön paikkamerkki 2">
            <a:extLst>
              <a:ext uri="{FF2B5EF4-FFF2-40B4-BE49-F238E27FC236}">
                <a16:creationId xmlns:a16="http://schemas.microsoft.com/office/drawing/2014/main" id="{C3D70DBA-4C98-4D55-BBCC-8C2FA8BDB7C8}"/>
              </a:ext>
            </a:extLst>
          </p:cNvPr>
          <p:cNvSpPr txBox="1">
            <a:spLocks noGrp="1"/>
          </p:cNvSpPr>
          <p:nvPr>
            <p:ph idx="1"/>
          </p:nvPr>
        </p:nvSpPr>
        <p:spPr>
          <a:xfrm>
            <a:off x="5183184" y="457200"/>
            <a:ext cx="6172200" cy="5403847"/>
          </a:xfrm>
        </p:spPr>
        <p:txBody>
          <a:bodyPr/>
          <a:lstStyle>
            <a:lvl1pPr>
              <a:defRPr sz="2800" b="1">
                <a:latin typeface="Calibri"/>
              </a:defRPr>
            </a:lvl1pPr>
            <a:lvl2pPr>
              <a:defRPr>
                <a:latin typeface="Calibri"/>
              </a:defRPr>
            </a:lvl2pPr>
            <a:lvl3pPr>
              <a:defRPr>
                <a:latin typeface="Calibri"/>
              </a:defRPr>
            </a:lvl3pPr>
            <a:lvl4pPr>
              <a:defRPr>
                <a:latin typeface="Calibri"/>
              </a:defRPr>
            </a:lvl4pPr>
            <a:lvl5pPr>
              <a:defRPr sz="20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7AF3E50-9029-493D-95E6-A2A29BFE85AD}"/>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A19305EE-7B10-4F9E-9CF8-9543CED574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494B060F-7984-4B65-A3AD-A0AA678047E1}"/>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3B5CAA94-8034-4479-8927-2815D698A65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C264C6B5-F897-4AC6-8953-D579299CF85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41911181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0A16C5C-B3D5-4072-BA26-E811CF4B53BA}"/>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Kuvan paikkamerkki 2">
            <a:extLst>
              <a:ext uri="{FF2B5EF4-FFF2-40B4-BE49-F238E27FC236}">
                <a16:creationId xmlns:a16="http://schemas.microsoft.com/office/drawing/2014/main" id="{83A56A0D-6A2A-4883-A6FE-11D1A13B957E}"/>
              </a:ext>
            </a:extLst>
          </p:cNvPr>
          <p:cNvSpPr txBox="1">
            <a:spLocks noGrp="1"/>
          </p:cNvSpPr>
          <p:nvPr>
            <p:ph type="pic" idx="1"/>
          </p:nvPr>
        </p:nvSpPr>
        <p:spPr>
          <a:xfrm>
            <a:off x="5183184" y="987423"/>
            <a:ext cx="6172200" cy="4873623"/>
          </a:xfrm>
        </p:spPr>
        <p:txBody>
          <a:bodyPr/>
          <a:lstStyle>
            <a:lvl1pPr marL="0" indent="0">
              <a:buNone/>
              <a:defRPr/>
            </a:lvl1pPr>
          </a:lstStyle>
          <a:p>
            <a:pPr lvl="0"/>
            <a:endParaRPr lang="fi-FI"/>
          </a:p>
        </p:txBody>
      </p:sp>
      <p:sp>
        <p:nvSpPr>
          <p:cNvPr id="4" name="Tekstin paikkamerkki 3">
            <a:extLst>
              <a:ext uri="{FF2B5EF4-FFF2-40B4-BE49-F238E27FC236}">
                <a16:creationId xmlns:a16="http://schemas.microsoft.com/office/drawing/2014/main" id="{0AD9B97E-7788-4856-A46A-C7FB832B0855}"/>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91FADD77-F77B-4902-B39E-C909DA0188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7CC0B636-5B7C-49BA-8833-4CC4F4F13E77}"/>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97CC687E-652B-48B9-B6FE-F81A1EB411A4}"/>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7FD8D95F-3AC0-466B-9B71-E33629ADA5A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322039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aukodia VER2">
    <p:bg>
      <p:bgPr>
        <a:solidFill>
          <a:srgbClr val="FFFFFF"/>
        </a:solidFill>
        <a:effectLst/>
      </p:bgPr>
    </p:bg>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7CD809AB-E95D-460B-9D84-185441C19EDF}"/>
              </a:ext>
            </a:extLst>
          </p:cNvPr>
          <p:cNvPicPr>
            <a:picLocks noChangeAspect="1"/>
          </p:cNvPicPr>
          <p:nvPr/>
        </p:nvPicPr>
        <p:blipFill>
          <a:blip r:embed="rId2"/>
          <a:stretch>
            <a:fillRect/>
          </a:stretch>
        </p:blipFill>
        <p:spPr>
          <a:xfrm>
            <a:off x="144859" y="0"/>
            <a:ext cx="10157987" cy="6872145"/>
          </a:xfrm>
          <a:prstGeom prst="rect">
            <a:avLst/>
          </a:prstGeom>
          <a:noFill/>
          <a:ln cap="flat">
            <a:noFill/>
          </a:ln>
        </p:spPr>
      </p:pic>
      <p:pic>
        <p:nvPicPr>
          <p:cNvPr id="3" name="Kuva 2">
            <a:extLst>
              <a:ext uri="{FF2B5EF4-FFF2-40B4-BE49-F238E27FC236}">
                <a16:creationId xmlns:a16="http://schemas.microsoft.com/office/drawing/2014/main" id="{1BA94D27-D0A9-4EB1-8ACD-7FC544A423AF}"/>
              </a:ext>
            </a:extLst>
          </p:cNvPr>
          <p:cNvPicPr>
            <a:picLocks noChangeAspect="1"/>
          </p:cNvPicPr>
          <p:nvPr/>
        </p:nvPicPr>
        <p:blipFill>
          <a:blip r:embed="rId3"/>
          <a:stretch>
            <a:fillRect/>
          </a:stretch>
        </p:blipFill>
        <p:spPr>
          <a:xfrm>
            <a:off x="11304023" y="6199220"/>
            <a:ext cx="445742" cy="461662"/>
          </a:xfrm>
          <a:prstGeom prst="rect">
            <a:avLst/>
          </a:prstGeom>
          <a:noFill/>
          <a:ln cap="flat">
            <a:noFill/>
          </a:ln>
        </p:spPr>
      </p:pic>
      <p:pic>
        <p:nvPicPr>
          <p:cNvPr id="4" name="Kuva 3">
            <a:extLst>
              <a:ext uri="{FF2B5EF4-FFF2-40B4-BE49-F238E27FC236}">
                <a16:creationId xmlns:a16="http://schemas.microsoft.com/office/drawing/2014/main" id="{ABC4A32D-25B4-4E28-8679-1DDB1A6AA38C}"/>
              </a:ext>
            </a:extLst>
          </p:cNvPr>
          <p:cNvPicPr>
            <a:picLocks noChangeAspect="1"/>
          </p:cNvPicPr>
          <p:nvPr/>
        </p:nvPicPr>
        <p:blipFill>
          <a:blip r:embed="rId4"/>
          <a:stretch>
            <a:fillRect/>
          </a:stretch>
        </p:blipFill>
        <p:spPr>
          <a:xfrm>
            <a:off x="10595180" y="6166567"/>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F5497170-F807-4ED0-9AA5-5F6310954536}"/>
              </a:ext>
            </a:extLst>
          </p:cNvPr>
          <p:cNvPicPr>
            <a:picLocks noChangeAspect="1"/>
          </p:cNvPicPr>
          <p:nvPr/>
        </p:nvPicPr>
        <p:blipFill>
          <a:blip r:embed="rId5"/>
          <a:stretch>
            <a:fillRect/>
          </a:stretch>
        </p:blipFill>
        <p:spPr>
          <a:xfrm>
            <a:off x="6384057" y="2982708"/>
            <a:ext cx="5660273" cy="1245257"/>
          </a:xfrm>
          <a:prstGeom prst="rect">
            <a:avLst/>
          </a:prstGeom>
          <a:noFill/>
          <a:ln cap="flat">
            <a:noFill/>
          </a:ln>
        </p:spPr>
      </p:pic>
    </p:spTree>
    <p:extLst>
      <p:ext uri="{BB962C8B-B14F-4D97-AF65-F5344CB8AC3E}">
        <p14:creationId xmlns:p14="http://schemas.microsoft.com/office/powerpoint/2010/main" val="26016614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Taukodia VER2">
    <p:bg>
      <p:bgPr>
        <a:solidFill>
          <a:srgbClr val="FFFFFF"/>
        </a:solidFill>
        <a:effectLst/>
      </p:bgPr>
    </p:bg>
    <p:spTree>
      <p:nvGrpSpPr>
        <p:cNvPr id="1" name=""/>
        <p:cNvGrpSpPr/>
        <p:nvPr/>
      </p:nvGrpSpPr>
      <p:grpSpPr>
        <a:xfrm>
          <a:off x="0" y="0"/>
          <a:ext cx="0" cy="0"/>
          <a:chOff x="0" y="0"/>
          <a:chExt cx="0" cy="0"/>
        </a:xfrm>
      </p:grpSpPr>
      <p:pic>
        <p:nvPicPr>
          <p:cNvPr id="2" name="Kuva 4">
            <a:extLst>
              <a:ext uri="{FF2B5EF4-FFF2-40B4-BE49-F238E27FC236}">
                <a16:creationId xmlns:a16="http://schemas.microsoft.com/office/drawing/2014/main" id="{728E620D-62B2-4935-8F27-F602EC58491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DF5DE827-D004-45B8-9B6A-2A47D541E8B6}"/>
              </a:ext>
            </a:extLst>
          </p:cNvPr>
          <p:cNvPicPr>
            <a:picLocks noChangeAspect="1"/>
          </p:cNvPicPr>
          <p:nvPr/>
        </p:nvPicPr>
        <p:blipFill>
          <a:blip r:embed="rId3"/>
          <a:stretch>
            <a:fillRect/>
          </a:stretch>
        </p:blipFill>
        <p:spPr>
          <a:xfrm>
            <a:off x="11304023" y="332576"/>
            <a:ext cx="445742" cy="461662"/>
          </a:xfrm>
          <a:prstGeom prst="rect">
            <a:avLst/>
          </a:prstGeom>
          <a:noFill/>
          <a:ln cap="flat">
            <a:noFill/>
          </a:ln>
        </p:spPr>
      </p:pic>
      <p:pic>
        <p:nvPicPr>
          <p:cNvPr id="4" name="Kuva 3">
            <a:extLst>
              <a:ext uri="{FF2B5EF4-FFF2-40B4-BE49-F238E27FC236}">
                <a16:creationId xmlns:a16="http://schemas.microsoft.com/office/drawing/2014/main" id="{4B431F30-1B76-40DC-9582-D58AB3D9B669}"/>
              </a:ext>
            </a:extLst>
          </p:cNvPr>
          <p:cNvPicPr>
            <a:picLocks noChangeAspect="1"/>
          </p:cNvPicPr>
          <p:nvPr/>
        </p:nvPicPr>
        <p:blipFill>
          <a:blip r:embed="rId4"/>
          <a:stretch>
            <a:fillRect/>
          </a:stretch>
        </p:blipFill>
        <p:spPr>
          <a:xfrm>
            <a:off x="10595180" y="299914"/>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65FCA08B-B23E-4D59-B1E0-F6FF47A24C2F}"/>
              </a:ext>
            </a:extLst>
          </p:cNvPr>
          <p:cNvPicPr>
            <a:picLocks noChangeAspect="1"/>
          </p:cNvPicPr>
          <p:nvPr/>
        </p:nvPicPr>
        <p:blipFill>
          <a:blip r:embed="rId5"/>
          <a:stretch>
            <a:fillRect/>
          </a:stretch>
        </p:blipFill>
        <p:spPr>
          <a:xfrm>
            <a:off x="4941307" y="4944608"/>
            <a:ext cx="6856344" cy="1508394"/>
          </a:xfrm>
          <a:prstGeom prst="rect">
            <a:avLst/>
          </a:prstGeom>
          <a:noFill/>
          <a:ln cap="flat">
            <a:noFill/>
          </a:ln>
        </p:spPr>
      </p:pic>
    </p:spTree>
    <p:extLst>
      <p:ext uri="{BB962C8B-B14F-4D97-AF65-F5344CB8AC3E}">
        <p14:creationId xmlns:p14="http://schemas.microsoft.com/office/powerpoint/2010/main" val="1234106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7_Taukodia VER2">
    <p:bg>
      <p:bgPr>
        <a:solidFill>
          <a:srgbClr val="FFFFFF"/>
        </a:solidFill>
        <a:effectLst/>
      </p:bgPr>
    </p:bg>
    <p:spTree>
      <p:nvGrpSpPr>
        <p:cNvPr id="1" name=""/>
        <p:cNvGrpSpPr/>
        <p:nvPr/>
      </p:nvGrpSpPr>
      <p:grpSpPr>
        <a:xfrm>
          <a:off x="0" y="0"/>
          <a:ext cx="0" cy="0"/>
          <a:chOff x="0" y="0"/>
          <a:chExt cx="0" cy="0"/>
        </a:xfrm>
      </p:grpSpPr>
      <p:pic>
        <p:nvPicPr>
          <p:cNvPr id="2" name="Kuva 5" descr="Kuva, joka sisältää kohteen lelu&#10;&#10;Kuvaus luotu automaattisesti">
            <a:extLst>
              <a:ext uri="{FF2B5EF4-FFF2-40B4-BE49-F238E27FC236}">
                <a16:creationId xmlns:a16="http://schemas.microsoft.com/office/drawing/2014/main" id="{F7BDE1B9-AE33-4743-A309-17B1C10E2C39}"/>
              </a:ext>
            </a:extLst>
          </p:cNvPr>
          <p:cNvPicPr>
            <a:picLocks noChangeAspect="1"/>
          </p:cNvPicPr>
          <p:nvPr/>
        </p:nvPicPr>
        <p:blipFill>
          <a:blip r:embed="rId2">
            <a:alphaModFix amt="12000"/>
          </a:blip>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2147E51E-9286-49A4-B112-50E4699D9F93}"/>
              </a:ext>
            </a:extLst>
          </p:cNvPr>
          <p:cNvPicPr>
            <a:picLocks noChangeAspect="1"/>
          </p:cNvPicPr>
          <p:nvPr/>
        </p:nvPicPr>
        <p:blipFill>
          <a:blip r:embed="rId3"/>
          <a:stretch>
            <a:fillRect/>
          </a:stretch>
        </p:blipFill>
        <p:spPr>
          <a:xfrm>
            <a:off x="11385496" y="6181115"/>
            <a:ext cx="445742" cy="461662"/>
          </a:xfrm>
          <a:prstGeom prst="rect">
            <a:avLst/>
          </a:prstGeom>
          <a:noFill/>
          <a:ln cap="flat">
            <a:noFill/>
          </a:ln>
        </p:spPr>
      </p:pic>
      <p:pic>
        <p:nvPicPr>
          <p:cNvPr id="4" name="Kuva 3">
            <a:extLst>
              <a:ext uri="{FF2B5EF4-FFF2-40B4-BE49-F238E27FC236}">
                <a16:creationId xmlns:a16="http://schemas.microsoft.com/office/drawing/2014/main" id="{D99CB029-B7DB-4489-A572-4650BFB7B7DC}"/>
              </a:ext>
            </a:extLst>
          </p:cNvPr>
          <p:cNvPicPr>
            <a:picLocks noChangeAspect="1"/>
          </p:cNvPicPr>
          <p:nvPr/>
        </p:nvPicPr>
        <p:blipFill>
          <a:blip r:embed="rId4"/>
          <a:stretch>
            <a:fillRect/>
          </a:stretch>
        </p:blipFill>
        <p:spPr>
          <a:xfrm>
            <a:off x="10676662" y="6148453"/>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1030F39C-442D-448A-B2DE-D032CDB979AC}"/>
              </a:ext>
            </a:extLst>
          </p:cNvPr>
          <p:cNvPicPr>
            <a:picLocks noChangeAspect="1"/>
          </p:cNvPicPr>
          <p:nvPr/>
        </p:nvPicPr>
        <p:blipFill>
          <a:blip r:embed="rId5"/>
          <a:stretch>
            <a:fillRect/>
          </a:stretch>
        </p:blipFill>
        <p:spPr>
          <a:xfrm>
            <a:off x="1599779" y="2473003"/>
            <a:ext cx="9582043" cy="2108048"/>
          </a:xfrm>
          <a:prstGeom prst="rect">
            <a:avLst/>
          </a:prstGeom>
          <a:noFill/>
          <a:ln cap="flat">
            <a:noFill/>
          </a:ln>
        </p:spPr>
      </p:pic>
    </p:spTree>
    <p:extLst>
      <p:ext uri="{BB962C8B-B14F-4D97-AF65-F5344CB8AC3E}">
        <p14:creationId xmlns:p14="http://schemas.microsoft.com/office/powerpoint/2010/main" val="33175431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D9AE4F-792A-4D1F-AE13-E1E37591077E}"/>
              </a:ext>
            </a:extLst>
          </p:cNvPr>
          <p:cNvSpPr txBox="1">
            <a:spLocks noGrp="1"/>
          </p:cNvSpPr>
          <p:nvPr>
            <p:ph type="title"/>
          </p:nvPr>
        </p:nvSpPr>
        <p:spPr/>
        <p:txBody>
          <a:bodyPr/>
          <a:lstStyle>
            <a:lvl1pPr>
              <a:defRPr/>
            </a:lvl1pPr>
          </a:lstStyle>
          <a:p>
            <a:pPr lvl="0"/>
            <a:r>
              <a:rPr lang="fi-FI"/>
              <a:t>Muokkaa ots. perustyyl. napsautt.</a:t>
            </a:r>
          </a:p>
        </p:txBody>
      </p:sp>
    </p:spTree>
    <p:extLst>
      <p:ext uri="{BB962C8B-B14F-4D97-AF65-F5344CB8AC3E}">
        <p14:creationId xmlns:p14="http://schemas.microsoft.com/office/powerpoint/2010/main" val="11710116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0213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01B714-086E-46F2-9387-8E718F15F444}"/>
              </a:ext>
            </a:extLst>
          </p:cNvPr>
          <p:cNvSpPr txBox="1">
            <a:spLocks noGrp="1"/>
          </p:cNvSpPr>
          <p:nvPr>
            <p:ph type="title"/>
          </p:nvPr>
        </p:nvSpPr>
        <p:spPr>
          <a:xfrm>
            <a:off x="702524" y="2480858"/>
            <a:ext cx="10786948" cy="2099343"/>
          </a:xfrm>
        </p:spPr>
        <p:txBody>
          <a:bodyPr anchorCtr="1"/>
          <a:lstStyle>
            <a:lvl1pPr algn="ctr">
              <a:defRPr sz="6000" b="0"/>
            </a:lvl1pPr>
          </a:lstStyle>
          <a:p>
            <a:pPr lvl="0"/>
            <a:r>
              <a:rPr lang="fi-FI"/>
              <a:t>Muokkaa ots. perustyyl. napsautt.</a:t>
            </a:r>
          </a:p>
        </p:txBody>
      </p:sp>
      <p:sp>
        <p:nvSpPr>
          <p:cNvPr id="3" name="Tekstiruutu 3">
            <a:extLst>
              <a:ext uri="{FF2B5EF4-FFF2-40B4-BE49-F238E27FC236}">
                <a16:creationId xmlns:a16="http://schemas.microsoft.com/office/drawing/2014/main" id="{C8384378-0B6A-4D04-8028-B846209A9214}"/>
              </a:ext>
            </a:extLst>
          </p:cNvPr>
          <p:cNvSpPr txBox="1"/>
          <p:nvPr/>
        </p:nvSpPr>
        <p:spPr>
          <a:xfrm>
            <a:off x="4472796" y="5663190"/>
            <a:ext cx="3246403" cy="369335"/>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4D4E50"/>
                </a:solidFill>
                <a:uFillTx/>
                <a:latin typeface="Lato" pitchFamily="34"/>
              </a:rPr>
              <a:t>•  jyu.wisdom.fi/polkukartta •</a:t>
            </a:r>
            <a:endParaRPr lang="fi-FI" sz="1800" b="0" i="0" u="none" strike="noStrike" kern="1200" cap="none" spc="0" baseline="0">
              <a:solidFill>
                <a:srgbClr val="4D4E50"/>
              </a:solidFill>
              <a:uFillTx/>
              <a:latin typeface="Lato" pitchFamily="34"/>
            </a:endParaRPr>
          </a:p>
        </p:txBody>
      </p:sp>
      <p:pic>
        <p:nvPicPr>
          <p:cNvPr id="4" name="Kuva 6" descr="Kuva, joka sisältää kohteen teksti&#10;&#10;Kuvaus luotu automaattisesti">
            <a:extLst>
              <a:ext uri="{FF2B5EF4-FFF2-40B4-BE49-F238E27FC236}">
                <a16:creationId xmlns:a16="http://schemas.microsoft.com/office/drawing/2014/main" id="{9D2F64E7-A1DB-4B61-AA9A-7187C79DE673}"/>
              </a:ext>
            </a:extLst>
          </p:cNvPr>
          <p:cNvPicPr>
            <a:picLocks noChangeAspect="1"/>
          </p:cNvPicPr>
          <p:nvPr/>
        </p:nvPicPr>
        <p:blipFill>
          <a:blip r:embed="rId2"/>
          <a:stretch>
            <a:fillRect/>
          </a:stretch>
        </p:blipFill>
        <p:spPr>
          <a:xfrm>
            <a:off x="2175833" y="662784"/>
            <a:ext cx="7967075" cy="1752758"/>
          </a:xfrm>
          <a:prstGeom prst="rect">
            <a:avLst/>
          </a:prstGeom>
          <a:noFill/>
          <a:ln cap="flat">
            <a:noFill/>
          </a:ln>
        </p:spPr>
      </p:pic>
    </p:spTree>
    <p:extLst>
      <p:ext uri="{BB962C8B-B14F-4D97-AF65-F5344CB8AC3E}">
        <p14:creationId xmlns:p14="http://schemas.microsoft.com/office/powerpoint/2010/main" val="12523841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F0A5C9C1-89EE-4662-A3AF-F28CE78B5708}"/>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3" name="Tekstiruutu 3">
            <a:extLst>
              <a:ext uri="{FF2B5EF4-FFF2-40B4-BE49-F238E27FC236}">
                <a16:creationId xmlns:a16="http://schemas.microsoft.com/office/drawing/2014/main" id="{36362B13-1E87-433F-A6B3-0FE3C17318E0}"/>
              </a:ext>
            </a:extLst>
          </p:cNvPr>
          <p:cNvSpPr txBox="1"/>
          <p:nvPr/>
        </p:nvSpPr>
        <p:spPr>
          <a:xfrm>
            <a:off x="5249012" y="5088050"/>
            <a:ext cx="6551118" cy="584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4D4E50"/>
                </a:solidFill>
                <a:uFillTx/>
                <a:latin typeface="Calibri" pitchFamily="34"/>
                <a:cs typeface="Calibri" pitchFamily="34"/>
              </a:rPr>
              <a:t>•  jyu.wisdom.fi/polkukartta •</a:t>
            </a:r>
            <a:endParaRPr lang="fi-FI" sz="3200" b="0" i="0" u="none" strike="noStrike" kern="1200" cap="none" spc="0" baseline="0">
              <a:solidFill>
                <a:srgbClr val="4D4E50"/>
              </a:solidFill>
              <a:uFillTx/>
              <a:latin typeface="Calibri" pitchFamily="34"/>
              <a:cs typeface="Calibri" pitchFamily="34"/>
            </a:endParaRPr>
          </a:p>
        </p:txBody>
      </p:sp>
      <p:pic>
        <p:nvPicPr>
          <p:cNvPr id="4" name="Kuva 6" descr="Kuva, joka sisältää kohteen teksti&#10;&#10;Kuvaus luotu automaattisesti">
            <a:extLst>
              <a:ext uri="{FF2B5EF4-FFF2-40B4-BE49-F238E27FC236}">
                <a16:creationId xmlns:a16="http://schemas.microsoft.com/office/drawing/2014/main" id="{DF5738B0-5D33-4502-A49D-2D289AB6B733}"/>
              </a:ext>
            </a:extLst>
          </p:cNvPr>
          <p:cNvPicPr>
            <a:picLocks noChangeAspect="1"/>
          </p:cNvPicPr>
          <p:nvPr/>
        </p:nvPicPr>
        <p:blipFill>
          <a:blip r:embed="rId3"/>
          <a:stretch>
            <a:fillRect/>
          </a:stretch>
        </p:blipFill>
        <p:spPr>
          <a:xfrm>
            <a:off x="5026255" y="495138"/>
            <a:ext cx="6851772" cy="1507388"/>
          </a:xfrm>
          <a:prstGeom prst="rect">
            <a:avLst/>
          </a:prstGeom>
          <a:noFill/>
          <a:ln cap="flat">
            <a:noFill/>
          </a:ln>
        </p:spPr>
      </p:pic>
    </p:spTree>
    <p:extLst>
      <p:ext uri="{BB962C8B-B14F-4D97-AF65-F5344CB8AC3E}">
        <p14:creationId xmlns:p14="http://schemas.microsoft.com/office/powerpoint/2010/main" val="33942486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5E9BD3EF-DF5F-496E-9C4A-FADBD377B5AA}"/>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B84DBFE3-6FE8-4BE4-B97E-803E3D25C455}"/>
              </a:ext>
            </a:extLst>
          </p:cNvPr>
          <p:cNvPicPr>
            <a:picLocks noChangeAspect="1"/>
          </p:cNvPicPr>
          <p:nvPr/>
        </p:nvPicPr>
        <p:blipFill>
          <a:blip r:embed="rId2"/>
          <a:stretch>
            <a:fillRect/>
          </a:stretch>
        </p:blipFill>
        <p:spPr>
          <a:xfrm>
            <a:off x="4347569" y="4769821"/>
            <a:ext cx="2775588" cy="979624"/>
          </a:xfrm>
          <a:prstGeom prst="rect">
            <a:avLst/>
          </a:prstGeom>
          <a:noFill/>
          <a:ln cap="flat">
            <a:noFill/>
          </a:ln>
        </p:spPr>
      </p:pic>
      <p:sp>
        <p:nvSpPr>
          <p:cNvPr id="4" name="Tekstiruutu 9">
            <a:extLst>
              <a:ext uri="{FF2B5EF4-FFF2-40B4-BE49-F238E27FC236}">
                <a16:creationId xmlns:a16="http://schemas.microsoft.com/office/drawing/2014/main" id="{62559A28-81C2-4AF8-84D9-A3055E6C4C8D}"/>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0AD6CB1F-4DC3-4AFC-95CF-6A9116DC195F}"/>
              </a:ext>
            </a:extLst>
          </p:cNvPr>
          <p:cNvPicPr>
            <a:picLocks noChangeAspect="1"/>
          </p:cNvPicPr>
          <p:nvPr/>
        </p:nvPicPr>
        <p:blipFill>
          <a:blip r:embed="rId3"/>
          <a:stretch>
            <a:fillRect/>
          </a:stretch>
        </p:blipFill>
        <p:spPr>
          <a:xfrm>
            <a:off x="2795814" y="4961278"/>
            <a:ext cx="884270" cy="915853"/>
          </a:xfrm>
          <a:prstGeom prst="rect">
            <a:avLst/>
          </a:prstGeom>
          <a:noFill/>
          <a:ln cap="flat">
            <a:noFill/>
          </a:ln>
        </p:spPr>
      </p:pic>
      <p:pic>
        <p:nvPicPr>
          <p:cNvPr id="6" name="Kuva 12">
            <a:extLst>
              <a:ext uri="{FF2B5EF4-FFF2-40B4-BE49-F238E27FC236}">
                <a16:creationId xmlns:a16="http://schemas.microsoft.com/office/drawing/2014/main" id="{9197A9F6-CED2-4E30-AF17-C6D9A2C76D11}"/>
              </a:ext>
            </a:extLst>
          </p:cNvPr>
          <p:cNvPicPr>
            <a:picLocks noChangeAspect="1"/>
          </p:cNvPicPr>
          <p:nvPr/>
        </p:nvPicPr>
        <p:blipFill>
          <a:blip r:embed="rId4"/>
          <a:stretch>
            <a:fillRect/>
          </a:stretch>
        </p:blipFill>
        <p:spPr>
          <a:xfrm>
            <a:off x="4546506" y="3190972"/>
            <a:ext cx="2377714" cy="594424"/>
          </a:xfrm>
          <a:prstGeom prst="rect">
            <a:avLst/>
          </a:prstGeom>
          <a:noFill/>
          <a:ln cap="flat">
            <a:noFill/>
          </a:ln>
        </p:spPr>
      </p:pic>
      <p:pic>
        <p:nvPicPr>
          <p:cNvPr id="7" name="Kuva 13">
            <a:extLst>
              <a:ext uri="{FF2B5EF4-FFF2-40B4-BE49-F238E27FC236}">
                <a16:creationId xmlns:a16="http://schemas.microsoft.com/office/drawing/2014/main" id="{661248FA-FAB7-497A-95AB-153DB792F27C}"/>
              </a:ext>
            </a:extLst>
          </p:cNvPr>
          <p:cNvPicPr>
            <a:picLocks noChangeAspect="1"/>
          </p:cNvPicPr>
          <p:nvPr/>
        </p:nvPicPr>
        <p:blipFill>
          <a:blip r:embed="rId5"/>
          <a:stretch>
            <a:fillRect/>
          </a:stretch>
        </p:blipFill>
        <p:spPr>
          <a:xfrm>
            <a:off x="6254422" y="2008443"/>
            <a:ext cx="2660455" cy="1064178"/>
          </a:xfrm>
          <a:prstGeom prst="rect">
            <a:avLst/>
          </a:prstGeom>
          <a:noFill/>
          <a:ln cap="flat">
            <a:noFill/>
          </a:ln>
        </p:spPr>
      </p:pic>
      <p:pic>
        <p:nvPicPr>
          <p:cNvPr id="8" name="Kuva 14">
            <a:extLst>
              <a:ext uri="{FF2B5EF4-FFF2-40B4-BE49-F238E27FC236}">
                <a16:creationId xmlns:a16="http://schemas.microsoft.com/office/drawing/2014/main" id="{228C140F-ED0C-4B85-8642-71AF4126C844}"/>
              </a:ext>
            </a:extLst>
          </p:cNvPr>
          <p:cNvPicPr>
            <a:picLocks noChangeAspect="1"/>
          </p:cNvPicPr>
          <p:nvPr/>
        </p:nvPicPr>
        <p:blipFill>
          <a:blip r:embed="rId6"/>
          <a:stretch>
            <a:fillRect/>
          </a:stretch>
        </p:blipFill>
        <p:spPr>
          <a:xfrm>
            <a:off x="7280983" y="2905048"/>
            <a:ext cx="1633895" cy="1064178"/>
          </a:xfrm>
          <a:prstGeom prst="rect">
            <a:avLst/>
          </a:prstGeom>
          <a:noFill/>
          <a:ln cap="flat">
            <a:noFill/>
          </a:ln>
        </p:spPr>
      </p:pic>
      <p:pic>
        <p:nvPicPr>
          <p:cNvPr id="9" name="Kuva 15">
            <a:extLst>
              <a:ext uri="{FF2B5EF4-FFF2-40B4-BE49-F238E27FC236}">
                <a16:creationId xmlns:a16="http://schemas.microsoft.com/office/drawing/2014/main" id="{0ABC4553-89E7-4FC9-B72E-FBF6E35FB058}"/>
              </a:ext>
            </a:extLst>
          </p:cNvPr>
          <p:cNvPicPr>
            <a:picLocks noChangeAspect="1"/>
          </p:cNvPicPr>
          <p:nvPr/>
        </p:nvPicPr>
        <p:blipFill>
          <a:blip r:embed="rId7"/>
          <a:stretch>
            <a:fillRect/>
          </a:stretch>
        </p:blipFill>
        <p:spPr>
          <a:xfrm>
            <a:off x="7378421" y="4863995"/>
            <a:ext cx="1128515" cy="797530"/>
          </a:xfrm>
          <a:prstGeom prst="rect">
            <a:avLst/>
          </a:prstGeom>
          <a:noFill/>
          <a:ln cap="flat">
            <a:noFill/>
          </a:ln>
        </p:spPr>
      </p:pic>
      <p:pic>
        <p:nvPicPr>
          <p:cNvPr id="10" name="Kuva 16">
            <a:extLst>
              <a:ext uri="{FF2B5EF4-FFF2-40B4-BE49-F238E27FC236}">
                <a16:creationId xmlns:a16="http://schemas.microsoft.com/office/drawing/2014/main" id="{175D82B8-B129-4830-9AD2-694C1D10260B}"/>
              </a:ext>
            </a:extLst>
          </p:cNvPr>
          <p:cNvPicPr>
            <a:picLocks noChangeAspect="1"/>
          </p:cNvPicPr>
          <p:nvPr/>
        </p:nvPicPr>
        <p:blipFill>
          <a:blip r:embed="rId8"/>
          <a:stretch>
            <a:fillRect/>
          </a:stretch>
        </p:blipFill>
        <p:spPr>
          <a:xfrm>
            <a:off x="1770186" y="2664762"/>
            <a:ext cx="2872852" cy="1615973"/>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13071244-0199-45DE-ACB9-6A33F9ED35D4}"/>
              </a:ext>
            </a:extLst>
          </p:cNvPr>
          <p:cNvPicPr>
            <a:picLocks noChangeAspect="1"/>
          </p:cNvPicPr>
          <p:nvPr/>
        </p:nvPicPr>
        <p:blipFill>
          <a:blip r:embed="rId9"/>
          <a:stretch>
            <a:fillRect/>
          </a:stretch>
        </p:blipFill>
        <p:spPr>
          <a:xfrm>
            <a:off x="3360575" y="1908014"/>
            <a:ext cx="2484104" cy="986738"/>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6FBD4C4E-CF0C-4B29-AD6C-7C8DF8269FFB}"/>
              </a:ext>
            </a:extLst>
          </p:cNvPr>
          <p:cNvPicPr>
            <a:picLocks noChangeAspect="1"/>
          </p:cNvPicPr>
          <p:nvPr/>
        </p:nvPicPr>
        <p:blipFill>
          <a:blip r:embed="rId10"/>
          <a:stretch>
            <a:fillRect/>
          </a:stretch>
        </p:blipFill>
        <p:spPr>
          <a:xfrm>
            <a:off x="2820192" y="394033"/>
            <a:ext cx="6048975" cy="1330772"/>
          </a:xfrm>
          <a:prstGeom prst="rect">
            <a:avLst/>
          </a:prstGeom>
          <a:noFill/>
          <a:ln cap="flat">
            <a:noFill/>
          </a:ln>
        </p:spPr>
      </p:pic>
    </p:spTree>
    <p:extLst>
      <p:ext uri="{BB962C8B-B14F-4D97-AF65-F5344CB8AC3E}">
        <p14:creationId xmlns:p14="http://schemas.microsoft.com/office/powerpoint/2010/main" val="34187993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C85FC8D0-0CEB-4776-B59C-129FFAC98C95}"/>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78C6706B-67C4-45F5-B849-5077AFB50A03}"/>
              </a:ext>
            </a:extLst>
          </p:cNvPr>
          <p:cNvPicPr>
            <a:picLocks noChangeAspect="1"/>
          </p:cNvPicPr>
          <p:nvPr/>
        </p:nvPicPr>
        <p:blipFill>
          <a:blip r:embed="rId2"/>
          <a:stretch>
            <a:fillRect/>
          </a:stretch>
        </p:blipFill>
        <p:spPr>
          <a:xfrm>
            <a:off x="4346518" y="4214039"/>
            <a:ext cx="3289800" cy="1161105"/>
          </a:xfrm>
          <a:prstGeom prst="rect">
            <a:avLst/>
          </a:prstGeom>
          <a:noFill/>
          <a:ln cap="flat">
            <a:noFill/>
          </a:ln>
        </p:spPr>
      </p:pic>
      <p:sp>
        <p:nvSpPr>
          <p:cNvPr id="4" name="Tekstiruutu 9">
            <a:extLst>
              <a:ext uri="{FF2B5EF4-FFF2-40B4-BE49-F238E27FC236}">
                <a16:creationId xmlns:a16="http://schemas.microsoft.com/office/drawing/2014/main" id="{F6601F12-BCD4-43F7-8343-C930B8906270}"/>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8597B48A-53AC-4057-B79F-20E0F11610CD}"/>
              </a:ext>
            </a:extLst>
          </p:cNvPr>
          <p:cNvPicPr>
            <a:picLocks noChangeAspect="1"/>
          </p:cNvPicPr>
          <p:nvPr/>
        </p:nvPicPr>
        <p:blipFill>
          <a:blip r:embed="rId3"/>
          <a:stretch>
            <a:fillRect/>
          </a:stretch>
        </p:blipFill>
        <p:spPr>
          <a:xfrm>
            <a:off x="2901446" y="4472211"/>
            <a:ext cx="1109103" cy="1148715"/>
          </a:xfrm>
          <a:prstGeom prst="rect">
            <a:avLst/>
          </a:prstGeom>
          <a:noFill/>
          <a:ln cap="flat">
            <a:noFill/>
          </a:ln>
        </p:spPr>
      </p:pic>
      <p:pic>
        <p:nvPicPr>
          <p:cNvPr id="6" name="Kuva 12">
            <a:extLst>
              <a:ext uri="{FF2B5EF4-FFF2-40B4-BE49-F238E27FC236}">
                <a16:creationId xmlns:a16="http://schemas.microsoft.com/office/drawing/2014/main" id="{4398BB04-ECB2-40C1-88D9-10C30B6CE188}"/>
              </a:ext>
            </a:extLst>
          </p:cNvPr>
          <p:cNvPicPr>
            <a:picLocks noChangeAspect="1"/>
          </p:cNvPicPr>
          <p:nvPr/>
        </p:nvPicPr>
        <p:blipFill>
          <a:blip r:embed="rId4"/>
          <a:stretch>
            <a:fillRect/>
          </a:stretch>
        </p:blipFill>
        <p:spPr>
          <a:xfrm>
            <a:off x="4661803" y="3034765"/>
            <a:ext cx="2779026" cy="694761"/>
          </a:xfrm>
          <a:prstGeom prst="rect">
            <a:avLst/>
          </a:prstGeom>
          <a:noFill/>
          <a:ln cap="flat">
            <a:noFill/>
          </a:ln>
        </p:spPr>
      </p:pic>
      <p:pic>
        <p:nvPicPr>
          <p:cNvPr id="7" name="Kuva 13">
            <a:extLst>
              <a:ext uri="{FF2B5EF4-FFF2-40B4-BE49-F238E27FC236}">
                <a16:creationId xmlns:a16="http://schemas.microsoft.com/office/drawing/2014/main" id="{6897A5C2-4E83-49C1-BE56-6251C5B5F740}"/>
              </a:ext>
            </a:extLst>
          </p:cNvPr>
          <p:cNvPicPr>
            <a:picLocks noChangeAspect="1"/>
          </p:cNvPicPr>
          <p:nvPr/>
        </p:nvPicPr>
        <p:blipFill>
          <a:blip r:embed="rId5"/>
          <a:stretch>
            <a:fillRect/>
          </a:stretch>
        </p:blipFill>
        <p:spPr>
          <a:xfrm>
            <a:off x="6334286" y="1417804"/>
            <a:ext cx="3109499" cy="1243803"/>
          </a:xfrm>
          <a:prstGeom prst="rect">
            <a:avLst/>
          </a:prstGeom>
          <a:noFill/>
          <a:ln cap="flat">
            <a:noFill/>
          </a:ln>
        </p:spPr>
      </p:pic>
      <p:pic>
        <p:nvPicPr>
          <p:cNvPr id="8" name="Kuva 14">
            <a:extLst>
              <a:ext uri="{FF2B5EF4-FFF2-40B4-BE49-F238E27FC236}">
                <a16:creationId xmlns:a16="http://schemas.microsoft.com/office/drawing/2014/main" id="{8F557F1D-32AE-47DF-B1A3-47A5D9268487}"/>
              </a:ext>
            </a:extLst>
          </p:cNvPr>
          <p:cNvPicPr>
            <a:picLocks noChangeAspect="1"/>
          </p:cNvPicPr>
          <p:nvPr/>
        </p:nvPicPr>
        <p:blipFill>
          <a:blip r:embed="rId6"/>
          <a:stretch>
            <a:fillRect/>
          </a:stretch>
        </p:blipFill>
        <p:spPr>
          <a:xfrm>
            <a:off x="8087173" y="2766343"/>
            <a:ext cx="1909678" cy="1243803"/>
          </a:xfrm>
          <a:prstGeom prst="rect">
            <a:avLst/>
          </a:prstGeom>
          <a:noFill/>
          <a:ln cap="flat">
            <a:noFill/>
          </a:ln>
        </p:spPr>
      </p:pic>
      <p:pic>
        <p:nvPicPr>
          <p:cNvPr id="9" name="Kuva 15">
            <a:extLst>
              <a:ext uri="{FF2B5EF4-FFF2-40B4-BE49-F238E27FC236}">
                <a16:creationId xmlns:a16="http://schemas.microsoft.com/office/drawing/2014/main" id="{5894F86A-C1EB-4E23-B1B3-D5F124D99939}"/>
              </a:ext>
            </a:extLst>
          </p:cNvPr>
          <p:cNvPicPr>
            <a:picLocks noChangeAspect="1"/>
          </p:cNvPicPr>
          <p:nvPr/>
        </p:nvPicPr>
        <p:blipFill>
          <a:blip r:embed="rId7"/>
          <a:stretch>
            <a:fillRect/>
          </a:stretch>
        </p:blipFill>
        <p:spPr>
          <a:xfrm>
            <a:off x="7790980" y="4374928"/>
            <a:ext cx="1415308" cy="1000216"/>
          </a:xfrm>
          <a:prstGeom prst="rect">
            <a:avLst/>
          </a:prstGeom>
          <a:noFill/>
          <a:ln cap="flat">
            <a:noFill/>
          </a:ln>
        </p:spPr>
      </p:pic>
      <p:pic>
        <p:nvPicPr>
          <p:cNvPr id="10" name="Kuva 16">
            <a:extLst>
              <a:ext uri="{FF2B5EF4-FFF2-40B4-BE49-F238E27FC236}">
                <a16:creationId xmlns:a16="http://schemas.microsoft.com/office/drawing/2014/main" id="{B1AFC925-91E7-47D9-BB94-368DC6BD05A9}"/>
              </a:ext>
            </a:extLst>
          </p:cNvPr>
          <p:cNvPicPr>
            <a:picLocks noChangeAspect="1"/>
          </p:cNvPicPr>
          <p:nvPr/>
        </p:nvPicPr>
        <p:blipFill>
          <a:blip r:embed="rId8"/>
          <a:stretch>
            <a:fillRect/>
          </a:stretch>
        </p:blipFill>
        <p:spPr>
          <a:xfrm>
            <a:off x="1229941" y="2425071"/>
            <a:ext cx="3357740" cy="1888729"/>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5609AE58-66DB-4F95-B94A-4CA2AE98051C}"/>
              </a:ext>
            </a:extLst>
          </p:cNvPr>
          <p:cNvPicPr>
            <a:picLocks noChangeAspect="1"/>
          </p:cNvPicPr>
          <p:nvPr/>
        </p:nvPicPr>
        <p:blipFill>
          <a:blip r:embed="rId9"/>
          <a:stretch>
            <a:fillRect/>
          </a:stretch>
        </p:blipFill>
        <p:spPr>
          <a:xfrm>
            <a:off x="2807738" y="1230599"/>
            <a:ext cx="2903384" cy="1153287"/>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227E422B-729B-470E-A0C4-B96B745D178A}"/>
              </a:ext>
            </a:extLst>
          </p:cNvPr>
          <p:cNvPicPr>
            <a:picLocks noChangeAspect="1"/>
          </p:cNvPicPr>
          <p:nvPr/>
        </p:nvPicPr>
        <p:blipFill>
          <a:blip r:embed="rId10"/>
          <a:stretch>
            <a:fillRect/>
          </a:stretch>
        </p:blipFill>
        <p:spPr>
          <a:xfrm>
            <a:off x="415201" y="352876"/>
            <a:ext cx="2532065" cy="557052"/>
          </a:xfrm>
          <a:prstGeom prst="rect">
            <a:avLst/>
          </a:prstGeom>
          <a:noFill/>
          <a:ln cap="flat">
            <a:noFill/>
          </a:ln>
        </p:spPr>
      </p:pic>
    </p:spTree>
    <p:extLst>
      <p:ext uri="{BB962C8B-B14F-4D97-AF65-F5344CB8AC3E}">
        <p14:creationId xmlns:p14="http://schemas.microsoft.com/office/powerpoint/2010/main" val="31114302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336649"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2485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917204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Tree>
    <p:extLst>
      <p:ext uri="{BB962C8B-B14F-4D97-AF65-F5344CB8AC3E}">
        <p14:creationId xmlns:p14="http://schemas.microsoft.com/office/powerpoint/2010/main" val="4044575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9" name="Kuva 8">
            <a:extLst>
              <a:ext uri="{FF2B5EF4-FFF2-40B4-BE49-F238E27FC236}">
                <a16:creationId xmlns:a16="http://schemas.microsoft.com/office/drawing/2014/main" id="{DCBF6133-70AB-D44B-8346-50191D2B67C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02846" y="6396341"/>
            <a:ext cx="445739" cy="461659"/>
          </a:xfrm>
          <a:prstGeom prst="rect">
            <a:avLst/>
          </a:prstGeom>
        </p:spPr>
      </p:pic>
      <p:pic>
        <p:nvPicPr>
          <p:cNvPr id="10" name="Kuva 9">
            <a:extLst>
              <a:ext uri="{FF2B5EF4-FFF2-40B4-BE49-F238E27FC236}">
                <a16:creationId xmlns:a16="http://schemas.microsoft.com/office/drawing/2014/main" id="{CB42AA08-15DD-244B-9611-3D47AD86E2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294009" y="636368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1850" y="6356349"/>
            <a:ext cx="1968426" cy="433054"/>
          </a:xfrm>
          <a:prstGeom prst="rect">
            <a:avLst/>
          </a:prstGeom>
        </p:spPr>
      </p:pic>
      <p:pic>
        <p:nvPicPr>
          <p:cNvPr id="9" name="Kuva 8">
            <a:extLst>
              <a:ext uri="{FF2B5EF4-FFF2-40B4-BE49-F238E27FC236}">
                <a16:creationId xmlns:a16="http://schemas.microsoft.com/office/drawing/2014/main" id="{0D3AC702-472B-474C-BD28-4D1A341A21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7173" y="6389005"/>
            <a:ext cx="445739" cy="461659"/>
          </a:xfrm>
          <a:prstGeom prst="rect">
            <a:avLst/>
          </a:prstGeom>
        </p:spPr>
      </p:pic>
      <p:pic>
        <p:nvPicPr>
          <p:cNvPr id="10" name="Kuva 9">
            <a:extLst>
              <a:ext uri="{FF2B5EF4-FFF2-40B4-BE49-F238E27FC236}">
                <a16:creationId xmlns:a16="http://schemas.microsoft.com/office/drawing/2014/main" id="{0C931357-9F11-EE49-92C1-8688EC8402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58336" y="6356349"/>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bg2">
                    <a:lumMod val="50000"/>
                  </a:schemeClr>
                </a:solidFill>
                <a:latin typeface="+mj-lt"/>
              </a:defRPr>
            </a:lvl1pPr>
            <a:lvl2pPr>
              <a:defRPr>
                <a:solidFill>
                  <a:schemeClr val="bg2">
                    <a:lumMod val="50000"/>
                  </a:schemeClr>
                </a:solidFill>
                <a:latin typeface="Calibri" panose="020F0502020204030204" pitchFamily="34" charset="0"/>
                <a:cs typeface="Calibri" panose="020F0502020204030204" pitchFamily="34" charset="0"/>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0" name="Kuva 9">
            <a:extLst>
              <a:ext uri="{FF2B5EF4-FFF2-40B4-BE49-F238E27FC236}">
                <a16:creationId xmlns:a16="http://schemas.microsoft.com/office/drawing/2014/main" id="{BD26FEAF-9EFB-0B4C-98C2-2BA8A7C8D9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6AE95B5C-0777-B74B-B4AC-DD047E0367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C09A987-BDF0-8B42-BF89-98ED3D47BC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7056"/>
            <a:ext cx="445739" cy="461659"/>
          </a:xfrm>
          <a:prstGeom prst="rect">
            <a:avLst/>
          </a:prstGeom>
        </p:spPr>
      </p:pic>
      <p:pic>
        <p:nvPicPr>
          <p:cNvPr id="12" name="Kuva 11">
            <a:extLst>
              <a:ext uri="{FF2B5EF4-FFF2-40B4-BE49-F238E27FC236}">
                <a16:creationId xmlns:a16="http://schemas.microsoft.com/office/drawing/2014/main" id="{9C537954-4ADF-5640-BB6D-F79C875264A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4400"/>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p:nvPr>
        </p:nvSpPr>
        <p:spPr>
          <a:xfrm>
            <a:off x="839788"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2" name="Kuva 11">
            <a:extLst>
              <a:ext uri="{FF2B5EF4-FFF2-40B4-BE49-F238E27FC236}">
                <a16:creationId xmlns:a16="http://schemas.microsoft.com/office/drawing/2014/main" id="{362749E7-BFFF-5F45-BEDE-DC1EA1B8ED6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14" name="Kuva 13">
            <a:extLst>
              <a:ext uri="{FF2B5EF4-FFF2-40B4-BE49-F238E27FC236}">
                <a16:creationId xmlns:a16="http://schemas.microsoft.com/office/drawing/2014/main" id="{090CBDB2-4939-EA4E-B9CB-910B762057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40696999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7">
            <a:extLst>
              <a:ext uri="{FF2B5EF4-FFF2-40B4-BE49-F238E27FC236}">
                <a16:creationId xmlns:a16="http://schemas.microsoft.com/office/drawing/2014/main" id="{B4BF5AB5-0028-954D-9925-ECAA421C6A4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9" name="Kuva 8">
            <a:extLst>
              <a:ext uri="{FF2B5EF4-FFF2-40B4-BE49-F238E27FC236}">
                <a16:creationId xmlns:a16="http://schemas.microsoft.com/office/drawing/2014/main" id="{9D78DC91-CB15-F44C-8294-FD9784DEA2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2F8A52A-0015-8446-B600-41E997CBDE8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9006"/>
            <a:ext cx="445739" cy="461659"/>
          </a:xfrm>
          <a:prstGeom prst="rect">
            <a:avLst/>
          </a:prstGeom>
        </p:spPr>
      </p:pic>
      <p:pic>
        <p:nvPicPr>
          <p:cNvPr id="12" name="Kuva 11">
            <a:extLst>
              <a:ext uri="{FF2B5EF4-FFF2-40B4-BE49-F238E27FC236}">
                <a16:creationId xmlns:a16="http://schemas.microsoft.com/office/drawing/2014/main" id="{CDD4ABB9-0C54-2A4B-B5D9-1B8BFDFB66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6350"/>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52D86256-3C65-2D43-8DEF-BF6B7524003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5453D76C-D10B-BF4A-AC88-82284B6ACA8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6862936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90738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1464148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21222322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85653155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52104011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76024338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2818350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ots. perustyyl. napsautt.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160872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80504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29398185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2781038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646973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91820721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325957235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53273990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346530320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spTree>
    <p:extLst>
      <p:ext uri="{BB962C8B-B14F-4D97-AF65-F5344CB8AC3E}">
        <p14:creationId xmlns:p14="http://schemas.microsoft.com/office/powerpoint/2010/main" val="339314310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96935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ots. perustyyl. napsautt.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93655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388729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80719874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206996872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2637-6392-5BBB-35AC-DACA4126FA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i-FI"/>
          </a:p>
        </p:txBody>
      </p:sp>
      <p:sp>
        <p:nvSpPr>
          <p:cNvPr id="3" name="Subtitle 2">
            <a:extLst>
              <a:ext uri="{FF2B5EF4-FFF2-40B4-BE49-F238E27FC236}">
                <a16:creationId xmlns:a16="http://schemas.microsoft.com/office/drawing/2014/main" id="{62D50AEC-7F35-5BB1-1C0E-E6CC7ECD1F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
        <p:nvSpPr>
          <p:cNvPr id="4" name="Date Placeholder 3">
            <a:extLst>
              <a:ext uri="{FF2B5EF4-FFF2-40B4-BE49-F238E27FC236}">
                <a16:creationId xmlns:a16="http://schemas.microsoft.com/office/drawing/2014/main" id="{A65A288D-B167-5E16-4F68-7CAF7C0AC7CD}"/>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0EA87509-6352-4E8F-7B20-11488ECA1A5D}"/>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CBF8EA02-6C07-114D-56E9-8EC7FD4EC2B8}"/>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87480159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19387-211C-EC38-A687-8F1417F6CC0C}"/>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BFD9B4C1-6699-C637-6A09-1E71B9515B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DDD08A34-7CA9-5AFA-9345-69404A3B4406}"/>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04EB86A3-1FEE-9A50-83D8-539688A096AC}"/>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86766115-C0D8-0100-3B6F-C19B35B70521}"/>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0707216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1077-F1DF-0A8F-0419-02887645C9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i-FI"/>
          </a:p>
        </p:txBody>
      </p:sp>
      <p:sp>
        <p:nvSpPr>
          <p:cNvPr id="3" name="Text Placeholder 2">
            <a:extLst>
              <a:ext uri="{FF2B5EF4-FFF2-40B4-BE49-F238E27FC236}">
                <a16:creationId xmlns:a16="http://schemas.microsoft.com/office/drawing/2014/main" id="{0AE20CCF-A1F5-4719-1EB2-AEA709CD6B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94C0E9-5E4C-E883-3B1B-E7FEF43B8CC5}"/>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32E2C7A3-D722-83E6-5EE2-168848322A7B}"/>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E7457578-8696-87F1-7FF7-82EBFA262140}"/>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94803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EE901-3988-15E4-FB9B-0E7F9BE50974}"/>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84A47420-BE78-052C-5D5A-9FD24AB1CE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Content Placeholder 3">
            <a:extLst>
              <a:ext uri="{FF2B5EF4-FFF2-40B4-BE49-F238E27FC236}">
                <a16:creationId xmlns:a16="http://schemas.microsoft.com/office/drawing/2014/main" id="{E497F667-040B-AA00-1699-4E2B940196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Date Placeholder 4">
            <a:extLst>
              <a:ext uri="{FF2B5EF4-FFF2-40B4-BE49-F238E27FC236}">
                <a16:creationId xmlns:a16="http://schemas.microsoft.com/office/drawing/2014/main" id="{1E831E7D-13EB-2AE8-E378-CED3419DFAF7}"/>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E466D097-6FEF-8824-D3DB-BD0B25759802}"/>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DE1E9901-EDFC-ABEE-5218-7D35C4873BBD}"/>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48808657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1F757-463E-16D3-634E-B9FFC4027775}"/>
              </a:ext>
            </a:extLst>
          </p:cNvPr>
          <p:cNvSpPr>
            <a:spLocks noGrp="1"/>
          </p:cNvSpPr>
          <p:nvPr>
            <p:ph type="title"/>
          </p:nvPr>
        </p:nvSpPr>
        <p:spPr>
          <a:xfrm>
            <a:off x="839788" y="365125"/>
            <a:ext cx="10515600" cy="1325563"/>
          </a:xfrm>
        </p:spPr>
        <p:txBody>
          <a:bodyPr/>
          <a:lstStyle/>
          <a:p>
            <a:r>
              <a:rPr lang="en-US"/>
              <a:t>Click to edit Master title style</a:t>
            </a:r>
            <a:endParaRPr lang="fi-FI"/>
          </a:p>
        </p:txBody>
      </p:sp>
      <p:sp>
        <p:nvSpPr>
          <p:cNvPr id="3" name="Text Placeholder 2">
            <a:extLst>
              <a:ext uri="{FF2B5EF4-FFF2-40B4-BE49-F238E27FC236}">
                <a16:creationId xmlns:a16="http://schemas.microsoft.com/office/drawing/2014/main" id="{B99E98E3-A813-37D9-43DC-C1C874A55D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78FB80-0E24-3276-3C4F-02141B363A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Text Placeholder 4">
            <a:extLst>
              <a:ext uri="{FF2B5EF4-FFF2-40B4-BE49-F238E27FC236}">
                <a16:creationId xmlns:a16="http://schemas.microsoft.com/office/drawing/2014/main" id="{139354A4-7B65-F014-544B-95293C717C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C4E3FD-D95C-E7FC-6406-7416848A61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7" name="Date Placeholder 6">
            <a:extLst>
              <a:ext uri="{FF2B5EF4-FFF2-40B4-BE49-F238E27FC236}">
                <a16:creationId xmlns:a16="http://schemas.microsoft.com/office/drawing/2014/main" id="{8E0FAEC1-DD0E-A669-41DB-3E87069C0BE1}"/>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8" name="Footer Placeholder 7">
            <a:extLst>
              <a:ext uri="{FF2B5EF4-FFF2-40B4-BE49-F238E27FC236}">
                <a16:creationId xmlns:a16="http://schemas.microsoft.com/office/drawing/2014/main" id="{BDF0208B-8BE0-54EA-F8B5-26D777FCD727}"/>
              </a:ext>
            </a:extLst>
          </p:cNvPr>
          <p:cNvSpPr>
            <a:spLocks noGrp="1"/>
          </p:cNvSpPr>
          <p:nvPr>
            <p:ph type="ftr" sz="quarter" idx="11"/>
          </p:nvPr>
        </p:nvSpPr>
        <p:spPr/>
        <p:txBody>
          <a:bodyPr/>
          <a:lstStyle/>
          <a:p>
            <a:endParaRPr lang="fi-FI"/>
          </a:p>
        </p:txBody>
      </p:sp>
      <p:sp>
        <p:nvSpPr>
          <p:cNvPr id="9" name="Slide Number Placeholder 8">
            <a:extLst>
              <a:ext uri="{FF2B5EF4-FFF2-40B4-BE49-F238E27FC236}">
                <a16:creationId xmlns:a16="http://schemas.microsoft.com/office/drawing/2014/main" id="{4C41AEBC-5CAC-345E-A199-BA9732C7B78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4872909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45F5-35AF-2008-F233-11EDF449D7EB}"/>
              </a:ext>
            </a:extLst>
          </p:cNvPr>
          <p:cNvSpPr>
            <a:spLocks noGrp="1"/>
          </p:cNvSpPr>
          <p:nvPr>
            <p:ph type="title"/>
          </p:nvPr>
        </p:nvSpPr>
        <p:spPr/>
        <p:txBody>
          <a:bodyPr/>
          <a:lstStyle/>
          <a:p>
            <a:r>
              <a:rPr lang="en-US"/>
              <a:t>Click to edit Master title style</a:t>
            </a:r>
            <a:endParaRPr lang="fi-FI"/>
          </a:p>
        </p:txBody>
      </p:sp>
      <p:sp>
        <p:nvSpPr>
          <p:cNvPr id="3" name="Date Placeholder 2">
            <a:extLst>
              <a:ext uri="{FF2B5EF4-FFF2-40B4-BE49-F238E27FC236}">
                <a16:creationId xmlns:a16="http://schemas.microsoft.com/office/drawing/2014/main" id="{E79B0FFC-FF9D-955B-0497-316336BA2738}"/>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4" name="Footer Placeholder 3">
            <a:extLst>
              <a:ext uri="{FF2B5EF4-FFF2-40B4-BE49-F238E27FC236}">
                <a16:creationId xmlns:a16="http://schemas.microsoft.com/office/drawing/2014/main" id="{2F52BC60-2CFD-6A0E-95DE-F0F4E6C3249D}"/>
              </a:ext>
            </a:extLst>
          </p:cNvPr>
          <p:cNvSpPr>
            <a:spLocks noGrp="1"/>
          </p:cNvSpPr>
          <p:nvPr>
            <p:ph type="ftr" sz="quarter" idx="11"/>
          </p:nvPr>
        </p:nvSpPr>
        <p:spPr/>
        <p:txBody>
          <a:bodyPr/>
          <a:lstStyle/>
          <a:p>
            <a:endParaRPr lang="fi-FI"/>
          </a:p>
        </p:txBody>
      </p:sp>
      <p:sp>
        <p:nvSpPr>
          <p:cNvPr id="5" name="Slide Number Placeholder 4">
            <a:extLst>
              <a:ext uri="{FF2B5EF4-FFF2-40B4-BE49-F238E27FC236}">
                <a16:creationId xmlns:a16="http://schemas.microsoft.com/office/drawing/2014/main" id="{EA146AEE-EF4A-4AD8-339D-BA23B5A2E9D4}"/>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07585199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D6ACF6-0CE2-A237-9D99-60719F6B6654}"/>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3" name="Footer Placeholder 2">
            <a:extLst>
              <a:ext uri="{FF2B5EF4-FFF2-40B4-BE49-F238E27FC236}">
                <a16:creationId xmlns:a16="http://schemas.microsoft.com/office/drawing/2014/main" id="{DFF8F9E6-2425-F4D5-4271-076FA54F329E}"/>
              </a:ext>
            </a:extLst>
          </p:cNvPr>
          <p:cNvSpPr>
            <a:spLocks noGrp="1"/>
          </p:cNvSpPr>
          <p:nvPr>
            <p:ph type="ftr" sz="quarter" idx="11"/>
          </p:nvPr>
        </p:nvSpPr>
        <p:spPr/>
        <p:txBody>
          <a:bodyPr/>
          <a:lstStyle/>
          <a:p>
            <a:endParaRPr lang="fi-FI"/>
          </a:p>
        </p:txBody>
      </p:sp>
      <p:sp>
        <p:nvSpPr>
          <p:cNvPr id="4" name="Slide Number Placeholder 3">
            <a:extLst>
              <a:ext uri="{FF2B5EF4-FFF2-40B4-BE49-F238E27FC236}">
                <a16:creationId xmlns:a16="http://schemas.microsoft.com/office/drawing/2014/main" id="{A941178B-755A-7D3C-BEC1-50AD3B8CDDDE}"/>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278397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theme" Target="../theme/theme4.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5.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3674" r:id="rId2"/>
    <p:sldLayoutId id="2147483703" r:id="rId3"/>
    <p:sldLayoutId id="2147483685" r:id="rId4"/>
    <p:sldLayoutId id="2147483676" r:id="rId5"/>
    <p:sldLayoutId id="2147483705" r:id="rId6"/>
    <p:sldLayoutId id="2147483675" r:id="rId7"/>
    <p:sldLayoutId id="2147483677" r:id="rId8"/>
    <p:sldLayoutId id="2147483678" r:id="rId9"/>
    <p:sldLayoutId id="2147483679" r:id="rId10"/>
    <p:sldLayoutId id="2147484410" r:id="rId11"/>
    <p:sldLayoutId id="2147483680" r:id="rId12"/>
    <p:sldLayoutId id="2147483681" r:id="rId13"/>
    <p:sldLayoutId id="2147483682" r:id="rId14"/>
    <p:sldLayoutId id="2147483690" r:id="rId15"/>
    <p:sldLayoutId id="2147484407" r:id="rId16"/>
    <p:sldLayoutId id="2147484408" r:id="rId17"/>
    <p:sldLayoutId id="2147483694" r:id="rId18"/>
    <p:sldLayoutId id="2147483688" r:id="rId19"/>
    <p:sldLayoutId id="2147483691" r:id="rId20"/>
    <p:sldLayoutId id="2147484409" r:id="rId21"/>
    <p:sldLayoutId id="2147483695" r:id="rId22"/>
    <p:sldLayoutId id="2147483706"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1896688731"/>
      </p:ext>
    </p:extLst>
  </p:cSld>
  <p:clrMap bg1="lt1" tx1="dk1" bg2="lt2" tx2="dk2" accent1="accent1" accent2="accent2" accent3="accent3" accent4="accent4" accent5="accent5" accent6="accent6" hlink="hlink" folHlink="folHlink"/>
  <p:sldLayoutIdLst>
    <p:sldLayoutId id="2147484412" r:id="rId1"/>
    <p:sldLayoutId id="2147484413" r:id="rId2"/>
    <p:sldLayoutId id="2147484414" r:id="rId3"/>
    <p:sldLayoutId id="2147484415" r:id="rId4"/>
    <p:sldLayoutId id="2147484416" r:id="rId5"/>
    <p:sldLayoutId id="2147484417" r:id="rId6"/>
    <p:sldLayoutId id="2147484418" r:id="rId7"/>
    <p:sldLayoutId id="2147484419" r:id="rId8"/>
    <p:sldLayoutId id="2147484420" r:id="rId9"/>
    <p:sldLayoutId id="2147484421" r:id="rId10"/>
    <p:sldLayoutId id="2147484422" r:id="rId11"/>
    <p:sldLayoutId id="2147484423" r:id="rId12"/>
    <p:sldLayoutId id="2147484424" r:id="rId13"/>
    <p:sldLayoutId id="2147484425" r:id="rId14"/>
    <p:sldLayoutId id="2147484426" r:id="rId15"/>
    <p:sldLayoutId id="2147484427" r:id="rId16"/>
    <p:sldLayoutId id="2147484428" r:id="rId17"/>
    <p:sldLayoutId id="2147484429" r:id="rId18"/>
    <p:sldLayoutId id="2147484430" r:id="rId19"/>
    <p:sldLayoutId id="2147484431" r:id="rId20"/>
    <p:sldLayoutId id="2147484432" r:id="rId21"/>
    <p:sldLayoutId id="2147484433" r:id="rId22"/>
    <p:sldLayoutId id="2147484434" r:id="rId23"/>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 id="2147484449" r:id="rId14"/>
    <p:sldLayoutId id="2147484450" r:id="rId15"/>
    <p:sldLayoutId id="2147484451" r:id="rId16"/>
    <p:sldLayoutId id="2147484452" r:id="rId17"/>
    <p:sldLayoutId id="2147484453" r:id="rId18"/>
    <p:sldLayoutId id="2147484454" r:id="rId19"/>
    <p:sldLayoutId id="2147484455" r:id="rId20"/>
    <p:sldLayoutId id="2147484456" r:id="rId21"/>
    <p:sldLayoutId id="2147484457" r:id="rId22"/>
    <p:sldLayoutId id="2147484458" r:id="rId23"/>
  </p:sldLayoutIdLst>
  <p:hf hdr="0" ftr="0"/>
  <p:txStyles>
    <p:titleStyle>
      <a:lvl1pPr algn="l" defTabSz="914400" rtl="0" eaLnBrk="1" latinLnBrk="0" hangingPunct="1">
        <a:lnSpc>
          <a:spcPct val="90000"/>
        </a:lnSpc>
        <a:spcBef>
          <a:spcPct val="0"/>
        </a:spcBef>
        <a:buNone/>
        <a:defRPr sz="4400" b="1"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565177914"/>
      </p:ext>
    </p:extLst>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 id="2147484473" r:id="rId14"/>
    <p:sldLayoutId id="2147484474" r:id="rId15"/>
    <p:sldLayoutId id="2147484475" r:id="rId16"/>
    <p:sldLayoutId id="2147484476" r:id="rId17"/>
    <p:sldLayoutId id="2147484477" r:id="rId18"/>
    <p:sldLayoutId id="2147484478" r:id="rId19"/>
    <p:sldLayoutId id="2147484479" r:id="rId20"/>
    <p:sldLayoutId id="2147484480" r:id="rId21"/>
    <p:sldLayoutId id="2147484481" r:id="rId22"/>
    <p:sldLayoutId id="2147484482"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7B087-CC11-F257-D826-624171FB2E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i-FI"/>
          </a:p>
        </p:txBody>
      </p:sp>
      <p:sp>
        <p:nvSpPr>
          <p:cNvPr id="3" name="Text Placeholder 2">
            <a:extLst>
              <a:ext uri="{FF2B5EF4-FFF2-40B4-BE49-F238E27FC236}">
                <a16:creationId xmlns:a16="http://schemas.microsoft.com/office/drawing/2014/main" id="{967A3F32-823E-DBAE-C877-46701FC9D9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7E6A96B0-69C5-2A11-04A9-9E23C6BF3C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34CEA6A0-A713-08CF-35AC-121007910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a:extLst>
              <a:ext uri="{FF2B5EF4-FFF2-40B4-BE49-F238E27FC236}">
                <a16:creationId xmlns:a16="http://schemas.microsoft.com/office/drawing/2014/main" id="{735B8140-FE92-CF2A-009D-3F4B3BEB89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9ED80-F1E4-4546-8D4D-563EC56AD99F}" type="slidenum">
              <a:rPr lang="fi-FI" smtClean="0"/>
              <a:t>‹#›</a:t>
            </a:fld>
            <a:endParaRPr lang="fi-FI"/>
          </a:p>
        </p:txBody>
      </p:sp>
    </p:spTree>
    <p:extLst>
      <p:ext uri="{BB962C8B-B14F-4D97-AF65-F5344CB8AC3E}">
        <p14:creationId xmlns:p14="http://schemas.microsoft.com/office/powerpoint/2010/main" val="1931080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hyperlink" Target="https://goodlife.leeds.ac.uk/"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30.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35.xm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35.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4.xml"/><Relationship Id="rId1" Type="http://schemas.openxmlformats.org/officeDocument/2006/relationships/slideLayout" Target="../slideLayouts/slideLayout31.xml"/><Relationship Id="rId4" Type="http://schemas.openxmlformats.org/officeDocument/2006/relationships/image" Target="../media/image4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xml.rels><?xml version="1.0" encoding="UTF-8" standalone="yes"?>
<Relationships xmlns="http://schemas.openxmlformats.org/package/2006/relationships"><Relationship Id="rId2" Type="http://schemas.openxmlformats.org/officeDocument/2006/relationships/hyperlink" Target="https://m3.jyu.fi/jyumv/ohjelmat/science/muut/polku-2.0/vastuullisuus-yrityksen-arjessa-verkkototeutuksen-tallenteet/recording-04-07-2023-09.15" TargetMode="External"/><Relationship Id="rId1" Type="http://schemas.openxmlformats.org/officeDocument/2006/relationships/slideLayout" Target="../slideLayouts/slideLayout7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31.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31.xml"/><Relationship Id="rId5" Type="http://schemas.openxmlformats.org/officeDocument/2006/relationships/hyperlink" Target="https://www.un.org/sustainabledevelopment/" TargetMode="External"/><Relationship Id="rId4" Type="http://schemas.openxmlformats.org/officeDocument/2006/relationships/hyperlink" Target="https://um.fi/agenda-2030-kestavan-kehityksen-tavoitteet#:~:text=Kest%C3%A4v%C3%A4n%20kehityksen%2017%20tavoitetta%3A%201%20Poistaa%20k%C3%B6yhyys%20sen,naisten%20ja%20tytt%C3%B6jen%20oikeuksia%20ja%20mahdollisuuksia.%20Lis%C3%A4%C3%A4%20kohteit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xml"/><Relationship Id="rId1" Type="http://schemas.openxmlformats.org/officeDocument/2006/relationships/slideLayout" Target="../slideLayouts/slideLayout94.xml"/><Relationship Id="rId4" Type="http://schemas.openxmlformats.org/officeDocument/2006/relationships/hyperlink" Target="https://www.stockholmresilience.org/research/research-news/2016-06-14-how-food-connects-all-the-sdgs.html&#820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5" name="Suorakulmio: Pyöristetyt kulmat 24">
            <a:extLst>
              <a:ext uri="{FF2B5EF4-FFF2-40B4-BE49-F238E27FC236}">
                <a16:creationId xmlns:a16="http://schemas.microsoft.com/office/drawing/2014/main" id="{4AE41F24-3728-F82C-6B6A-FFC2CB08AC65}"/>
              </a:ext>
              <a:ext uri="{C183D7F6-B498-43B3-948B-1728B52AA6E4}">
                <adec:decorative xmlns:adec="http://schemas.microsoft.com/office/drawing/2017/decorative" val="1"/>
              </a:ext>
            </a:extLst>
          </p:cNvPr>
          <p:cNvSpPr>
            <a:spLocks noChangeAspect="1"/>
          </p:cNvSpPr>
          <p:nvPr/>
        </p:nvSpPr>
        <p:spPr>
          <a:xfrm>
            <a:off x="141042" y="81000"/>
            <a:ext cx="11904000" cy="669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 name="Otsikko 1">
            <a:extLst>
              <a:ext uri="{FF2B5EF4-FFF2-40B4-BE49-F238E27FC236}">
                <a16:creationId xmlns:a16="http://schemas.microsoft.com/office/drawing/2014/main" id="{8A88BA5A-AEB2-FEC3-B235-97028DF8A388}"/>
              </a:ext>
            </a:extLst>
          </p:cNvPr>
          <p:cNvSpPr>
            <a:spLocks noGrp="1"/>
          </p:cNvSpPr>
          <p:nvPr>
            <p:ph type="ctrTitle"/>
          </p:nvPr>
        </p:nvSpPr>
        <p:spPr>
          <a:xfrm>
            <a:off x="2144485" y="1982622"/>
            <a:ext cx="7903029" cy="1093262"/>
          </a:xfrm>
        </p:spPr>
        <p:txBody>
          <a:bodyPr>
            <a:normAutofit/>
          </a:bodyPr>
          <a:lstStyle/>
          <a:p>
            <a:r>
              <a:rPr lang="fi-FI">
                <a:latin typeface="Calibri Light"/>
                <a:ea typeface="Calibri Light"/>
                <a:cs typeface="Calibri Light"/>
              </a:rPr>
              <a:t>Ekologinen kestävyys</a:t>
            </a:r>
            <a:endParaRPr lang="fi-FI"/>
          </a:p>
        </p:txBody>
      </p:sp>
      <p:pic>
        <p:nvPicPr>
          <p:cNvPr id="27" name="Kuva 26">
            <a:extLst>
              <a:ext uri="{FF2B5EF4-FFF2-40B4-BE49-F238E27FC236}">
                <a16:creationId xmlns:a16="http://schemas.microsoft.com/office/drawing/2014/main" id="{160E7BDC-F9E2-D042-7A20-213C192EA00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993112" y="5806550"/>
            <a:ext cx="3912569" cy="970450"/>
          </a:xfrm>
          <a:prstGeom prst="rect">
            <a:avLst/>
          </a:prstGeom>
        </p:spPr>
      </p:pic>
      <p:sp>
        <p:nvSpPr>
          <p:cNvPr id="36" name="Tekstiruutu 35">
            <a:extLst>
              <a:ext uri="{FF2B5EF4-FFF2-40B4-BE49-F238E27FC236}">
                <a16:creationId xmlns:a16="http://schemas.microsoft.com/office/drawing/2014/main" id="{67C9C300-DBE4-0F25-D99E-CE6BDC1E5E20}"/>
              </a:ext>
            </a:extLst>
          </p:cNvPr>
          <p:cNvSpPr txBox="1"/>
          <p:nvPr/>
        </p:nvSpPr>
        <p:spPr>
          <a:xfrm>
            <a:off x="6656376" y="4601420"/>
            <a:ext cx="124200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kern="1200" cap="none" spc="0" normalizeH="0" baseline="0" noProof="0" err="1">
                <a:ln>
                  <a:noFill/>
                </a:ln>
                <a:solidFill>
                  <a:srgbClr val="393A3C"/>
                </a:solidFill>
                <a:effectLst/>
                <a:uLnTx/>
                <a:uFillTx/>
                <a:latin typeface="Calibri" panose="020F0502020204030204"/>
                <a:ea typeface="+mn-ea"/>
                <a:cs typeface="+mn-cs"/>
              </a:rPr>
              <a:t>Kiertotalou</a:t>
            </a:r>
            <a:endParaRPr kumimoji="0" lang="fi-FI" sz="1400" b="1" i="0" u="none" strike="noStrike" kern="1200" cap="none" spc="0" normalizeH="0" baseline="0" noProof="0">
              <a:ln>
                <a:noFill/>
              </a:ln>
              <a:solidFill>
                <a:srgbClr val="393A3C"/>
              </a:solidFill>
              <a:effectLst/>
              <a:uLnTx/>
              <a:uFillTx/>
              <a:latin typeface="Calibri" panose="020F0502020204030204"/>
              <a:ea typeface="+mn-ea"/>
              <a:cs typeface="+mn-cs"/>
            </a:endParaRPr>
          </a:p>
        </p:txBody>
      </p:sp>
      <p:pic>
        <p:nvPicPr>
          <p:cNvPr id="8" name="Kuva 7" descr="Kuva, joka sisältää kohteen teksti, kuvakaappaus, Fontti, muotoilu&#10;&#10;Kuvaus luotu automaattisesti">
            <a:extLst>
              <a:ext uri="{FF2B5EF4-FFF2-40B4-BE49-F238E27FC236}">
                <a16:creationId xmlns:a16="http://schemas.microsoft.com/office/drawing/2014/main" id="{155E7FC6-4550-BA36-C069-8CC4AFD633F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25312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ACB4FD-527E-4625-908C-C0B141B82F6B}"/>
              </a:ext>
            </a:extLst>
          </p:cNvPr>
          <p:cNvPicPr>
            <a:picLocks noChangeAspect="1"/>
          </p:cNvPicPr>
          <p:nvPr/>
        </p:nvPicPr>
        <p:blipFill rotWithShape="1">
          <a:blip r:embed="rId3"/>
          <a:srcRect t="5921" r="272" b="-573"/>
          <a:stretch/>
        </p:blipFill>
        <p:spPr>
          <a:xfrm>
            <a:off x="837507" y="0"/>
            <a:ext cx="5258493" cy="4769610"/>
          </a:xfrm>
          <a:prstGeom prst="rect">
            <a:avLst/>
          </a:prstGeom>
        </p:spPr>
      </p:pic>
      <p:grpSp>
        <p:nvGrpSpPr>
          <p:cNvPr id="45" name="Group 44">
            <a:extLst>
              <a:ext uri="{FF2B5EF4-FFF2-40B4-BE49-F238E27FC236}">
                <a16:creationId xmlns:a16="http://schemas.microsoft.com/office/drawing/2014/main" id="{05C4C960-8417-4A70-808B-E5C440ED9A4C}"/>
              </a:ext>
            </a:extLst>
          </p:cNvPr>
          <p:cNvGrpSpPr/>
          <p:nvPr/>
        </p:nvGrpSpPr>
        <p:grpSpPr>
          <a:xfrm>
            <a:off x="907104" y="4653471"/>
            <a:ext cx="5589198" cy="1582361"/>
            <a:chOff x="1159329" y="4915806"/>
            <a:chExt cx="5589198" cy="1582361"/>
          </a:xfrm>
        </p:grpSpPr>
        <p:sp>
          <p:nvSpPr>
            <p:cNvPr id="43" name="TextBox 42">
              <a:extLst>
                <a:ext uri="{FF2B5EF4-FFF2-40B4-BE49-F238E27FC236}">
                  <a16:creationId xmlns:a16="http://schemas.microsoft.com/office/drawing/2014/main" id="{D388D533-E661-4AC5-B17B-5573F194E540}"/>
                </a:ext>
              </a:extLst>
            </p:cNvPr>
            <p:cNvSpPr txBox="1"/>
            <p:nvPr/>
          </p:nvSpPr>
          <p:spPr>
            <a:xfrm>
              <a:off x="1159329" y="4928507"/>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fi-FI" sz="1600" dirty="0" err="1">
                  <a:solidFill>
                    <a:srgbClr val="0C0C0C"/>
                  </a:solidFill>
                  <a:ea typeface="+mn-lt"/>
                  <a:cs typeface="+mn-lt"/>
                </a:rPr>
                <a:t>Sa</a:t>
              </a:r>
              <a:r>
                <a:rPr lang="fi-FI" sz="1600" dirty="0">
                  <a:solidFill>
                    <a:srgbClr val="0C0C0C"/>
                  </a:solidFill>
                  <a:ea typeface="+mn-lt"/>
                  <a:cs typeface="+mn-lt"/>
                </a:rPr>
                <a:t> – Sanitaatio</a:t>
              </a:r>
              <a:endParaRPr lang="fi-FI" sz="1600" dirty="0">
                <a:ea typeface="+mn-lt"/>
                <a:cs typeface="+mn-lt"/>
              </a:endParaRPr>
            </a:p>
            <a:p>
              <a:pPr>
                <a:defRPr/>
              </a:pPr>
              <a:r>
                <a:rPr kumimoji="0" lang="fi-FI" sz="1600" b="0" i="0" u="none" strike="noStrike" kern="1200" cap="none" spc="0" normalizeH="0" baseline="0" noProof="0" dirty="0" err="1">
                  <a:ln>
                    <a:noFill/>
                  </a:ln>
                  <a:solidFill>
                    <a:srgbClr val="0C0C0C"/>
                  </a:solidFill>
                  <a:effectLst/>
                  <a:uLnTx/>
                  <a:uFillTx/>
                  <a:latin typeface="Calibri" panose="020F0502020204030204"/>
                  <a:ea typeface="+mn-ea"/>
                  <a:cs typeface="Calibri"/>
                </a:rPr>
                <a:t>Kö</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a:t>
              </a:r>
              <a:r>
                <a:rPr kumimoji="0" lang="fi-FI" sz="1600" b="0" i="0" u="none" strike="noStrike" kern="1200" cap="none" spc="0" normalizeH="0" baseline="0" noProof="0" dirty="0">
                  <a:ln>
                    <a:noFill/>
                  </a:ln>
                  <a:solidFill>
                    <a:srgbClr val="0C0C0C"/>
                  </a:solidFill>
                  <a:effectLst/>
                  <a:uLnTx/>
                  <a:uFillTx/>
                  <a:latin typeface="Calibri" panose="020F0502020204030204"/>
                  <a:ea typeface="+mn-lt"/>
                  <a:cs typeface="Calibri" panose="020F0502020204030204"/>
                </a:rPr>
                <a:t>–</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a:t>
              </a:r>
              <a:r>
                <a:rPr lang="fi-FI" sz="1600" dirty="0">
                  <a:solidFill>
                    <a:srgbClr val="0C0C0C"/>
                  </a:solidFill>
                  <a:cs typeface="Calibri"/>
                </a:rPr>
                <a:t>Köyhyys</a:t>
              </a:r>
            </a:p>
            <a:p>
              <a:pPr>
                <a:defRPr/>
              </a:pPr>
              <a:r>
                <a:rPr lang="fi-FI" sz="1600" dirty="0">
                  <a:solidFill>
                    <a:srgbClr val="0C0C0C"/>
                  </a:solidFill>
                  <a:cs typeface="Calibri"/>
                </a:rPr>
                <a:t>En – Energian saatavuus</a:t>
              </a:r>
            </a:p>
            <a:p>
              <a:pPr>
                <a:defRPr/>
              </a:pPr>
              <a:r>
                <a:rPr lang="fi-FI" sz="1600" dirty="0" err="1">
                  <a:cs typeface="Calibri"/>
                </a:rPr>
                <a:t>Ko</a:t>
              </a:r>
              <a:r>
                <a:rPr lang="fi-FI" sz="1600" dirty="0">
                  <a:cs typeface="Calibri"/>
                </a:rPr>
                <a:t> </a:t>
              </a:r>
              <a:r>
                <a:rPr lang="fi-FI" sz="1600" dirty="0">
                  <a:solidFill>
                    <a:srgbClr val="0C0C0C"/>
                  </a:solidFill>
                  <a:ea typeface="+mn-lt"/>
                  <a:cs typeface="+mn-lt"/>
                </a:rPr>
                <a:t>– Koulutus</a:t>
              </a:r>
              <a:br>
                <a:rPr lang="fi-FI" sz="1600" dirty="0">
                  <a:cs typeface="Calibri"/>
                </a:rPr>
              </a:br>
              <a:r>
                <a:rPr lang="fi-FI" sz="1600" dirty="0">
                  <a:solidFill>
                    <a:srgbClr val="0C0C0C"/>
                  </a:solidFill>
                  <a:cs typeface="Calibri"/>
                </a:rPr>
                <a:t>So – Sosiaalinen tuki</a:t>
              </a:r>
            </a:p>
            <a:p>
              <a:pPr>
                <a:defRPr/>
              </a:pPr>
              <a:r>
                <a:rPr lang="fi-FI" sz="1600" dirty="0">
                  <a:solidFill>
                    <a:srgbClr val="0C0C0C"/>
                  </a:solidFill>
                  <a:ea typeface="+mn-lt"/>
                  <a:cs typeface="+mn-lt"/>
                </a:rPr>
                <a:t>De – Demokraattisuus</a:t>
              </a:r>
              <a:endParaRPr lang="fi-FI" sz="1600" dirty="0">
                <a:ea typeface="+mn-lt"/>
                <a:cs typeface="+mn-lt"/>
              </a:endParaRPr>
            </a:p>
          </p:txBody>
        </p:sp>
        <p:sp>
          <p:nvSpPr>
            <p:cNvPr id="54" name="TextBox 53">
              <a:extLst>
                <a:ext uri="{FF2B5EF4-FFF2-40B4-BE49-F238E27FC236}">
                  <a16:creationId xmlns:a16="http://schemas.microsoft.com/office/drawing/2014/main" id="{E8D310DE-74A7-4429-AC92-3432957C2EAB}"/>
                </a:ext>
              </a:extLst>
            </p:cNvPr>
            <p:cNvSpPr txBox="1"/>
            <p:nvPr/>
          </p:nvSpPr>
          <p:spPr>
            <a:xfrm>
              <a:off x="4005327" y="4915806"/>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tabLst/>
                <a:defRPr/>
              </a:pPr>
              <a:r>
                <a:rPr kumimoji="0" lang="fi-FI" sz="1600" b="0" i="0" u="none" strike="noStrike" kern="1200" cap="none" spc="0" normalizeH="0" baseline="0" noProof="0" dirty="0" err="1">
                  <a:ln>
                    <a:noFill/>
                  </a:ln>
                  <a:solidFill>
                    <a:srgbClr val="0C0C0C"/>
                  </a:solidFill>
                  <a:effectLst/>
                  <a:uLnTx/>
                  <a:uFillTx/>
                  <a:latin typeface="Calibri" panose="020F0502020204030204"/>
                  <a:ea typeface="+mn-ea"/>
                  <a:cs typeface="Calibri"/>
                </a:rPr>
                <a:t>Ta</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 Tasa-arvo</a:t>
              </a:r>
              <a:endParaRPr lang="fi-FI" sz="1600" b="0" i="0" u="none" strike="noStrike" kern="1200" cap="none" spc="0" normalizeH="0" baseline="0" noProof="0" dirty="0">
                <a:ln>
                  <a:noFill/>
                </a:ln>
                <a:solidFill>
                  <a:srgbClr val="0C0C0C"/>
                </a:solidFill>
                <a:effectLst/>
                <a:uLnTx/>
                <a:uFillTx/>
                <a:latin typeface="Calibri" panose="020F0502020204030204"/>
                <a:cs typeface="Calibri"/>
              </a:endParaRPr>
            </a:p>
            <a:p>
              <a:pPr>
                <a:defRPr/>
              </a:pPr>
              <a:r>
                <a:rPr lang="fi-FI" sz="1600" dirty="0" err="1">
                  <a:solidFill>
                    <a:srgbClr val="0C0C0C"/>
                  </a:solidFill>
                  <a:ea typeface="+mn-lt"/>
                  <a:cs typeface="+mn-lt"/>
                </a:rPr>
                <a:t>Ty</a:t>
              </a:r>
              <a:r>
                <a:rPr lang="fi-FI" sz="1600" dirty="0">
                  <a:solidFill>
                    <a:srgbClr val="0C0C0C"/>
                  </a:solidFill>
                  <a:ea typeface="+mn-lt"/>
                  <a:cs typeface="+mn-lt"/>
                </a:rPr>
                <a:t> – Työllisyys</a:t>
              </a:r>
            </a:p>
            <a:p>
              <a:pPr>
                <a:defRPr/>
              </a:pPr>
              <a:r>
                <a:rPr lang="fi-FI" sz="1600" dirty="0">
                  <a:solidFill>
                    <a:srgbClr val="0C0C0C"/>
                  </a:solidFill>
                </a:rPr>
                <a:t>TE </a:t>
              </a:r>
              <a:r>
                <a:rPr lang="fi-FI" sz="1600" dirty="0">
                  <a:solidFill>
                    <a:srgbClr val="0C0C0C"/>
                  </a:solidFill>
                  <a:ea typeface="+mn-lt"/>
                  <a:cs typeface="Calibri" panose="020F0502020204030204"/>
                </a:rPr>
                <a:t>–</a:t>
              </a:r>
              <a:r>
                <a:rPr lang="fi-FI" sz="1600" dirty="0">
                  <a:solidFill>
                    <a:srgbClr val="0C0C0C"/>
                  </a:solidFill>
                </a:rPr>
                <a:t> Tyytyväisyys elämään</a:t>
              </a:r>
              <a:br>
                <a:rPr lang="fi-FI" sz="1600" dirty="0">
                  <a:cs typeface="Calibri"/>
                </a:rPr>
              </a:br>
              <a:r>
                <a:rPr lang="fi-FI" sz="1600" dirty="0" err="1">
                  <a:solidFill>
                    <a:srgbClr val="0C0C0C"/>
                  </a:solidFill>
                  <a:ea typeface="+mn-lt"/>
                  <a:cs typeface="+mn-lt"/>
                </a:rPr>
                <a:t>El</a:t>
              </a:r>
              <a:r>
                <a:rPr lang="fi-FI" sz="1600" dirty="0">
                  <a:solidFill>
                    <a:srgbClr val="0C0C0C"/>
                  </a:solidFill>
                  <a:ea typeface="+mn-lt"/>
                  <a:cs typeface="+mn-lt"/>
                </a:rPr>
                <a:t> – Elinajanodote</a:t>
              </a:r>
              <a:endParaRPr lang="fi-FI" sz="1600" dirty="0">
                <a:ea typeface="+mn-lt"/>
                <a:cs typeface="+mn-lt"/>
              </a:endParaRPr>
            </a:p>
            <a:p>
              <a:pPr lvl="0">
                <a:defRPr/>
              </a:pPr>
              <a:r>
                <a:rPr lang="fi-FI" sz="1600" dirty="0">
                  <a:solidFill>
                    <a:srgbClr val="0C0C0C"/>
                  </a:solidFill>
                </a:rPr>
                <a:t>Ra – Ravitsemus</a:t>
              </a:r>
              <a:endParaRPr lang="fi-FI" sz="1600" dirty="0">
                <a:solidFill>
                  <a:srgbClr val="0C0C0C"/>
                </a:solidFill>
                <a:cs typeface="Calibri"/>
              </a:endParaRPr>
            </a:p>
            <a:p>
              <a:pPr>
                <a:defRPr/>
              </a:pPr>
              <a:endParaRPr lang="fi-FI" sz="1600" dirty="0"/>
            </a:p>
          </p:txBody>
        </p:sp>
      </p:grpSp>
      <p:sp>
        <p:nvSpPr>
          <p:cNvPr id="12" name="Content Placeholder 6">
            <a:extLst>
              <a:ext uri="{FF2B5EF4-FFF2-40B4-BE49-F238E27FC236}">
                <a16:creationId xmlns:a16="http://schemas.microsoft.com/office/drawing/2014/main" id="{1E2ECB4D-EAEB-4EC1-84A7-EEB055B9C0FC}"/>
              </a:ext>
            </a:extLst>
          </p:cNvPr>
          <p:cNvSpPr txBox="1">
            <a:spLocks/>
          </p:cNvSpPr>
          <p:nvPr/>
        </p:nvSpPr>
        <p:spPr>
          <a:xfrm>
            <a:off x="6313059" y="797978"/>
            <a:ext cx="5130665" cy="3459404"/>
          </a:xfrm>
          <a:prstGeom prst="rect">
            <a:avLst/>
          </a:prstGeom>
          <a:noFill/>
          <a:ln>
            <a:noFill/>
          </a:ln>
        </p:spPr>
        <p:txBody>
          <a:bodyPr vert="horz" wrap="square" lIns="91440" tIns="45720" rIns="91440" bIns="45720" anchor="t" anchorCtr="0" compatLnSpc="1">
            <a:normAutofit fontScale="92500"/>
          </a:bodyPr>
          <a:lst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Calibri"/>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Calibri" pitchFamily="34"/>
                <a:ea typeface="Open Sans Light" pitchFamily="34"/>
                <a:cs typeface="Calibri"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Calibri"/>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Calibri"/>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Calibri"/>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defRPr/>
            </a:pPr>
            <a:r>
              <a:rPr lang="fi-FI" dirty="0">
                <a:ea typeface="Open Sans Light"/>
                <a:cs typeface="Open Sans Light"/>
              </a:rPr>
              <a:t>Maailman tila 2015</a:t>
            </a:r>
          </a:p>
          <a:p>
            <a:pPr>
              <a:buFont typeface="Arial" panose="020B0604020202020204" pitchFamily="34" charset="0"/>
              <a:buChar char="•"/>
              <a:defRPr/>
            </a:pPr>
            <a:r>
              <a:rPr lang="fi-FI" dirty="0">
                <a:ea typeface="Open Sans Light"/>
                <a:cs typeface="Open Sans Light"/>
              </a:rPr>
              <a:t>Turvallinen</a:t>
            </a:r>
            <a:r>
              <a:rPr kumimoji="0" lang="fi-FI" sz="3200" b="0" i="0" u="none" strike="noStrike" kern="1200" cap="none" spc="0" normalizeH="0" baseline="0" noProof="0" dirty="0">
                <a:ln>
                  <a:noFill/>
                </a:ln>
                <a:solidFill>
                  <a:srgbClr val="1D1D1E"/>
                </a:solidFill>
                <a:effectLst/>
                <a:uLnTx/>
                <a:uFillTx/>
                <a:latin typeface="Calibri"/>
                <a:ea typeface="Open Sans Light"/>
                <a:cs typeface="Open Sans Light"/>
              </a:rPr>
              <a:t> ja </a:t>
            </a:r>
            <a:r>
              <a:rPr lang="fi-FI" dirty="0">
                <a:ea typeface="Open Sans Light"/>
                <a:cs typeface="Open Sans Light"/>
              </a:rPr>
              <a:t>reilu</a:t>
            </a:r>
            <a:r>
              <a:rPr kumimoji="0" lang="fi-FI" sz="3200" b="0" i="0" u="none" strike="noStrike" kern="1200" cap="none" spc="0" normalizeH="0" baseline="0" noProof="0" dirty="0">
                <a:ln>
                  <a:noFill/>
                </a:ln>
                <a:solidFill>
                  <a:srgbClr val="1D1D1E"/>
                </a:solidFill>
                <a:effectLst/>
                <a:uLnTx/>
                <a:uFillTx/>
                <a:latin typeface="Calibri"/>
                <a:ea typeface="Open Sans Light"/>
                <a:cs typeface="Open Sans Light"/>
              </a:rPr>
              <a:t> </a:t>
            </a:r>
            <a:r>
              <a:rPr lang="fi-FI" dirty="0">
                <a:ea typeface="Open Sans Light"/>
                <a:cs typeface="Open Sans Light"/>
              </a:rPr>
              <a:t>tila ihmisen toiminnalle, "donitsitalous"</a:t>
            </a:r>
            <a:endParaRPr lang="fi-FI" dirty="0"/>
          </a:p>
          <a:p>
            <a:pPr marR="0" lvl="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a:pPr>
            <a:r>
              <a:rPr kumimoji="0" lang="fi-FI" sz="3200" b="0" i="0" u="none" strike="noStrike" kern="1200" cap="none" spc="0" normalizeH="0" baseline="0" noProof="0" dirty="0">
                <a:ln>
                  <a:noFill/>
                </a:ln>
                <a:solidFill>
                  <a:srgbClr val="1D1D1E"/>
                </a:solidFill>
                <a:effectLst/>
                <a:uLnTx/>
                <a:uFillTx/>
                <a:latin typeface="Calibri"/>
                <a:ea typeface="Open Sans Light"/>
                <a:cs typeface="Open Sans Light"/>
              </a:rPr>
              <a:t>Kuinka kaikkien ihmisten tarpeet voidaan täyttää rajallisella maapallolla?</a:t>
            </a:r>
            <a:endParaRPr lang="fi-FI" sz="3200" b="0" i="0" u="none" strike="noStrike" kern="1200" cap="none" spc="0" normalizeH="0" baseline="0" noProof="0" dirty="0">
              <a:ln>
                <a:noFill/>
              </a:ln>
              <a:solidFill>
                <a:srgbClr val="1D1D1E"/>
              </a:solidFill>
              <a:effectLst/>
              <a:uLnTx/>
              <a:uFillTx/>
              <a:latin typeface="Calibri"/>
              <a:ea typeface="Open Sans Light"/>
              <a:cs typeface="Open Sans Light"/>
            </a:endParaRPr>
          </a:p>
          <a:p>
            <a:pPr>
              <a:buFont typeface="Arial" panose="020B0604020202020204" pitchFamily="34" charset="0"/>
              <a:buChar char="•"/>
              <a:defRPr/>
            </a:pPr>
            <a:r>
              <a:rPr lang="fi-FI" dirty="0">
                <a:ea typeface="Open Sans Light"/>
                <a:cs typeface="Calibri"/>
                <a:hlinkClick r:id="rId4"/>
              </a:rPr>
              <a:t>https://goodlife.leeds.ac.uk/</a:t>
            </a:r>
            <a:r>
              <a:rPr lang="fi-FI" dirty="0">
                <a:ea typeface="Open Sans Light"/>
                <a:cs typeface="Calibri"/>
              </a:rPr>
              <a:t> </a:t>
            </a:r>
            <a:endParaRPr lang="fi-FI" dirty="0">
              <a:ea typeface="Open Sans Light"/>
              <a:cs typeface="Open Sans Light"/>
            </a:endParaRPr>
          </a:p>
        </p:txBody>
      </p:sp>
      <p:sp>
        <p:nvSpPr>
          <p:cNvPr id="13" name="Content Placeholder 6">
            <a:extLst>
              <a:ext uri="{FF2B5EF4-FFF2-40B4-BE49-F238E27FC236}">
                <a16:creationId xmlns:a16="http://schemas.microsoft.com/office/drawing/2014/main" id="{69AEB9C6-8A1C-4538-B81A-9FC58D78EC37}"/>
              </a:ext>
            </a:extLst>
          </p:cNvPr>
          <p:cNvSpPr txBox="1">
            <a:spLocks/>
          </p:cNvSpPr>
          <p:nvPr/>
        </p:nvSpPr>
        <p:spPr>
          <a:xfrm>
            <a:off x="7626111" y="5551388"/>
            <a:ext cx="3708195" cy="723014"/>
          </a:xfrm>
          <a:prstGeom prst="rect">
            <a:avLst/>
          </a:prstGeom>
          <a:noFill/>
          <a:ln>
            <a:noFill/>
          </a:ln>
        </p:spPr>
        <p:txBody>
          <a:bodyPr vert="horz" wrap="square" lIns="91440" tIns="45720" rIns="91440" bIns="45720" anchor="t" anchorCtr="0" compatLnSpc="1">
            <a:normAutofit/>
          </a:bodyPr>
          <a:lst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Calibri"/>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Calibri" pitchFamily="34"/>
                <a:ea typeface="Open Sans Light" pitchFamily="34"/>
                <a:cs typeface="Calibri"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Calibri"/>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Calibri"/>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Calibri"/>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kumimoji="0" lang="fi-FI" sz="1800" b="0" i="0" u="none" strike="noStrike" kern="1200" cap="none" spc="0" normalizeH="0" baseline="0" noProof="0">
                <a:ln>
                  <a:noFill/>
                </a:ln>
                <a:solidFill>
                  <a:srgbClr val="1D1D1E"/>
                </a:solidFill>
                <a:effectLst/>
                <a:uLnTx/>
                <a:uFillTx/>
                <a:latin typeface="Calibri"/>
                <a:ea typeface="Open Sans Light" pitchFamily="34"/>
                <a:cs typeface="Open Sans Light" pitchFamily="34"/>
              </a:rPr>
              <a:t>Aineisto ja kuvat:</a:t>
            </a:r>
            <a:br>
              <a:rPr kumimoji="0" lang="fi-FI" sz="1800" b="0" i="0" u="none" strike="noStrike" kern="1200" cap="none" spc="0" normalizeH="0" baseline="0" noProof="0">
                <a:ln>
                  <a:noFill/>
                </a:ln>
                <a:solidFill>
                  <a:srgbClr val="1D1D1E"/>
                </a:solidFill>
                <a:effectLst/>
                <a:uLnTx/>
                <a:uFillTx/>
                <a:latin typeface="Calibri"/>
                <a:ea typeface="Open Sans Light" pitchFamily="34"/>
                <a:cs typeface="Open Sans Light" pitchFamily="34"/>
              </a:rPr>
            </a:br>
            <a:r>
              <a:rPr kumimoji="0" lang="fi-FI" sz="1800" b="0" i="0" u="none" strike="noStrike" kern="1200" cap="none" spc="0" normalizeH="0" baseline="0" noProof="0" err="1">
                <a:ln>
                  <a:noFill/>
                </a:ln>
                <a:solidFill>
                  <a:srgbClr val="1D1D1E"/>
                </a:solidFill>
                <a:effectLst/>
                <a:uLnTx/>
                <a:uFillTx/>
                <a:latin typeface="Calibri"/>
                <a:ea typeface="Open Sans Light" pitchFamily="34"/>
                <a:cs typeface="Open Sans Light" pitchFamily="34"/>
              </a:rPr>
              <a:t>Fanning</a:t>
            </a:r>
            <a:r>
              <a:rPr kumimoji="0" lang="fi-FI" sz="1800" b="0" i="0" u="none" strike="noStrike" kern="1200" cap="none" spc="0" normalizeH="0" baseline="0" noProof="0">
                <a:ln>
                  <a:noFill/>
                </a:ln>
                <a:solidFill>
                  <a:srgbClr val="1D1D1E"/>
                </a:solidFill>
                <a:effectLst/>
                <a:uLnTx/>
                <a:uFillTx/>
                <a:latin typeface="Calibri"/>
                <a:ea typeface="Open Sans Light" pitchFamily="34"/>
                <a:cs typeface="Open Sans Light" pitchFamily="34"/>
              </a:rPr>
              <a:t> et </a:t>
            </a:r>
            <a:r>
              <a:rPr kumimoji="0" lang="fi-FI" sz="1800" b="0" i="0" u="none" strike="noStrike" kern="1200" cap="none" spc="0" normalizeH="0" baseline="0" noProof="0" err="1">
                <a:ln>
                  <a:noFill/>
                </a:ln>
                <a:solidFill>
                  <a:srgbClr val="1D1D1E"/>
                </a:solidFill>
                <a:effectLst/>
                <a:uLnTx/>
                <a:uFillTx/>
                <a:latin typeface="Calibri"/>
                <a:ea typeface="Open Sans Light" pitchFamily="34"/>
                <a:cs typeface="Open Sans Light" pitchFamily="34"/>
              </a:rPr>
              <a:t>al</a:t>
            </a:r>
            <a:r>
              <a:rPr kumimoji="0" lang="fi-FI" sz="1800" b="0" i="0" u="none" strike="noStrike" kern="1200" cap="none" spc="0" normalizeH="0" baseline="0" noProof="0">
                <a:ln>
                  <a:noFill/>
                </a:ln>
                <a:solidFill>
                  <a:srgbClr val="1D1D1E"/>
                </a:solidFill>
                <a:effectLst/>
                <a:uLnTx/>
                <a:uFillTx/>
                <a:latin typeface="Calibri"/>
                <a:ea typeface="Open Sans Light" pitchFamily="34"/>
                <a:cs typeface="Open Sans Light" pitchFamily="34"/>
              </a:rPr>
              <a:t> (2022) Nat </a:t>
            </a:r>
            <a:r>
              <a:rPr kumimoji="0" lang="fi-FI" sz="1800" b="0" i="0" u="none" strike="noStrike" kern="1200" cap="none" spc="0" normalizeH="0" baseline="0" noProof="0" err="1">
                <a:ln>
                  <a:noFill/>
                </a:ln>
                <a:solidFill>
                  <a:srgbClr val="1D1D1E"/>
                </a:solidFill>
                <a:effectLst/>
                <a:uLnTx/>
                <a:uFillTx/>
                <a:latin typeface="Calibri"/>
                <a:ea typeface="Open Sans Light" pitchFamily="34"/>
                <a:cs typeface="Open Sans Light" pitchFamily="34"/>
              </a:rPr>
              <a:t>Sust</a:t>
            </a:r>
            <a:r>
              <a:rPr kumimoji="0" lang="fi-FI" sz="1800" b="0" i="0" u="none" strike="noStrike" kern="1200" cap="none" spc="0" normalizeH="0" baseline="0" noProof="0">
                <a:ln>
                  <a:noFill/>
                </a:ln>
                <a:solidFill>
                  <a:srgbClr val="1D1D1E"/>
                </a:solidFill>
                <a:effectLst/>
                <a:uLnTx/>
                <a:uFillTx/>
                <a:latin typeface="Calibri"/>
                <a:ea typeface="Open Sans Light" pitchFamily="34"/>
                <a:cs typeface="Open Sans Light" pitchFamily="34"/>
              </a:rPr>
              <a:t> 5: 26-36</a:t>
            </a:r>
          </a:p>
        </p:txBody>
      </p:sp>
    </p:spTree>
    <p:extLst>
      <p:ext uri="{BB962C8B-B14F-4D97-AF65-F5344CB8AC3E}">
        <p14:creationId xmlns:p14="http://schemas.microsoft.com/office/powerpoint/2010/main" val="1398699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873477" y="245575"/>
            <a:ext cx="10445045" cy="1113893"/>
          </a:xfrm>
          <a:noFill/>
          <a:ln>
            <a:noFill/>
          </a:ln>
        </p:spPr>
        <p:txBody>
          <a:bodyPr vert="horz" wrap="square" lIns="91440" tIns="45720" rIns="91440" bIns="45720" rtlCol="0" anchor="ctr" anchorCtr="0" compatLnSpc="1">
            <a:normAutofit/>
          </a:bodyPr>
          <a:lstStyle/>
          <a:p>
            <a:r>
              <a:rPr lang="fi-FI" dirty="0">
                <a:ea typeface="+mj-ea"/>
                <a:cs typeface="+mj-cs"/>
              </a:rPr>
              <a:t>Planeetan rajat (”ekologinen katto”)</a:t>
            </a:r>
          </a:p>
        </p:txBody>
      </p:sp>
      <p:pic>
        <p:nvPicPr>
          <p:cNvPr id="3074" name="Picture 2">
            <a:extLst>
              <a:ext uri="{FF2B5EF4-FFF2-40B4-BE49-F238E27FC236}">
                <a16:creationId xmlns:a16="http://schemas.microsoft.com/office/drawing/2014/main" id="{86D91F7F-CE58-4E43-A215-165A3A6ACC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4809" y="1258004"/>
            <a:ext cx="5337191" cy="479747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6">
            <a:extLst>
              <a:ext uri="{FF2B5EF4-FFF2-40B4-BE49-F238E27FC236}">
                <a16:creationId xmlns:a16="http://schemas.microsoft.com/office/drawing/2014/main" id="{860C1726-4DE3-42EF-950F-8D81EB9718C9}"/>
              </a:ext>
            </a:extLst>
          </p:cNvPr>
          <p:cNvSpPr txBox="1">
            <a:spLocks noGrp="1"/>
          </p:cNvSpPr>
          <p:nvPr>
            <p:ph idx="1"/>
          </p:nvPr>
        </p:nvSpPr>
        <p:spPr>
          <a:xfrm>
            <a:off x="446314" y="1545771"/>
            <a:ext cx="6764733" cy="4509707"/>
          </a:xfrm>
        </p:spPr>
        <p:txBody>
          <a:bodyPr>
            <a:normAutofit/>
          </a:bodyPr>
          <a:lstStyle/>
          <a:p>
            <a:pPr lvl="0"/>
            <a:r>
              <a:rPr lang="fi-FI" sz="2400" dirty="0">
                <a:ea typeface="Open Sans Light"/>
                <a:cs typeface="Open Sans Light"/>
              </a:rPr>
              <a:t>Ilmastonmuutos: CO</a:t>
            </a:r>
            <a:r>
              <a:rPr lang="fi-FI" sz="2400" baseline="-25000" dirty="0">
                <a:ea typeface="Open Sans Light"/>
                <a:cs typeface="Open Sans Light"/>
              </a:rPr>
              <a:t>2</a:t>
            </a:r>
            <a:r>
              <a:rPr lang="fi-FI" sz="2400" dirty="0">
                <a:ea typeface="Open Sans Light"/>
                <a:cs typeface="Open Sans Light"/>
              </a:rPr>
              <a:t> 350 ppm (2022: 417 ppm)​</a:t>
            </a:r>
          </a:p>
        </p:txBody>
      </p:sp>
    </p:spTree>
    <p:extLst>
      <p:ext uri="{BB962C8B-B14F-4D97-AF65-F5344CB8AC3E}">
        <p14:creationId xmlns:p14="http://schemas.microsoft.com/office/powerpoint/2010/main" val="1559496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0147FB-D327-AF84-45C8-E2E667C4DF72}"/>
              </a:ext>
            </a:extLst>
          </p:cNvPr>
          <p:cNvPicPr>
            <a:picLocks noChangeAspect="1"/>
          </p:cNvPicPr>
          <p:nvPr/>
        </p:nvPicPr>
        <p:blipFill>
          <a:blip r:embed="rId3"/>
          <a:stretch>
            <a:fillRect/>
          </a:stretch>
        </p:blipFill>
        <p:spPr>
          <a:xfrm>
            <a:off x="2308053" y="1484218"/>
            <a:ext cx="6621635" cy="4674095"/>
          </a:xfrm>
          <a:prstGeom prst="rect">
            <a:avLst/>
          </a:prstGeom>
        </p:spPr>
      </p:pic>
      <p:sp>
        <p:nvSpPr>
          <p:cNvPr id="2" name="Otsikko 1">
            <a:extLst>
              <a:ext uri="{FF2B5EF4-FFF2-40B4-BE49-F238E27FC236}">
                <a16:creationId xmlns:a16="http://schemas.microsoft.com/office/drawing/2014/main" id="{75AFC351-6FD0-FA7B-C31E-D9B52DF158C4}"/>
              </a:ext>
            </a:extLst>
          </p:cNvPr>
          <p:cNvSpPr>
            <a:spLocks noGrp="1"/>
          </p:cNvSpPr>
          <p:nvPr>
            <p:ph type="title"/>
          </p:nvPr>
        </p:nvSpPr>
        <p:spPr>
          <a:xfrm>
            <a:off x="838202" y="365129"/>
            <a:ext cx="10946255" cy="1073253"/>
          </a:xfrm>
        </p:spPr>
        <p:txBody>
          <a:bodyPr/>
          <a:lstStyle/>
          <a:p>
            <a:r>
              <a:rPr lang="fi-FI" dirty="0"/>
              <a:t>Hiilidioksidipitoisuus on räjähtävässä kasvussa</a:t>
            </a:r>
          </a:p>
        </p:txBody>
      </p:sp>
    </p:spTree>
    <p:extLst>
      <p:ext uri="{BB962C8B-B14F-4D97-AF65-F5344CB8AC3E}">
        <p14:creationId xmlns:p14="http://schemas.microsoft.com/office/powerpoint/2010/main" val="423571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950F28-B792-E608-84ED-48032BDEDB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4638" y="1285875"/>
            <a:ext cx="6998522" cy="4940087"/>
          </a:xfrm>
          <a:prstGeom prst="rect">
            <a:avLst/>
          </a:prstGeom>
        </p:spPr>
      </p:pic>
      <p:sp>
        <p:nvSpPr>
          <p:cNvPr id="2" name="Otsikko 1">
            <a:extLst>
              <a:ext uri="{FF2B5EF4-FFF2-40B4-BE49-F238E27FC236}">
                <a16:creationId xmlns:a16="http://schemas.microsoft.com/office/drawing/2014/main" id="{1A59BDD1-764A-168F-CF41-4C9A5C6ACCCA}"/>
              </a:ext>
            </a:extLst>
          </p:cNvPr>
          <p:cNvSpPr>
            <a:spLocks noGrp="1"/>
          </p:cNvSpPr>
          <p:nvPr>
            <p:ph type="title"/>
          </p:nvPr>
        </p:nvSpPr>
        <p:spPr>
          <a:xfrm>
            <a:off x="838203" y="365130"/>
            <a:ext cx="10515600" cy="920746"/>
          </a:xfrm>
        </p:spPr>
        <p:txBody>
          <a:bodyPr/>
          <a:lstStyle/>
          <a:p>
            <a:r>
              <a:rPr lang="fi-FI"/>
              <a:t>Energian kulutus kasvaa</a:t>
            </a:r>
          </a:p>
        </p:txBody>
      </p:sp>
    </p:spTree>
    <p:extLst>
      <p:ext uri="{BB962C8B-B14F-4D97-AF65-F5344CB8AC3E}">
        <p14:creationId xmlns:p14="http://schemas.microsoft.com/office/powerpoint/2010/main" val="1836836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873477" y="0"/>
            <a:ext cx="10445045" cy="1113893"/>
          </a:xfrm>
          <a:noFill/>
          <a:ln>
            <a:noFill/>
          </a:ln>
        </p:spPr>
        <p:txBody>
          <a:bodyPr vert="horz" wrap="square" lIns="91440" tIns="45720" rIns="91440" bIns="45720" anchor="ctr" anchorCtr="0" compatLnSpc="1">
            <a:normAutofit/>
          </a:bodyPr>
          <a:lstStyle/>
          <a:p>
            <a:r>
              <a:rPr lang="fi-FI" dirty="0"/>
              <a:t>Planeetan rajat (”ekologinen katto”)</a:t>
            </a:r>
          </a:p>
        </p:txBody>
      </p:sp>
      <p:pic>
        <p:nvPicPr>
          <p:cNvPr id="3074" name="Picture 2">
            <a:extLst>
              <a:ext uri="{FF2B5EF4-FFF2-40B4-BE49-F238E27FC236}">
                <a16:creationId xmlns:a16="http://schemas.microsoft.com/office/drawing/2014/main" id="{86D91F7F-CE58-4E43-A215-165A3A6ACC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4809" y="1030263"/>
            <a:ext cx="5337191" cy="479747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6">
            <a:extLst>
              <a:ext uri="{FF2B5EF4-FFF2-40B4-BE49-F238E27FC236}">
                <a16:creationId xmlns:a16="http://schemas.microsoft.com/office/drawing/2014/main" id="{860C1726-4DE3-42EF-950F-8D81EB9718C9}"/>
              </a:ext>
            </a:extLst>
          </p:cNvPr>
          <p:cNvSpPr txBox="1">
            <a:spLocks noGrp="1"/>
          </p:cNvSpPr>
          <p:nvPr>
            <p:ph idx="1"/>
          </p:nvPr>
        </p:nvSpPr>
        <p:spPr>
          <a:xfrm>
            <a:off x="347276" y="1030263"/>
            <a:ext cx="6863771" cy="5025215"/>
          </a:xfrm>
        </p:spPr>
        <p:txBody>
          <a:bodyPr>
            <a:normAutofit fontScale="92500" lnSpcReduction="10000"/>
          </a:bodyPr>
          <a:lstStyle/>
          <a:p>
            <a:pPr lvl="0"/>
            <a:r>
              <a:rPr lang="fi-FI" sz="2400">
                <a:ea typeface="Open Sans Light"/>
                <a:cs typeface="Open Sans Light"/>
              </a:rPr>
              <a:t>Ilmastonmuutos: CO</a:t>
            </a:r>
            <a:r>
              <a:rPr lang="fi-FI" sz="2400" baseline="-25000">
                <a:ea typeface="Open Sans Light"/>
                <a:cs typeface="Open Sans Light"/>
              </a:rPr>
              <a:t>2</a:t>
            </a:r>
            <a:r>
              <a:rPr lang="fi-FI" sz="2400">
                <a:ea typeface="Open Sans Light"/>
                <a:cs typeface="Open Sans Light"/>
              </a:rPr>
              <a:t> 350 ppm (2021: 412 ppm)​</a:t>
            </a:r>
          </a:p>
          <a:p>
            <a:r>
              <a:rPr lang="fi-FI" sz="2400"/>
              <a:t>Luonnonvarojen käyttö </a:t>
            </a:r>
            <a:r>
              <a:rPr lang="fi-FI" sz="2400">
                <a:sym typeface="Wingdings" panose="05000000000000000000" pitchFamily="2" charset="2"/>
              </a:rPr>
              <a:t></a:t>
            </a:r>
            <a:r>
              <a:rPr lang="fi-FI" sz="2400"/>
              <a:t> mineraalien, polttoaineiden ja biomassan kulutus​</a:t>
            </a:r>
          </a:p>
          <a:p>
            <a:pPr lvl="0"/>
            <a:r>
              <a:rPr lang="fi-FI" sz="2400"/>
              <a:t>Typpi ja fosfori </a:t>
            </a:r>
            <a:r>
              <a:rPr lang="fi-FI" sz="2400">
                <a:sym typeface="Wingdings" panose="05000000000000000000" pitchFamily="2" charset="2"/>
              </a:rPr>
              <a:t></a:t>
            </a:r>
            <a:r>
              <a:rPr lang="fi-FI" sz="2400"/>
              <a:t> vesistöjen rehevöityminen ja happikato​</a:t>
            </a:r>
          </a:p>
          <a:p>
            <a:pPr lvl="0"/>
            <a:r>
              <a:rPr lang="fi-FI" sz="2400"/>
              <a:t>Makea vesi </a:t>
            </a:r>
            <a:r>
              <a:rPr lang="fi-FI" sz="2400">
                <a:sym typeface="Wingdings" panose="05000000000000000000" pitchFamily="2" charset="2"/>
              </a:rPr>
              <a:t></a:t>
            </a:r>
            <a:r>
              <a:rPr lang="fi-FI" sz="2400"/>
              <a:t> jokien kuivuminen, kastelu- ja juomaveden loppuminen​</a:t>
            </a:r>
          </a:p>
          <a:p>
            <a:pPr lvl="0"/>
            <a:r>
              <a:rPr lang="fi-FI" sz="2400"/>
              <a:t>Maaekosysteemit </a:t>
            </a:r>
            <a:r>
              <a:rPr lang="fi-FI" sz="2400">
                <a:sym typeface="Wingdings" panose="05000000000000000000" pitchFamily="2" charset="2"/>
              </a:rPr>
              <a:t></a:t>
            </a:r>
            <a:r>
              <a:rPr lang="fi-FI" sz="2400"/>
              <a:t> ​maan käyttö ihmisen tarpeisiin</a:t>
            </a:r>
          </a:p>
          <a:p>
            <a:pPr lvl="0"/>
            <a:r>
              <a:rPr lang="fi-FI" sz="2400"/>
              <a:t>Ekologinen jalanjälki </a:t>
            </a:r>
            <a:r>
              <a:rPr lang="fi-FI" sz="2400">
                <a:sym typeface="Wingdings" panose="05000000000000000000" pitchFamily="2" charset="2"/>
              </a:rPr>
              <a:t></a:t>
            </a:r>
            <a:r>
              <a:rPr lang="fi-FI" sz="2400"/>
              <a:t> maapallon ekosysteemien kuormittuminen​</a:t>
            </a:r>
          </a:p>
          <a:p>
            <a:pPr lvl="0"/>
            <a:r>
              <a:rPr lang="fi-FI" sz="2400">
                <a:solidFill>
                  <a:srgbClr val="FF0000"/>
                </a:solidFill>
                <a:ea typeface="Open Sans Light"/>
                <a:cs typeface="Open Sans Light"/>
              </a:rPr>
              <a:t>Noin miljoonaa eliölajia uhkaa sukupuutto​</a:t>
            </a:r>
          </a:p>
          <a:p>
            <a:pPr lvl="0"/>
            <a:r>
              <a:rPr lang="fi-FI" sz="2400">
                <a:solidFill>
                  <a:srgbClr val="FF0000"/>
                </a:solidFill>
                <a:ea typeface="Open Sans Light"/>
                <a:cs typeface="Open Sans Light"/>
              </a:rPr>
              <a:t>Merten kalakannat ovat maksimaalisesti kalastettuja/ylikalastettuja​</a:t>
            </a:r>
          </a:p>
          <a:p>
            <a:pPr lvl="0"/>
            <a:r>
              <a:rPr lang="fi-FI" sz="2400">
                <a:solidFill>
                  <a:srgbClr val="FF0000"/>
                </a:solidFill>
                <a:ea typeface="Open Sans Light"/>
                <a:cs typeface="Open Sans Light"/>
              </a:rPr>
              <a:t>Ympäristön kemikalisoitumisen riskit</a:t>
            </a:r>
          </a:p>
        </p:txBody>
      </p:sp>
    </p:spTree>
    <p:extLst>
      <p:ext uri="{BB962C8B-B14F-4D97-AF65-F5344CB8AC3E}">
        <p14:creationId xmlns:p14="http://schemas.microsoft.com/office/powerpoint/2010/main" val="2564810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5950788" y="543569"/>
            <a:ext cx="5814205" cy="883100"/>
          </a:xfrm>
          <a:noFill/>
          <a:ln>
            <a:noFill/>
          </a:ln>
        </p:spPr>
        <p:txBody>
          <a:bodyPr vert="horz" wrap="square" lIns="91440" tIns="45720" rIns="91440" bIns="45720" anchor="ctr" anchorCtr="0" compatLnSpc="1">
            <a:normAutofit/>
          </a:bodyPr>
          <a:lstStyle/>
          <a:p>
            <a:r>
              <a:rPr lang="fi-FI" dirty="0"/>
              <a:t>Sosiaalinen perusta</a:t>
            </a:r>
          </a:p>
        </p:txBody>
      </p:sp>
      <p:sp>
        <p:nvSpPr>
          <p:cNvPr id="4" name="Content Placeholder 7">
            <a:extLst>
              <a:ext uri="{FF2B5EF4-FFF2-40B4-BE49-F238E27FC236}">
                <a16:creationId xmlns:a16="http://schemas.microsoft.com/office/drawing/2014/main" id="{4DEE89F5-E403-4FA2-BCA0-AEDA4744ECE6}"/>
              </a:ext>
            </a:extLst>
          </p:cNvPr>
          <p:cNvSpPr txBox="1">
            <a:spLocks noGrp="1"/>
          </p:cNvSpPr>
          <p:nvPr>
            <p:ph idx="2"/>
          </p:nvPr>
        </p:nvSpPr>
        <p:spPr>
          <a:xfrm>
            <a:off x="5889685" y="1751711"/>
            <a:ext cx="5809174" cy="3548234"/>
          </a:xfrm>
        </p:spPr>
        <p:txBody>
          <a:bodyPr>
            <a:noAutofit/>
          </a:bodyPr>
          <a:lstStyle/>
          <a:p>
            <a:pPr>
              <a:lnSpc>
                <a:spcPct val="100000"/>
              </a:lnSpc>
            </a:pPr>
            <a:r>
              <a:rPr lang="fi-FI" sz="2400">
                <a:ea typeface="Open Sans Light"/>
                <a:cs typeface="Open Sans Light"/>
              </a:rPr>
              <a:t>Globaalisti tarkastellen viime vuosikymmeninä ihmisten elinolosuhteissa on tapahtunut huomattavia parannuksia. ​</a:t>
            </a:r>
          </a:p>
          <a:p>
            <a:pPr>
              <a:lnSpc>
                <a:spcPct val="100000"/>
              </a:lnSpc>
            </a:pPr>
            <a:r>
              <a:rPr lang="fi-FI" sz="2400">
                <a:ea typeface="Open Sans Light"/>
                <a:cs typeface="Open Sans Light"/>
              </a:rPr>
              <a:t>Ruokaturva on parantunut, puhdasta vettä ja kelvollista </a:t>
            </a:r>
            <a:r>
              <a:rPr lang="fi-FI" sz="2400" err="1">
                <a:ea typeface="Open Sans Light"/>
                <a:cs typeface="Open Sans Light"/>
              </a:rPr>
              <a:t>sanitaatiota</a:t>
            </a:r>
            <a:r>
              <a:rPr lang="fi-FI" sz="2400">
                <a:ea typeface="Open Sans Light"/>
                <a:cs typeface="Open Sans Light"/>
              </a:rPr>
              <a:t>, energiaa, koulutusta  ja terveydenhuoltoa on saatavilla yhä useammalle.​</a:t>
            </a:r>
          </a:p>
          <a:p>
            <a:pPr>
              <a:lnSpc>
                <a:spcPct val="100000"/>
              </a:lnSpc>
            </a:pPr>
            <a:r>
              <a:rPr lang="fi-FI" sz="2400">
                <a:ea typeface="Open Sans Light"/>
                <a:cs typeface="Open Sans Light"/>
              </a:rPr>
              <a:t>Mutta kehitys on epätasaista.​</a:t>
            </a:r>
          </a:p>
        </p:txBody>
      </p:sp>
      <p:pic>
        <p:nvPicPr>
          <p:cNvPr id="6" name="Picture 5">
            <a:extLst>
              <a:ext uri="{FF2B5EF4-FFF2-40B4-BE49-F238E27FC236}">
                <a16:creationId xmlns:a16="http://schemas.microsoft.com/office/drawing/2014/main" id="{2D452F2A-4446-41AB-38DE-DBD5F2EBB9F0}"/>
              </a:ext>
            </a:extLst>
          </p:cNvPr>
          <p:cNvPicPr>
            <a:picLocks noChangeAspect="1"/>
          </p:cNvPicPr>
          <p:nvPr/>
        </p:nvPicPr>
        <p:blipFill rotWithShape="1">
          <a:blip r:embed="rId3"/>
          <a:srcRect t="5921" r="272" b="-573"/>
          <a:stretch/>
        </p:blipFill>
        <p:spPr>
          <a:xfrm>
            <a:off x="104023" y="89379"/>
            <a:ext cx="5258493" cy="4769610"/>
          </a:xfrm>
          <a:prstGeom prst="rect">
            <a:avLst/>
          </a:prstGeom>
        </p:spPr>
      </p:pic>
      <p:grpSp>
        <p:nvGrpSpPr>
          <p:cNvPr id="14" name="Group 13">
            <a:extLst>
              <a:ext uri="{FF2B5EF4-FFF2-40B4-BE49-F238E27FC236}">
                <a16:creationId xmlns:a16="http://schemas.microsoft.com/office/drawing/2014/main" id="{D0A41DDA-4426-89C6-866E-CEB5732D07A5}"/>
              </a:ext>
            </a:extLst>
          </p:cNvPr>
          <p:cNvGrpSpPr/>
          <p:nvPr/>
        </p:nvGrpSpPr>
        <p:grpSpPr>
          <a:xfrm>
            <a:off x="360765" y="4754113"/>
            <a:ext cx="5589198" cy="1582361"/>
            <a:chOff x="1159329" y="4915806"/>
            <a:chExt cx="5589198" cy="1582361"/>
          </a:xfrm>
        </p:grpSpPr>
        <p:sp>
          <p:nvSpPr>
            <p:cNvPr id="12" name="TextBox 11">
              <a:extLst>
                <a:ext uri="{FF2B5EF4-FFF2-40B4-BE49-F238E27FC236}">
                  <a16:creationId xmlns:a16="http://schemas.microsoft.com/office/drawing/2014/main" id="{C0563E4D-0010-F5DF-E3D6-7D8802F75842}"/>
                </a:ext>
              </a:extLst>
            </p:cNvPr>
            <p:cNvSpPr txBox="1"/>
            <p:nvPr/>
          </p:nvSpPr>
          <p:spPr>
            <a:xfrm>
              <a:off x="1159329" y="4928507"/>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US" sz="1600">
                  <a:solidFill>
                    <a:srgbClr val="0C0C0C"/>
                  </a:solidFill>
                  <a:ea typeface="+mn-lt"/>
                  <a:cs typeface="+mn-lt"/>
                </a:rPr>
                <a:t>Sa – </a:t>
              </a:r>
              <a:r>
                <a:rPr lang="en-US" sz="1600" err="1">
                  <a:solidFill>
                    <a:srgbClr val="0C0C0C"/>
                  </a:solidFill>
                  <a:ea typeface="+mn-lt"/>
                  <a:cs typeface="+mn-lt"/>
                </a:rPr>
                <a:t>Sanitaatio</a:t>
              </a:r>
              <a:endParaRPr lang="en-US" sz="1600">
                <a:ea typeface="+mn-lt"/>
                <a:cs typeface="+mn-lt"/>
              </a:endParaRPr>
            </a:p>
            <a:p>
              <a:pPr>
                <a:defRPr/>
              </a:pPr>
              <a:r>
                <a:rPr kumimoji="0" lang="en-US" sz="1600" b="0" i="0" u="none" strike="noStrike" kern="1200" cap="none" spc="0" normalizeH="0" baseline="0" noProof="0" err="1">
                  <a:ln>
                    <a:noFill/>
                  </a:ln>
                  <a:solidFill>
                    <a:srgbClr val="0C0C0C"/>
                  </a:solidFill>
                  <a:effectLst/>
                  <a:uLnTx/>
                  <a:uFillTx/>
                  <a:latin typeface="Calibri" panose="020F0502020204030204"/>
                  <a:ea typeface="+mn-ea"/>
                  <a:cs typeface="Calibri"/>
                </a:rPr>
                <a:t>Kö</a:t>
              </a:r>
              <a:r>
                <a:rPr kumimoji="0" lang="en-US" sz="1600" b="0" i="0" u="none" strike="noStrike" kern="1200" cap="none" spc="0" normalizeH="0" baseline="0" noProof="0">
                  <a:ln>
                    <a:noFill/>
                  </a:ln>
                  <a:solidFill>
                    <a:srgbClr val="0C0C0C"/>
                  </a:solidFill>
                  <a:effectLst/>
                  <a:uLnTx/>
                  <a:uFillTx/>
                  <a:latin typeface="Calibri" panose="020F0502020204030204"/>
                  <a:ea typeface="+mn-ea"/>
                  <a:cs typeface="Calibri"/>
                </a:rPr>
                <a:t> </a:t>
              </a:r>
              <a:r>
                <a:rPr kumimoji="0" lang="en-US" sz="1600" b="0" i="0" u="none" strike="noStrike" kern="1200" cap="none" spc="0" normalizeH="0" baseline="0" noProof="0">
                  <a:ln>
                    <a:noFill/>
                  </a:ln>
                  <a:solidFill>
                    <a:srgbClr val="0C0C0C"/>
                  </a:solidFill>
                  <a:effectLst/>
                  <a:uLnTx/>
                  <a:uFillTx/>
                  <a:latin typeface="Calibri" panose="020F0502020204030204"/>
                  <a:ea typeface="+mn-lt"/>
                  <a:cs typeface="Calibri" panose="020F0502020204030204"/>
                </a:rPr>
                <a:t>–</a:t>
              </a:r>
              <a:r>
                <a:rPr kumimoji="0" lang="en-US" sz="1600" b="0" i="0" u="none" strike="noStrike" kern="1200" cap="none" spc="0" normalizeH="0" baseline="0" noProof="0">
                  <a:ln>
                    <a:noFill/>
                  </a:ln>
                  <a:solidFill>
                    <a:srgbClr val="0C0C0C"/>
                  </a:solidFill>
                  <a:effectLst/>
                  <a:uLnTx/>
                  <a:uFillTx/>
                  <a:latin typeface="Calibri" panose="020F0502020204030204"/>
                  <a:ea typeface="+mn-ea"/>
                  <a:cs typeface="Calibri"/>
                </a:rPr>
                <a:t> </a:t>
              </a:r>
              <a:r>
                <a:rPr lang="en-US" sz="1600" err="1">
                  <a:solidFill>
                    <a:srgbClr val="0C0C0C"/>
                  </a:solidFill>
                  <a:cs typeface="Calibri"/>
                </a:rPr>
                <a:t>Köyhyys</a:t>
              </a:r>
            </a:p>
            <a:p>
              <a:pPr>
                <a:defRPr/>
              </a:pPr>
              <a:r>
                <a:rPr lang="en-US" sz="1600">
                  <a:solidFill>
                    <a:srgbClr val="0C0C0C"/>
                  </a:solidFill>
                  <a:cs typeface="Calibri"/>
                </a:rPr>
                <a:t>En – </a:t>
              </a:r>
              <a:r>
                <a:rPr lang="en-US" sz="1600" err="1">
                  <a:solidFill>
                    <a:srgbClr val="0C0C0C"/>
                  </a:solidFill>
                  <a:cs typeface="Calibri"/>
                </a:rPr>
                <a:t>Energian</a:t>
              </a:r>
              <a:r>
                <a:rPr lang="en-US" sz="1600">
                  <a:solidFill>
                    <a:srgbClr val="0C0C0C"/>
                  </a:solidFill>
                  <a:cs typeface="Calibri"/>
                </a:rPr>
                <a:t> </a:t>
              </a:r>
              <a:r>
                <a:rPr lang="en-US" sz="1600" err="1">
                  <a:solidFill>
                    <a:srgbClr val="0C0C0C"/>
                  </a:solidFill>
                  <a:cs typeface="Calibri"/>
                </a:rPr>
                <a:t>saatavuus</a:t>
              </a:r>
              <a:endParaRPr lang="en-US" sz="1600">
                <a:solidFill>
                  <a:srgbClr val="0C0C0C"/>
                </a:solidFill>
                <a:cs typeface="Calibri"/>
              </a:endParaRPr>
            </a:p>
            <a:p>
              <a:pPr>
                <a:defRPr/>
              </a:pPr>
              <a:r>
                <a:rPr lang="en-US" sz="1600">
                  <a:cs typeface="Calibri"/>
                </a:rPr>
                <a:t>Ko </a:t>
              </a:r>
              <a:r>
                <a:rPr lang="en-US" sz="1600">
                  <a:solidFill>
                    <a:srgbClr val="0C0C0C"/>
                  </a:solidFill>
                  <a:ea typeface="+mn-lt"/>
                  <a:cs typeface="+mn-lt"/>
                </a:rPr>
                <a:t>– </a:t>
              </a:r>
              <a:r>
                <a:rPr lang="en-US" sz="1600" err="1">
                  <a:solidFill>
                    <a:srgbClr val="0C0C0C"/>
                  </a:solidFill>
                  <a:ea typeface="+mn-lt"/>
                  <a:cs typeface="+mn-lt"/>
                </a:rPr>
                <a:t>Koulutus</a:t>
              </a:r>
              <a:br>
                <a:rPr lang="en-US" sz="1600">
                  <a:cs typeface="Calibri"/>
                </a:rPr>
              </a:br>
              <a:r>
                <a:rPr lang="en-US" sz="1600">
                  <a:solidFill>
                    <a:srgbClr val="0C0C0C"/>
                  </a:solidFill>
                  <a:cs typeface="Calibri"/>
                </a:rPr>
                <a:t>So – </a:t>
              </a:r>
              <a:r>
                <a:rPr lang="en-US" sz="1600" err="1">
                  <a:solidFill>
                    <a:srgbClr val="0C0C0C"/>
                  </a:solidFill>
                  <a:cs typeface="Calibri"/>
                </a:rPr>
                <a:t>Sosiaalinen</a:t>
              </a:r>
              <a:r>
                <a:rPr lang="en-US" sz="1600">
                  <a:solidFill>
                    <a:srgbClr val="0C0C0C"/>
                  </a:solidFill>
                  <a:cs typeface="Calibri"/>
                </a:rPr>
                <a:t> </a:t>
              </a:r>
              <a:r>
                <a:rPr lang="en-US" sz="1600" err="1">
                  <a:solidFill>
                    <a:srgbClr val="0C0C0C"/>
                  </a:solidFill>
                  <a:cs typeface="Calibri"/>
                </a:rPr>
                <a:t>tuki</a:t>
              </a:r>
              <a:endParaRPr lang="en-US" sz="1600">
                <a:solidFill>
                  <a:srgbClr val="0C0C0C"/>
                </a:solidFill>
                <a:cs typeface="Calibri"/>
              </a:endParaRPr>
            </a:p>
            <a:p>
              <a:pPr>
                <a:defRPr/>
              </a:pPr>
              <a:r>
                <a:rPr lang="en-US" sz="1600">
                  <a:solidFill>
                    <a:srgbClr val="0C0C0C"/>
                  </a:solidFill>
                  <a:ea typeface="+mn-lt"/>
                  <a:cs typeface="+mn-lt"/>
                </a:rPr>
                <a:t>De – </a:t>
              </a:r>
              <a:r>
                <a:rPr lang="en-US" sz="1600" err="1">
                  <a:solidFill>
                    <a:srgbClr val="0C0C0C"/>
                  </a:solidFill>
                  <a:ea typeface="+mn-lt"/>
                  <a:cs typeface="+mn-lt"/>
                </a:rPr>
                <a:t>Demokraattisuus</a:t>
              </a:r>
              <a:endParaRPr lang="en-US" sz="1600">
                <a:ea typeface="+mn-lt"/>
                <a:cs typeface="+mn-lt"/>
              </a:endParaRPr>
            </a:p>
          </p:txBody>
        </p:sp>
        <p:sp>
          <p:nvSpPr>
            <p:cNvPr id="13" name="TextBox 12">
              <a:extLst>
                <a:ext uri="{FF2B5EF4-FFF2-40B4-BE49-F238E27FC236}">
                  <a16:creationId xmlns:a16="http://schemas.microsoft.com/office/drawing/2014/main" id="{DDAE5868-C36E-AF97-C4F0-6B06F96D4FA5}"/>
                </a:ext>
              </a:extLst>
            </p:cNvPr>
            <p:cNvSpPr txBox="1"/>
            <p:nvPr/>
          </p:nvSpPr>
          <p:spPr>
            <a:xfrm>
              <a:off x="4005327" y="4915806"/>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C0C0C"/>
                  </a:solidFill>
                  <a:effectLst/>
                  <a:uLnTx/>
                  <a:uFillTx/>
                  <a:latin typeface="Calibri" panose="020F0502020204030204"/>
                  <a:ea typeface="+mn-ea"/>
                  <a:cs typeface="Calibri"/>
                </a:rPr>
                <a:t>Ta – Tasa-</a:t>
              </a:r>
              <a:r>
                <a:rPr kumimoji="0" lang="en-US" sz="1600" b="0" i="0" u="none" strike="noStrike" kern="1200" cap="none" spc="0" normalizeH="0" baseline="0" noProof="0" err="1">
                  <a:ln>
                    <a:noFill/>
                  </a:ln>
                  <a:solidFill>
                    <a:srgbClr val="0C0C0C"/>
                  </a:solidFill>
                  <a:effectLst/>
                  <a:uLnTx/>
                  <a:uFillTx/>
                  <a:latin typeface="Calibri" panose="020F0502020204030204"/>
                  <a:ea typeface="+mn-ea"/>
                  <a:cs typeface="Calibri"/>
                </a:rPr>
                <a:t>arvo</a:t>
              </a:r>
              <a:endParaRPr lang="en-US" sz="1600" b="0" i="0" u="none" strike="noStrike" kern="1200" cap="none" spc="0" normalizeH="0" baseline="0" noProof="0">
                <a:ln>
                  <a:noFill/>
                </a:ln>
                <a:solidFill>
                  <a:srgbClr val="0C0C0C"/>
                </a:solidFill>
                <a:effectLst/>
                <a:uLnTx/>
                <a:uFillTx/>
                <a:latin typeface="Calibri" panose="020F0502020204030204"/>
                <a:cs typeface="Calibri"/>
              </a:endParaRPr>
            </a:p>
            <a:p>
              <a:pPr>
                <a:defRPr/>
              </a:pPr>
              <a:r>
                <a:rPr lang="en-US" sz="1600">
                  <a:solidFill>
                    <a:srgbClr val="0C0C0C"/>
                  </a:solidFill>
                  <a:ea typeface="+mn-lt"/>
                  <a:cs typeface="+mn-lt"/>
                </a:rPr>
                <a:t>Ty – </a:t>
              </a:r>
              <a:r>
                <a:rPr lang="en-US" sz="1600" err="1">
                  <a:solidFill>
                    <a:srgbClr val="0C0C0C"/>
                  </a:solidFill>
                  <a:ea typeface="+mn-lt"/>
                  <a:cs typeface="+mn-lt"/>
                </a:rPr>
                <a:t>Työllisyys</a:t>
              </a:r>
              <a:endParaRPr lang="en-US" sz="1600">
                <a:solidFill>
                  <a:srgbClr val="0C0C0C"/>
                </a:solidFill>
                <a:ea typeface="+mn-lt"/>
                <a:cs typeface="+mn-lt"/>
              </a:endParaRPr>
            </a:p>
            <a:p>
              <a:pPr>
                <a:defRPr/>
              </a:pPr>
              <a:r>
                <a:rPr lang="en-US" sz="1600">
                  <a:solidFill>
                    <a:srgbClr val="0C0C0C"/>
                  </a:solidFill>
                </a:rPr>
                <a:t>TE </a:t>
              </a:r>
              <a:r>
                <a:rPr lang="en-US" sz="1600">
                  <a:solidFill>
                    <a:srgbClr val="0C0C0C"/>
                  </a:solidFill>
                  <a:ea typeface="+mn-lt"/>
                  <a:cs typeface="Calibri" panose="020F0502020204030204"/>
                </a:rPr>
                <a:t>–</a:t>
              </a:r>
              <a:r>
                <a:rPr lang="en-US" sz="1600">
                  <a:solidFill>
                    <a:srgbClr val="0C0C0C"/>
                  </a:solidFill>
                </a:rPr>
                <a:t> </a:t>
              </a:r>
              <a:r>
                <a:rPr lang="en-US" sz="1600" err="1">
                  <a:solidFill>
                    <a:srgbClr val="0C0C0C"/>
                  </a:solidFill>
                </a:rPr>
                <a:t>Tyytyväisyys</a:t>
              </a:r>
              <a:r>
                <a:rPr lang="en-US" sz="1600">
                  <a:solidFill>
                    <a:srgbClr val="0C0C0C"/>
                  </a:solidFill>
                </a:rPr>
                <a:t> </a:t>
              </a:r>
              <a:r>
                <a:rPr lang="en-US" sz="1600" err="1">
                  <a:solidFill>
                    <a:srgbClr val="0C0C0C"/>
                  </a:solidFill>
                </a:rPr>
                <a:t>elämään</a:t>
              </a:r>
              <a:br>
                <a:rPr lang="en-US" sz="1600">
                  <a:cs typeface="Calibri"/>
                </a:rPr>
              </a:br>
              <a:r>
                <a:rPr lang="en-US" sz="1600">
                  <a:solidFill>
                    <a:srgbClr val="0C0C0C"/>
                  </a:solidFill>
                  <a:ea typeface="+mn-lt"/>
                  <a:cs typeface="+mn-lt"/>
                </a:rPr>
                <a:t>El – </a:t>
              </a:r>
              <a:r>
                <a:rPr lang="en-US" sz="1600" err="1">
                  <a:solidFill>
                    <a:srgbClr val="0C0C0C"/>
                  </a:solidFill>
                  <a:ea typeface="+mn-lt"/>
                  <a:cs typeface="+mn-lt"/>
                </a:rPr>
                <a:t>Elinajanodote</a:t>
              </a:r>
              <a:endParaRPr lang="en-US" sz="1600">
                <a:ea typeface="+mn-lt"/>
                <a:cs typeface="+mn-lt"/>
              </a:endParaRPr>
            </a:p>
            <a:p>
              <a:pPr lvl="0">
                <a:defRPr/>
              </a:pPr>
              <a:r>
                <a:rPr lang="en-US" sz="1600">
                  <a:solidFill>
                    <a:srgbClr val="0C0C0C"/>
                  </a:solidFill>
                </a:rPr>
                <a:t>Ra – </a:t>
              </a:r>
              <a:r>
                <a:rPr lang="en-US" sz="1600" err="1">
                  <a:solidFill>
                    <a:srgbClr val="0C0C0C"/>
                  </a:solidFill>
                </a:rPr>
                <a:t>Ravitsemus</a:t>
              </a:r>
              <a:endParaRPr lang="en-US" sz="1600">
                <a:solidFill>
                  <a:srgbClr val="0C0C0C"/>
                </a:solidFill>
                <a:cs typeface="Calibri"/>
              </a:endParaRPr>
            </a:p>
            <a:p>
              <a:pPr>
                <a:defRPr/>
              </a:pPr>
              <a:endParaRPr lang="en-US" sz="1600"/>
            </a:p>
          </p:txBody>
        </p:sp>
      </p:grpSp>
    </p:spTree>
    <p:extLst>
      <p:ext uri="{BB962C8B-B14F-4D97-AF65-F5344CB8AC3E}">
        <p14:creationId xmlns:p14="http://schemas.microsoft.com/office/powerpoint/2010/main" val="288804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15317-961F-DB46-B585-F561108B95AB}"/>
              </a:ext>
            </a:extLst>
          </p:cNvPr>
          <p:cNvSpPr>
            <a:spLocks noGrp="1"/>
          </p:cNvSpPr>
          <p:nvPr>
            <p:ph type="title"/>
          </p:nvPr>
        </p:nvSpPr>
        <p:spPr>
          <a:xfrm>
            <a:off x="800103" y="288929"/>
            <a:ext cx="10515600" cy="766279"/>
          </a:xfrm>
        </p:spPr>
        <p:txBody>
          <a:bodyPr>
            <a:normAutofit/>
          </a:bodyPr>
          <a:lstStyle/>
          <a:p>
            <a:pPr algn="ctr"/>
            <a:r>
              <a:rPr lang="fi-FI" dirty="0">
                <a:cs typeface="Calibri"/>
              </a:rPr>
              <a:t>Äärimmäinen köyhyys</a:t>
            </a:r>
            <a:endParaRPr lang="fi-FI" dirty="0"/>
          </a:p>
        </p:txBody>
      </p:sp>
      <p:pic>
        <p:nvPicPr>
          <p:cNvPr id="5" name="Picture 5">
            <a:extLst>
              <a:ext uri="{FF2B5EF4-FFF2-40B4-BE49-F238E27FC236}">
                <a16:creationId xmlns:a16="http://schemas.microsoft.com/office/drawing/2014/main" id="{E1F4B239-E6FC-620A-7E59-18E51DC66EA0}"/>
              </a:ext>
            </a:extLst>
          </p:cNvPr>
          <p:cNvPicPr>
            <a:picLocks noGrp="1" noChangeAspect="1"/>
          </p:cNvPicPr>
          <p:nvPr>
            <p:ph idx="1"/>
          </p:nvPr>
        </p:nvPicPr>
        <p:blipFill rotWithShape="1">
          <a:blip r:embed="rId3"/>
          <a:srcRect t="13590" r="-542" b="9743"/>
          <a:stretch/>
        </p:blipFill>
        <p:spPr>
          <a:xfrm>
            <a:off x="1336867" y="1463677"/>
            <a:ext cx="8836897" cy="4759994"/>
          </a:xfrm>
        </p:spPr>
      </p:pic>
      <p:pic>
        <p:nvPicPr>
          <p:cNvPr id="3" name="Picture 3">
            <a:extLst>
              <a:ext uri="{FF2B5EF4-FFF2-40B4-BE49-F238E27FC236}">
                <a16:creationId xmlns:a16="http://schemas.microsoft.com/office/drawing/2014/main" id="{FE30207E-B82C-52F8-7AAD-279E9EFD77FB}"/>
              </a:ext>
            </a:extLst>
          </p:cNvPr>
          <p:cNvPicPr>
            <a:picLocks noChangeAspect="1"/>
          </p:cNvPicPr>
          <p:nvPr/>
        </p:nvPicPr>
        <p:blipFill>
          <a:blip r:embed="rId4"/>
          <a:stretch>
            <a:fillRect/>
          </a:stretch>
        </p:blipFill>
        <p:spPr>
          <a:xfrm>
            <a:off x="10173419" y="5476247"/>
            <a:ext cx="1003541" cy="563768"/>
          </a:xfrm>
          <a:prstGeom prst="rect">
            <a:avLst/>
          </a:prstGeom>
        </p:spPr>
      </p:pic>
    </p:spTree>
    <p:extLst>
      <p:ext uri="{BB962C8B-B14F-4D97-AF65-F5344CB8AC3E}">
        <p14:creationId xmlns:p14="http://schemas.microsoft.com/office/powerpoint/2010/main" val="2624253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07F58C8-CA1D-07A4-6D05-A97DD67B18C2}"/>
              </a:ext>
            </a:extLst>
          </p:cNvPr>
          <p:cNvPicPr>
            <a:picLocks noChangeAspect="1"/>
          </p:cNvPicPr>
          <p:nvPr/>
        </p:nvPicPr>
        <p:blipFill rotWithShape="1">
          <a:blip r:embed="rId3"/>
          <a:srcRect t="12349" r="171" b="6538"/>
          <a:stretch/>
        </p:blipFill>
        <p:spPr>
          <a:xfrm>
            <a:off x="1547003" y="1051832"/>
            <a:ext cx="9112376" cy="5212566"/>
          </a:xfrm>
          <a:prstGeom prst="rect">
            <a:avLst/>
          </a:prstGeom>
        </p:spPr>
      </p:pic>
      <p:sp>
        <p:nvSpPr>
          <p:cNvPr id="4" name="Title 1">
            <a:extLst>
              <a:ext uri="{FF2B5EF4-FFF2-40B4-BE49-F238E27FC236}">
                <a16:creationId xmlns:a16="http://schemas.microsoft.com/office/drawing/2014/main" id="{FB17F61F-87C6-ADAC-4849-2D3BC12B717B}"/>
              </a:ext>
            </a:extLst>
          </p:cNvPr>
          <p:cNvSpPr txBox="1">
            <a:spLocks/>
          </p:cNvSpPr>
          <p:nvPr/>
        </p:nvSpPr>
        <p:spPr>
          <a:xfrm>
            <a:off x="800103" y="288929"/>
            <a:ext cx="10501223" cy="766279"/>
          </a:xfrm>
          <a:prstGeom prst="rect">
            <a:avLst/>
          </a:prstGeom>
        </p:spPr>
        <p:txBody>
          <a:bodyPr lIns="91440" tIns="45720" rIns="91440" bIns="45720" anchor="t">
            <a:normAutofit/>
          </a:bodyPr>
          <a:lst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a:lstStyle>
          <a:p>
            <a:pPr algn="ctr"/>
            <a:r>
              <a:rPr lang="fi-FI">
                <a:cs typeface="Calibri"/>
              </a:rPr>
              <a:t>Aliravitsemus</a:t>
            </a:r>
            <a:endParaRPr lang="fi-FI"/>
          </a:p>
        </p:txBody>
      </p:sp>
      <p:pic>
        <p:nvPicPr>
          <p:cNvPr id="6" name="Picture 3">
            <a:extLst>
              <a:ext uri="{FF2B5EF4-FFF2-40B4-BE49-F238E27FC236}">
                <a16:creationId xmlns:a16="http://schemas.microsoft.com/office/drawing/2014/main" id="{A88E0987-2C6A-A24A-AA38-A51CEF6C3333}"/>
              </a:ext>
            </a:extLst>
          </p:cNvPr>
          <p:cNvPicPr>
            <a:picLocks noChangeAspect="1"/>
          </p:cNvPicPr>
          <p:nvPr/>
        </p:nvPicPr>
        <p:blipFill>
          <a:blip r:embed="rId4"/>
          <a:stretch>
            <a:fillRect/>
          </a:stretch>
        </p:blipFill>
        <p:spPr>
          <a:xfrm>
            <a:off x="10173419" y="5476247"/>
            <a:ext cx="1003541" cy="563768"/>
          </a:xfrm>
          <a:prstGeom prst="rect">
            <a:avLst/>
          </a:prstGeom>
        </p:spPr>
      </p:pic>
    </p:spTree>
    <p:extLst>
      <p:ext uri="{BB962C8B-B14F-4D97-AF65-F5344CB8AC3E}">
        <p14:creationId xmlns:p14="http://schemas.microsoft.com/office/powerpoint/2010/main" val="2585122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ADD6D419-0D28-37A7-A460-E3EC3F316700}"/>
              </a:ext>
            </a:extLst>
          </p:cNvPr>
          <p:cNvPicPr>
            <a:picLocks noChangeAspect="1"/>
          </p:cNvPicPr>
          <p:nvPr/>
        </p:nvPicPr>
        <p:blipFill rotWithShape="1">
          <a:blip r:embed="rId3"/>
          <a:srcRect t="16162" r="166" b="9412"/>
          <a:stretch/>
        </p:blipFill>
        <p:spPr>
          <a:xfrm>
            <a:off x="1418765" y="1239155"/>
            <a:ext cx="9370475" cy="4924846"/>
          </a:xfrm>
          <a:prstGeom prst="rect">
            <a:avLst/>
          </a:prstGeom>
        </p:spPr>
      </p:pic>
      <p:sp>
        <p:nvSpPr>
          <p:cNvPr id="3" name="Title 1">
            <a:extLst>
              <a:ext uri="{FF2B5EF4-FFF2-40B4-BE49-F238E27FC236}">
                <a16:creationId xmlns:a16="http://schemas.microsoft.com/office/drawing/2014/main" id="{9605DE75-5164-016B-0E72-471CCE03E6F4}"/>
              </a:ext>
            </a:extLst>
          </p:cNvPr>
          <p:cNvSpPr txBox="1">
            <a:spLocks/>
          </p:cNvSpPr>
          <p:nvPr/>
        </p:nvSpPr>
        <p:spPr>
          <a:xfrm>
            <a:off x="800103" y="288929"/>
            <a:ext cx="10501223" cy="766279"/>
          </a:xfrm>
          <a:prstGeom prst="rect">
            <a:avLst/>
          </a:prstGeom>
        </p:spPr>
        <p:txBody>
          <a:bodyPr lIns="91440" tIns="45720" rIns="91440" bIns="45720" anchor="t">
            <a:normAutofit/>
          </a:bodyPr>
          <a:lst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a:lstStyle>
          <a:p>
            <a:pPr algn="ctr"/>
            <a:r>
              <a:rPr lang="fi-FI">
                <a:cs typeface="Calibri"/>
              </a:rPr>
              <a:t>Tyytyväisyys elämään</a:t>
            </a:r>
          </a:p>
        </p:txBody>
      </p:sp>
      <p:pic>
        <p:nvPicPr>
          <p:cNvPr id="6" name="Picture 3">
            <a:extLst>
              <a:ext uri="{FF2B5EF4-FFF2-40B4-BE49-F238E27FC236}">
                <a16:creationId xmlns:a16="http://schemas.microsoft.com/office/drawing/2014/main" id="{6DE96228-B987-D046-C58D-994A16475A71}"/>
              </a:ext>
            </a:extLst>
          </p:cNvPr>
          <p:cNvPicPr>
            <a:picLocks noChangeAspect="1"/>
          </p:cNvPicPr>
          <p:nvPr/>
        </p:nvPicPr>
        <p:blipFill>
          <a:blip r:embed="rId4"/>
          <a:stretch>
            <a:fillRect/>
          </a:stretch>
        </p:blipFill>
        <p:spPr>
          <a:xfrm>
            <a:off x="10173419" y="5476247"/>
            <a:ext cx="1003541" cy="563768"/>
          </a:xfrm>
          <a:prstGeom prst="rect">
            <a:avLst/>
          </a:prstGeom>
        </p:spPr>
      </p:pic>
    </p:spTree>
    <p:extLst>
      <p:ext uri="{BB962C8B-B14F-4D97-AF65-F5344CB8AC3E}">
        <p14:creationId xmlns:p14="http://schemas.microsoft.com/office/powerpoint/2010/main" val="4057738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5595F8CC-174A-420A-94A2-FBD38490F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627" y="1492078"/>
            <a:ext cx="4107023" cy="4346335"/>
          </a:xfrm>
          <a:prstGeom prst="rect">
            <a:avLst/>
          </a:prstGeom>
          <a:noFill/>
          <a:extLst>
            <a:ext uri="{909E8E84-426E-40DD-AFC4-6F175D3DCCD1}">
              <a14:hiddenFill xmlns:a14="http://schemas.microsoft.com/office/drawing/2010/main">
                <a:solidFill>
                  <a:srgbClr val="FFFFFF"/>
                </a:solidFill>
              </a14:hiddenFill>
            </a:ext>
          </a:extLst>
        </p:spPr>
      </p:pic>
      <p:sp>
        <p:nvSpPr>
          <p:cNvPr id="19" name="Tekstiruutu 18">
            <a:extLst>
              <a:ext uri="{FF2B5EF4-FFF2-40B4-BE49-F238E27FC236}">
                <a16:creationId xmlns:a16="http://schemas.microsoft.com/office/drawing/2014/main" id="{68ECCA46-B8F6-40E3-A7DA-BF47DA9AFEF7}"/>
              </a:ext>
            </a:extLst>
          </p:cNvPr>
          <p:cNvSpPr txBox="1"/>
          <p:nvPr/>
        </p:nvSpPr>
        <p:spPr>
          <a:xfrm>
            <a:off x="1119884" y="142880"/>
            <a:ext cx="2525106" cy="946181"/>
          </a:xfrm>
          <a:prstGeom prst="rect">
            <a:avLst/>
          </a:prstGeom>
          <a:noFill/>
          <a:ln>
            <a:noFill/>
          </a:ln>
        </p:spPr>
        <p:txBody>
          <a:bodyPr vert="horz" wrap="square" lIns="91440" tIns="45720" rIns="91440" bIns="45720" anchor="ctr" anchorCtr="0" compatLnSpc="1">
            <a:normAutofit/>
          </a:bodyPr>
          <a:lstStyle>
            <a:lvl1pPr marR="0" lvl="0" indent="0" algn="ctr" fontAlgn="auto">
              <a:lnSpc>
                <a:spcPct val="90000"/>
              </a:lnSpc>
              <a:spcBef>
                <a:spcPts val="0"/>
              </a:spcBef>
              <a:spcAft>
                <a:spcPts val="0"/>
              </a:spcAft>
              <a:buNone/>
              <a:tabLst/>
              <a:defRPr lang="fi-FI" sz="4400" b="1" i="0" u="none" strike="noStrike" cap="none" spc="0" baseline="0">
                <a:solidFill>
                  <a:srgbClr val="262728"/>
                </a:solidFill>
                <a:uFillTx/>
                <a:latin typeface="Calibri"/>
                <a:cs typeface="Calibri"/>
              </a:defRPr>
            </a:lvl1pPr>
          </a:lstStyle>
          <a:p>
            <a:r>
              <a:rPr lang="fi-FI" dirty="0"/>
              <a:t>Tansania</a:t>
            </a:r>
            <a:endParaRPr lang="en-US" dirty="0"/>
          </a:p>
        </p:txBody>
      </p:sp>
      <p:pic>
        <p:nvPicPr>
          <p:cNvPr id="3" name="Picture 2">
            <a:extLst>
              <a:ext uri="{FF2B5EF4-FFF2-40B4-BE49-F238E27FC236}">
                <a16:creationId xmlns:a16="http://schemas.microsoft.com/office/drawing/2014/main" id="{EAC6FB8D-576B-678D-7D35-611E8E6199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423"/>
          <a:stretch/>
        </p:blipFill>
        <p:spPr bwMode="auto">
          <a:xfrm>
            <a:off x="5125574" y="774309"/>
            <a:ext cx="7066426" cy="5385224"/>
          </a:xfrm>
          <a:prstGeom prst="rect">
            <a:avLst/>
          </a:prstGeom>
          <a:noFill/>
          <a:extLst>
            <a:ext uri="{909E8E84-426E-40DD-AFC4-6F175D3DCCD1}">
              <a14:hiddenFill xmlns:a14="http://schemas.microsoft.com/office/drawing/2010/main">
                <a:solidFill>
                  <a:srgbClr val="FFFFFF"/>
                </a:solidFill>
              </a14:hiddenFill>
            </a:ext>
          </a:extLst>
        </p:spPr>
      </p:pic>
      <p:sp>
        <p:nvSpPr>
          <p:cNvPr id="2" name="Tekstiruutu 15">
            <a:extLst>
              <a:ext uri="{FF2B5EF4-FFF2-40B4-BE49-F238E27FC236}">
                <a16:creationId xmlns:a16="http://schemas.microsoft.com/office/drawing/2014/main" id="{F5249FC8-2CCE-98C0-F8E5-DBDD1D39EF9E}"/>
              </a:ext>
            </a:extLst>
          </p:cNvPr>
          <p:cNvSpPr txBox="1"/>
          <p:nvPr/>
        </p:nvSpPr>
        <p:spPr>
          <a:xfrm>
            <a:off x="7743308" y="87809"/>
            <a:ext cx="2972638" cy="754672"/>
          </a:xfrm>
          <a:prstGeom prst="rect">
            <a:avLst/>
          </a:prstGeom>
          <a:noFill/>
          <a:ln>
            <a:noFill/>
          </a:ln>
        </p:spPr>
        <p:txBody>
          <a:bodyPr vert="horz" wrap="square" lIns="91440" tIns="45720" rIns="91440" bIns="45720" anchor="ctr" anchorCtr="0" compatLnSpc="1">
            <a:normAutofit/>
          </a:bodyPr>
          <a:lstStyle>
            <a:defPPr>
              <a:defRPr lang="fi-FI"/>
            </a:defPPr>
            <a:lvl1pPr marR="0" lvl="0" indent="0" algn="ctr" fontAlgn="auto">
              <a:lnSpc>
                <a:spcPct val="90000"/>
              </a:lnSpc>
              <a:spcBef>
                <a:spcPts val="0"/>
              </a:spcBef>
              <a:spcAft>
                <a:spcPts val="0"/>
              </a:spcAft>
              <a:buNone/>
              <a:tabLst/>
              <a:defRPr sz="4400" b="1" i="0" u="none" strike="noStrike" cap="none" spc="0" baseline="0">
                <a:solidFill>
                  <a:srgbClr val="262728"/>
                </a:solidFill>
                <a:uFillTx/>
                <a:latin typeface="Calibri"/>
                <a:cs typeface="Calibri"/>
              </a:defRPr>
            </a:lvl1pPr>
          </a:lstStyle>
          <a:p>
            <a:r>
              <a:rPr lang="fi-FI" dirty="0"/>
              <a:t>Suomi</a:t>
            </a:r>
          </a:p>
        </p:txBody>
      </p:sp>
    </p:spTree>
    <p:extLst>
      <p:ext uri="{BB962C8B-B14F-4D97-AF65-F5344CB8AC3E}">
        <p14:creationId xmlns:p14="http://schemas.microsoft.com/office/powerpoint/2010/main" val="3557470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C366083-6E0E-CD0F-635E-0E739602FCE0}"/>
              </a:ext>
            </a:extLst>
          </p:cNvPr>
          <p:cNvSpPr>
            <a:spLocks noGrp="1"/>
          </p:cNvSpPr>
          <p:nvPr>
            <p:ph type="title"/>
          </p:nvPr>
        </p:nvSpPr>
        <p:spPr/>
        <p:txBody>
          <a:bodyPr/>
          <a:lstStyle/>
          <a:p>
            <a:r>
              <a:rPr lang="fi-FI"/>
              <a:t>Opetusmateriaalin kuvaus</a:t>
            </a:r>
          </a:p>
        </p:txBody>
      </p:sp>
      <p:sp>
        <p:nvSpPr>
          <p:cNvPr id="5" name="Tekstin paikkamerkki 4">
            <a:extLst>
              <a:ext uri="{FF2B5EF4-FFF2-40B4-BE49-F238E27FC236}">
                <a16:creationId xmlns:a16="http://schemas.microsoft.com/office/drawing/2014/main" id="{39652645-E78C-A353-8C2F-C6D254EDC37B}"/>
              </a:ext>
            </a:extLst>
          </p:cNvPr>
          <p:cNvSpPr>
            <a:spLocks noGrp="1"/>
          </p:cNvSpPr>
          <p:nvPr>
            <p:ph type="body" sz="quarter" idx="10"/>
          </p:nvPr>
        </p:nvSpPr>
        <p:spPr/>
        <p:txBody>
          <a:bodyPr vert="horz" lIns="91440" tIns="45720" rIns="91440" bIns="45720" rtlCol="0" anchor="t">
            <a:normAutofit fontScale="92500" lnSpcReduction="20000"/>
          </a:bodyPr>
          <a:lstStyle/>
          <a:p>
            <a:pPr lvl="0">
              <a:lnSpc>
                <a:spcPct val="107000"/>
              </a:lnSpc>
            </a:pPr>
            <a:r>
              <a:rPr lang="fi-FI" b="1" dirty="0">
                <a:ea typeface="Open Sans Light"/>
                <a:cs typeface="Open Sans Light"/>
              </a:rPr>
              <a:t>Tavoite</a:t>
            </a:r>
            <a:r>
              <a:rPr lang="fi-FI" dirty="0">
                <a:ea typeface="Open Sans Light"/>
                <a:cs typeface="Open Sans Light"/>
              </a:rPr>
              <a:t>:  </a:t>
            </a:r>
          </a:p>
          <a:p>
            <a:pPr>
              <a:lnSpc>
                <a:spcPct val="107000"/>
              </a:lnSpc>
              <a:spcBef>
                <a:spcPts val="0"/>
              </a:spcBef>
            </a:pPr>
            <a:r>
              <a:rPr lang="fi-FI" sz="2000" kern="100" dirty="0">
                <a:solidFill>
                  <a:schemeClr val="tx1"/>
                </a:solidFill>
                <a:latin typeface="Calibri"/>
                <a:ea typeface="Calibri"/>
                <a:cs typeface="Arial"/>
              </a:rPr>
              <a:t>Tutustutaan kestävyys-käsitteeseen ja YK</a:t>
            </a:r>
            <a:r>
              <a:rPr lang="fi-FI" sz="2000" kern="100" dirty="0">
                <a:solidFill>
                  <a:schemeClr val="tx1"/>
                </a:solidFill>
                <a:effectLst/>
                <a:latin typeface="Calibri"/>
                <a:ea typeface="Calibri"/>
                <a:cs typeface="Arial"/>
              </a:rPr>
              <a:t>:n kestävän kehityksen </a:t>
            </a:r>
            <a:r>
              <a:rPr lang="fi-FI" sz="2000" kern="100" dirty="0">
                <a:solidFill>
                  <a:schemeClr val="tx1"/>
                </a:solidFill>
                <a:latin typeface="Calibri"/>
                <a:ea typeface="Calibri"/>
                <a:cs typeface="Arial"/>
              </a:rPr>
              <a:t>tavoitteisiin (</a:t>
            </a:r>
            <a:r>
              <a:rPr lang="fi-FI" sz="2000" kern="100" dirty="0">
                <a:solidFill>
                  <a:schemeClr val="tx1"/>
                </a:solidFill>
                <a:effectLst/>
                <a:latin typeface="Calibri"/>
                <a:ea typeface="Calibri"/>
                <a:cs typeface="Arial"/>
              </a:rPr>
              <a:t>Agenda 2030</a:t>
            </a:r>
            <a:r>
              <a:rPr lang="fi-FI" sz="2000" kern="100" dirty="0">
                <a:solidFill>
                  <a:schemeClr val="tx1"/>
                </a:solidFill>
                <a:latin typeface="Calibri"/>
                <a:ea typeface="Calibri"/>
                <a:cs typeface="Arial"/>
              </a:rPr>
              <a:t>).</a:t>
            </a:r>
            <a:endParaRPr lang="fi-FI" sz="2000" kern="100" dirty="0">
              <a:solidFill>
                <a:schemeClr val="tx1"/>
              </a:solidFill>
              <a:effectLst/>
              <a:latin typeface="Calibri"/>
              <a:ea typeface="Calibri"/>
              <a:cs typeface="Arial"/>
            </a:endParaRPr>
          </a:p>
          <a:p>
            <a:pPr>
              <a:lnSpc>
                <a:spcPct val="107000"/>
              </a:lnSpc>
              <a:spcBef>
                <a:spcPts val="0"/>
              </a:spcBef>
            </a:pPr>
            <a:r>
              <a:rPr lang="fi-FI" sz="2000" kern="100" dirty="0">
                <a:latin typeface="Calibri"/>
                <a:ea typeface="Calibri"/>
                <a:cs typeface="Arial"/>
              </a:rPr>
              <a:t>Tutustutaan ns. donitsimalliin, jossa ekologista ja sosiaalista kestävyyttä tarkastellaan yhdessä. </a:t>
            </a:r>
          </a:p>
          <a:p>
            <a:pPr>
              <a:lnSpc>
                <a:spcPct val="107000"/>
              </a:lnSpc>
              <a:spcBef>
                <a:spcPts val="0"/>
              </a:spcBef>
            </a:pPr>
            <a:r>
              <a:rPr lang="fi-FI" sz="2000" kern="100" dirty="0">
                <a:latin typeface="Calibri"/>
                <a:ea typeface="Calibri"/>
                <a:cs typeface="Arial"/>
              </a:rPr>
              <a:t>Tutustutaan ekologisen kestävyyden osa-alueisiin ja planeetan rajoihin eli ekologiseen kattoon. </a:t>
            </a:r>
          </a:p>
          <a:p>
            <a:pPr>
              <a:lnSpc>
                <a:spcPct val="107000"/>
              </a:lnSpc>
              <a:spcBef>
                <a:spcPts val="0"/>
              </a:spcBef>
            </a:pPr>
            <a:r>
              <a:rPr lang="fi-FI" sz="2000" kern="100" dirty="0">
                <a:latin typeface="Calibri"/>
                <a:ea typeface="Calibri"/>
                <a:cs typeface="Arial"/>
              </a:rPr>
              <a:t>Tutustutaan sosiaaliseen perustaan eli sosiaalisen kestävyyden eri osa-alueisiin.</a:t>
            </a:r>
          </a:p>
          <a:p>
            <a:pPr lvl="0">
              <a:lnSpc>
                <a:spcPct val="107000"/>
              </a:lnSpc>
              <a:spcBef>
                <a:spcPts val="0"/>
              </a:spcBef>
              <a:spcAft>
                <a:spcPts val="800"/>
              </a:spcAft>
            </a:pPr>
            <a:r>
              <a:rPr lang="fi-FI" sz="2000" kern="100" dirty="0">
                <a:effectLst/>
                <a:latin typeface="Calibri"/>
                <a:ea typeface="Calibri"/>
                <a:cs typeface="Arial"/>
              </a:rPr>
              <a:t>Pohditaan kestävän kehityksen tavoitteita ja keskeisiä toimintatapoja kestävyyden edistämiseen.</a:t>
            </a:r>
            <a:endParaRPr lang="fi-FI" sz="2000" dirty="0">
              <a:latin typeface="Calibri"/>
              <a:ea typeface="Calibri"/>
              <a:cs typeface="Arial"/>
            </a:endParaRPr>
          </a:p>
          <a:p>
            <a:r>
              <a:rPr lang="fi-FI" b="1" dirty="0">
                <a:ea typeface="Open Sans Light"/>
                <a:cs typeface="Calibri"/>
              </a:rPr>
              <a:t>Sisältö</a:t>
            </a:r>
            <a:r>
              <a:rPr lang="fi-FI" dirty="0">
                <a:ea typeface="Open Sans Light"/>
                <a:cs typeface="Calibri"/>
              </a:rPr>
              <a:t>: </a:t>
            </a:r>
          </a:p>
          <a:p>
            <a:r>
              <a:rPr lang="fi-FI" sz="2000" dirty="0">
                <a:effectLst/>
                <a:latin typeface="Calibri"/>
                <a:ea typeface="Calibri"/>
                <a:cs typeface="Arial"/>
              </a:rPr>
              <a:t>Materiaalissa (ppt) tutustutaan siihen, mitä on kestävyys ja mitkä ovat YK:n kestävän kehityksen tavoitteet. Tutustutaan myös planeetan rajoihin ja sosiaaliseen perustaan ns. donitsimallin avulla. Tehtävä kestävän kehityksen tavoitteista.</a:t>
            </a:r>
            <a:endParaRPr lang="fi-FI" sz="2000" b="1" dirty="0">
              <a:latin typeface="Calibri"/>
              <a:ea typeface="Calibri"/>
              <a:cs typeface="Arial"/>
            </a:endParaRPr>
          </a:p>
          <a:p>
            <a:r>
              <a:rPr lang="fi-FI" b="1" dirty="0">
                <a:ea typeface="Calibri"/>
                <a:cs typeface="Calibri"/>
              </a:rPr>
              <a:t>Kohderyhmät</a:t>
            </a:r>
            <a:r>
              <a:rPr lang="fi-FI" dirty="0">
                <a:ea typeface="Calibri"/>
                <a:cs typeface="Calibri"/>
              </a:rPr>
              <a:t>: </a:t>
            </a:r>
          </a:p>
          <a:p>
            <a:r>
              <a:rPr lang="fi-FI" sz="2000" dirty="0">
                <a:ea typeface="Calibri"/>
                <a:cs typeface="Calibri"/>
              </a:rPr>
              <a:t>Toinen aste (tutkintoon valmentava koulutus TUVA)</a:t>
            </a:r>
            <a:endParaRPr lang="fi-FI" sz="2000" dirty="0"/>
          </a:p>
          <a:p>
            <a:endParaRPr lang="fi-FI" dirty="0"/>
          </a:p>
        </p:txBody>
      </p:sp>
    </p:spTree>
    <p:extLst>
      <p:ext uri="{BB962C8B-B14F-4D97-AF65-F5344CB8AC3E}">
        <p14:creationId xmlns:p14="http://schemas.microsoft.com/office/powerpoint/2010/main" val="1135991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950B5629-89D8-8D52-F3C7-7E36272690B7}"/>
              </a:ext>
            </a:extLst>
          </p:cNvPr>
          <p:cNvSpPr>
            <a:spLocks noGrp="1"/>
          </p:cNvSpPr>
          <p:nvPr>
            <p:ph type="title"/>
          </p:nvPr>
        </p:nvSpPr>
        <p:spPr/>
        <p:txBody>
          <a:bodyPr/>
          <a:lstStyle/>
          <a:p>
            <a:r>
              <a:rPr lang="fi-FI">
                <a:solidFill>
                  <a:schemeClr val="bg1"/>
                </a:solidFill>
              </a:rPr>
              <a:t>Tehtävä 1.</a:t>
            </a:r>
          </a:p>
        </p:txBody>
      </p:sp>
      <p:sp>
        <p:nvSpPr>
          <p:cNvPr id="6" name="Sisällön paikkamerkki 5">
            <a:extLst>
              <a:ext uri="{FF2B5EF4-FFF2-40B4-BE49-F238E27FC236}">
                <a16:creationId xmlns:a16="http://schemas.microsoft.com/office/drawing/2014/main" id="{5A2A7DC8-5AFD-1F18-679E-290F5CA6E5D6}"/>
              </a:ext>
            </a:extLst>
          </p:cNvPr>
          <p:cNvSpPr>
            <a:spLocks noGrp="1"/>
          </p:cNvSpPr>
          <p:nvPr>
            <p:ph idx="4294967295"/>
          </p:nvPr>
        </p:nvSpPr>
        <p:spPr>
          <a:xfrm>
            <a:off x="820737" y="1605287"/>
            <a:ext cx="10550525" cy="4351338"/>
          </a:xfrm>
        </p:spPr>
        <p:txBody>
          <a:bodyPr/>
          <a:lstStyle/>
          <a:p>
            <a:r>
              <a:rPr lang="fi-FI">
                <a:solidFill>
                  <a:schemeClr val="bg1"/>
                </a:solidFill>
                <a:latin typeface="+mn-lt"/>
              </a:rPr>
              <a:t>Valitse kestävän kehityksen tavoitteista kolme itsellesi tärkeää tavoitetta. </a:t>
            </a:r>
          </a:p>
          <a:p>
            <a:r>
              <a:rPr lang="fi-FI">
                <a:solidFill>
                  <a:schemeClr val="bg1"/>
                </a:solidFill>
                <a:latin typeface="+mn-lt"/>
              </a:rPr>
              <a:t>Pohdi, miksi nämä tavoitteet ovat sinulle tärkeitä.</a:t>
            </a:r>
          </a:p>
          <a:p>
            <a:r>
              <a:rPr lang="fi-FI">
                <a:solidFill>
                  <a:schemeClr val="bg1"/>
                </a:solidFill>
                <a:latin typeface="+mn-lt"/>
              </a:rPr>
              <a:t>Keskustelkaa pienessä ryhmässä esiin tulleista ajatuksista.</a:t>
            </a:r>
          </a:p>
          <a:p>
            <a:r>
              <a:rPr lang="fi-FI">
                <a:solidFill>
                  <a:schemeClr val="bg1"/>
                </a:solidFill>
                <a:latin typeface="+mn-lt"/>
              </a:rPr>
              <a:t>Miten itse voisit edistää tavoitteiden toteutumista?</a:t>
            </a:r>
          </a:p>
          <a:p>
            <a:r>
              <a:rPr lang="fi-FI">
                <a:solidFill>
                  <a:schemeClr val="bg1"/>
                </a:solidFill>
                <a:latin typeface="+mn-lt"/>
              </a:rPr>
              <a:t>Mitkä kestävän kehityksen tavoitteista tulivat valituiksi? Jakakaa koko ryhmälle omat valintanne. </a:t>
            </a:r>
          </a:p>
        </p:txBody>
      </p:sp>
    </p:spTree>
    <p:extLst>
      <p:ext uri="{BB962C8B-B14F-4D97-AF65-F5344CB8AC3E}">
        <p14:creationId xmlns:p14="http://schemas.microsoft.com/office/powerpoint/2010/main" val="1845936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endParaRPr lang="en-US">
              <a:cs typeface="Calibri"/>
            </a:endParaRP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Tämä teos on lisensoitu </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Creative </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Commons</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Nimeä-</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EiKaupallinen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JaaSamoin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4.0 Kansainvälinen -lisenssillä</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a:t>
            </a:r>
            <a:endParaRPr kumimoji="0" lang="fi-FI"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534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normAutofit/>
          </a:bodyPr>
          <a:lstStyle/>
          <a:p>
            <a:r>
              <a:rPr lang="fi-FI"/>
              <a:t>Kestävyyden perusteet</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vert="horz" lIns="91440" tIns="45720" rIns="91440" bIns="45720" rtlCol="0" anchor="t">
            <a:normAutofit/>
          </a:bodyPr>
          <a:lstStyle/>
          <a:p>
            <a:r>
              <a:rPr lang="fi-FI">
                <a:ea typeface="Open Sans Light"/>
                <a:cs typeface="Open Sans Light"/>
              </a:rPr>
              <a:t>YTT Miikka Salo ja FT Mikael Puurtinen</a:t>
            </a:r>
          </a:p>
        </p:txBody>
      </p:sp>
    </p:spTree>
    <p:extLst>
      <p:ext uri="{BB962C8B-B14F-4D97-AF65-F5344CB8AC3E}">
        <p14:creationId xmlns:p14="http://schemas.microsoft.com/office/powerpoint/2010/main" val="2333256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fi-FI" dirty="0">
                <a:ea typeface="+mj-lt"/>
                <a:cs typeface="+mj-lt"/>
              </a:rPr>
              <a:t>Donitsitalous: </a:t>
            </a:r>
            <a:r>
              <a:rPr lang="fi-FI" dirty="0">
                <a:ea typeface="+mj-lt"/>
                <a:cs typeface="+mj-lt"/>
                <a:hlinkClick r:id="rId2"/>
              </a:rPr>
              <a:t>https://m3.jyu.fi/jyumv/ohjelmat/science/muut/polku-2.0/vastuullisuus-yrityksen-arjessa-verkkototeutuksen-tallenteet/recording-04-07-2023-09.15</a:t>
            </a:r>
            <a:r>
              <a:rPr lang="fi-FI" dirty="0">
                <a:ea typeface="+mj-lt"/>
                <a:cs typeface="+mj-lt"/>
              </a:rPr>
              <a:t> </a:t>
            </a:r>
            <a:endParaRPr lang="fi-FI" dirty="0"/>
          </a:p>
          <a:p>
            <a:endParaRPr lang="fi-FI" dirty="0">
              <a:ea typeface="+mj-lt"/>
              <a:cs typeface="+mj-lt"/>
            </a:endParaRPr>
          </a:p>
        </p:txBody>
      </p:sp>
    </p:spTree>
    <p:extLst>
      <p:ext uri="{BB962C8B-B14F-4D97-AF65-F5344CB8AC3E}">
        <p14:creationId xmlns:p14="http://schemas.microsoft.com/office/powerpoint/2010/main" val="4141067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838200" y="292559"/>
            <a:ext cx="10515600" cy="984700"/>
          </a:xfrm>
        </p:spPr>
        <p:txBody>
          <a:bodyPr/>
          <a:lstStyle/>
          <a:p>
            <a:pPr algn="ctr"/>
            <a:r>
              <a:rPr lang="fi-FI" b="0"/>
              <a:t>Mitä kestävyys on?</a:t>
            </a:r>
          </a:p>
        </p:txBody>
      </p:sp>
      <p:sp>
        <p:nvSpPr>
          <p:cNvPr id="3" name="Content Placeholder 6">
            <a:extLst>
              <a:ext uri="{FF2B5EF4-FFF2-40B4-BE49-F238E27FC236}">
                <a16:creationId xmlns:a16="http://schemas.microsoft.com/office/drawing/2014/main" id="{860C1726-4DE3-42EF-950F-8D81EB9718C9}"/>
              </a:ext>
            </a:extLst>
          </p:cNvPr>
          <p:cNvSpPr txBox="1">
            <a:spLocks noGrp="1"/>
          </p:cNvSpPr>
          <p:nvPr>
            <p:ph idx="1"/>
          </p:nvPr>
        </p:nvSpPr>
        <p:spPr>
          <a:xfrm>
            <a:off x="1582057" y="1669142"/>
            <a:ext cx="9931403" cy="4377192"/>
          </a:xfrm>
        </p:spPr>
        <p:txBody>
          <a:bodyPr>
            <a:normAutofit/>
          </a:bodyPr>
          <a:lstStyle/>
          <a:p>
            <a:pPr marL="0" lvl="0" indent="0">
              <a:buNone/>
            </a:pPr>
            <a:r>
              <a:rPr lang="fi-FI" sz="3600"/>
              <a:t>"Kestävä kehitys on kehitystä, joka tyydyttää nykyhetken tarpeet viemättä tulevilta sukupolvilta mahdollisuutta tyydyttää omat tarpeensa." </a:t>
            </a:r>
          </a:p>
          <a:p>
            <a:pPr marL="0" lvl="0" indent="0">
              <a:buNone/>
            </a:pPr>
            <a:endParaRPr lang="fi-FI" sz="2800"/>
          </a:p>
          <a:p>
            <a:pPr marL="0" lvl="0" indent="0">
              <a:buNone/>
            </a:pPr>
            <a:r>
              <a:rPr lang="fi-FI" sz="2800"/>
              <a:t> </a:t>
            </a:r>
            <a:r>
              <a:rPr lang="fi-FI" sz="2800" i="1"/>
              <a:t>- Brundtlandin komissio vuonna 1987 -</a:t>
            </a:r>
          </a:p>
        </p:txBody>
      </p:sp>
    </p:spTree>
    <p:extLst>
      <p:ext uri="{BB962C8B-B14F-4D97-AF65-F5344CB8AC3E}">
        <p14:creationId xmlns:p14="http://schemas.microsoft.com/office/powerpoint/2010/main" val="1471286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A20ED-8FEC-A3FB-DD27-02CEEA8DF566}"/>
              </a:ext>
            </a:extLst>
          </p:cNvPr>
          <p:cNvSpPr>
            <a:spLocks noGrp="1"/>
          </p:cNvSpPr>
          <p:nvPr>
            <p:ph type="title"/>
          </p:nvPr>
        </p:nvSpPr>
        <p:spPr/>
        <p:txBody>
          <a:bodyPr/>
          <a:lstStyle/>
          <a:p>
            <a:r>
              <a:rPr lang="fi-FI"/>
              <a:t>Kestävän kehityksen kolme ulottuvuutta</a:t>
            </a:r>
          </a:p>
        </p:txBody>
      </p:sp>
      <p:pic>
        <p:nvPicPr>
          <p:cNvPr id="8" name="Content Placeholder 7" descr="Kuvassa kestävän kehityksen kolme ulottuvuutta esitetään rakennuksena, jossa kolme kestävyyden pilaria, eli sosiaalinen, ekologinen ja taloudellinen kannattelevat kestävän kehityksen kattoa.">
            <a:extLst>
              <a:ext uri="{FF2B5EF4-FFF2-40B4-BE49-F238E27FC236}">
                <a16:creationId xmlns:a16="http://schemas.microsoft.com/office/drawing/2014/main" id="{5BE00B96-A89B-2B36-451B-3BBB0B0663A9}"/>
              </a:ext>
            </a:extLst>
          </p:cNvPr>
          <p:cNvPicPr>
            <a:picLocks noGrp="1" noChangeAspect="1"/>
          </p:cNvPicPr>
          <p:nvPr>
            <p:ph idx="1"/>
          </p:nvPr>
        </p:nvPicPr>
        <p:blipFill>
          <a:blip r:embed="rId3"/>
          <a:stretch>
            <a:fillRect/>
          </a:stretch>
        </p:blipFill>
        <p:spPr>
          <a:xfrm>
            <a:off x="1132633" y="1825625"/>
            <a:ext cx="4592734" cy="4351338"/>
          </a:xfrm>
        </p:spPr>
      </p:pic>
      <p:sp>
        <p:nvSpPr>
          <p:cNvPr id="4" name="AutoShape 2">
            <a:extLst>
              <a:ext uri="{FF2B5EF4-FFF2-40B4-BE49-F238E27FC236}">
                <a16:creationId xmlns:a16="http://schemas.microsoft.com/office/drawing/2014/main" id="{0D49AB06-A15C-C1FA-D79D-8DE96C47FB8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pic>
        <p:nvPicPr>
          <p:cNvPr id="11" name="Content Placeholder 10" descr="Kuvassa kestävän kehityksen kolme ulottuvuutta esitetään kolmena sisäkkäisenä pallona, jossa uloimpana on ekologinen, keskellä sosiaalinen ja sisimpänä taloudellinen ulottuvuus">
            <a:extLst>
              <a:ext uri="{FF2B5EF4-FFF2-40B4-BE49-F238E27FC236}">
                <a16:creationId xmlns:a16="http://schemas.microsoft.com/office/drawing/2014/main" id="{78D53609-8B5D-C31A-0B5E-A275D3F3CBE4}"/>
              </a:ext>
            </a:extLst>
          </p:cNvPr>
          <p:cNvPicPr>
            <a:picLocks noGrp="1" noChangeAspect="1"/>
          </p:cNvPicPr>
          <p:nvPr>
            <p:ph idx="2"/>
          </p:nvPr>
        </p:nvPicPr>
        <p:blipFill>
          <a:blip r:embed="rId4"/>
          <a:stretch>
            <a:fillRect/>
          </a:stretch>
        </p:blipFill>
        <p:spPr>
          <a:xfrm>
            <a:off x="6409368" y="1825625"/>
            <a:ext cx="4707263" cy="4351338"/>
          </a:xfrm>
        </p:spPr>
      </p:pic>
    </p:spTree>
    <p:extLst>
      <p:ext uri="{BB962C8B-B14F-4D97-AF65-F5344CB8AC3E}">
        <p14:creationId xmlns:p14="http://schemas.microsoft.com/office/powerpoint/2010/main" val="3139538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Kuvassa esitetään YK:n 17 kestävän kehityksen tavoitteen kuvakkeet.">
            <a:extLst>
              <a:ext uri="{FF2B5EF4-FFF2-40B4-BE49-F238E27FC236}">
                <a16:creationId xmlns:a16="http://schemas.microsoft.com/office/drawing/2014/main" id="{C6EB6D08-D5C8-4625-87DC-CF768C8FD2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7" t="6834" r="734" b="6477"/>
          <a:stretch/>
        </p:blipFill>
        <p:spPr bwMode="auto">
          <a:xfrm>
            <a:off x="354224" y="1325366"/>
            <a:ext cx="7886261" cy="48362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354225" y="387234"/>
            <a:ext cx="11665788" cy="1123067"/>
          </a:xfrm>
        </p:spPr>
        <p:txBody>
          <a:bodyPr>
            <a:normAutofit/>
          </a:bodyPr>
          <a:lstStyle/>
          <a:p>
            <a:r>
              <a:rPr lang="fi-FI" dirty="0"/>
              <a:t>YK:n kestävän kehityksen tavoitteet, Agenda2030 </a:t>
            </a:r>
            <a:endParaRPr lang="fi-FI" dirty="0">
              <a:cs typeface="Calibri"/>
            </a:endParaRPr>
          </a:p>
        </p:txBody>
      </p:sp>
      <p:sp>
        <p:nvSpPr>
          <p:cNvPr id="4" name="Tekstiruutu 3">
            <a:extLst>
              <a:ext uri="{FF2B5EF4-FFF2-40B4-BE49-F238E27FC236}">
                <a16:creationId xmlns:a16="http://schemas.microsoft.com/office/drawing/2014/main" id="{AF3BA1D8-45B1-58B6-4C1E-AE1092293100}"/>
              </a:ext>
            </a:extLst>
          </p:cNvPr>
          <p:cNvSpPr txBox="1"/>
          <p:nvPr/>
        </p:nvSpPr>
        <p:spPr>
          <a:xfrm>
            <a:off x="8933276" y="4216183"/>
            <a:ext cx="2736210" cy="1754326"/>
          </a:xfrm>
          <a:prstGeom prst="rect">
            <a:avLst/>
          </a:prstGeom>
          <a:noFill/>
        </p:spPr>
        <p:txBody>
          <a:bodyPr wrap="square">
            <a:spAutoFit/>
          </a:bodyPr>
          <a:lstStyle/>
          <a:p>
            <a:r>
              <a:rPr lang="fi-FI" sz="1800" dirty="0">
                <a:hlinkClick r:id="rId4"/>
              </a:rPr>
              <a:t>Agenda 2030 kestävän kehityksen tavoitteet - Ulkoministeriö (um.fi)</a:t>
            </a:r>
            <a:r>
              <a:rPr lang="fi-FI" sz="1800" dirty="0"/>
              <a:t>		</a:t>
            </a:r>
            <a:r>
              <a:rPr lang="fi-FI" sz="1800" dirty="0">
                <a:hlinkClick r:id="rId5"/>
              </a:rPr>
              <a:t> https://www.un.org/sustainabledevelopment/</a:t>
            </a:r>
            <a:r>
              <a:rPr lang="fi-FI" sz="1800" dirty="0"/>
              <a:t> </a:t>
            </a:r>
            <a:endParaRPr lang="fi-FI" dirty="0"/>
          </a:p>
        </p:txBody>
      </p:sp>
    </p:spTree>
    <p:extLst>
      <p:ext uri="{BB962C8B-B14F-4D97-AF65-F5344CB8AC3E}">
        <p14:creationId xmlns:p14="http://schemas.microsoft.com/office/powerpoint/2010/main" val="1970156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Kuvassa esitetään 17 kestävän kehityksen tavoitetta hääkakkua muistuttavana kolmena kerroksena, joista alimpana on ekologinen kerros, keskellä sosiaalinen kerros ja ylimpänä taloudellinen kerros.">
            <a:extLst>
              <a:ext uri="{FF2B5EF4-FFF2-40B4-BE49-F238E27FC236}">
                <a16:creationId xmlns:a16="http://schemas.microsoft.com/office/drawing/2014/main" id="{D66B72F3-4EBE-1CD1-E019-FDA0E8C2B8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481" y="1308822"/>
            <a:ext cx="7263108" cy="50743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E150CDE-EEB9-D796-6FE8-890D753EBE21}"/>
              </a:ext>
            </a:extLst>
          </p:cNvPr>
          <p:cNvSpPr>
            <a:spLocks noGrp="1"/>
          </p:cNvSpPr>
          <p:nvPr>
            <p:ph type="title"/>
          </p:nvPr>
        </p:nvSpPr>
        <p:spPr>
          <a:xfrm>
            <a:off x="512196" y="114603"/>
            <a:ext cx="10515600" cy="1061053"/>
          </a:xfrm>
          <a:noFill/>
          <a:ln>
            <a:noFill/>
          </a:ln>
        </p:spPr>
        <p:txBody>
          <a:bodyPr vert="horz" wrap="square" lIns="91440" tIns="45720" rIns="91440" bIns="45720" anchor="ctr" anchorCtr="0" compatLnSpc="1">
            <a:normAutofit fontScale="90000"/>
          </a:bodyPr>
          <a:lstStyle/>
          <a:p>
            <a:pPr>
              <a:spcBef>
                <a:spcPts val="0"/>
              </a:spcBef>
            </a:pPr>
            <a:br>
              <a:rPr lang="fi-FI" b="1" dirty="0">
                <a:solidFill>
                  <a:srgbClr val="262728"/>
                </a:solidFill>
                <a:latin typeface="Calibri"/>
              </a:rPr>
            </a:br>
            <a:br>
              <a:rPr lang="fi-FI" b="1" dirty="0">
                <a:solidFill>
                  <a:srgbClr val="262728"/>
                </a:solidFill>
                <a:latin typeface="Calibri"/>
              </a:rPr>
            </a:br>
            <a:r>
              <a:rPr lang="fi-FI" b="1" dirty="0">
                <a:solidFill>
                  <a:srgbClr val="262728"/>
                </a:solidFill>
                <a:latin typeface="Calibri"/>
              </a:rPr>
              <a:t>Kestävän kehityksen "hääkakku"</a:t>
            </a:r>
            <a:br>
              <a:rPr lang="fi-FI" b="1" dirty="0">
                <a:solidFill>
                  <a:srgbClr val="262728"/>
                </a:solidFill>
                <a:latin typeface="Calibri"/>
              </a:rPr>
            </a:br>
            <a:endParaRPr lang="fi-FI" b="1" dirty="0">
              <a:solidFill>
                <a:srgbClr val="262728"/>
              </a:solidFill>
              <a:latin typeface="Calibri"/>
            </a:endParaRPr>
          </a:p>
        </p:txBody>
      </p:sp>
      <p:sp>
        <p:nvSpPr>
          <p:cNvPr id="4" name="TextBox 3">
            <a:extLst>
              <a:ext uri="{FF2B5EF4-FFF2-40B4-BE49-F238E27FC236}">
                <a16:creationId xmlns:a16="http://schemas.microsoft.com/office/drawing/2014/main" id="{E86F3640-03B2-1CBE-6420-447049F474FE}"/>
              </a:ext>
            </a:extLst>
          </p:cNvPr>
          <p:cNvSpPr txBox="1"/>
          <p:nvPr/>
        </p:nvSpPr>
        <p:spPr>
          <a:xfrm>
            <a:off x="7412966" y="5644550"/>
            <a:ext cx="4324708"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262728"/>
                </a:solidFill>
                <a:cs typeface="Segoe UI"/>
                <a:hlinkClick r:id="rId4"/>
              </a:rPr>
              <a:t>https://www.stockholmresilience.org/research/research-news/2016-06-14-how-food-connects-all-the-sdgs.html</a:t>
            </a:r>
            <a:r>
              <a:rPr lang="en-US" sz="1400">
                <a:cs typeface="Segoe UI"/>
                <a:hlinkClick r:id="rId4"/>
              </a:rPr>
              <a:t>​</a:t>
            </a:r>
            <a:r>
              <a:rPr lang="en-US" sz="1400">
                <a:cs typeface="Segoe UI"/>
              </a:rPr>
              <a:t> </a:t>
            </a:r>
            <a:endParaRPr lang="en-US" sz="1400"/>
          </a:p>
          <a:p>
            <a:r>
              <a:rPr lang="en-US" sz="1400">
                <a:cs typeface="Segoe UI"/>
              </a:rPr>
              <a:t>​</a:t>
            </a:r>
          </a:p>
        </p:txBody>
      </p:sp>
    </p:spTree>
    <p:extLst>
      <p:ext uri="{BB962C8B-B14F-4D97-AF65-F5344CB8AC3E}">
        <p14:creationId xmlns:p14="http://schemas.microsoft.com/office/powerpoint/2010/main" val="2494916322"/>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ukautettu suunnittelumalli">
  <a:themeElements>
    <a:clrScheme name="POLKUKARTTA VÄRIT">
      <a:dk1>
        <a:srgbClr val="393A3C"/>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 powerpoint -pohja_OPETUSKÄYTTÖÖN.pptx" id="{CD19CE07-3FF7-430C-9DA5-A4F0AE45581B}" vid="{4AC73760-F468-4FE6-9A8C-AB766B5FC88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AFB9775-C465-45E9-BD66-9DA8CF26A522}">
  <ds:schemaRefs>
    <ds:schemaRef ds:uri="http://schemas.microsoft.com/sharepoint/v3/contenttype/forms"/>
  </ds:schemaRefs>
</ds:datastoreItem>
</file>

<file path=customXml/itemProps2.xml><?xml version="1.0" encoding="utf-8"?>
<ds:datastoreItem xmlns:ds="http://schemas.openxmlformats.org/officeDocument/2006/customXml" ds:itemID="{058F4ED7-E3BF-4B2D-BAD8-76B66061A2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BC93C4-2553-4FCD-9AEF-A5B16EAE70FC}">
  <ds:schemaRefs>
    <ds:schemaRef ds:uri="503b9d93-8403-4a46-a24c-0a6129fcdba3"/>
    <ds:schemaRef ds:uri="http://schemas.microsoft.com/office/infopath/2007/PartnerControls"/>
    <ds:schemaRef ds:uri="http://purl.org/dc/dcmitype/"/>
    <ds:schemaRef ds:uri="http://schemas.microsoft.com/office/2006/documentManagement/types"/>
    <ds:schemaRef ds:uri="http://purl.org/dc/elements/1.1/"/>
    <ds:schemaRef ds:uri="28107539-3d8a-449e-a535-c91582e78a7d"/>
    <ds:schemaRef ds:uri="http://www.w3.org/XML/1998/namespace"/>
    <ds:schemaRef ds:uri="http://purl.org/dc/terms/"/>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0</TotalTime>
  <Words>3456</Words>
  <Application>Microsoft Office PowerPoint</Application>
  <PresentationFormat>Laajakuva</PresentationFormat>
  <Paragraphs>243</Paragraphs>
  <Slides>20</Slides>
  <Notes>14</Notes>
  <HiddenSlides>0</HiddenSlides>
  <MMClips>0</MMClips>
  <ScaleCrop>false</ScaleCrop>
  <HeadingPairs>
    <vt:vector size="6" baseType="variant">
      <vt:variant>
        <vt:lpstr>Käytetyt fontit</vt:lpstr>
      </vt:variant>
      <vt:variant>
        <vt:i4>8</vt:i4>
      </vt:variant>
      <vt:variant>
        <vt:lpstr>Teema</vt:lpstr>
      </vt:variant>
      <vt:variant>
        <vt:i4>5</vt:i4>
      </vt:variant>
      <vt:variant>
        <vt:lpstr>Dian otsikot</vt:lpstr>
      </vt:variant>
      <vt:variant>
        <vt:i4>20</vt:i4>
      </vt:variant>
    </vt:vector>
  </HeadingPairs>
  <TitlesOfParts>
    <vt:vector size="33" baseType="lpstr">
      <vt:lpstr>Arial</vt:lpstr>
      <vt:lpstr>Arial,Sans-Serif</vt:lpstr>
      <vt:lpstr>Calibri</vt:lpstr>
      <vt:lpstr>Calibri Light</vt:lpstr>
      <vt:lpstr>Lato</vt:lpstr>
      <vt:lpstr>Open Sans Light</vt:lpstr>
      <vt:lpstr>source sans pro</vt:lpstr>
      <vt:lpstr>Times New Roman</vt:lpstr>
      <vt:lpstr>1_Mukautettu suunnittelumalli</vt:lpstr>
      <vt:lpstr>2_Mukautettu suunnittelumalli</vt:lpstr>
      <vt:lpstr>1_Mukautettu suunnittelumalli</vt:lpstr>
      <vt:lpstr>3_Mukautettu suunnittelumalli</vt:lpstr>
      <vt:lpstr>Office Theme</vt:lpstr>
      <vt:lpstr>Ekologinen kestävyys</vt:lpstr>
      <vt:lpstr>Opetusmateriaalin kuvaus</vt:lpstr>
      <vt:lpstr>Lisenssiehdot</vt:lpstr>
      <vt:lpstr>Kestävyyden perusteet</vt:lpstr>
      <vt:lpstr>Diasettiin liittyvä video</vt:lpstr>
      <vt:lpstr>Mitä kestävyys on?</vt:lpstr>
      <vt:lpstr>Kestävän kehityksen kolme ulottuvuutta</vt:lpstr>
      <vt:lpstr>YK:n kestävän kehityksen tavoitteet, Agenda2030 </vt:lpstr>
      <vt:lpstr>  Kestävän kehityksen "hääkakku" </vt:lpstr>
      <vt:lpstr>PowerPoint-esitys</vt:lpstr>
      <vt:lpstr>Planeetan rajat (”ekologinen katto”)</vt:lpstr>
      <vt:lpstr>Hiilidioksidipitoisuus on räjähtävässä kasvussa</vt:lpstr>
      <vt:lpstr>Energian kulutus kasvaa</vt:lpstr>
      <vt:lpstr>Planeetan rajat (”ekologinen katto”)</vt:lpstr>
      <vt:lpstr>Sosiaalinen perusta</vt:lpstr>
      <vt:lpstr>Äärimmäinen köyhyys</vt:lpstr>
      <vt:lpstr>PowerPoint-esitys</vt:lpstr>
      <vt:lpstr>PowerPoint-esitys</vt:lpstr>
      <vt:lpstr>PowerPoint-esitys</vt:lpstr>
      <vt:lpstr>Tehtävä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Lasse Eskola</dc:creator>
  <cp:lastModifiedBy>Hakanen, Miia-Susanna</cp:lastModifiedBy>
  <cp:revision>13</cp:revision>
  <dcterms:created xsi:type="dcterms:W3CDTF">2020-12-14T09:47:31Z</dcterms:created>
  <dcterms:modified xsi:type="dcterms:W3CDTF">2023-08-29T08:53:09Z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y fmtid="{D5CDD505-2E9C-101B-9397-08002B2CF9AE}" pid="4" name="MSIP_Label_1da9c32a-bfae-405a-8b24-7b98e9ab8c95_Enabled">
    <vt:lpwstr>true</vt:lpwstr>
  </property>
  <property fmtid="{D5CDD505-2E9C-101B-9397-08002B2CF9AE}" pid="5" name="MSIP_Label_1da9c32a-bfae-405a-8b24-7b98e9ab8c95_SetDate">
    <vt:lpwstr>2023-06-20T12:21:43Z</vt:lpwstr>
  </property>
  <property fmtid="{D5CDD505-2E9C-101B-9397-08002B2CF9AE}" pid="6" name="MSIP_Label_1da9c32a-bfae-405a-8b24-7b98e9ab8c95_Method">
    <vt:lpwstr>Standard</vt:lpwstr>
  </property>
  <property fmtid="{D5CDD505-2E9C-101B-9397-08002B2CF9AE}" pid="7" name="MSIP_Label_1da9c32a-bfae-405a-8b24-7b98e9ab8c95_Name">
    <vt:lpwstr>Poke oletus</vt:lpwstr>
  </property>
  <property fmtid="{D5CDD505-2E9C-101B-9397-08002B2CF9AE}" pid="8" name="MSIP_Label_1da9c32a-bfae-405a-8b24-7b98e9ab8c95_SiteId">
    <vt:lpwstr>d9b5edb3-7859-4978-89c3-cadf9e5176b7</vt:lpwstr>
  </property>
  <property fmtid="{D5CDD505-2E9C-101B-9397-08002B2CF9AE}" pid="9" name="MSIP_Label_1da9c32a-bfae-405a-8b24-7b98e9ab8c95_ActionId">
    <vt:lpwstr>33133aa1-c9da-4264-95b3-2421cbb9a304</vt:lpwstr>
  </property>
  <property fmtid="{D5CDD505-2E9C-101B-9397-08002B2CF9AE}" pid="10" name="MSIP_Label_1da9c32a-bfae-405a-8b24-7b98e9ab8c95_ContentBits">
    <vt:lpwstr>0</vt:lpwstr>
  </property>
</Properties>
</file>