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 id="2147484412" r:id="rId5"/>
  </p:sldMasterIdLst>
  <p:notesMasterIdLst>
    <p:notesMasterId r:id="rId172"/>
  </p:notesMasterIdLst>
  <p:sldIdLst>
    <p:sldId id="598" r:id="rId6"/>
    <p:sldId id="261" r:id="rId7"/>
    <p:sldId id="382" r:id="rId8"/>
    <p:sldId id="606" r:id="rId9"/>
    <p:sldId id="347" r:id="rId10"/>
    <p:sldId id="326" r:id="rId11"/>
    <p:sldId id="367" r:id="rId12"/>
    <p:sldId id="335" r:id="rId13"/>
    <p:sldId id="370" r:id="rId14"/>
    <p:sldId id="354" r:id="rId15"/>
    <p:sldId id="343" r:id="rId16"/>
    <p:sldId id="383" r:id="rId17"/>
    <p:sldId id="359" r:id="rId18"/>
    <p:sldId id="360" r:id="rId19"/>
    <p:sldId id="361" r:id="rId20"/>
    <p:sldId id="362" r:id="rId21"/>
    <p:sldId id="384" r:id="rId22"/>
    <p:sldId id="607" r:id="rId23"/>
    <p:sldId id="351" r:id="rId24"/>
    <p:sldId id="397" r:id="rId25"/>
    <p:sldId id="337" r:id="rId26"/>
    <p:sldId id="338" r:id="rId27"/>
    <p:sldId id="344" r:id="rId28"/>
    <p:sldId id="398" r:id="rId29"/>
    <p:sldId id="399" r:id="rId30"/>
    <p:sldId id="279" r:id="rId31"/>
    <p:sldId id="400" r:id="rId32"/>
    <p:sldId id="424" r:id="rId33"/>
    <p:sldId id="436" r:id="rId34"/>
    <p:sldId id="404" r:id="rId35"/>
    <p:sldId id="608" r:id="rId36"/>
    <p:sldId id="437" r:id="rId37"/>
    <p:sldId id="438" r:id="rId38"/>
    <p:sldId id="401" r:id="rId39"/>
    <p:sldId id="406" r:id="rId40"/>
    <p:sldId id="405" r:id="rId41"/>
    <p:sldId id="439" r:id="rId42"/>
    <p:sldId id="440" r:id="rId43"/>
    <p:sldId id="376" r:id="rId44"/>
    <p:sldId id="441" r:id="rId45"/>
    <p:sldId id="372" r:id="rId46"/>
    <p:sldId id="407" r:id="rId47"/>
    <p:sldId id="262" r:id="rId48"/>
    <p:sldId id="609" r:id="rId49"/>
    <p:sldId id="393" r:id="rId50"/>
    <p:sldId id="394" r:id="rId51"/>
    <p:sldId id="444" r:id="rId52"/>
    <p:sldId id="428" r:id="rId53"/>
    <p:sldId id="445" r:id="rId54"/>
    <p:sldId id="446" r:id="rId55"/>
    <p:sldId id="429" r:id="rId56"/>
    <p:sldId id="390" r:id="rId57"/>
    <p:sldId id="430" r:id="rId58"/>
    <p:sldId id="391" r:id="rId59"/>
    <p:sldId id="431" r:id="rId60"/>
    <p:sldId id="392" r:id="rId61"/>
    <p:sldId id="402" r:id="rId62"/>
    <p:sldId id="257" r:id="rId63"/>
    <p:sldId id="432" r:id="rId64"/>
    <p:sldId id="610" r:id="rId65"/>
    <p:sldId id="447" r:id="rId66"/>
    <p:sldId id="448" r:id="rId67"/>
    <p:sldId id="273" r:id="rId68"/>
    <p:sldId id="277" r:id="rId69"/>
    <p:sldId id="281" r:id="rId70"/>
    <p:sldId id="282" r:id="rId71"/>
    <p:sldId id="269" r:id="rId72"/>
    <p:sldId id="449" r:id="rId73"/>
    <p:sldId id="272" r:id="rId74"/>
    <p:sldId id="270" r:id="rId75"/>
    <p:sldId id="452" r:id="rId76"/>
    <p:sldId id="611" r:id="rId77"/>
    <p:sldId id="453" r:id="rId78"/>
    <p:sldId id="454" r:id="rId79"/>
    <p:sldId id="271" r:id="rId80"/>
    <p:sldId id="455" r:id="rId81"/>
    <p:sldId id="456" r:id="rId82"/>
    <p:sldId id="264" r:id="rId83"/>
    <p:sldId id="267" r:id="rId84"/>
    <p:sldId id="275" r:id="rId85"/>
    <p:sldId id="276" r:id="rId86"/>
    <p:sldId id="274" r:id="rId87"/>
    <p:sldId id="599" r:id="rId88"/>
    <p:sldId id="612" r:id="rId89"/>
    <p:sldId id="601" r:id="rId90"/>
    <p:sldId id="602" r:id="rId91"/>
    <p:sldId id="603" r:id="rId92"/>
    <p:sldId id="442" r:id="rId93"/>
    <p:sldId id="605" r:id="rId94"/>
    <p:sldId id="462" r:id="rId95"/>
    <p:sldId id="613" r:id="rId96"/>
    <p:sldId id="463" r:id="rId97"/>
    <p:sldId id="464" r:id="rId98"/>
    <p:sldId id="465" r:id="rId99"/>
    <p:sldId id="265" r:id="rId100"/>
    <p:sldId id="466" r:id="rId101"/>
    <p:sldId id="258" r:id="rId102"/>
    <p:sldId id="614" r:id="rId103"/>
    <p:sldId id="283" r:id="rId104"/>
    <p:sldId id="469" r:id="rId105"/>
    <p:sldId id="284" r:id="rId106"/>
    <p:sldId id="378" r:id="rId107"/>
    <p:sldId id="379" r:id="rId108"/>
    <p:sldId id="385" r:id="rId109"/>
    <p:sldId id="386" r:id="rId110"/>
    <p:sldId id="470" r:id="rId111"/>
    <p:sldId id="471" r:id="rId112"/>
    <p:sldId id="472" r:id="rId113"/>
    <p:sldId id="473" r:id="rId114"/>
    <p:sldId id="474" r:id="rId115"/>
    <p:sldId id="387" r:id="rId116"/>
    <p:sldId id="615" r:id="rId117"/>
    <p:sldId id="475" r:id="rId118"/>
    <p:sldId id="388" r:id="rId119"/>
    <p:sldId id="476" r:id="rId120"/>
    <p:sldId id="477" r:id="rId121"/>
    <p:sldId id="389" r:id="rId122"/>
    <p:sldId id="478" r:id="rId123"/>
    <p:sldId id="263" r:id="rId124"/>
    <p:sldId id="266" r:id="rId125"/>
    <p:sldId id="479" r:id="rId126"/>
    <p:sldId id="480" r:id="rId127"/>
    <p:sldId id="268" r:id="rId128"/>
    <p:sldId id="481" r:id="rId129"/>
    <p:sldId id="482" r:id="rId130"/>
    <p:sldId id="483" r:id="rId131"/>
    <p:sldId id="616" r:id="rId132"/>
    <p:sldId id="280" r:id="rId133"/>
    <p:sldId id="484" r:id="rId134"/>
    <p:sldId id="485" r:id="rId135"/>
    <p:sldId id="313" r:id="rId136"/>
    <p:sldId id="317" r:id="rId137"/>
    <p:sldId id="486" r:id="rId138"/>
    <p:sldId id="487" r:id="rId139"/>
    <p:sldId id="318" r:id="rId140"/>
    <p:sldId id="488" r:id="rId141"/>
    <p:sldId id="433" r:id="rId142"/>
    <p:sldId id="489" r:id="rId143"/>
    <p:sldId id="490" r:id="rId144"/>
    <p:sldId id="435" r:id="rId145"/>
    <p:sldId id="491" r:id="rId146"/>
    <p:sldId id="573" r:id="rId147"/>
    <p:sldId id="617" r:id="rId148"/>
    <p:sldId id="574" r:id="rId149"/>
    <p:sldId id="575" r:id="rId150"/>
    <p:sldId id="576" r:id="rId151"/>
    <p:sldId id="577" r:id="rId152"/>
    <p:sldId id="578" r:id="rId153"/>
    <p:sldId id="579" r:id="rId154"/>
    <p:sldId id="580" r:id="rId155"/>
    <p:sldId id="581" r:id="rId156"/>
    <p:sldId id="278" r:id="rId157"/>
    <p:sldId id="582" r:id="rId158"/>
    <p:sldId id="583" r:id="rId159"/>
    <p:sldId id="584" r:id="rId160"/>
    <p:sldId id="618" r:id="rId161"/>
    <p:sldId id="585" r:id="rId162"/>
    <p:sldId id="331" r:id="rId163"/>
    <p:sldId id="586" r:id="rId164"/>
    <p:sldId id="330" r:id="rId165"/>
    <p:sldId id="333" r:id="rId166"/>
    <p:sldId id="334" r:id="rId167"/>
    <p:sldId id="587" r:id="rId168"/>
    <p:sldId id="588" r:id="rId169"/>
    <p:sldId id="589" r:id="rId170"/>
    <p:sldId id="590" r:id="rId171"/>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72551B-85D2-3095-5266-C230D5997E26}" name="Kuula Anna-Stina" initials="KA" userId="S::anna-stina.kuula_jamk.fi#ext#@jyu.onmicrosoft.com::e380df2a-2705-451c-92da-028c0f5390d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180080"/>
    <a:srgbClr val="262728"/>
    <a:srgbClr val="2E54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D8443E-4BB1-A9C0-EB55-088D90796379}" v="85" dt="2023-08-22T09:45:22.619"/>
    <p1510:client id="{9516172D-C119-4793-A98D-C92500FDB3D4}" v="43" dt="2023-08-07T08:32:53.681"/>
  </p1510:revLst>
</p1510:revInfo>
</file>

<file path=ppt/tableStyles.xml><?xml version="1.0" encoding="utf-8"?>
<a:tblStyleLst xmlns:a="http://schemas.openxmlformats.org/drawingml/2006/main" def="{5C22544A-7EE6-4342-B048-85BDC9FD1C3A}">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8" y="9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38" Type="http://schemas.openxmlformats.org/officeDocument/2006/relationships/slide" Target="slides/slide133.xml"/><Relationship Id="rId159" Type="http://schemas.openxmlformats.org/officeDocument/2006/relationships/slide" Target="slides/slide154.xml"/><Relationship Id="rId170" Type="http://schemas.openxmlformats.org/officeDocument/2006/relationships/slide" Target="slides/slide165.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53" Type="http://schemas.openxmlformats.org/officeDocument/2006/relationships/slide" Target="slides/slide48.xml"/><Relationship Id="rId74" Type="http://schemas.openxmlformats.org/officeDocument/2006/relationships/slide" Target="slides/slide69.xml"/><Relationship Id="rId128" Type="http://schemas.openxmlformats.org/officeDocument/2006/relationships/slide" Target="slides/slide123.xml"/><Relationship Id="rId149" Type="http://schemas.openxmlformats.org/officeDocument/2006/relationships/slide" Target="slides/slide144.xml"/><Relationship Id="rId5" Type="http://schemas.openxmlformats.org/officeDocument/2006/relationships/slideMaster" Target="slideMasters/slideMaster2.xml"/><Relationship Id="rId95" Type="http://schemas.openxmlformats.org/officeDocument/2006/relationships/slide" Target="slides/slide90.xml"/><Relationship Id="rId160" Type="http://schemas.openxmlformats.org/officeDocument/2006/relationships/slide" Target="slides/slide155.xml"/><Relationship Id="rId22" Type="http://schemas.openxmlformats.org/officeDocument/2006/relationships/slide" Target="slides/slide17.xml"/><Relationship Id="rId43" Type="http://schemas.openxmlformats.org/officeDocument/2006/relationships/slide" Target="slides/slide38.xml"/><Relationship Id="rId64" Type="http://schemas.openxmlformats.org/officeDocument/2006/relationships/slide" Target="slides/slide59.xml"/><Relationship Id="rId118" Type="http://schemas.openxmlformats.org/officeDocument/2006/relationships/slide" Target="slides/slide113.xml"/><Relationship Id="rId139" Type="http://schemas.openxmlformats.org/officeDocument/2006/relationships/slide" Target="slides/slide134.xml"/><Relationship Id="rId85" Type="http://schemas.openxmlformats.org/officeDocument/2006/relationships/slide" Target="slides/slide80.xml"/><Relationship Id="rId150" Type="http://schemas.openxmlformats.org/officeDocument/2006/relationships/slide" Target="slides/slide145.xml"/><Relationship Id="rId171" Type="http://schemas.openxmlformats.org/officeDocument/2006/relationships/slide" Target="slides/slide166.xml"/><Relationship Id="rId12" Type="http://schemas.openxmlformats.org/officeDocument/2006/relationships/slide" Target="slides/slide7.xml"/><Relationship Id="rId33" Type="http://schemas.openxmlformats.org/officeDocument/2006/relationships/slide" Target="slides/slide28.xml"/><Relationship Id="rId108" Type="http://schemas.openxmlformats.org/officeDocument/2006/relationships/slide" Target="slides/slide103.xml"/><Relationship Id="rId129" Type="http://schemas.openxmlformats.org/officeDocument/2006/relationships/slide" Target="slides/slide124.xml"/><Relationship Id="rId54" Type="http://schemas.openxmlformats.org/officeDocument/2006/relationships/slide" Target="slides/slide49.xml"/><Relationship Id="rId75" Type="http://schemas.openxmlformats.org/officeDocument/2006/relationships/slide" Target="slides/slide70.xml"/><Relationship Id="rId96" Type="http://schemas.openxmlformats.org/officeDocument/2006/relationships/slide" Target="slides/slide91.xml"/><Relationship Id="rId140" Type="http://schemas.openxmlformats.org/officeDocument/2006/relationships/slide" Target="slides/slide135.xml"/><Relationship Id="rId161" Type="http://schemas.openxmlformats.org/officeDocument/2006/relationships/slide" Target="slides/slide156.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130" Type="http://schemas.openxmlformats.org/officeDocument/2006/relationships/slide" Target="slides/slide125.xml"/><Relationship Id="rId135" Type="http://schemas.openxmlformats.org/officeDocument/2006/relationships/slide" Target="slides/slide130.xml"/><Relationship Id="rId151" Type="http://schemas.openxmlformats.org/officeDocument/2006/relationships/slide" Target="slides/slide146.xml"/><Relationship Id="rId156" Type="http://schemas.openxmlformats.org/officeDocument/2006/relationships/slide" Target="slides/slide151.xml"/><Relationship Id="rId177" Type="http://schemas.microsoft.com/office/2015/10/relationships/revisionInfo" Target="revisionInfo.xml"/><Relationship Id="rId172" Type="http://schemas.openxmlformats.org/officeDocument/2006/relationships/notesMaster" Target="notesMasters/notesMaster1.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slide" Target="slides/slide136.xml"/><Relationship Id="rId146" Type="http://schemas.openxmlformats.org/officeDocument/2006/relationships/slide" Target="slides/slide141.xml"/><Relationship Id="rId167" Type="http://schemas.openxmlformats.org/officeDocument/2006/relationships/slide" Target="slides/slide162.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162" Type="http://schemas.openxmlformats.org/officeDocument/2006/relationships/slide" Target="slides/slide15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157" Type="http://schemas.openxmlformats.org/officeDocument/2006/relationships/slide" Target="slides/slide152.xml"/><Relationship Id="rId178" Type="http://schemas.microsoft.com/office/2018/10/relationships/authors" Target="authors.xml"/><Relationship Id="rId61" Type="http://schemas.openxmlformats.org/officeDocument/2006/relationships/slide" Target="slides/slide56.xml"/><Relationship Id="rId82" Type="http://schemas.openxmlformats.org/officeDocument/2006/relationships/slide" Target="slides/slide77.xml"/><Relationship Id="rId152" Type="http://schemas.openxmlformats.org/officeDocument/2006/relationships/slide" Target="slides/slide147.xml"/><Relationship Id="rId173" Type="http://schemas.openxmlformats.org/officeDocument/2006/relationships/presProps" Target="presProps.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slide" Target="slides/slide142.xml"/><Relationship Id="rId168" Type="http://schemas.openxmlformats.org/officeDocument/2006/relationships/slide" Target="slides/slide163.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 Id="rId163" Type="http://schemas.openxmlformats.org/officeDocument/2006/relationships/slide" Target="slides/slide158.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158" Type="http://schemas.openxmlformats.org/officeDocument/2006/relationships/slide" Target="slides/slide153.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3" Type="http://schemas.openxmlformats.org/officeDocument/2006/relationships/slide" Target="slides/slide148.xml"/><Relationship Id="rId174" Type="http://schemas.openxmlformats.org/officeDocument/2006/relationships/viewProps" Target="viewProps.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43" Type="http://schemas.openxmlformats.org/officeDocument/2006/relationships/slide" Target="slides/slide138.xml"/><Relationship Id="rId148" Type="http://schemas.openxmlformats.org/officeDocument/2006/relationships/slide" Target="slides/slide143.xml"/><Relationship Id="rId164" Type="http://schemas.openxmlformats.org/officeDocument/2006/relationships/slide" Target="slides/slide159.xml"/><Relationship Id="rId169" Type="http://schemas.openxmlformats.org/officeDocument/2006/relationships/slide" Target="slides/slide164.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54" Type="http://schemas.openxmlformats.org/officeDocument/2006/relationships/slide" Target="slides/slide149.xml"/><Relationship Id="rId175" Type="http://schemas.openxmlformats.org/officeDocument/2006/relationships/theme" Target="theme/theme1.xml"/><Relationship Id="rId16" Type="http://schemas.openxmlformats.org/officeDocument/2006/relationships/slide" Target="slides/slide11.xml"/><Relationship Id="rId37" Type="http://schemas.openxmlformats.org/officeDocument/2006/relationships/slide" Target="slides/slide32.xml"/><Relationship Id="rId58" Type="http://schemas.openxmlformats.org/officeDocument/2006/relationships/slide" Target="slides/slide53.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44" Type="http://schemas.openxmlformats.org/officeDocument/2006/relationships/slide" Target="slides/slide139.xml"/><Relationship Id="rId90" Type="http://schemas.openxmlformats.org/officeDocument/2006/relationships/slide" Target="slides/slide85.xml"/><Relationship Id="rId165" Type="http://schemas.openxmlformats.org/officeDocument/2006/relationships/slide" Target="slides/slide160.xml"/><Relationship Id="rId27" Type="http://schemas.openxmlformats.org/officeDocument/2006/relationships/slide" Target="slides/slide22.xml"/><Relationship Id="rId48" Type="http://schemas.openxmlformats.org/officeDocument/2006/relationships/slide" Target="slides/slide43.xml"/><Relationship Id="rId69" Type="http://schemas.openxmlformats.org/officeDocument/2006/relationships/slide" Target="slides/slide64.xml"/><Relationship Id="rId113" Type="http://schemas.openxmlformats.org/officeDocument/2006/relationships/slide" Target="slides/slide108.xml"/><Relationship Id="rId134" Type="http://schemas.openxmlformats.org/officeDocument/2006/relationships/slide" Target="slides/slide129.xml"/><Relationship Id="rId80" Type="http://schemas.openxmlformats.org/officeDocument/2006/relationships/slide" Target="slides/slide75.xml"/><Relationship Id="rId155" Type="http://schemas.openxmlformats.org/officeDocument/2006/relationships/slide" Target="slides/slide150.xml"/><Relationship Id="rId176" Type="http://schemas.openxmlformats.org/officeDocument/2006/relationships/tableStyles" Target="tableStyles.xml"/><Relationship Id="rId17" Type="http://schemas.openxmlformats.org/officeDocument/2006/relationships/slide" Target="slides/slide12.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24" Type="http://schemas.openxmlformats.org/officeDocument/2006/relationships/slide" Target="slides/slide119.xml"/><Relationship Id="rId70" Type="http://schemas.openxmlformats.org/officeDocument/2006/relationships/slide" Target="slides/slide65.xml"/><Relationship Id="rId91" Type="http://schemas.openxmlformats.org/officeDocument/2006/relationships/slide" Target="slides/slide86.xml"/><Relationship Id="rId145" Type="http://schemas.openxmlformats.org/officeDocument/2006/relationships/slide" Target="slides/slide140.xml"/><Relationship Id="rId166" Type="http://schemas.openxmlformats.org/officeDocument/2006/relationships/slide" Target="slides/slide161.xml"/><Relationship Id="rId1" Type="http://schemas.openxmlformats.org/officeDocument/2006/relationships/customXml" Target="../customXml/item1.xml"/></Relationships>
</file>

<file path=ppt/charts/_rels/chart1.xml.rels><?xml version="1.0" encoding="UTF-8" standalone="yes"?>
<Relationships xmlns="http://schemas.openxmlformats.org/package/2006/relationships"><Relationship Id="rId3" Type="http://schemas.openxmlformats.org/officeDocument/2006/relationships/oleObject" Target="https://jyu-my.sharepoint.com/personal/pahejaak_jyu_fi/Documents/kaavioita-faktalaatikoita/kaavio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Ty&#246;kirja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Ty&#246;kirja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jyu-my.sharepoint.com/personal/pahejaak_jyu_fi/Documents/kaavioita-faktalaatikoita/raaka-aineriskit.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jyu-my.sharepoint.com/personal/pahejaak_jyu_fi/Documents/kaavioita-faktalaatikoita/j&#228;tetilastot2020_tilastokesku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jyu-my.sharepoint.com/personal/pahejaak_jyu_fi/Documents/kaavioita-faktalaatikoita/j&#228;tetilastot2020_tilastokesku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jyu-my.sharepoint.com/personal/pahejaak_jyu_fi/Documents/kaavioita-faktalaatikoita/muovi_globaali.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jyu-my.sharepoint.com/personal/pahejaak_jyu_fi/Documents/kaavioita-faktalaatikoita/muovi_globaali.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jyu-my.sharepoint.com/personal/pahejaak_jyu_fi/Documents/kaavioita-faktalaatikoita/muovi_globaali.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Taul1!$C$2</c:f>
              <c:strCache>
                <c:ptCount val="1"/>
                <c:pt idx="0">
                  <c:v>1970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i-FI"/>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Taul1!$B$3:$B$8</c:f>
              <c:strCache>
                <c:ptCount val="6"/>
                <c:pt idx="0">
                  <c:v>Biomassa</c:v>
                </c:pt>
                <c:pt idx="1">
                  <c:v>Metallit</c:v>
                </c:pt>
                <c:pt idx="2">
                  <c:v>Fossiiliset</c:v>
                </c:pt>
                <c:pt idx="3">
                  <c:v>Ei-metalliset</c:v>
                </c:pt>
                <c:pt idx="5">
                  <c:v>Väkiluku (mrd.)</c:v>
                </c:pt>
              </c:strCache>
            </c:strRef>
          </c:cat>
          <c:val>
            <c:numRef>
              <c:f>Taul1!$C$3:$C$8</c:f>
              <c:numCache>
                <c:formatCode>General</c:formatCode>
                <c:ptCount val="6"/>
                <c:pt idx="0">
                  <c:v>9</c:v>
                </c:pt>
                <c:pt idx="1">
                  <c:v>2.6</c:v>
                </c:pt>
                <c:pt idx="2">
                  <c:v>6</c:v>
                </c:pt>
                <c:pt idx="3">
                  <c:v>9</c:v>
                </c:pt>
                <c:pt idx="5">
                  <c:v>3.7</c:v>
                </c:pt>
              </c:numCache>
            </c:numRef>
          </c:val>
          <c:extLst>
            <c:ext xmlns:c16="http://schemas.microsoft.com/office/drawing/2014/chart" uri="{C3380CC4-5D6E-409C-BE32-E72D297353CC}">
              <c16:uniqueId val="{00000000-28C3-494C-8EEF-4FFAFDB477E8}"/>
            </c:ext>
          </c:extLst>
        </c:ser>
        <c:ser>
          <c:idx val="1"/>
          <c:order val="1"/>
          <c:tx>
            <c:strRef>
              <c:f>Taul1!$D$2</c:f>
              <c:strCache>
                <c:ptCount val="1"/>
                <c:pt idx="0">
                  <c:v>2017</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i-FI"/>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Taul1!$B$3:$B$8</c:f>
              <c:strCache>
                <c:ptCount val="6"/>
                <c:pt idx="0">
                  <c:v>Biomassa</c:v>
                </c:pt>
                <c:pt idx="1">
                  <c:v>Metallit</c:v>
                </c:pt>
                <c:pt idx="2">
                  <c:v>Fossiiliset</c:v>
                </c:pt>
                <c:pt idx="3">
                  <c:v>Ei-metalliset</c:v>
                </c:pt>
                <c:pt idx="5">
                  <c:v>Väkiluku (mrd.)</c:v>
                </c:pt>
              </c:strCache>
            </c:strRef>
          </c:cat>
          <c:val>
            <c:numRef>
              <c:f>Taul1!$D$3:$D$8</c:f>
              <c:numCache>
                <c:formatCode>General</c:formatCode>
                <c:ptCount val="6"/>
                <c:pt idx="0">
                  <c:v>24</c:v>
                </c:pt>
                <c:pt idx="1">
                  <c:v>9.1</c:v>
                </c:pt>
                <c:pt idx="2">
                  <c:v>15</c:v>
                </c:pt>
                <c:pt idx="3">
                  <c:v>44</c:v>
                </c:pt>
                <c:pt idx="5">
                  <c:v>7.6</c:v>
                </c:pt>
              </c:numCache>
            </c:numRef>
          </c:val>
          <c:extLst>
            <c:ext xmlns:c16="http://schemas.microsoft.com/office/drawing/2014/chart" uri="{C3380CC4-5D6E-409C-BE32-E72D297353CC}">
              <c16:uniqueId val="{00000001-28C3-494C-8EEF-4FFAFDB477E8}"/>
            </c:ext>
          </c:extLst>
        </c:ser>
        <c:dLbls>
          <c:dLblPos val="outEnd"/>
          <c:showLegendKey val="0"/>
          <c:showVal val="1"/>
          <c:showCatName val="0"/>
          <c:showSerName val="0"/>
          <c:showPercent val="0"/>
          <c:showBubbleSize val="0"/>
        </c:dLbls>
        <c:gapWidth val="219"/>
        <c:overlap val="-27"/>
        <c:axId val="426186303"/>
        <c:axId val="426186719"/>
      </c:barChart>
      <c:catAx>
        <c:axId val="4261863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426186719"/>
        <c:crosses val="autoZero"/>
        <c:auto val="1"/>
        <c:lblAlgn val="ctr"/>
        <c:lblOffset val="100"/>
        <c:noMultiLvlLbl val="0"/>
      </c:catAx>
      <c:valAx>
        <c:axId val="42618671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i-FI"/>
                  <a:t>Miljardia</a:t>
                </a:r>
                <a:r>
                  <a:rPr lang="fi-FI" baseline="0"/>
                  <a:t> tonnia</a:t>
                </a:r>
                <a:endParaRPr lang="fi-FI"/>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i-FI"/>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42618630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showDLblsOverMax val="0"/>
  </c:chart>
  <c:spPr>
    <a:noFill/>
    <a:ln>
      <a:noFill/>
    </a:ln>
    <a:effectLst/>
  </c:spPr>
  <c:txPr>
    <a:bodyPr/>
    <a:lstStyle/>
    <a:p>
      <a:pPr>
        <a:defRPr/>
      </a:pPr>
      <a:endParaRPr lang="fi-FI"/>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explosion val="12"/>
            <c:spPr>
              <a:solidFill>
                <a:schemeClr val="accent1"/>
              </a:solidFill>
              <a:ln w="19050">
                <a:solidFill>
                  <a:schemeClr val="lt1"/>
                </a:solidFill>
              </a:ln>
              <a:effectLst/>
            </c:spPr>
            <c:extLst>
              <c:ext xmlns:c16="http://schemas.microsoft.com/office/drawing/2014/chart" uri="{C3380CC4-5D6E-409C-BE32-E72D297353CC}">
                <c16:uniqueId val="{00000001-A3F3-4D44-8D4C-9C93209C0EF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3F3-4D44-8D4C-9C93209C0EF8}"/>
              </c:ext>
            </c:extLst>
          </c:dPt>
          <c:cat>
            <c:strRef>
              <c:f>Taul1!$C$4:$C$5</c:f>
              <c:strCache>
                <c:ptCount val="2"/>
                <c:pt idx="0">
                  <c:v>materiaalit</c:v>
                </c:pt>
                <c:pt idx="1">
                  <c:v>muut</c:v>
                </c:pt>
              </c:strCache>
            </c:strRef>
          </c:cat>
          <c:val>
            <c:numRef>
              <c:f>Taul1!$D$4:$D$5</c:f>
              <c:numCache>
                <c:formatCode>General</c:formatCode>
                <c:ptCount val="2"/>
                <c:pt idx="0">
                  <c:v>5</c:v>
                </c:pt>
                <c:pt idx="1">
                  <c:v>30</c:v>
                </c:pt>
              </c:numCache>
            </c:numRef>
          </c:val>
          <c:extLst>
            <c:ext xmlns:c16="http://schemas.microsoft.com/office/drawing/2014/chart" uri="{C3380CC4-5D6E-409C-BE32-E72D297353CC}">
              <c16:uniqueId val="{00000004-A3F3-4D44-8D4C-9C93209C0EF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11"/>
          <c:dPt>
            <c:idx val="0"/>
            <c:bubble3D val="0"/>
            <c:explosion val="0"/>
            <c:spPr>
              <a:solidFill>
                <a:schemeClr val="accent1"/>
              </a:solidFill>
              <a:ln w="19050">
                <a:solidFill>
                  <a:schemeClr val="lt1"/>
                </a:solidFill>
              </a:ln>
              <a:effectLst/>
            </c:spPr>
            <c:extLst>
              <c:ext xmlns:c16="http://schemas.microsoft.com/office/drawing/2014/chart" uri="{C3380CC4-5D6E-409C-BE32-E72D297353CC}">
                <c16:uniqueId val="{00000001-0C45-4B25-97CB-323B4551930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C45-4B25-97CB-323B4551930E}"/>
              </c:ext>
            </c:extLst>
          </c:dPt>
          <c:cat>
            <c:strRef>
              <c:f>Taul1!$K$4:$K$5</c:f>
              <c:strCache>
                <c:ptCount val="2"/>
                <c:pt idx="0">
                  <c:v>materiaalit</c:v>
                </c:pt>
                <c:pt idx="1">
                  <c:v>muut</c:v>
                </c:pt>
              </c:strCache>
            </c:strRef>
          </c:cat>
          <c:val>
            <c:numRef>
              <c:f>Taul1!$L$4:$L$5</c:f>
              <c:numCache>
                <c:formatCode>General</c:formatCode>
                <c:ptCount val="2"/>
                <c:pt idx="0">
                  <c:v>11.5</c:v>
                </c:pt>
                <c:pt idx="1">
                  <c:v>37.5</c:v>
                </c:pt>
              </c:numCache>
            </c:numRef>
          </c:val>
          <c:extLst>
            <c:ext xmlns:c16="http://schemas.microsoft.com/office/drawing/2014/chart" uri="{C3380CC4-5D6E-409C-BE32-E72D297353CC}">
              <c16:uniqueId val="{00000004-0C45-4B25-97CB-323B4551930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C159-417E-8FBF-8F50D5A28BA0}"/>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C159-417E-8FBF-8F50D5A28BA0}"/>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C159-417E-8FBF-8F50D5A28BA0}"/>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C159-417E-8FBF-8F50D5A28BA0}"/>
              </c:ext>
            </c:extLst>
          </c:dPt>
          <c:dPt>
            <c:idx val="4"/>
            <c:bubble3D val="0"/>
            <c:explosion val="33"/>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C159-417E-8FBF-8F50D5A28BA0}"/>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1-C159-417E-8FBF-8F50D5A28BA0}"/>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3-C159-417E-8FBF-8F50D5A28BA0}"/>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5-C159-417E-8FBF-8F50D5A28BA0}"/>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7-C159-417E-8FBF-8F50D5A28BA0}"/>
                </c:ext>
              </c:extLst>
            </c:dLbl>
            <c:dLbl>
              <c:idx val="4"/>
              <c:delete val="1"/>
              <c:extLst>
                <c:ext xmlns:c15="http://schemas.microsoft.com/office/drawing/2012/chart" uri="{CE6537A1-D6FC-4f65-9D91-7224C49458BB}"/>
                <c:ext xmlns:c16="http://schemas.microsoft.com/office/drawing/2014/chart" uri="{C3380CC4-5D6E-409C-BE32-E72D297353CC}">
                  <c16:uniqueId val="{00000009-C159-417E-8FBF-8F50D5A28BA0}"/>
                </c:ext>
              </c:extLst>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Taul1!$B$25:$B$29</c:f>
              <c:strCache>
                <c:ptCount val="5"/>
                <c:pt idx="0">
                  <c:v>rauta, teräs, alumiini ja muut metallit</c:v>
                </c:pt>
                <c:pt idx="1">
                  <c:v>ei-metalliset mineraalit</c:v>
                </c:pt>
                <c:pt idx="2">
                  <c:v>muovi ja kumi</c:v>
                </c:pt>
                <c:pt idx="3">
                  <c:v>puu</c:v>
                </c:pt>
                <c:pt idx="4">
                  <c:v>MUU</c:v>
                </c:pt>
              </c:strCache>
            </c:strRef>
          </c:cat>
          <c:val>
            <c:numRef>
              <c:f>Taul1!$C$25:$C$29</c:f>
              <c:numCache>
                <c:formatCode>General</c:formatCode>
                <c:ptCount val="5"/>
                <c:pt idx="0">
                  <c:v>4.8</c:v>
                </c:pt>
                <c:pt idx="1">
                  <c:v>4.4000000000000004</c:v>
                </c:pt>
                <c:pt idx="2">
                  <c:v>1.5</c:v>
                </c:pt>
                <c:pt idx="3">
                  <c:v>0.9</c:v>
                </c:pt>
                <c:pt idx="4">
                  <c:v>37.5</c:v>
                </c:pt>
              </c:numCache>
            </c:numRef>
          </c:val>
          <c:extLst>
            <c:ext xmlns:c16="http://schemas.microsoft.com/office/drawing/2014/chart" uri="{C3380CC4-5D6E-409C-BE32-E72D297353CC}">
              <c16:uniqueId val="{0000000A-C159-417E-8FBF-8F50D5A28BA0}"/>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B26C-4920-97E9-6D69D4620B2F}"/>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B26C-4920-97E9-6D69D4620B2F}"/>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B26C-4920-97E9-6D69D4620B2F}"/>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B26C-4920-97E9-6D69D4620B2F}"/>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B26C-4920-97E9-6D69D4620B2F}"/>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B26C-4920-97E9-6D69D4620B2F}"/>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B26C-4920-97E9-6D69D4620B2F}"/>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B26C-4920-97E9-6D69D4620B2F}"/>
              </c:ext>
            </c:extLst>
          </c:dPt>
          <c:dPt>
            <c:idx val="8"/>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1-B26C-4920-97E9-6D69D4620B2F}"/>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1-B26C-4920-97E9-6D69D4620B2F}"/>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3-B26C-4920-97E9-6D69D4620B2F}"/>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5-B26C-4920-97E9-6D69D4620B2F}"/>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7-B26C-4920-97E9-6D69D4620B2F}"/>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9-B26C-4920-97E9-6D69D4620B2F}"/>
                </c:ext>
              </c:extLst>
            </c:dLbl>
            <c:dLbl>
              <c:idx val="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B-B26C-4920-97E9-6D69D4620B2F}"/>
                </c:ext>
              </c:extLst>
            </c:dLbl>
            <c:dLbl>
              <c:idx val="6"/>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lumMod val="60000"/>
                        </a:schemeClr>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D-B26C-4920-97E9-6D69D4620B2F}"/>
                </c:ext>
              </c:extLst>
            </c:dLbl>
            <c:dLbl>
              <c:idx val="7"/>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lumMod val="60000"/>
                        </a:schemeClr>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0F-B26C-4920-97E9-6D69D4620B2F}"/>
                </c:ext>
              </c:extLst>
            </c:dLbl>
            <c:dLbl>
              <c:idx val="8"/>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lumMod val="60000"/>
                        </a:schemeClr>
                      </a:solidFill>
                      <a:latin typeface="+mn-lt"/>
                      <a:ea typeface="+mn-ea"/>
                      <a:cs typeface="+mn-cs"/>
                    </a:defRPr>
                  </a:pPr>
                  <a:endParaRPr lang="fi-FI"/>
                </a:p>
              </c:txPr>
              <c:dLblPos val="outEnd"/>
              <c:showLegendKey val="0"/>
              <c:showVal val="0"/>
              <c:showCatName val="1"/>
              <c:showSerName val="0"/>
              <c:showPercent val="0"/>
              <c:showBubbleSize val="0"/>
              <c:extLst>
                <c:ext xmlns:c16="http://schemas.microsoft.com/office/drawing/2014/chart" uri="{C3380CC4-5D6E-409C-BE32-E72D297353CC}">
                  <c16:uniqueId val="{00000011-B26C-4920-97E9-6D69D4620B2F}"/>
                </c:ext>
              </c:extLst>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'2021'!$A$6:$A$14</c:f>
              <c:strCache>
                <c:ptCount val="9"/>
                <c:pt idx="0">
                  <c:v>sekajäte</c:v>
                </c:pt>
                <c:pt idx="1">
                  <c:v>paperi- ja kartonki</c:v>
                </c:pt>
                <c:pt idx="2">
                  <c:v>biojäte</c:v>
                </c:pt>
                <c:pt idx="3">
                  <c:v>lasijäte</c:v>
                </c:pt>
                <c:pt idx="4">
                  <c:v>metallijäte</c:v>
                </c:pt>
                <c:pt idx="5">
                  <c:v>puujäte</c:v>
                </c:pt>
                <c:pt idx="6">
                  <c:v>muovijäte</c:v>
                </c:pt>
                <c:pt idx="7">
                  <c:v>SER</c:v>
                </c:pt>
                <c:pt idx="8">
                  <c:v>muut</c:v>
                </c:pt>
              </c:strCache>
            </c:strRef>
          </c:cat>
          <c:val>
            <c:numRef>
              <c:f>'2021'!$B$6:$B$14</c:f>
              <c:numCache>
                <c:formatCode>0</c:formatCode>
                <c:ptCount val="9"/>
                <c:pt idx="0">
                  <c:v>1720691</c:v>
                </c:pt>
                <c:pt idx="1">
                  <c:v>476093</c:v>
                </c:pt>
                <c:pt idx="2">
                  <c:v>465178</c:v>
                </c:pt>
                <c:pt idx="3">
                  <c:v>78092</c:v>
                </c:pt>
                <c:pt idx="4">
                  <c:v>42160</c:v>
                </c:pt>
                <c:pt idx="5">
                  <c:v>144883</c:v>
                </c:pt>
                <c:pt idx="6">
                  <c:v>99802</c:v>
                </c:pt>
                <c:pt idx="7">
                  <c:v>78868</c:v>
                </c:pt>
                <c:pt idx="8">
                  <c:v>280398</c:v>
                </c:pt>
              </c:numCache>
            </c:numRef>
          </c:val>
          <c:extLst>
            <c:ext xmlns:c16="http://schemas.microsoft.com/office/drawing/2014/chart" uri="{C3380CC4-5D6E-409C-BE32-E72D297353CC}">
              <c16:uniqueId val="{00000012-B26C-4920-97E9-6D69D4620B2F}"/>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13D0-4FBD-B335-26C1688FE319}"/>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13D0-4FBD-B335-26C1688FE319}"/>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13D0-4FBD-B335-26C1688FE319}"/>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13D0-4FBD-B335-26C1688FE319}"/>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13D0-4FBD-B335-26C1688FE319}"/>
              </c:ext>
            </c:extLst>
          </c:dPt>
          <c:dPt>
            <c:idx val="5"/>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13D0-4FBD-B335-26C1688FE319}"/>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fi-FI"/>
                </a:p>
              </c:txPr>
              <c:dLblPos val="outEnd"/>
              <c:showLegendKey val="0"/>
              <c:showVal val="0"/>
              <c:showCatName val="1"/>
              <c:showSerName val="0"/>
              <c:showPercent val="1"/>
              <c:showBubbleSize val="0"/>
              <c:extLst>
                <c:ext xmlns:c16="http://schemas.microsoft.com/office/drawing/2014/chart" uri="{C3380CC4-5D6E-409C-BE32-E72D297353CC}">
                  <c16:uniqueId val="{00000001-13D0-4FBD-B335-26C1688FE319}"/>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fi-FI"/>
                </a:p>
              </c:txPr>
              <c:dLblPos val="outEnd"/>
              <c:showLegendKey val="0"/>
              <c:showVal val="0"/>
              <c:showCatName val="1"/>
              <c:showSerName val="0"/>
              <c:showPercent val="1"/>
              <c:showBubbleSize val="0"/>
              <c:extLst>
                <c:ext xmlns:c16="http://schemas.microsoft.com/office/drawing/2014/chart" uri="{C3380CC4-5D6E-409C-BE32-E72D297353CC}">
                  <c16:uniqueId val="{00000003-13D0-4FBD-B335-26C1688FE319}"/>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fi-FI"/>
                </a:p>
              </c:txPr>
              <c:dLblPos val="outEnd"/>
              <c:showLegendKey val="0"/>
              <c:showVal val="0"/>
              <c:showCatName val="1"/>
              <c:showSerName val="0"/>
              <c:showPercent val="1"/>
              <c:showBubbleSize val="0"/>
              <c:extLst>
                <c:ext xmlns:c15="http://schemas.microsoft.com/office/drawing/2012/chart" uri="{CE6537A1-D6FC-4f65-9D91-7224C49458BB}">
                  <c15:layout>
                    <c:manualLayout>
                      <c:w val="0.34655249835019342"/>
                      <c:h val="0.15003277555859534"/>
                    </c:manualLayout>
                  </c15:layout>
                </c:ext>
                <c:ext xmlns:c16="http://schemas.microsoft.com/office/drawing/2014/chart" uri="{C3380CC4-5D6E-409C-BE32-E72D297353CC}">
                  <c16:uniqueId val="{00000005-13D0-4FBD-B335-26C1688FE319}"/>
                </c:ext>
              </c:extLst>
            </c:dLbl>
            <c:dLbl>
              <c:idx val="3"/>
              <c:layout>
                <c:manualLayout>
                  <c:x val="6.5393773491810995E-5"/>
                  <c:y val="4.6427395568890709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lumMod val="60000"/>
                        </a:schemeClr>
                      </a:solidFill>
                      <a:latin typeface="+mn-lt"/>
                      <a:ea typeface="+mn-ea"/>
                      <a:cs typeface="+mn-cs"/>
                    </a:defRPr>
                  </a:pPr>
                  <a:endParaRPr lang="fi-FI"/>
                </a:p>
              </c:txPr>
              <c:dLblPos val="bestFit"/>
              <c:showLegendKey val="0"/>
              <c:showVal val="0"/>
              <c:showCatName val="1"/>
              <c:showSerName val="0"/>
              <c:showPercent val="1"/>
              <c:showBubbleSize val="0"/>
              <c:extLst>
                <c:ext xmlns:c15="http://schemas.microsoft.com/office/drawing/2012/chart" uri="{CE6537A1-D6FC-4f65-9D91-7224C49458BB}">
                  <c15:layout>
                    <c:manualLayout>
                      <c:w val="0.28307193791737917"/>
                      <c:h val="0.15003277555859534"/>
                    </c:manualLayout>
                  </c15:layout>
                </c:ext>
                <c:ext xmlns:c16="http://schemas.microsoft.com/office/drawing/2014/chart" uri="{C3380CC4-5D6E-409C-BE32-E72D297353CC}">
                  <c16:uniqueId val="{00000007-13D0-4FBD-B335-26C1688FE319}"/>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lumMod val="60000"/>
                        </a:schemeClr>
                      </a:solidFill>
                      <a:latin typeface="+mn-lt"/>
                      <a:ea typeface="+mn-ea"/>
                      <a:cs typeface="+mn-cs"/>
                    </a:defRPr>
                  </a:pPr>
                  <a:endParaRPr lang="fi-FI"/>
                </a:p>
              </c:txPr>
              <c:dLblPos val="outEnd"/>
              <c:showLegendKey val="0"/>
              <c:showVal val="0"/>
              <c:showCatName val="1"/>
              <c:showSerName val="0"/>
              <c:showPercent val="1"/>
              <c:showBubbleSize val="0"/>
              <c:extLst>
                <c:ext xmlns:c16="http://schemas.microsoft.com/office/drawing/2014/chart" uri="{C3380CC4-5D6E-409C-BE32-E72D297353CC}">
                  <c16:uniqueId val="{00000009-13D0-4FBD-B335-26C1688FE319}"/>
                </c:ext>
              </c:extLst>
            </c:dLbl>
            <c:dLbl>
              <c:idx val="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lumMod val="60000"/>
                        </a:schemeClr>
                      </a:solidFill>
                      <a:latin typeface="+mn-lt"/>
                      <a:ea typeface="+mn-ea"/>
                      <a:cs typeface="+mn-cs"/>
                    </a:defRPr>
                  </a:pPr>
                  <a:endParaRPr lang="fi-FI"/>
                </a:p>
              </c:txPr>
              <c:dLblPos val="outEnd"/>
              <c:showLegendKey val="0"/>
              <c:showVal val="0"/>
              <c:showCatName val="1"/>
              <c:showSerName val="0"/>
              <c:showPercent val="1"/>
              <c:showBubbleSize val="0"/>
              <c:extLst>
                <c:ext xmlns:c16="http://schemas.microsoft.com/office/drawing/2014/chart" uri="{C3380CC4-5D6E-409C-BE32-E72D297353CC}">
                  <c16:uniqueId val="{0000000B-13D0-4FBD-B335-26C1688FE319}"/>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Taul1!$D$4:$D$9</c:f>
              <c:strCache>
                <c:ptCount val="6"/>
                <c:pt idx="0">
                  <c:v>sekajäte</c:v>
                </c:pt>
                <c:pt idx="1">
                  <c:v>biojäte</c:v>
                </c:pt>
                <c:pt idx="2">
                  <c:v>muovipakkaukset</c:v>
                </c:pt>
                <c:pt idx="3">
                  <c:v>kartonkipakkaukset</c:v>
                </c:pt>
                <c:pt idx="4">
                  <c:v>paperi</c:v>
                </c:pt>
                <c:pt idx="5">
                  <c:v>muut</c:v>
                </c:pt>
              </c:strCache>
            </c:strRef>
          </c:cat>
          <c:val>
            <c:numRef>
              <c:f>Taul1!$E$4:$E$9</c:f>
              <c:numCache>
                <c:formatCode>General</c:formatCode>
                <c:ptCount val="6"/>
                <c:pt idx="0">
                  <c:v>23</c:v>
                </c:pt>
                <c:pt idx="1">
                  <c:v>23</c:v>
                </c:pt>
                <c:pt idx="2">
                  <c:v>18</c:v>
                </c:pt>
                <c:pt idx="3">
                  <c:v>7</c:v>
                </c:pt>
                <c:pt idx="4">
                  <c:v>6</c:v>
                </c:pt>
                <c:pt idx="5">
                  <c:v>23</c:v>
                </c:pt>
              </c:numCache>
            </c:numRef>
          </c:val>
          <c:extLst>
            <c:ext xmlns:c16="http://schemas.microsoft.com/office/drawing/2014/chart" uri="{C3380CC4-5D6E-409C-BE32-E72D297353CC}">
              <c16:uniqueId val="{0000000C-13D0-4FBD-B335-26C1688FE319}"/>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dLblPos val="inEnd"/>
          <c:showLegendKey val="0"/>
          <c:showVal val="0"/>
          <c:showCatName val="0"/>
          <c:showSerName val="0"/>
          <c:showPercent val="1"/>
          <c:showBubbleSize val="0"/>
          <c:showLeaderLines val="0"/>
        </c:dLbls>
        <c:firstSliceAng val="0"/>
      </c:pieChart>
      <c:spPr>
        <a:noFill/>
        <a:ln>
          <a:noFill/>
        </a:ln>
        <a:effectLst/>
      </c:spPr>
    </c:plotArea>
    <c:legend>
      <c:legendPos val="t"/>
      <c:layout>
        <c:manualLayout>
          <c:xMode val="edge"/>
          <c:yMode val="edge"/>
          <c:x val="0.67028529042565321"/>
          <c:y val="0.2977015345624725"/>
          <c:w val="0.30918777815816501"/>
          <c:h val="0.21561505909216888"/>
        </c:manualLayout>
      </c:layout>
      <c:overlay val="0"/>
      <c:spPr>
        <a:noFill/>
        <a:ln>
          <a:no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158539629847043E-2"/>
          <c:y val="8.6021505376344093E-2"/>
          <c:w val="0.43493755439953041"/>
          <c:h val="0.83965612238916787"/>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B5D-4B67-965C-31A03400197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B5D-4B67-965C-31A03400197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B5D-4B67-965C-31A03400197F}"/>
              </c:ext>
            </c:extLst>
          </c:dPt>
          <c:cat>
            <c:strRef>
              <c:f>Taul1!$K$18:$K$20</c:f>
              <c:strCache>
                <c:ptCount val="3"/>
                <c:pt idx="0">
                  <c:v>fossiilinen</c:v>
                </c:pt>
                <c:pt idx="1">
                  <c:v>kierrätetty</c:v>
                </c:pt>
                <c:pt idx="2">
                  <c:v>biopohjainen</c:v>
                </c:pt>
              </c:strCache>
            </c:strRef>
          </c:cat>
          <c:val>
            <c:numRef>
              <c:f>Taul1!$L$18:$L$20</c:f>
              <c:numCache>
                <c:formatCode>General</c:formatCode>
                <c:ptCount val="3"/>
                <c:pt idx="0">
                  <c:v>352.3</c:v>
                </c:pt>
                <c:pt idx="1">
                  <c:v>32.5</c:v>
                </c:pt>
                <c:pt idx="2">
                  <c:v>5.9</c:v>
                </c:pt>
              </c:numCache>
            </c:numRef>
          </c:val>
          <c:extLst>
            <c:ext xmlns:c16="http://schemas.microsoft.com/office/drawing/2014/chart" uri="{C3380CC4-5D6E-409C-BE32-E72D297353CC}">
              <c16:uniqueId val="{00000006-DB5D-4B67-965C-31A03400197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64495341038668363"/>
          <c:y val="0.30036745406824145"/>
          <c:w val="0.21223542429946898"/>
          <c:h val="0.41509987430231277"/>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362252272813725"/>
          <c:y val="0.1035065536163819"/>
          <c:w val="0.35526703183841152"/>
          <c:h val="0.85855109393938145"/>
        </c:manualLayout>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E7EE-4213-A182-925C1510FD04}"/>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E7EE-4213-A182-925C1510FD04}"/>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E7EE-4213-A182-925C1510FD04}"/>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E7EE-4213-A182-925C1510FD04}"/>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E7EE-4213-A182-925C1510FD04}"/>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E7EE-4213-A182-925C1510FD04}"/>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E7EE-4213-A182-925C1510FD04}"/>
              </c:ext>
            </c:extLst>
          </c:dPt>
          <c:dLbls>
            <c:dLbl>
              <c:idx val="0"/>
              <c:layout>
                <c:manualLayout>
                  <c:x val="4.6171402487732507E-3"/>
                  <c:y val="1.5740905441039055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E7EE-4213-A182-925C1510FD04}"/>
                </c:ext>
              </c:extLst>
            </c:dLbl>
            <c:dLbl>
              <c:idx val="1"/>
              <c:layout>
                <c:manualLayout>
                  <c:x val="-4.2914526988474311E-2"/>
                  <c:y val="-1.4879561183249842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E7EE-4213-A182-925C1510FD04}"/>
                </c:ext>
              </c:extLst>
            </c:dLbl>
            <c:dLbl>
              <c:idx val="2"/>
              <c:layout>
                <c:manualLayout>
                  <c:x val="-2.8428335045075932E-2"/>
                  <c:y val="1.9089760436904586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E7EE-4213-A182-925C1510FD04}"/>
                </c:ext>
              </c:extLst>
            </c:dLbl>
            <c:dLbl>
              <c:idx val="3"/>
              <c:layout>
                <c:manualLayout>
                  <c:x val="-3.3763170907984328E-3"/>
                  <c:y val="-5.5281846641194038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E7EE-4213-A182-925C1510FD04}"/>
                </c:ext>
              </c:extLst>
            </c:dLbl>
            <c:dLbl>
              <c:idx val="4"/>
              <c:layout>
                <c:manualLayout>
                  <c:x val="-1.722013009243454E-3"/>
                  <c:y val="1.4077968661593285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E7EE-4213-A182-925C1510FD04}"/>
                </c:ext>
              </c:extLst>
            </c:dLbl>
            <c:dLbl>
              <c:idx val="5"/>
              <c:layout>
                <c:manualLayout>
                  <c:x val="1.8193921411996971E-3"/>
                  <c:y val="-7.201922718943001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E7EE-4213-A182-925C1510FD04}"/>
                </c:ext>
              </c:extLst>
            </c:dLbl>
            <c:dLbl>
              <c:idx val="6"/>
              <c:layout>
                <c:manualLayout>
                  <c:x val="2.5126288561755868E-2"/>
                  <c:y val="-8.7308777208297775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D-E7EE-4213-A182-925C1510FD04}"/>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fi-FI"/>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Taul1!$B$24:$B$30</c:f>
              <c:strCache>
                <c:ptCount val="7"/>
                <c:pt idx="0">
                  <c:v>Pakkaukset</c:v>
                </c:pt>
                <c:pt idx="1">
                  <c:v>Rakentaminen</c:v>
                </c:pt>
                <c:pt idx="2">
                  <c:v>Autot</c:v>
                </c:pt>
                <c:pt idx="3">
                  <c:v>Elektroniikka</c:v>
                </c:pt>
                <c:pt idx="4">
                  <c:v>Kotitaloudet, vapaa-aika</c:v>
                </c:pt>
                <c:pt idx="5">
                  <c:v>Maatalous</c:v>
                </c:pt>
                <c:pt idx="6">
                  <c:v>Muut </c:v>
                </c:pt>
              </c:strCache>
            </c:strRef>
          </c:cat>
          <c:val>
            <c:numRef>
              <c:f>Taul1!$C$24:$C$30</c:f>
              <c:numCache>
                <c:formatCode>General</c:formatCode>
                <c:ptCount val="7"/>
                <c:pt idx="0">
                  <c:v>44</c:v>
                </c:pt>
                <c:pt idx="1">
                  <c:v>18</c:v>
                </c:pt>
                <c:pt idx="2">
                  <c:v>8</c:v>
                </c:pt>
                <c:pt idx="3">
                  <c:v>7</c:v>
                </c:pt>
                <c:pt idx="4">
                  <c:v>7</c:v>
                </c:pt>
                <c:pt idx="5">
                  <c:v>4</c:v>
                </c:pt>
                <c:pt idx="6">
                  <c:v>12</c:v>
                </c:pt>
              </c:numCache>
            </c:numRef>
          </c:val>
          <c:extLst>
            <c:ext xmlns:c16="http://schemas.microsoft.com/office/drawing/2014/chart" uri="{C3380CC4-5D6E-409C-BE32-E72D297353CC}">
              <c16:uniqueId val="{0000000E-E7EE-4213-A182-925C1510FD04}"/>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ayout>
        <c:manualLayout>
          <c:xMode val="edge"/>
          <c:yMode val="edge"/>
          <c:x val="0.64666295789113315"/>
          <c:y val="0.20935422621731525"/>
          <c:w val="0.20788181368633274"/>
          <c:h val="0.6055130628785904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8F325C-F034-B649-86A4-6362A7D3868B}" type="datetimeFigureOut">
              <a:rPr lang="fi-FI" smtClean="0"/>
              <a:t>29.8.2023</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4CFDBE-A849-194D-A9F3-12B7C16340B4}" type="slidenum">
              <a:rPr lang="fi-FI" smtClean="0"/>
              <a:t>‹#›</a:t>
            </a:fld>
            <a:endParaRPr lang="fi-FI"/>
          </a:p>
        </p:txBody>
      </p:sp>
    </p:spTree>
    <p:extLst>
      <p:ext uri="{BB962C8B-B14F-4D97-AF65-F5344CB8AC3E}">
        <p14:creationId xmlns:p14="http://schemas.microsoft.com/office/powerpoint/2010/main" val="1941413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sz="1200" baseline="0"/>
          </a:p>
        </p:txBody>
      </p:sp>
      <p:sp>
        <p:nvSpPr>
          <p:cNvPr id="4" name="Dian numeron paikkamerkki 3"/>
          <p:cNvSpPr>
            <a:spLocks noGrp="1"/>
          </p:cNvSpPr>
          <p:nvPr>
            <p:ph type="sldNum" sz="quarter" idx="5"/>
          </p:nvPr>
        </p:nvSpPr>
        <p:spPr/>
        <p:txBody>
          <a:bodyPr/>
          <a:lstStyle/>
          <a:p>
            <a:fld id="{D44CFDBE-A849-194D-A9F3-12B7C16340B4}" type="slidenum">
              <a:rPr lang="fi-FI" smtClean="0"/>
              <a:t>1</a:t>
            </a:fld>
            <a:endParaRPr lang="fi-FI"/>
          </a:p>
        </p:txBody>
      </p:sp>
    </p:spTree>
    <p:extLst>
      <p:ext uri="{BB962C8B-B14F-4D97-AF65-F5344CB8AC3E}">
        <p14:creationId xmlns:p14="http://schemas.microsoft.com/office/powerpoint/2010/main" val="396831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Energian</a:t>
            </a:r>
            <a:r>
              <a:rPr lang="en-US">
                <a:cs typeface="Calibri"/>
              </a:rPr>
              <a:t> </a:t>
            </a:r>
            <a:r>
              <a:rPr lang="en-US" err="1">
                <a:cs typeface="Calibri"/>
              </a:rPr>
              <a:t>tuotanto</a:t>
            </a:r>
            <a:r>
              <a:rPr lang="en-US">
                <a:cs typeface="Calibri"/>
              </a:rPr>
              <a:t> ja </a:t>
            </a:r>
            <a:r>
              <a:rPr lang="en-US" err="1">
                <a:cs typeface="Calibri"/>
              </a:rPr>
              <a:t>kulutus</a:t>
            </a:r>
            <a:r>
              <a:rPr lang="en-US">
                <a:cs typeface="Calibri"/>
              </a:rPr>
              <a:t> v. 2015. </a:t>
            </a:r>
            <a:r>
              <a:rPr lang="en-US" err="1">
                <a:cs typeface="Calibri"/>
              </a:rPr>
              <a:t>Kiinnitä</a:t>
            </a:r>
            <a:r>
              <a:rPr lang="en-US">
                <a:cs typeface="Calibri"/>
              </a:rPr>
              <a:t> </a:t>
            </a:r>
            <a:r>
              <a:rPr lang="en-US" err="1">
                <a:cs typeface="Calibri"/>
              </a:rPr>
              <a:t>huomio</a:t>
            </a:r>
            <a:r>
              <a:rPr lang="en-US">
                <a:cs typeface="Calibri"/>
              </a:rPr>
              <a:t> </a:t>
            </a:r>
            <a:r>
              <a:rPr lang="en-US" err="1">
                <a:cs typeface="Calibri"/>
              </a:rPr>
              <a:t>eroon</a:t>
            </a:r>
            <a:r>
              <a:rPr lang="en-US">
                <a:cs typeface="Calibri"/>
              </a:rPr>
              <a:t> </a:t>
            </a:r>
            <a:r>
              <a:rPr lang="en-US" err="1">
                <a:cs typeface="Calibri"/>
              </a:rPr>
              <a:t>korkeimman</a:t>
            </a:r>
            <a:r>
              <a:rPr lang="en-US">
                <a:cs typeface="Calibri"/>
              </a:rPr>
              <a:t> ja </a:t>
            </a:r>
            <a:r>
              <a:rPr lang="en-US" err="1">
                <a:cs typeface="Calibri"/>
              </a:rPr>
              <a:t>matalimman</a:t>
            </a:r>
            <a:r>
              <a:rPr lang="en-US">
                <a:cs typeface="Calibri"/>
              </a:rPr>
              <a:t> </a:t>
            </a:r>
            <a:r>
              <a:rPr lang="en-US" err="1">
                <a:cs typeface="Calibri"/>
              </a:rPr>
              <a:t>tuloasteen</a:t>
            </a:r>
            <a:r>
              <a:rPr lang="en-US">
                <a:cs typeface="Calibri"/>
              </a:rPr>
              <a:t> maiden </a:t>
            </a:r>
            <a:r>
              <a:rPr lang="en-US" err="1">
                <a:cs typeface="Calibri"/>
              </a:rPr>
              <a:t>eroon</a:t>
            </a:r>
            <a:r>
              <a:rPr lang="en-US">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14</a:t>
            </a:fld>
            <a:endParaRPr lang="fi-FI"/>
          </a:p>
        </p:txBody>
      </p:sp>
    </p:spTree>
    <p:extLst>
      <p:ext uri="{BB962C8B-B14F-4D97-AF65-F5344CB8AC3E}">
        <p14:creationId xmlns:p14="http://schemas.microsoft.com/office/powerpoint/2010/main" val="678776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Maankäytön</a:t>
            </a:r>
            <a:r>
              <a:rPr lang="en-US">
                <a:cs typeface="Calibri"/>
              </a:rPr>
              <a:t> </a:t>
            </a:r>
            <a:r>
              <a:rPr lang="en-US" err="1">
                <a:cs typeface="Calibri"/>
              </a:rPr>
              <a:t>vaihdanta</a:t>
            </a:r>
            <a:r>
              <a:rPr lang="en-US">
                <a:cs typeface="Calibri"/>
              </a:rPr>
              <a:t> v. 2015. </a:t>
            </a:r>
            <a:r>
              <a:rPr lang="en-US" err="1">
                <a:cs typeface="Calibri"/>
              </a:rPr>
              <a:t>Kiinnitä</a:t>
            </a:r>
            <a:r>
              <a:rPr lang="en-US">
                <a:cs typeface="Calibri"/>
              </a:rPr>
              <a:t> </a:t>
            </a:r>
            <a:r>
              <a:rPr lang="en-US" err="1">
                <a:cs typeface="Calibri"/>
              </a:rPr>
              <a:t>huomio</a:t>
            </a:r>
            <a:r>
              <a:rPr lang="en-US">
                <a:cs typeface="Calibri"/>
              </a:rPr>
              <a:t> </a:t>
            </a:r>
            <a:r>
              <a:rPr lang="en-US" err="1">
                <a:cs typeface="Calibri"/>
              </a:rPr>
              <a:t>Intian</a:t>
            </a:r>
            <a:r>
              <a:rPr lang="en-US">
                <a:cs typeface="Calibri"/>
              </a:rPr>
              <a:t> </a:t>
            </a:r>
            <a:r>
              <a:rPr lang="en-US" err="1">
                <a:cs typeface="Calibri"/>
              </a:rPr>
              <a:t>pieneen</a:t>
            </a:r>
            <a:r>
              <a:rPr lang="en-US">
                <a:cs typeface="Calibri"/>
              </a:rPr>
              <a:t> </a:t>
            </a:r>
            <a:r>
              <a:rPr lang="en-US" err="1">
                <a:cs typeface="Calibri"/>
              </a:rPr>
              <a:t>jalanjälkeen</a:t>
            </a:r>
            <a:r>
              <a:rPr lang="en-US">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15</a:t>
            </a:fld>
            <a:endParaRPr lang="fi-FI"/>
          </a:p>
        </p:txBody>
      </p:sp>
    </p:spTree>
    <p:extLst>
      <p:ext uri="{BB962C8B-B14F-4D97-AF65-F5344CB8AC3E}">
        <p14:creationId xmlns:p14="http://schemas.microsoft.com/office/powerpoint/2010/main" val="1917521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Henkiltyövuosien</a:t>
            </a:r>
            <a:r>
              <a:rPr lang="en-US">
                <a:cs typeface="Calibri"/>
              </a:rPr>
              <a:t> </a:t>
            </a:r>
            <a:r>
              <a:rPr lang="en-US" err="1">
                <a:cs typeface="Calibri"/>
              </a:rPr>
              <a:t>vaihdanta</a:t>
            </a:r>
            <a:r>
              <a:rPr lang="en-US">
                <a:cs typeface="Calibri"/>
              </a:rPr>
              <a:t>. </a:t>
            </a:r>
            <a:r>
              <a:rPr lang="en-US" err="1">
                <a:cs typeface="Calibri"/>
              </a:rPr>
              <a:t>Kiinnitä</a:t>
            </a:r>
            <a:r>
              <a:rPr lang="en-US">
                <a:cs typeface="Calibri"/>
              </a:rPr>
              <a:t> </a:t>
            </a:r>
            <a:r>
              <a:rPr lang="en-US" err="1">
                <a:cs typeface="Calibri"/>
              </a:rPr>
              <a:t>huomio</a:t>
            </a:r>
            <a:r>
              <a:rPr lang="en-US">
                <a:cs typeface="Calibri"/>
              </a:rPr>
              <a:t> </a:t>
            </a:r>
            <a:r>
              <a:rPr lang="en-US" err="1">
                <a:cs typeface="Calibri"/>
              </a:rPr>
              <a:t>virtojen</a:t>
            </a:r>
            <a:r>
              <a:rPr lang="en-US">
                <a:cs typeface="Calibri"/>
              </a:rPr>
              <a:t> </a:t>
            </a:r>
            <a:r>
              <a:rPr lang="en-US" err="1">
                <a:cs typeface="Calibri"/>
              </a:rPr>
              <a:t>suuntaan</a:t>
            </a:r>
            <a:r>
              <a:rPr lang="en-US">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16</a:t>
            </a:fld>
            <a:endParaRPr lang="fi-FI"/>
          </a:p>
        </p:txBody>
      </p:sp>
    </p:spTree>
    <p:extLst>
      <p:ext uri="{BB962C8B-B14F-4D97-AF65-F5344CB8AC3E}">
        <p14:creationId xmlns:p14="http://schemas.microsoft.com/office/powerpoint/2010/main" val="1625843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err="1"/>
              <a:t>Huom</a:t>
            </a:r>
            <a:r>
              <a:rPr lang="fi-FI"/>
              <a:t>! Pidä mielessä, milloin puhutaan luonnonvaroista, milloin (materiaalien tai energian) raaka-aineista ja milloin materiaaleista.</a:t>
            </a:r>
          </a:p>
        </p:txBody>
      </p:sp>
      <p:sp>
        <p:nvSpPr>
          <p:cNvPr id="4" name="Dian numeron paikkamerkki 3"/>
          <p:cNvSpPr>
            <a:spLocks noGrp="1"/>
          </p:cNvSpPr>
          <p:nvPr>
            <p:ph type="sldNum" sz="quarter" idx="5"/>
          </p:nvPr>
        </p:nvSpPr>
        <p:spPr/>
        <p:txBody>
          <a:bodyPr/>
          <a:lstStyle/>
          <a:p>
            <a:fld id="{D44CFDBE-A849-194D-A9F3-12B7C16340B4}" type="slidenum">
              <a:rPr lang="fi-FI" smtClean="0"/>
              <a:t>17</a:t>
            </a:fld>
            <a:endParaRPr lang="fi-FI"/>
          </a:p>
        </p:txBody>
      </p:sp>
    </p:spTree>
    <p:extLst>
      <p:ext uri="{BB962C8B-B14F-4D97-AF65-F5344CB8AC3E}">
        <p14:creationId xmlns:p14="http://schemas.microsoft.com/office/powerpoint/2010/main" val="1939527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Lähteet: </a:t>
            </a:r>
            <a:r>
              <a:rPr lang="fi-FI" sz="1200"/>
              <a:t>IRP (2019): Global Resource Outlook 2019 sekä </a:t>
            </a:r>
            <a:r>
              <a:rPr lang="en-US" err="1"/>
              <a:t>CGRi</a:t>
            </a:r>
            <a:r>
              <a:rPr lang="en-US"/>
              <a:t>: The Circularity Gap Report 2023. </a:t>
            </a:r>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19</a:t>
            </a:fld>
            <a:endParaRPr lang="fi-FI"/>
          </a:p>
        </p:txBody>
      </p:sp>
    </p:spTree>
    <p:extLst>
      <p:ext uri="{BB962C8B-B14F-4D97-AF65-F5344CB8AC3E}">
        <p14:creationId xmlns:p14="http://schemas.microsoft.com/office/powerpoint/2010/main" val="200836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20</a:t>
            </a:fld>
            <a:endParaRPr lang="fi-FI"/>
          </a:p>
        </p:txBody>
      </p:sp>
    </p:spTree>
    <p:extLst>
      <p:ext uri="{BB962C8B-B14F-4D97-AF65-F5344CB8AC3E}">
        <p14:creationId xmlns:p14="http://schemas.microsoft.com/office/powerpoint/2010/main" val="13585637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sz="1200" b="0" i="0">
                <a:solidFill>
                  <a:srgbClr val="333333"/>
                </a:solidFill>
                <a:effectLst/>
              </a:rPr>
              <a:t>IRP (2020): Resource Efficiency and Climate Change: Material Efficiency Strategies for a Low-Carbon Future </a:t>
            </a:r>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21</a:t>
            </a:fld>
            <a:endParaRPr lang="fi-FI"/>
          </a:p>
        </p:txBody>
      </p:sp>
    </p:spTree>
    <p:extLst>
      <p:ext uri="{BB962C8B-B14F-4D97-AF65-F5344CB8AC3E}">
        <p14:creationId xmlns:p14="http://schemas.microsoft.com/office/powerpoint/2010/main" val="34208554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sz="1200" b="0" i="0">
                <a:solidFill>
                  <a:srgbClr val="333333"/>
                </a:solidFill>
                <a:effectLst/>
              </a:rPr>
              <a:t>IRP (2020): Resource Efficiency and Climate Change: Material Efficiency Strategies for a Low-Carbon Future </a:t>
            </a:r>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22</a:t>
            </a:fld>
            <a:endParaRPr lang="fi-FI"/>
          </a:p>
        </p:txBody>
      </p:sp>
    </p:spTree>
    <p:extLst>
      <p:ext uri="{BB962C8B-B14F-4D97-AF65-F5344CB8AC3E}">
        <p14:creationId xmlns:p14="http://schemas.microsoft.com/office/powerpoint/2010/main" val="6348963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23</a:t>
            </a:fld>
            <a:endParaRPr lang="fi-FI"/>
          </a:p>
        </p:txBody>
      </p:sp>
    </p:spTree>
    <p:extLst>
      <p:ext uri="{BB962C8B-B14F-4D97-AF65-F5344CB8AC3E}">
        <p14:creationId xmlns:p14="http://schemas.microsoft.com/office/powerpoint/2010/main" val="983177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Monet riskeistä koskevat myös materiaaleja, komponentteja ja valmiita tuotteitakin.</a:t>
            </a:r>
          </a:p>
        </p:txBody>
      </p:sp>
      <p:sp>
        <p:nvSpPr>
          <p:cNvPr id="4" name="Dian numeron paikkamerkki 3"/>
          <p:cNvSpPr>
            <a:spLocks noGrp="1"/>
          </p:cNvSpPr>
          <p:nvPr>
            <p:ph type="sldNum" sz="quarter" idx="5"/>
          </p:nvPr>
        </p:nvSpPr>
        <p:spPr/>
        <p:txBody>
          <a:bodyPr/>
          <a:lstStyle/>
          <a:p>
            <a:fld id="{D44CFDBE-A849-194D-A9F3-12B7C16340B4}" type="slidenum">
              <a:rPr lang="fi-FI" smtClean="0"/>
              <a:t>24</a:t>
            </a:fld>
            <a:endParaRPr lang="fi-FI"/>
          </a:p>
        </p:txBody>
      </p:sp>
    </p:spTree>
    <p:extLst>
      <p:ext uri="{BB962C8B-B14F-4D97-AF65-F5344CB8AC3E}">
        <p14:creationId xmlns:p14="http://schemas.microsoft.com/office/powerpoint/2010/main" val="1163936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ea typeface="Calibri"/>
                <a:cs typeface="Calibri"/>
              </a:rPr>
              <a:t>Maapallo</a:t>
            </a:r>
            <a:r>
              <a:rPr lang="en-GB">
                <a:ea typeface="Calibri"/>
                <a:cs typeface="Calibri"/>
              </a:rPr>
              <a:t> on </a:t>
            </a:r>
            <a:r>
              <a:rPr lang="en-GB" err="1">
                <a:ea typeface="Calibri"/>
                <a:cs typeface="Calibri"/>
              </a:rPr>
              <a:t>suljettu</a:t>
            </a:r>
            <a:r>
              <a:rPr lang="en-GB">
                <a:ea typeface="Calibri"/>
                <a:cs typeface="Calibri"/>
              </a:rPr>
              <a:t> </a:t>
            </a:r>
            <a:r>
              <a:rPr lang="en-GB" err="1">
                <a:ea typeface="Calibri"/>
                <a:cs typeface="Calibri"/>
              </a:rPr>
              <a:t>järjestelmä</a:t>
            </a:r>
            <a:r>
              <a:rPr lang="en-GB">
                <a:ea typeface="Calibri"/>
                <a:cs typeface="Calibri"/>
              </a:rPr>
              <a:t>, </a:t>
            </a:r>
            <a:r>
              <a:rPr lang="en-GB" err="1">
                <a:ea typeface="Calibri"/>
                <a:cs typeface="Calibri"/>
              </a:rPr>
              <a:t>jonka</a:t>
            </a:r>
            <a:r>
              <a:rPr lang="en-GB">
                <a:ea typeface="Calibri"/>
                <a:cs typeface="Calibri"/>
              </a:rPr>
              <a:t> </a:t>
            </a:r>
            <a:r>
              <a:rPr lang="en-GB" err="1">
                <a:ea typeface="Calibri"/>
                <a:cs typeface="Calibri"/>
              </a:rPr>
              <a:t>sisällä</a:t>
            </a:r>
            <a:r>
              <a:rPr lang="en-GB">
                <a:ea typeface="Calibri"/>
                <a:cs typeface="Calibri"/>
              </a:rPr>
              <a:t> </a:t>
            </a:r>
            <a:r>
              <a:rPr lang="en-GB" err="1">
                <a:ea typeface="Calibri"/>
                <a:cs typeface="Calibri"/>
              </a:rPr>
              <a:t>kaikki</a:t>
            </a:r>
            <a:r>
              <a:rPr lang="en-GB">
                <a:ea typeface="Calibri"/>
                <a:cs typeface="Calibri"/>
              </a:rPr>
              <a:t> </a:t>
            </a:r>
            <a:r>
              <a:rPr lang="en-GB" err="1">
                <a:ea typeface="Calibri"/>
                <a:cs typeface="Calibri"/>
              </a:rPr>
              <a:t>järjestelmät</a:t>
            </a:r>
            <a:r>
              <a:rPr lang="en-GB">
                <a:ea typeface="Calibri"/>
                <a:cs typeface="Calibri"/>
              </a:rPr>
              <a:t> </a:t>
            </a:r>
            <a:r>
              <a:rPr lang="en-GB" err="1">
                <a:ea typeface="Calibri"/>
                <a:cs typeface="Calibri"/>
              </a:rPr>
              <a:t>ovat</a:t>
            </a:r>
            <a:r>
              <a:rPr lang="en-GB">
                <a:ea typeface="Calibri"/>
                <a:cs typeface="Calibri"/>
              </a:rPr>
              <a:t> </a:t>
            </a:r>
            <a:r>
              <a:rPr lang="en-GB" err="1">
                <a:ea typeface="Calibri"/>
                <a:cs typeface="Calibri"/>
              </a:rPr>
              <a:t>kytköksissä</a:t>
            </a:r>
            <a:r>
              <a:rPr lang="en-GB">
                <a:ea typeface="Calibri"/>
                <a:cs typeface="Calibri"/>
              </a:rPr>
              <a:t> </a:t>
            </a:r>
            <a:r>
              <a:rPr lang="en-GB" err="1">
                <a:ea typeface="Calibri"/>
                <a:cs typeface="Calibri"/>
              </a:rPr>
              <a:t>toisiinsa</a:t>
            </a:r>
            <a:r>
              <a:rPr lang="en-GB">
                <a:ea typeface="Calibri"/>
                <a:cs typeface="Calibri"/>
              </a:rPr>
              <a:t>. Käytännössä </a:t>
            </a:r>
            <a:r>
              <a:rPr lang="en-GB" err="1">
                <a:ea typeface="Calibri"/>
                <a:cs typeface="Calibri"/>
              </a:rPr>
              <a:t>kaikki</a:t>
            </a:r>
            <a:r>
              <a:rPr lang="en-GB">
                <a:ea typeface="Calibri"/>
                <a:cs typeface="Calibri"/>
              </a:rPr>
              <a:t> </a:t>
            </a:r>
            <a:r>
              <a:rPr lang="en-GB" err="1">
                <a:ea typeface="Calibri"/>
                <a:cs typeface="Calibri"/>
              </a:rPr>
              <a:t>elämä</a:t>
            </a:r>
            <a:r>
              <a:rPr lang="en-GB">
                <a:ea typeface="Calibri"/>
                <a:cs typeface="Calibri"/>
              </a:rPr>
              <a:t> </a:t>
            </a:r>
            <a:r>
              <a:rPr lang="en-GB" err="1">
                <a:ea typeface="Calibri"/>
                <a:cs typeface="Calibri"/>
              </a:rPr>
              <a:t>maapallolla</a:t>
            </a:r>
            <a:r>
              <a:rPr lang="en-GB">
                <a:ea typeface="Calibri"/>
                <a:cs typeface="Calibri"/>
              </a:rPr>
              <a:t> on </a:t>
            </a:r>
            <a:r>
              <a:rPr lang="en-GB" err="1">
                <a:ea typeface="Calibri"/>
                <a:cs typeface="Calibri"/>
              </a:rPr>
              <a:t>riippuvainen</a:t>
            </a:r>
            <a:r>
              <a:rPr lang="en-GB">
                <a:ea typeface="Calibri"/>
                <a:cs typeface="Calibri"/>
              </a:rPr>
              <a:t> </a:t>
            </a:r>
            <a:r>
              <a:rPr lang="en-GB" err="1">
                <a:ea typeface="Calibri"/>
                <a:cs typeface="Calibri"/>
              </a:rPr>
              <a:t>auringon</a:t>
            </a:r>
            <a:r>
              <a:rPr lang="en-GB">
                <a:ea typeface="Calibri"/>
                <a:cs typeface="Calibri"/>
              </a:rPr>
              <a:t> </a:t>
            </a:r>
            <a:r>
              <a:rPr lang="en-GB" err="1">
                <a:ea typeface="Calibri"/>
                <a:cs typeface="Calibri"/>
              </a:rPr>
              <a:t>säteilyenergiasta</a:t>
            </a:r>
            <a:r>
              <a:rPr lang="en-GB">
                <a:ea typeface="Calibri"/>
                <a:cs typeface="Calibri"/>
              </a:rPr>
              <a:t>.</a:t>
            </a:r>
          </a:p>
        </p:txBody>
      </p:sp>
      <p:sp>
        <p:nvSpPr>
          <p:cNvPr id="4" name="Slide Number Placeholder 3"/>
          <p:cNvSpPr>
            <a:spLocks noGrp="1"/>
          </p:cNvSpPr>
          <p:nvPr>
            <p:ph type="sldNum" sz="quarter" idx="5"/>
          </p:nvPr>
        </p:nvSpPr>
        <p:spPr/>
        <p:txBody>
          <a:bodyPr/>
          <a:lstStyle/>
          <a:p>
            <a:fld id="{DA2CDBA3-8E53-4B38-8A28-94E4F9D9260E}" type="slidenum">
              <a:rPr lang="fi-FI" smtClean="0"/>
              <a:pPr/>
              <a:t>5</a:t>
            </a:fld>
            <a:endParaRPr lang="fi-FI"/>
          </a:p>
        </p:txBody>
      </p:sp>
    </p:spTree>
    <p:extLst>
      <p:ext uri="{BB962C8B-B14F-4D97-AF65-F5344CB8AC3E}">
        <p14:creationId xmlns:p14="http://schemas.microsoft.com/office/powerpoint/2010/main" val="41188637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0" i="0">
                <a:solidFill>
                  <a:srgbClr val="666666"/>
                </a:solidFill>
                <a:effectLst/>
                <a:latin typeface="+mn-lt"/>
              </a:rPr>
              <a:t>Komissio luokittelee raaka-aineet kriittisiksi, jos niillä on ratkaiseva taloudellinen merkitys mutta niitä ei saada hankittua luotettavasti EU:sta ja ne on siksi tuotava pääosin muualta</a:t>
            </a: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25</a:t>
            </a:fld>
            <a:endParaRPr lang="fi-FI"/>
          </a:p>
        </p:txBody>
      </p:sp>
    </p:spTree>
    <p:extLst>
      <p:ext uri="{BB962C8B-B14F-4D97-AF65-F5344CB8AC3E}">
        <p14:creationId xmlns:p14="http://schemas.microsoft.com/office/powerpoint/2010/main" val="3317600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Huomiot: Mistä ja minkälaisista maista raaka-aineita tuodaan? EU:sta vain neljä. KHMM ja RHMM ovat ryhmät harvinaisia maametalleja ja Kiina toimittaa niistä lähes kaiken. EU:n sisällä kriittistä voi olla sekin, että yksi ainoa yritys toimittaa kaiken. Jotta ilmastotavoitteet saavutetaan, joidenkin kysyntä voi kasvaa jopa monikymmenkertaiseksi 2050 (sähköautot, tuuliturbiinit, digitalisaatio).</a:t>
            </a:r>
          </a:p>
        </p:txBody>
      </p:sp>
      <p:sp>
        <p:nvSpPr>
          <p:cNvPr id="4" name="Dian numeron paikkamerkki 3"/>
          <p:cNvSpPr>
            <a:spLocks noGrp="1"/>
          </p:cNvSpPr>
          <p:nvPr>
            <p:ph type="sldNum" sz="quarter" idx="5"/>
          </p:nvPr>
        </p:nvSpPr>
        <p:spPr/>
        <p:txBody>
          <a:bodyPr/>
          <a:lstStyle/>
          <a:p>
            <a:fld id="{D44CFDBE-A849-194D-A9F3-12B7C16340B4}" type="slidenum">
              <a:rPr lang="fi-FI" smtClean="0"/>
              <a:t>26</a:t>
            </a:fld>
            <a:endParaRPr lang="fi-FI"/>
          </a:p>
        </p:txBody>
      </p:sp>
    </p:spTree>
    <p:extLst>
      <p:ext uri="{BB962C8B-B14F-4D97-AF65-F5344CB8AC3E}">
        <p14:creationId xmlns:p14="http://schemas.microsoft.com/office/powerpoint/2010/main" val="17256148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Tässä</a:t>
            </a:r>
            <a:r>
              <a:rPr lang="en-US">
                <a:cs typeface="Calibri"/>
              </a:rPr>
              <a:t> </a:t>
            </a:r>
            <a:r>
              <a:rPr lang="en-US" err="1">
                <a:cs typeface="Calibri"/>
              </a:rPr>
              <a:t>osiossa</a:t>
            </a:r>
            <a:r>
              <a:rPr lang="en-US">
                <a:cs typeface="Calibri"/>
              </a:rPr>
              <a:t> </a:t>
            </a:r>
            <a:r>
              <a:rPr lang="en-US" err="1">
                <a:cs typeface="Calibri"/>
              </a:rPr>
              <a:t>paneudutaan</a:t>
            </a:r>
            <a:r>
              <a:rPr lang="en-US">
                <a:cs typeface="Calibri"/>
              </a:rPr>
              <a:t> </a:t>
            </a:r>
            <a:r>
              <a:rPr lang="en-US" err="1">
                <a:cs typeface="Calibri"/>
              </a:rPr>
              <a:t>siihen</a:t>
            </a:r>
            <a:r>
              <a:rPr lang="en-US">
                <a:cs typeface="Calibri"/>
              </a:rPr>
              <a:t>, </a:t>
            </a:r>
            <a:r>
              <a:rPr lang="en-US" err="1">
                <a:cs typeface="Calibri"/>
              </a:rPr>
              <a:t>mitä</a:t>
            </a:r>
            <a:r>
              <a:rPr lang="en-US">
                <a:cs typeface="Calibri"/>
              </a:rPr>
              <a:t> </a:t>
            </a:r>
            <a:r>
              <a:rPr lang="en-US" err="1">
                <a:cs typeface="Calibri"/>
              </a:rPr>
              <a:t>kiertotalous</a:t>
            </a:r>
            <a:r>
              <a:rPr lang="en-US">
                <a:cs typeface="Calibri"/>
              </a:rPr>
              <a:t> </a:t>
            </a:r>
            <a:r>
              <a:rPr lang="en-US" err="1">
                <a:cs typeface="Calibri"/>
              </a:rPr>
              <a:t>oikeastaan</a:t>
            </a:r>
            <a:r>
              <a:rPr lang="en-US">
                <a:cs typeface="Calibri"/>
              </a:rPr>
              <a:t> on ja </a:t>
            </a:r>
            <a:r>
              <a:rPr lang="en-US" err="1">
                <a:cs typeface="Calibri"/>
              </a:rPr>
              <a:t>miten</a:t>
            </a:r>
            <a:r>
              <a:rPr lang="en-US">
                <a:cs typeface="Calibri"/>
              </a:rPr>
              <a:t> se </a:t>
            </a:r>
            <a:r>
              <a:rPr lang="en-US" err="1">
                <a:cs typeface="Calibri"/>
              </a:rPr>
              <a:t>eroaa</a:t>
            </a:r>
            <a:r>
              <a:rPr lang="en-US">
                <a:cs typeface="Calibri"/>
              </a:rPr>
              <a:t> </a:t>
            </a:r>
            <a:r>
              <a:rPr lang="en-US" err="1">
                <a:cs typeface="Calibri"/>
              </a:rPr>
              <a:t>kierrätyksestä</a:t>
            </a:r>
          </a:p>
        </p:txBody>
      </p:sp>
      <p:sp>
        <p:nvSpPr>
          <p:cNvPr id="4" name="Slide Number Placeholder 3"/>
          <p:cNvSpPr>
            <a:spLocks noGrp="1"/>
          </p:cNvSpPr>
          <p:nvPr>
            <p:ph type="sldNum" sz="quarter" idx="5"/>
          </p:nvPr>
        </p:nvSpPr>
        <p:spPr/>
        <p:txBody>
          <a:bodyPr/>
          <a:lstStyle/>
          <a:p>
            <a:fld id="{D44CFDBE-A849-194D-A9F3-12B7C16340B4}" type="slidenum">
              <a:rPr lang="fi-FI" smtClean="0"/>
              <a:t>30</a:t>
            </a:fld>
            <a:endParaRPr lang="fi-FI"/>
          </a:p>
        </p:txBody>
      </p:sp>
    </p:spTree>
    <p:extLst>
      <p:ext uri="{BB962C8B-B14F-4D97-AF65-F5344CB8AC3E}">
        <p14:creationId xmlns:p14="http://schemas.microsoft.com/office/powerpoint/2010/main" val="18404465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Videolla</a:t>
            </a:r>
            <a:r>
              <a:rPr lang="en-US">
                <a:cs typeface="Calibri"/>
              </a:rPr>
              <a:t> </a:t>
            </a:r>
            <a:r>
              <a:rPr lang="en-US" err="1">
                <a:cs typeface="Calibri"/>
              </a:rPr>
              <a:t>sanotaan</a:t>
            </a:r>
            <a:r>
              <a:rPr lang="en-US">
                <a:cs typeface="Calibri"/>
              </a:rPr>
              <a:t> </a:t>
            </a:r>
            <a:r>
              <a:rPr lang="en-US" err="1">
                <a:cs typeface="Calibri"/>
              </a:rPr>
              <a:t>erehdyksessä</a:t>
            </a:r>
            <a:r>
              <a:rPr lang="en-US">
                <a:cs typeface="Calibri"/>
              </a:rPr>
              <a:t> "</a:t>
            </a:r>
            <a:r>
              <a:rPr lang="en-US" err="1">
                <a:cs typeface="Calibri"/>
              </a:rPr>
              <a:t>lineaarikiertotalous</a:t>
            </a:r>
            <a:r>
              <a:rPr lang="en-US">
                <a:cs typeface="Calibri"/>
              </a:rPr>
              <a:t>", </a:t>
            </a:r>
            <a:r>
              <a:rPr lang="en-US" err="1">
                <a:cs typeface="Calibri"/>
              </a:rPr>
              <a:t>mikä</a:t>
            </a:r>
            <a:r>
              <a:rPr lang="en-US">
                <a:cs typeface="Calibri"/>
              </a:rPr>
              <a:t> </a:t>
            </a:r>
            <a:r>
              <a:rPr lang="en-US" err="1">
                <a:cs typeface="Calibri"/>
              </a:rPr>
              <a:t>ei</a:t>
            </a:r>
            <a:r>
              <a:rPr lang="en-US">
                <a:cs typeface="Calibri"/>
              </a:rPr>
              <a:t> ole </a:t>
            </a:r>
            <a:r>
              <a:rPr lang="en-US" err="1">
                <a:cs typeface="Calibri"/>
              </a:rPr>
              <a:t>mikään</a:t>
            </a:r>
            <a:r>
              <a:rPr lang="en-US">
                <a:cs typeface="Calibri"/>
              </a:rPr>
              <a:t> </a:t>
            </a:r>
            <a:r>
              <a:rPr lang="en-US" err="1">
                <a:cs typeface="Calibri"/>
              </a:rPr>
              <a:t>termi</a:t>
            </a:r>
            <a:r>
              <a:rPr lang="en-US">
                <a:cs typeface="Calibri"/>
              </a:rPr>
              <a:t> </a:t>
            </a:r>
            <a:r>
              <a:rPr lang="en-US" err="1">
                <a:cs typeface="Calibri"/>
              </a:rPr>
              <a:t>vaan</a:t>
            </a:r>
            <a:r>
              <a:rPr lang="en-US">
                <a:cs typeface="Calibri"/>
              </a:rPr>
              <a:t> </a:t>
            </a:r>
            <a:r>
              <a:rPr lang="en-US" err="1">
                <a:cs typeface="Calibri"/>
              </a:rPr>
              <a:t>tarkoitus</a:t>
            </a:r>
            <a:r>
              <a:rPr lang="en-US">
                <a:cs typeface="Calibri"/>
              </a:rPr>
              <a:t> on </a:t>
            </a:r>
            <a:r>
              <a:rPr lang="en-US" err="1">
                <a:cs typeface="Calibri"/>
              </a:rPr>
              <a:t>koko</a:t>
            </a:r>
            <a:r>
              <a:rPr lang="en-US">
                <a:cs typeface="Calibri"/>
              </a:rPr>
              <a:t> </a:t>
            </a:r>
            <a:r>
              <a:rPr lang="en-US" err="1">
                <a:cs typeface="Calibri"/>
              </a:rPr>
              <a:t>ajan</a:t>
            </a:r>
            <a:r>
              <a:rPr lang="en-US">
                <a:cs typeface="Calibri"/>
              </a:rPr>
              <a:t> </a:t>
            </a:r>
            <a:r>
              <a:rPr lang="en-US" err="1">
                <a:cs typeface="Calibri"/>
              </a:rPr>
              <a:t>puhua</a:t>
            </a:r>
            <a:r>
              <a:rPr lang="en-US">
                <a:cs typeface="Calibri"/>
              </a:rPr>
              <a:t> </a:t>
            </a:r>
            <a:r>
              <a:rPr lang="en-US" err="1">
                <a:cs typeface="Calibri"/>
              </a:rPr>
              <a:t>lineaaritaloudesta</a:t>
            </a:r>
            <a:r>
              <a:rPr lang="en-US">
                <a:cs typeface="Calibri"/>
              </a:rPr>
              <a:t>, </a:t>
            </a:r>
            <a:r>
              <a:rPr lang="en-US" err="1">
                <a:cs typeface="Calibri"/>
              </a:rPr>
              <a:t>joka</a:t>
            </a:r>
            <a:r>
              <a:rPr lang="en-US">
                <a:cs typeface="Calibri"/>
              </a:rPr>
              <a:t> on </a:t>
            </a:r>
            <a:r>
              <a:rPr lang="en-US" err="1">
                <a:cs typeface="Calibri"/>
              </a:rPr>
              <a:t>malli</a:t>
            </a:r>
            <a:r>
              <a:rPr lang="en-US">
                <a:cs typeface="Calibri"/>
              </a:rPr>
              <a:t>, </a:t>
            </a:r>
            <a:r>
              <a:rPr lang="en-US" err="1">
                <a:cs typeface="Calibri"/>
              </a:rPr>
              <a:t>jonka</a:t>
            </a:r>
            <a:r>
              <a:rPr lang="en-US">
                <a:cs typeface="Calibri"/>
              </a:rPr>
              <a:t> </a:t>
            </a:r>
            <a:r>
              <a:rPr lang="en-US" err="1">
                <a:cs typeface="Calibri"/>
              </a:rPr>
              <a:t>mukaan</a:t>
            </a:r>
            <a:r>
              <a:rPr lang="en-US">
                <a:cs typeface="Calibri"/>
              </a:rPr>
              <a:t> </a:t>
            </a:r>
            <a:r>
              <a:rPr lang="en-US" err="1">
                <a:cs typeface="Calibri"/>
              </a:rPr>
              <a:t>suurin</a:t>
            </a:r>
            <a:r>
              <a:rPr lang="en-US">
                <a:cs typeface="Calibri"/>
              </a:rPr>
              <a:t> </a:t>
            </a:r>
            <a:r>
              <a:rPr lang="en-US" err="1">
                <a:cs typeface="Calibri"/>
              </a:rPr>
              <a:t>osa</a:t>
            </a:r>
            <a:r>
              <a:rPr lang="en-US">
                <a:cs typeface="Calibri"/>
              </a:rPr>
              <a:t> </a:t>
            </a:r>
            <a:r>
              <a:rPr lang="en-US" err="1">
                <a:cs typeface="Calibri"/>
              </a:rPr>
              <a:t>meidän</a:t>
            </a:r>
            <a:r>
              <a:rPr lang="en-US">
                <a:cs typeface="Calibri"/>
              </a:rPr>
              <a:t> </a:t>
            </a:r>
            <a:r>
              <a:rPr lang="en-US" err="1">
                <a:cs typeface="Calibri"/>
              </a:rPr>
              <a:t>käyttämistä</a:t>
            </a:r>
            <a:r>
              <a:rPr lang="en-US">
                <a:cs typeface="Calibri"/>
              </a:rPr>
              <a:t> </a:t>
            </a:r>
            <a:r>
              <a:rPr lang="en-US" err="1">
                <a:cs typeface="Calibri"/>
              </a:rPr>
              <a:t>materiaaleista</a:t>
            </a:r>
            <a:r>
              <a:rPr lang="en-US">
                <a:cs typeface="Calibri"/>
              </a:rPr>
              <a:t> </a:t>
            </a:r>
            <a:r>
              <a:rPr lang="en-US" err="1">
                <a:cs typeface="Calibri"/>
              </a:rPr>
              <a:t>edelleen</a:t>
            </a:r>
            <a:r>
              <a:rPr lang="en-US">
                <a:cs typeface="Calibri"/>
              </a:rPr>
              <a:t> </a:t>
            </a:r>
            <a:r>
              <a:rPr lang="en-US" err="1">
                <a:cs typeface="Calibri"/>
              </a:rPr>
              <a:t>liikkuu</a:t>
            </a:r>
            <a:r>
              <a:rPr lang="en-US">
                <a:cs typeface="Calibri"/>
              </a:rPr>
              <a:t>. </a:t>
            </a:r>
            <a:r>
              <a:rPr lang="en-US" err="1">
                <a:cs typeface="Calibri"/>
              </a:rPr>
              <a:t>Suurin</a:t>
            </a:r>
            <a:r>
              <a:rPr lang="en-US">
                <a:cs typeface="Calibri"/>
              </a:rPr>
              <a:t> </a:t>
            </a:r>
            <a:r>
              <a:rPr lang="en-US" err="1">
                <a:cs typeface="Calibri"/>
              </a:rPr>
              <a:t>osa</a:t>
            </a:r>
            <a:r>
              <a:rPr lang="en-US">
                <a:cs typeface="Calibri"/>
              </a:rPr>
              <a:t> </a:t>
            </a:r>
            <a:r>
              <a:rPr lang="en-US" err="1">
                <a:cs typeface="Calibri"/>
              </a:rPr>
              <a:t>raaka-aineista</a:t>
            </a:r>
            <a:r>
              <a:rPr lang="en-US">
                <a:cs typeface="Calibri"/>
              </a:rPr>
              <a:t> on </a:t>
            </a:r>
            <a:r>
              <a:rPr lang="en-US" err="1">
                <a:cs typeface="Calibri"/>
              </a:rPr>
              <a:t>neitseellisiä</a:t>
            </a:r>
            <a:r>
              <a:rPr lang="en-US">
                <a:cs typeface="Calibri"/>
              </a:rPr>
              <a:t> ja </a:t>
            </a:r>
            <a:r>
              <a:rPr lang="en-US" err="1">
                <a:cs typeface="Calibri"/>
              </a:rPr>
              <a:t>niistä</a:t>
            </a:r>
            <a:r>
              <a:rPr lang="en-US">
                <a:cs typeface="Calibri"/>
              </a:rPr>
              <a:t> </a:t>
            </a:r>
            <a:r>
              <a:rPr lang="en-US" err="1">
                <a:cs typeface="Calibri"/>
              </a:rPr>
              <a:t>tuotetaan</a:t>
            </a:r>
            <a:r>
              <a:rPr lang="en-US">
                <a:cs typeface="Calibri"/>
              </a:rPr>
              <a:t> </a:t>
            </a:r>
            <a:r>
              <a:rPr lang="en-US" err="1">
                <a:cs typeface="Calibri"/>
              </a:rPr>
              <a:t>hyödykkeitä</a:t>
            </a:r>
            <a:r>
              <a:rPr lang="en-US">
                <a:cs typeface="Calibri"/>
              </a:rPr>
              <a:t>, </a:t>
            </a:r>
            <a:r>
              <a:rPr lang="en-US" err="1">
                <a:cs typeface="Calibri"/>
              </a:rPr>
              <a:t>jotka</a:t>
            </a:r>
            <a:r>
              <a:rPr lang="en-US">
                <a:cs typeface="Calibri"/>
              </a:rPr>
              <a:t> </a:t>
            </a:r>
            <a:r>
              <a:rPr lang="en-US" err="1">
                <a:cs typeface="Calibri"/>
              </a:rPr>
              <a:t>usein</a:t>
            </a:r>
            <a:r>
              <a:rPr lang="en-US">
                <a:cs typeface="Calibri"/>
              </a:rPr>
              <a:t> </a:t>
            </a:r>
            <a:r>
              <a:rPr lang="en-US" err="1">
                <a:cs typeface="Calibri"/>
              </a:rPr>
              <a:t>lyhyen</a:t>
            </a:r>
            <a:r>
              <a:rPr lang="en-US">
                <a:cs typeface="Calibri"/>
              </a:rPr>
              <a:t> </a:t>
            </a:r>
            <a:r>
              <a:rPr lang="en-US" err="1">
                <a:cs typeface="Calibri"/>
              </a:rPr>
              <a:t>käytön</a:t>
            </a:r>
            <a:r>
              <a:rPr lang="en-US">
                <a:cs typeface="Calibri"/>
              </a:rPr>
              <a:t> </a:t>
            </a:r>
            <a:r>
              <a:rPr lang="en-US" err="1">
                <a:cs typeface="Calibri"/>
              </a:rPr>
              <a:t>jälkeen</a:t>
            </a:r>
            <a:r>
              <a:rPr lang="en-US">
                <a:cs typeface="Calibri"/>
              </a:rPr>
              <a:t> </a:t>
            </a:r>
            <a:r>
              <a:rPr lang="en-US" err="1">
                <a:cs typeface="Calibri"/>
              </a:rPr>
              <a:t>päätyvät</a:t>
            </a:r>
            <a:r>
              <a:rPr lang="en-US">
                <a:cs typeface="Calibri"/>
              </a:rPr>
              <a:t> </a:t>
            </a:r>
            <a:r>
              <a:rPr lang="en-US" err="1">
                <a:cs typeface="Calibri"/>
              </a:rPr>
              <a:t>jätteeksi</a:t>
            </a:r>
            <a:r>
              <a:rPr lang="en-US">
                <a:cs typeface="Calibri"/>
              </a:rPr>
              <a:t>, </a:t>
            </a:r>
            <a:r>
              <a:rPr lang="en-US" err="1">
                <a:cs typeface="Calibri"/>
              </a:rPr>
              <a:t>mikä</a:t>
            </a:r>
            <a:r>
              <a:rPr lang="en-US">
                <a:cs typeface="Calibri"/>
              </a:rPr>
              <a:t> </a:t>
            </a:r>
            <a:r>
              <a:rPr lang="en-US" err="1">
                <a:cs typeface="Calibri"/>
              </a:rPr>
              <a:t>Suomessa</a:t>
            </a:r>
            <a:r>
              <a:rPr lang="en-US">
                <a:cs typeface="Calibri"/>
              </a:rPr>
              <a:t> </a:t>
            </a:r>
            <a:r>
              <a:rPr lang="en-US" err="1">
                <a:cs typeface="Calibri"/>
              </a:rPr>
              <a:t>tarkoittaa</a:t>
            </a:r>
            <a:r>
              <a:rPr lang="en-US">
                <a:cs typeface="Calibri"/>
              </a:rPr>
              <a:t> </a:t>
            </a:r>
            <a:r>
              <a:rPr lang="en-US" err="1">
                <a:cs typeface="Calibri"/>
              </a:rPr>
              <a:t>yleensä</a:t>
            </a:r>
            <a:r>
              <a:rPr lang="en-US">
                <a:cs typeface="Calibri"/>
              </a:rPr>
              <a:t> </a:t>
            </a:r>
            <a:r>
              <a:rPr lang="en-US" err="1">
                <a:cs typeface="Calibri"/>
              </a:rPr>
              <a:t>enrgiapolttoa</a:t>
            </a:r>
            <a:r>
              <a:rPr lang="en-US">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32</a:t>
            </a:fld>
            <a:endParaRPr lang="fi-FI"/>
          </a:p>
        </p:txBody>
      </p:sp>
    </p:spTree>
    <p:extLst>
      <p:ext uri="{BB962C8B-B14F-4D97-AF65-F5344CB8AC3E}">
        <p14:creationId xmlns:p14="http://schemas.microsoft.com/office/powerpoint/2010/main" val="1306722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Kierrätyksessä</a:t>
            </a:r>
            <a:r>
              <a:rPr lang="en-US">
                <a:cs typeface="Calibri"/>
              </a:rPr>
              <a:t> </a:t>
            </a:r>
            <a:r>
              <a:rPr lang="en-US" err="1">
                <a:cs typeface="Calibri"/>
              </a:rPr>
              <a:t>materiaali</a:t>
            </a:r>
            <a:r>
              <a:rPr lang="en-US">
                <a:cs typeface="Calibri"/>
              </a:rPr>
              <a:t> </a:t>
            </a:r>
            <a:r>
              <a:rPr lang="en-US" err="1">
                <a:cs typeface="Calibri"/>
              </a:rPr>
              <a:t>päätyy</a:t>
            </a:r>
            <a:r>
              <a:rPr lang="en-US">
                <a:cs typeface="Calibri"/>
              </a:rPr>
              <a:t> </a:t>
            </a:r>
            <a:r>
              <a:rPr lang="en-US" err="1">
                <a:cs typeface="Calibri"/>
              </a:rPr>
              <a:t>kiertoon</a:t>
            </a:r>
            <a:r>
              <a:rPr lang="en-US">
                <a:cs typeface="Calibri"/>
              </a:rPr>
              <a:t> </a:t>
            </a:r>
            <a:r>
              <a:rPr lang="en-US" err="1">
                <a:cs typeface="Calibri"/>
              </a:rPr>
              <a:t>vasta</a:t>
            </a:r>
            <a:r>
              <a:rPr lang="en-US">
                <a:cs typeface="Calibri"/>
              </a:rPr>
              <a:t>, </a:t>
            </a:r>
            <a:r>
              <a:rPr lang="en-US" err="1">
                <a:cs typeface="Calibri"/>
              </a:rPr>
              <a:t>kun</a:t>
            </a:r>
            <a:r>
              <a:rPr lang="en-US">
                <a:cs typeface="Calibri"/>
              </a:rPr>
              <a:t> se on </a:t>
            </a:r>
            <a:r>
              <a:rPr lang="en-US" err="1">
                <a:cs typeface="Calibri"/>
              </a:rPr>
              <a:t>muuttunut</a:t>
            </a:r>
            <a:r>
              <a:rPr lang="en-US">
                <a:cs typeface="Calibri"/>
              </a:rPr>
              <a:t> </a:t>
            </a:r>
            <a:r>
              <a:rPr lang="en-US" err="1">
                <a:cs typeface="Calibri"/>
              </a:rPr>
              <a:t>jätteeksi</a:t>
            </a:r>
            <a:r>
              <a:rPr lang="en-US">
                <a:cs typeface="Calibri"/>
              </a:rPr>
              <a:t> ja se </a:t>
            </a:r>
            <a:r>
              <a:rPr lang="en-US" err="1">
                <a:cs typeface="Calibri"/>
              </a:rPr>
              <a:t>palautetaan</a:t>
            </a:r>
            <a:r>
              <a:rPr lang="en-US">
                <a:cs typeface="Calibri"/>
              </a:rPr>
              <a:t> </a:t>
            </a:r>
            <a:r>
              <a:rPr lang="en-US" err="1">
                <a:cs typeface="Calibri"/>
              </a:rPr>
              <a:t>aivan</a:t>
            </a:r>
            <a:r>
              <a:rPr lang="en-US">
                <a:cs typeface="Calibri"/>
              </a:rPr>
              <a:t> </a:t>
            </a:r>
            <a:r>
              <a:rPr lang="en-US" err="1">
                <a:cs typeface="Calibri"/>
              </a:rPr>
              <a:t>kierron</a:t>
            </a:r>
            <a:r>
              <a:rPr lang="en-US">
                <a:cs typeface="Calibri"/>
              </a:rPr>
              <a:t> </a:t>
            </a:r>
            <a:r>
              <a:rPr lang="en-US" err="1">
                <a:cs typeface="Calibri"/>
              </a:rPr>
              <a:t>alkupäähän</a:t>
            </a:r>
            <a:r>
              <a:rPr lang="en-US">
                <a:cs typeface="Calibri"/>
              </a:rPr>
              <a:t> </a:t>
            </a:r>
            <a:r>
              <a:rPr lang="en-US" err="1">
                <a:cs typeface="Calibri"/>
              </a:rPr>
              <a:t>eli</a:t>
            </a:r>
            <a:r>
              <a:rPr lang="en-US">
                <a:cs typeface="Calibri"/>
              </a:rPr>
              <a:t> </a:t>
            </a:r>
            <a:r>
              <a:rPr lang="en-US" err="1">
                <a:cs typeface="Calibri"/>
              </a:rPr>
              <a:t>raaka-aineeksi</a:t>
            </a:r>
            <a:r>
              <a:rPr lang="en-US">
                <a:cs typeface="Calibri"/>
              </a:rPr>
              <a:t>. </a:t>
            </a:r>
            <a:r>
              <a:rPr lang="en-US" err="1">
                <a:cs typeface="Calibri"/>
              </a:rPr>
              <a:t>Esimerkiksi</a:t>
            </a:r>
            <a:r>
              <a:rPr lang="en-US">
                <a:cs typeface="Calibri"/>
              </a:rPr>
              <a:t> </a:t>
            </a:r>
            <a:r>
              <a:rPr lang="en-US" err="1">
                <a:cs typeface="Calibri"/>
              </a:rPr>
              <a:t>kirpputoreilla</a:t>
            </a:r>
            <a:r>
              <a:rPr lang="en-US">
                <a:cs typeface="Calibri"/>
              </a:rPr>
              <a:t> </a:t>
            </a:r>
            <a:r>
              <a:rPr lang="en-US" err="1">
                <a:cs typeface="Calibri"/>
              </a:rPr>
              <a:t>ei</a:t>
            </a:r>
            <a:r>
              <a:rPr lang="en-US">
                <a:cs typeface="Calibri"/>
              </a:rPr>
              <a:t> ole </a:t>
            </a:r>
            <a:r>
              <a:rPr lang="en-US" err="1">
                <a:cs typeface="Calibri"/>
              </a:rPr>
              <a:t>tekemistä</a:t>
            </a:r>
            <a:r>
              <a:rPr lang="en-US">
                <a:cs typeface="Calibri"/>
              </a:rPr>
              <a:t> </a:t>
            </a:r>
            <a:r>
              <a:rPr lang="en-US" err="1">
                <a:cs typeface="Calibri"/>
              </a:rPr>
              <a:t>kierrätyksen</a:t>
            </a:r>
            <a:r>
              <a:rPr lang="en-US">
                <a:cs typeface="Calibri"/>
              </a:rPr>
              <a:t> </a:t>
            </a:r>
            <a:r>
              <a:rPr lang="en-US" err="1">
                <a:cs typeface="Calibri"/>
              </a:rPr>
              <a:t>kanssa</a:t>
            </a:r>
            <a:r>
              <a:rPr lang="en-US">
                <a:cs typeface="Calibri"/>
              </a:rPr>
              <a:t>, </a:t>
            </a:r>
            <a:r>
              <a:rPr lang="en-US" err="1">
                <a:cs typeface="Calibri"/>
              </a:rPr>
              <a:t>vaikka</a:t>
            </a:r>
            <a:r>
              <a:rPr lang="en-US">
                <a:cs typeface="Calibri"/>
              </a:rPr>
              <a:t> </a:t>
            </a:r>
            <a:r>
              <a:rPr lang="en-US" err="1">
                <a:cs typeface="Calibri"/>
              </a:rPr>
              <a:t>usein</a:t>
            </a:r>
            <a:r>
              <a:rPr lang="en-US">
                <a:cs typeface="Calibri"/>
              </a:rPr>
              <a:t> </a:t>
            </a:r>
            <a:r>
              <a:rPr lang="en-US" err="1">
                <a:cs typeface="Calibri"/>
              </a:rPr>
              <a:t>näin</a:t>
            </a:r>
            <a:r>
              <a:rPr lang="en-US">
                <a:cs typeface="Calibri"/>
              </a:rPr>
              <a:t> </a:t>
            </a:r>
            <a:r>
              <a:rPr lang="en-US" err="1">
                <a:cs typeface="Calibri"/>
              </a:rPr>
              <a:t>sanotaankin</a:t>
            </a:r>
            <a:r>
              <a:rPr lang="en-US">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33</a:t>
            </a:fld>
            <a:endParaRPr lang="fi-FI"/>
          </a:p>
        </p:txBody>
      </p:sp>
    </p:spTree>
    <p:extLst>
      <p:ext uri="{BB962C8B-B14F-4D97-AF65-F5344CB8AC3E}">
        <p14:creationId xmlns:p14="http://schemas.microsoft.com/office/powerpoint/2010/main" val="6143609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Tässä</a:t>
            </a:r>
            <a:r>
              <a:rPr lang="en-US">
                <a:cs typeface="Calibri"/>
              </a:rPr>
              <a:t> </a:t>
            </a:r>
            <a:r>
              <a:rPr lang="en-US" err="1">
                <a:cs typeface="Calibri"/>
              </a:rPr>
              <a:t>näkyy</a:t>
            </a:r>
            <a:r>
              <a:rPr lang="en-US">
                <a:cs typeface="Calibri"/>
              </a:rPr>
              <a:t> </a:t>
            </a:r>
            <a:r>
              <a:rPr lang="en-US" err="1">
                <a:cs typeface="Calibri"/>
              </a:rPr>
              <a:t>kiertotalouden</a:t>
            </a:r>
            <a:r>
              <a:rPr lang="en-US">
                <a:cs typeface="Calibri"/>
              </a:rPr>
              <a:t> </a:t>
            </a:r>
            <a:r>
              <a:rPr lang="en-US" err="1">
                <a:cs typeface="Calibri"/>
              </a:rPr>
              <a:t>osa-alueista</a:t>
            </a:r>
            <a:r>
              <a:rPr lang="en-US">
                <a:cs typeface="Calibri"/>
              </a:rPr>
              <a:t> vain </a:t>
            </a:r>
            <a:r>
              <a:rPr lang="en-US" err="1">
                <a:cs typeface="Calibri"/>
              </a:rPr>
              <a:t>osa</a:t>
            </a:r>
            <a:r>
              <a:rPr lang="en-US">
                <a:cs typeface="Calibri"/>
              </a:rPr>
              <a:t>. </a:t>
            </a:r>
            <a:r>
              <a:rPr lang="en-US" err="1">
                <a:cs typeface="Calibri"/>
              </a:rPr>
              <a:t>Tärkeintä</a:t>
            </a:r>
            <a:r>
              <a:rPr lang="en-US">
                <a:cs typeface="Calibri"/>
              </a:rPr>
              <a:t> on </a:t>
            </a:r>
            <a:r>
              <a:rPr lang="en-US" err="1">
                <a:cs typeface="Calibri"/>
              </a:rPr>
              <a:t>kuvata</a:t>
            </a:r>
            <a:r>
              <a:rPr lang="en-US">
                <a:cs typeface="Calibri"/>
              </a:rPr>
              <a:t> </a:t>
            </a:r>
            <a:r>
              <a:rPr lang="en-US" err="1">
                <a:cs typeface="Calibri"/>
              </a:rPr>
              <a:t>käyttöajan</a:t>
            </a:r>
            <a:r>
              <a:rPr lang="en-US">
                <a:cs typeface="Calibri"/>
              </a:rPr>
              <a:t> </a:t>
            </a:r>
            <a:r>
              <a:rPr lang="en-US" err="1">
                <a:cs typeface="Calibri"/>
              </a:rPr>
              <a:t>piteneminen</a:t>
            </a:r>
            <a:r>
              <a:rPr lang="en-US">
                <a:cs typeface="Calibri"/>
              </a:rPr>
              <a:t> </a:t>
            </a:r>
            <a:r>
              <a:rPr lang="en-US" err="1">
                <a:cs typeface="Calibri"/>
              </a:rPr>
              <a:t>sekä</a:t>
            </a:r>
            <a:r>
              <a:rPr lang="en-US">
                <a:cs typeface="Calibri"/>
              </a:rPr>
              <a:t> </a:t>
            </a:r>
            <a:r>
              <a:rPr lang="en-US" err="1">
                <a:cs typeface="Calibri"/>
              </a:rPr>
              <a:t>käytön</a:t>
            </a:r>
            <a:r>
              <a:rPr lang="en-US">
                <a:cs typeface="Calibri"/>
              </a:rPr>
              <a:t> ja </a:t>
            </a:r>
            <a:r>
              <a:rPr lang="en-US" err="1">
                <a:cs typeface="Calibri"/>
              </a:rPr>
              <a:t>tuotannon</a:t>
            </a:r>
            <a:r>
              <a:rPr lang="en-US">
                <a:cs typeface="Calibri"/>
              </a:rPr>
              <a:t> välinen luuppi uudeleenvalmistuksessa. </a:t>
            </a:r>
          </a:p>
        </p:txBody>
      </p:sp>
      <p:sp>
        <p:nvSpPr>
          <p:cNvPr id="4" name="Slide Number Placeholder 3"/>
          <p:cNvSpPr>
            <a:spLocks noGrp="1"/>
          </p:cNvSpPr>
          <p:nvPr>
            <p:ph type="sldNum" sz="quarter" idx="5"/>
          </p:nvPr>
        </p:nvSpPr>
        <p:spPr/>
        <p:txBody>
          <a:bodyPr/>
          <a:lstStyle/>
          <a:p>
            <a:fld id="{D44CFDBE-A849-194D-A9F3-12B7C16340B4}" type="slidenum">
              <a:rPr lang="fi-FI" smtClean="0"/>
              <a:t>34</a:t>
            </a:fld>
            <a:endParaRPr lang="fi-FI"/>
          </a:p>
        </p:txBody>
      </p:sp>
    </p:spTree>
    <p:extLst>
      <p:ext uri="{BB962C8B-B14F-4D97-AF65-F5344CB8AC3E}">
        <p14:creationId xmlns:p14="http://schemas.microsoft.com/office/powerpoint/2010/main" val="1717629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Tämä</a:t>
            </a:r>
            <a:r>
              <a:rPr lang="en-US">
                <a:cs typeface="Calibri"/>
              </a:rPr>
              <a:t> on </a:t>
            </a:r>
            <a:r>
              <a:rPr lang="en-US" err="1">
                <a:cs typeface="Calibri"/>
              </a:rPr>
              <a:t>yksinkertaistettu</a:t>
            </a:r>
            <a:r>
              <a:rPr lang="en-US">
                <a:cs typeface="Calibri"/>
              </a:rPr>
              <a:t> </a:t>
            </a:r>
            <a:r>
              <a:rPr lang="en-US" err="1">
                <a:cs typeface="Calibri"/>
              </a:rPr>
              <a:t>versio</a:t>
            </a:r>
            <a:r>
              <a:rPr lang="en-US">
                <a:cs typeface="Calibri"/>
              </a:rPr>
              <a:t> Ellen MacArthur </a:t>
            </a:r>
            <a:r>
              <a:rPr lang="en-US" err="1">
                <a:cs typeface="Calibri"/>
              </a:rPr>
              <a:t>Foundationin</a:t>
            </a:r>
            <a:r>
              <a:rPr lang="en-US">
                <a:cs typeface="Calibri"/>
              </a:rPr>
              <a:t> </a:t>
            </a:r>
            <a:r>
              <a:rPr lang="en-US" err="1">
                <a:cs typeface="Calibri"/>
              </a:rPr>
              <a:t>luomasta</a:t>
            </a:r>
            <a:r>
              <a:rPr lang="en-US">
                <a:cs typeface="Calibri"/>
              </a:rPr>
              <a:t> </a:t>
            </a:r>
            <a:r>
              <a:rPr lang="en-US" err="1">
                <a:cs typeface="Calibri"/>
              </a:rPr>
              <a:t>kiertotalouden</a:t>
            </a:r>
            <a:r>
              <a:rPr lang="en-US">
                <a:cs typeface="Calibri"/>
              </a:rPr>
              <a:t> </a:t>
            </a:r>
            <a:r>
              <a:rPr lang="en-US" err="1">
                <a:cs typeface="Calibri"/>
              </a:rPr>
              <a:t>perhoskuvaajasta</a:t>
            </a:r>
            <a:r>
              <a:rPr lang="en-US">
                <a:cs typeface="Calibri"/>
              </a:rPr>
              <a:t>, </a:t>
            </a:r>
            <a:r>
              <a:rPr lang="en-US" err="1">
                <a:cs typeface="Calibri"/>
              </a:rPr>
              <a:t>josta</a:t>
            </a:r>
            <a:r>
              <a:rPr lang="en-US">
                <a:cs typeface="Calibri"/>
              </a:rPr>
              <a:t> on </a:t>
            </a:r>
            <a:r>
              <a:rPr lang="en-US" err="1">
                <a:cs typeface="Calibri"/>
              </a:rPr>
              <a:t>myös</a:t>
            </a:r>
            <a:r>
              <a:rPr lang="en-US">
                <a:cs typeface="Calibri"/>
              </a:rPr>
              <a:t> </a:t>
            </a:r>
            <a:r>
              <a:rPr lang="en-US" err="1">
                <a:cs typeface="Calibri"/>
              </a:rPr>
              <a:t>useita</a:t>
            </a:r>
            <a:r>
              <a:rPr lang="en-US">
                <a:cs typeface="Calibri"/>
              </a:rPr>
              <a:t> </a:t>
            </a:r>
            <a:r>
              <a:rPr lang="en-US" err="1">
                <a:cs typeface="Calibri"/>
              </a:rPr>
              <a:t>suomennettuja</a:t>
            </a:r>
            <a:r>
              <a:rPr lang="en-US">
                <a:cs typeface="Calibri"/>
              </a:rPr>
              <a:t> </a:t>
            </a:r>
            <a:r>
              <a:rPr lang="en-US" err="1">
                <a:cs typeface="Calibri"/>
              </a:rPr>
              <a:t>versioita</a:t>
            </a:r>
            <a:r>
              <a:rPr lang="en-US">
                <a:cs typeface="Calibri"/>
              </a:rPr>
              <a:t> (mm. SITRA)</a:t>
            </a:r>
          </a:p>
        </p:txBody>
      </p:sp>
      <p:sp>
        <p:nvSpPr>
          <p:cNvPr id="4" name="Slide Number Placeholder 3"/>
          <p:cNvSpPr>
            <a:spLocks noGrp="1"/>
          </p:cNvSpPr>
          <p:nvPr>
            <p:ph type="sldNum" sz="quarter" idx="5"/>
          </p:nvPr>
        </p:nvSpPr>
        <p:spPr/>
        <p:txBody>
          <a:bodyPr/>
          <a:lstStyle/>
          <a:p>
            <a:fld id="{D44CFDBE-A849-194D-A9F3-12B7C16340B4}" type="slidenum">
              <a:rPr lang="fi-FI" smtClean="0"/>
              <a:t>35</a:t>
            </a:fld>
            <a:endParaRPr lang="fi-FI"/>
          </a:p>
        </p:txBody>
      </p:sp>
    </p:spTree>
    <p:extLst>
      <p:ext uri="{BB962C8B-B14F-4D97-AF65-F5344CB8AC3E}">
        <p14:creationId xmlns:p14="http://schemas.microsoft.com/office/powerpoint/2010/main" val="34223148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90967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Suunnittelu, logistiset ratkaisut ja myös yhteiskunnalliset järjestelyt vaikuttavat siihen, miten hyvin kiertotaloutta voidaan toteuttaa.</a:t>
            </a:r>
          </a:p>
        </p:txBody>
      </p:sp>
      <p:sp>
        <p:nvSpPr>
          <p:cNvPr id="4" name="Slide Number Placeholder 3"/>
          <p:cNvSpPr>
            <a:spLocks noGrp="1"/>
          </p:cNvSpPr>
          <p:nvPr>
            <p:ph type="sldNum" sz="quarter" idx="5"/>
          </p:nvPr>
        </p:nvSpPr>
        <p:spPr/>
        <p:txBody>
          <a:bodyPr/>
          <a:lstStyle/>
          <a:p>
            <a:fld id="{D44CFDBE-A849-194D-A9F3-12B7C16340B4}" type="slidenum">
              <a:rPr lang="fi-FI" smtClean="0"/>
              <a:t>39</a:t>
            </a:fld>
            <a:endParaRPr lang="fi-FI"/>
          </a:p>
        </p:txBody>
      </p:sp>
    </p:spTree>
    <p:extLst>
      <p:ext uri="{BB962C8B-B14F-4D97-AF65-F5344CB8AC3E}">
        <p14:creationId xmlns:p14="http://schemas.microsoft.com/office/powerpoint/2010/main" val="20095021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Myös uusi ulkomuoto, kiinnostava tuote</a:t>
            </a:r>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0662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Ilmakehän</a:t>
            </a:r>
            <a:r>
              <a:rPr lang="en-US">
                <a:cs typeface="Calibri"/>
              </a:rPr>
              <a:t> </a:t>
            </a:r>
            <a:r>
              <a:rPr lang="en-US" err="1">
                <a:cs typeface="Calibri"/>
              </a:rPr>
              <a:t>hiilidioksidipitoisuus</a:t>
            </a:r>
            <a:r>
              <a:rPr lang="en-US">
                <a:cs typeface="Calibri"/>
              </a:rPr>
              <a:t> on </a:t>
            </a:r>
            <a:r>
              <a:rPr lang="en-US" err="1">
                <a:cs typeface="Calibri"/>
              </a:rPr>
              <a:t>vaihdellut</a:t>
            </a:r>
            <a:r>
              <a:rPr lang="en-US">
                <a:cs typeface="Calibri"/>
              </a:rPr>
              <a:t> </a:t>
            </a:r>
            <a:r>
              <a:rPr lang="en-US" err="1">
                <a:cs typeface="Calibri"/>
              </a:rPr>
              <a:t>viimeisten</a:t>
            </a:r>
            <a:r>
              <a:rPr lang="en-US">
                <a:cs typeface="Calibri"/>
              </a:rPr>
              <a:t> 800.000 </a:t>
            </a:r>
            <a:r>
              <a:rPr lang="en-US" err="1">
                <a:cs typeface="Calibri"/>
              </a:rPr>
              <a:t>vouden</a:t>
            </a:r>
            <a:r>
              <a:rPr lang="en-US">
                <a:cs typeface="Calibri"/>
              </a:rPr>
              <a:t> </a:t>
            </a:r>
            <a:r>
              <a:rPr lang="en-US" err="1">
                <a:cs typeface="Calibri"/>
              </a:rPr>
              <a:t>aikana</a:t>
            </a:r>
            <a:r>
              <a:rPr lang="en-US">
                <a:cs typeface="Calibri"/>
              </a:rPr>
              <a:t>, </a:t>
            </a:r>
            <a:r>
              <a:rPr lang="en-US" err="1">
                <a:cs typeface="Calibri"/>
              </a:rPr>
              <a:t>mutta</a:t>
            </a:r>
            <a:r>
              <a:rPr lang="en-US">
                <a:cs typeface="Calibri"/>
              </a:rPr>
              <a:t> </a:t>
            </a:r>
            <a:r>
              <a:rPr lang="en-US" err="1">
                <a:cs typeface="Calibri"/>
              </a:rPr>
              <a:t>viimeisen</a:t>
            </a:r>
            <a:r>
              <a:rPr lang="en-US">
                <a:cs typeface="Calibri"/>
              </a:rPr>
              <a:t> </a:t>
            </a:r>
            <a:r>
              <a:rPr lang="en-US" err="1">
                <a:cs typeface="Calibri"/>
              </a:rPr>
              <a:t>sadan</a:t>
            </a:r>
            <a:r>
              <a:rPr lang="en-US">
                <a:cs typeface="Calibri"/>
              </a:rPr>
              <a:t> </a:t>
            </a:r>
            <a:r>
              <a:rPr lang="en-US" err="1">
                <a:cs typeface="Calibri"/>
              </a:rPr>
              <a:t>vuoden</a:t>
            </a:r>
            <a:r>
              <a:rPr lang="en-US">
                <a:cs typeface="Calibri"/>
              </a:rPr>
              <a:t> </a:t>
            </a:r>
            <a:r>
              <a:rPr lang="en-US" err="1">
                <a:cs typeface="Calibri"/>
              </a:rPr>
              <a:t>aikana</a:t>
            </a:r>
            <a:r>
              <a:rPr lang="en-US">
                <a:cs typeface="Calibri"/>
              </a:rPr>
              <a:t> </a:t>
            </a:r>
            <a:r>
              <a:rPr lang="en-US" err="1">
                <a:cs typeface="Calibri"/>
              </a:rPr>
              <a:t>tapahtunut</a:t>
            </a:r>
            <a:r>
              <a:rPr lang="en-US">
                <a:cs typeface="Calibri"/>
              </a:rPr>
              <a:t> </a:t>
            </a:r>
            <a:r>
              <a:rPr lang="en-US" err="1">
                <a:cs typeface="Calibri"/>
              </a:rPr>
              <a:t>äkillinen</a:t>
            </a:r>
            <a:r>
              <a:rPr lang="en-US">
                <a:cs typeface="Calibri"/>
              </a:rPr>
              <a:t> </a:t>
            </a:r>
            <a:r>
              <a:rPr lang="en-US" err="1">
                <a:cs typeface="Calibri"/>
              </a:rPr>
              <a:t>nousu</a:t>
            </a:r>
            <a:r>
              <a:rPr lang="en-US">
                <a:cs typeface="Calibri"/>
              </a:rPr>
              <a:t> on </a:t>
            </a:r>
            <a:r>
              <a:rPr lang="en-US" err="1">
                <a:cs typeface="Calibri"/>
              </a:rPr>
              <a:t>ennenkokematonta</a:t>
            </a:r>
            <a:r>
              <a:rPr lang="en-US">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6</a:t>
            </a:fld>
            <a:endParaRPr lang="fi-FI"/>
          </a:p>
        </p:txBody>
      </p:sp>
    </p:spTree>
    <p:extLst>
      <p:ext uri="{BB962C8B-B14F-4D97-AF65-F5344CB8AC3E}">
        <p14:creationId xmlns:p14="http://schemas.microsoft.com/office/powerpoint/2010/main" val="21417103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Huom. Tori.fi on Sitran listauksessa jakamisalustoissa</a:t>
            </a:r>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94520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Huom. Tori.fi on Sitran listauksessa jakamisalustoissa</a:t>
            </a:r>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37000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Huom. Tori.fi on Sitran listauksessa jakamisalustoissa</a:t>
            </a:r>
          </a:p>
          <a:p>
            <a:endParaRPr lang="fi-FI"/>
          </a:p>
          <a:p>
            <a:r>
              <a:rPr lang="fi-FI"/>
              <a:t>Vaatii asennemuutoksen asiakkaissa, mutta myös aivan uuden ajattelutavan yrityksessä</a:t>
            </a:r>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29850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80720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19673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69524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1,5 (tai 1,3; eri julkaisuissa eri lukuja) sekä 92 % on eurooppalainen autoilija. Automatkojen pituusosuudet suomalaisia.</a:t>
            </a:r>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21484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sz="1100"/>
              <a:t>Sanapilvi tekijän kokoama vuosien varrella vastaan tulleista argumenteista.</a:t>
            </a:r>
          </a:p>
        </p:txBody>
      </p:sp>
      <p:sp>
        <p:nvSpPr>
          <p:cNvPr id="4" name="Dian numeron paikkamerkki 3"/>
          <p:cNvSpPr>
            <a:spLocks noGrp="1"/>
          </p:cNvSpPr>
          <p:nvPr>
            <p:ph type="sldNum" sz="quarter" idx="5"/>
          </p:nvPr>
        </p:nvSpPr>
        <p:spPr/>
        <p:txBody>
          <a:bodyPr/>
          <a:lstStyle/>
          <a:p>
            <a:fld id="{D44CFDBE-A849-194D-A9F3-12B7C16340B4}" type="slidenum">
              <a:rPr lang="fi-FI" smtClean="0"/>
              <a:t>64</a:t>
            </a:fld>
            <a:endParaRPr lang="fi-FI"/>
          </a:p>
        </p:txBody>
      </p:sp>
    </p:spTree>
    <p:extLst>
      <p:ext uri="{BB962C8B-B14F-4D97-AF65-F5344CB8AC3E}">
        <p14:creationId xmlns:p14="http://schemas.microsoft.com/office/powerpoint/2010/main" val="20704648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Viitataan hankkeeseen: Kaikki liikkuu - JYP -08 kevätkauden 2021 kulkutapakokeilun pilottiryhmänä</a:t>
            </a:r>
          </a:p>
        </p:txBody>
      </p:sp>
      <p:sp>
        <p:nvSpPr>
          <p:cNvPr id="4" name="Dian numeron paikkamerkki 3"/>
          <p:cNvSpPr>
            <a:spLocks noGrp="1"/>
          </p:cNvSpPr>
          <p:nvPr>
            <p:ph type="sldNum" sz="quarter" idx="5"/>
          </p:nvPr>
        </p:nvSpPr>
        <p:spPr/>
        <p:txBody>
          <a:bodyPr/>
          <a:lstStyle/>
          <a:p>
            <a:fld id="{D44CFDBE-A849-194D-A9F3-12B7C16340B4}" type="slidenum">
              <a:rPr lang="fi-FI" smtClean="0"/>
              <a:t>66</a:t>
            </a:fld>
            <a:endParaRPr lang="fi-FI"/>
          </a:p>
        </p:txBody>
      </p:sp>
    </p:spTree>
    <p:extLst>
      <p:ext uri="{BB962C8B-B14F-4D97-AF65-F5344CB8AC3E}">
        <p14:creationId xmlns:p14="http://schemas.microsoft.com/office/powerpoint/2010/main" val="12201140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7439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Energiankulutus</a:t>
            </a:r>
            <a:r>
              <a:rPr lang="en-US">
                <a:cs typeface="Calibri"/>
              </a:rPr>
              <a:t> </a:t>
            </a:r>
            <a:r>
              <a:rPr lang="en-US" err="1">
                <a:cs typeface="Calibri"/>
              </a:rPr>
              <a:t>maailmassa</a:t>
            </a:r>
            <a:r>
              <a:rPr lang="en-US">
                <a:cs typeface="Calibri"/>
              </a:rPr>
              <a:t> on </a:t>
            </a:r>
            <a:r>
              <a:rPr lang="en-US" err="1">
                <a:cs typeface="Calibri"/>
              </a:rPr>
              <a:t>lisääntynyt</a:t>
            </a:r>
            <a:r>
              <a:rPr lang="en-US">
                <a:cs typeface="Calibri"/>
              </a:rPr>
              <a:t> </a:t>
            </a:r>
            <a:r>
              <a:rPr lang="en-US" err="1">
                <a:cs typeface="Calibri"/>
              </a:rPr>
              <a:t>monikymmenkertaiseksi</a:t>
            </a:r>
            <a:r>
              <a:rPr lang="en-US">
                <a:cs typeface="Calibri"/>
              </a:rPr>
              <a:t> </a:t>
            </a:r>
            <a:r>
              <a:rPr lang="en-US" err="1">
                <a:cs typeface="Calibri"/>
              </a:rPr>
              <a:t>sadan</a:t>
            </a:r>
            <a:r>
              <a:rPr lang="en-US">
                <a:cs typeface="Calibri"/>
              </a:rPr>
              <a:t> </a:t>
            </a:r>
            <a:r>
              <a:rPr lang="en-US" err="1">
                <a:cs typeface="Calibri"/>
              </a:rPr>
              <a:t>vuoden</a:t>
            </a:r>
            <a:r>
              <a:rPr lang="en-US">
                <a:cs typeface="Calibri"/>
              </a:rPr>
              <a:t> </a:t>
            </a:r>
            <a:r>
              <a:rPr lang="en-US" err="1">
                <a:cs typeface="Calibri"/>
              </a:rPr>
              <a:t>aikana</a:t>
            </a:r>
            <a:r>
              <a:rPr lang="en-US">
                <a:cs typeface="Calibri"/>
              </a:rPr>
              <a:t>. </a:t>
            </a:r>
            <a:r>
              <a:rPr lang="en-US" err="1">
                <a:cs typeface="Calibri"/>
              </a:rPr>
              <a:t>Pääosa</a:t>
            </a:r>
            <a:r>
              <a:rPr lang="en-US">
                <a:cs typeface="Calibri"/>
              </a:rPr>
              <a:t> </a:t>
            </a:r>
            <a:r>
              <a:rPr lang="en-US" err="1">
                <a:cs typeface="Calibri"/>
              </a:rPr>
              <a:t>energiasta</a:t>
            </a:r>
            <a:r>
              <a:rPr lang="en-US">
                <a:cs typeface="Calibri"/>
              </a:rPr>
              <a:t> </a:t>
            </a:r>
            <a:r>
              <a:rPr lang="en-US" err="1">
                <a:cs typeface="Calibri"/>
              </a:rPr>
              <a:t>saadaan</a:t>
            </a:r>
            <a:r>
              <a:rPr lang="en-US">
                <a:cs typeface="Calibri"/>
              </a:rPr>
              <a:t> </a:t>
            </a:r>
            <a:r>
              <a:rPr lang="en-US" err="1">
                <a:cs typeface="Calibri"/>
              </a:rPr>
              <a:t>yhä</a:t>
            </a:r>
            <a:r>
              <a:rPr lang="en-US">
                <a:cs typeface="Calibri"/>
              </a:rPr>
              <a:t> </a:t>
            </a:r>
            <a:r>
              <a:rPr lang="en-US" err="1">
                <a:cs typeface="Calibri"/>
              </a:rPr>
              <a:t>fossiilisista</a:t>
            </a:r>
            <a:r>
              <a:rPr lang="en-US">
                <a:cs typeface="Calibri"/>
              </a:rPr>
              <a:t> </a:t>
            </a:r>
            <a:r>
              <a:rPr lang="en-US" err="1">
                <a:cs typeface="Calibri"/>
              </a:rPr>
              <a:t>energianlähteistä</a:t>
            </a:r>
            <a:r>
              <a:rPr lang="en-US">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8</a:t>
            </a:fld>
            <a:endParaRPr lang="fi-FI"/>
          </a:p>
        </p:txBody>
      </p:sp>
    </p:spTree>
    <p:extLst>
      <p:ext uri="{BB962C8B-B14F-4D97-AF65-F5344CB8AC3E}">
        <p14:creationId xmlns:p14="http://schemas.microsoft.com/office/powerpoint/2010/main" val="4166691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418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Tämä osio lähtee liikkeelle aineiden luonnollisista kierroista, koska biokiertotaloudessa pyritään palauttamaan aineita alkuperäiseen kiertoon. On siis hyvä ymmärtää, mitä ne ovat.</a:t>
            </a:r>
          </a:p>
        </p:txBody>
      </p:sp>
      <p:sp>
        <p:nvSpPr>
          <p:cNvPr id="4" name="Slide Number Placeholder 3"/>
          <p:cNvSpPr>
            <a:spLocks noGrp="1"/>
          </p:cNvSpPr>
          <p:nvPr>
            <p:ph type="sldNum" sz="quarter" idx="5"/>
          </p:nvPr>
        </p:nvSpPr>
        <p:spPr/>
        <p:txBody>
          <a:bodyPr/>
          <a:lstStyle/>
          <a:p>
            <a:fld id="{D44CFDBE-A849-194D-A9F3-12B7C16340B4}" type="slidenum">
              <a:rPr lang="fi-FI" smtClean="0"/>
              <a:t>73</a:t>
            </a:fld>
            <a:endParaRPr lang="fi-FI"/>
          </a:p>
        </p:txBody>
      </p:sp>
    </p:spTree>
    <p:extLst>
      <p:ext uri="{BB962C8B-B14F-4D97-AF65-F5344CB8AC3E}">
        <p14:creationId xmlns:p14="http://schemas.microsoft.com/office/powerpoint/2010/main" val="21607457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Tx/>
              <a:buNone/>
            </a:pPr>
            <a:endParaRPr lang="fi-FI" sz="1200"/>
          </a:p>
        </p:txBody>
      </p:sp>
      <p:sp>
        <p:nvSpPr>
          <p:cNvPr id="4" name="Slide Number Placeholder 3"/>
          <p:cNvSpPr>
            <a:spLocks noGrp="1"/>
          </p:cNvSpPr>
          <p:nvPr>
            <p:ph type="sldNum" sz="quarter" idx="5"/>
          </p:nvPr>
        </p:nvSpPr>
        <p:spPr/>
        <p:txBody>
          <a:bodyPr/>
          <a:lstStyle/>
          <a:p>
            <a:fld id="{E6FC9255-1CAB-4AD8-9B21-F2939CDBAF43}" type="slidenum">
              <a:rPr lang="fi-FI" smtClean="0"/>
              <a:t>74</a:t>
            </a:fld>
            <a:endParaRPr lang="fi-FI"/>
          </a:p>
        </p:txBody>
      </p:sp>
    </p:spTree>
    <p:extLst>
      <p:ext uri="{BB962C8B-B14F-4D97-AF65-F5344CB8AC3E}">
        <p14:creationId xmlns:p14="http://schemas.microsoft.com/office/powerpoint/2010/main" val="8727909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Ravinteiden</a:t>
            </a:r>
            <a:r>
              <a:rPr lang="en-US">
                <a:cs typeface="Calibri"/>
              </a:rPr>
              <a:t> </a:t>
            </a:r>
            <a:r>
              <a:rPr lang="en-US" err="1">
                <a:cs typeface="Calibri"/>
              </a:rPr>
              <a:t>kierto</a:t>
            </a:r>
            <a:r>
              <a:rPr lang="en-US">
                <a:cs typeface="Calibri"/>
              </a:rPr>
              <a:t> on </a:t>
            </a:r>
            <a:r>
              <a:rPr lang="en-US" err="1">
                <a:cs typeface="Calibri"/>
              </a:rPr>
              <a:t>tärkeä</a:t>
            </a:r>
            <a:r>
              <a:rPr lang="en-US">
                <a:cs typeface="Calibri"/>
              </a:rPr>
              <a:t> </a:t>
            </a:r>
            <a:r>
              <a:rPr lang="en-US" err="1">
                <a:cs typeface="Calibri"/>
              </a:rPr>
              <a:t>osa</a:t>
            </a:r>
            <a:r>
              <a:rPr lang="en-US">
                <a:cs typeface="Calibri"/>
              </a:rPr>
              <a:t> </a:t>
            </a:r>
            <a:r>
              <a:rPr lang="en-US" err="1">
                <a:cs typeface="Calibri"/>
              </a:rPr>
              <a:t>biologisten</a:t>
            </a:r>
            <a:r>
              <a:rPr lang="en-US">
                <a:cs typeface="Calibri"/>
              </a:rPr>
              <a:t> </a:t>
            </a:r>
            <a:r>
              <a:rPr lang="en-US" err="1">
                <a:cs typeface="Calibri"/>
              </a:rPr>
              <a:t>kiertojen</a:t>
            </a:r>
            <a:r>
              <a:rPr lang="en-US">
                <a:cs typeface="Calibri"/>
              </a:rPr>
              <a:t> </a:t>
            </a:r>
            <a:r>
              <a:rPr lang="en-US" err="1">
                <a:cs typeface="Calibri"/>
              </a:rPr>
              <a:t>ymmrtämistä</a:t>
            </a:r>
            <a:r>
              <a:rPr lang="en-US">
                <a:cs typeface="Calibri"/>
              </a:rPr>
              <a:t>. Koska </a:t>
            </a:r>
            <a:r>
              <a:rPr lang="en-US" err="1">
                <a:cs typeface="Calibri"/>
              </a:rPr>
              <a:t>kallioperästä</a:t>
            </a:r>
            <a:r>
              <a:rPr lang="en-US">
                <a:cs typeface="Calibri"/>
              </a:rPr>
              <a:t> </a:t>
            </a:r>
            <a:r>
              <a:rPr lang="en-US" err="1">
                <a:cs typeface="Calibri"/>
              </a:rPr>
              <a:t>louhittava</a:t>
            </a:r>
            <a:r>
              <a:rPr lang="en-US">
                <a:cs typeface="Calibri"/>
              </a:rPr>
              <a:t> </a:t>
            </a:r>
            <a:r>
              <a:rPr lang="en-US" err="1">
                <a:cs typeface="Calibri"/>
              </a:rPr>
              <a:t>fosfaatti</a:t>
            </a:r>
            <a:r>
              <a:rPr lang="en-US">
                <a:cs typeface="Calibri"/>
              </a:rPr>
              <a:t> </a:t>
            </a:r>
            <a:r>
              <a:rPr lang="en-US" err="1">
                <a:cs typeface="Calibri"/>
              </a:rPr>
              <a:t>alkaa</a:t>
            </a:r>
            <a:r>
              <a:rPr lang="en-US">
                <a:cs typeface="Calibri"/>
              </a:rPr>
              <a:t> olla </a:t>
            </a:r>
            <a:r>
              <a:rPr lang="en-US" err="1">
                <a:cs typeface="Calibri"/>
              </a:rPr>
              <a:t>maapallolta</a:t>
            </a:r>
            <a:r>
              <a:rPr lang="en-US">
                <a:cs typeface="Calibri"/>
              </a:rPr>
              <a:t> </a:t>
            </a:r>
            <a:r>
              <a:rPr lang="en-US" err="1">
                <a:cs typeface="Calibri"/>
              </a:rPr>
              <a:t>vähissä</a:t>
            </a:r>
            <a:r>
              <a:rPr lang="en-US">
                <a:cs typeface="Calibri"/>
              </a:rPr>
              <a:t> ja </a:t>
            </a:r>
            <a:r>
              <a:rPr lang="en-US" err="1">
                <a:cs typeface="Calibri"/>
              </a:rPr>
              <a:t>typpilannoitteiden</a:t>
            </a:r>
            <a:r>
              <a:rPr lang="en-US">
                <a:cs typeface="Calibri"/>
              </a:rPr>
              <a:t> </a:t>
            </a:r>
            <a:r>
              <a:rPr lang="en-US" err="1">
                <a:cs typeface="Calibri"/>
              </a:rPr>
              <a:t>tuottaminen</a:t>
            </a:r>
            <a:r>
              <a:rPr lang="en-US">
                <a:cs typeface="Calibri"/>
              </a:rPr>
              <a:t> </a:t>
            </a:r>
            <a:r>
              <a:rPr lang="en-US" err="1">
                <a:cs typeface="Calibri"/>
              </a:rPr>
              <a:t>ilmakehän</a:t>
            </a:r>
            <a:r>
              <a:rPr lang="en-US">
                <a:cs typeface="Calibri"/>
              </a:rPr>
              <a:t> </a:t>
            </a:r>
            <a:r>
              <a:rPr lang="en-US" err="1">
                <a:cs typeface="Calibri"/>
              </a:rPr>
              <a:t>typestä</a:t>
            </a:r>
            <a:r>
              <a:rPr lang="en-US">
                <a:cs typeface="Calibri"/>
              </a:rPr>
              <a:t> on </a:t>
            </a:r>
            <a:r>
              <a:rPr lang="en-US" err="1">
                <a:cs typeface="Calibri"/>
              </a:rPr>
              <a:t>hyvin</a:t>
            </a:r>
            <a:r>
              <a:rPr lang="en-US">
                <a:cs typeface="Calibri"/>
              </a:rPr>
              <a:t> </a:t>
            </a:r>
            <a:r>
              <a:rPr lang="en-US" err="1">
                <a:cs typeface="Calibri"/>
              </a:rPr>
              <a:t>paljon</a:t>
            </a:r>
            <a:r>
              <a:rPr lang="en-US">
                <a:cs typeface="Calibri"/>
              </a:rPr>
              <a:t> </a:t>
            </a:r>
            <a:r>
              <a:rPr lang="en-US" err="1">
                <a:cs typeface="Calibri"/>
              </a:rPr>
              <a:t>energiaa</a:t>
            </a:r>
            <a:r>
              <a:rPr lang="en-US">
                <a:cs typeface="Calibri"/>
              </a:rPr>
              <a:t> </a:t>
            </a:r>
            <a:r>
              <a:rPr lang="en-US" err="1">
                <a:cs typeface="Calibri"/>
              </a:rPr>
              <a:t>vaativaa</a:t>
            </a:r>
            <a:r>
              <a:rPr lang="en-US">
                <a:cs typeface="Calibri"/>
              </a:rPr>
              <a:t>, on </a:t>
            </a:r>
            <a:r>
              <a:rPr lang="en-US" err="1">
                <a:cs typeface="Calibri"/>
              </a:rPr>
              <a:t>tärkeää</a:t>
            </a:r>
            <a:r>
              <a:rPr lang="en-US">
                <a:cs typeface="Calibri"/>
              </a:rPr>
              <a:t> </a:t>
            </a:r>
            <a:r>
              <a:rPr lang="en-US" err="1">
                <a:cs typeface="Calibri"/>
              </a:rPr>
              <a:t>vaalia</a:t>
            </a:r>
            <a:r>
              <a:rPr lang="en-US">
                <a:cs typeface="Calibri"/>
              </a:rPr>
              <a:t> </a:t>
            </a:r>
            <a:r>
              <a:rPr lang="en-US" err="1">
                <a:cs typeface="Calibri"/>
              </a:rPr>
              <a:t>luonnonmukaisia</a:t>
            </a:r>
            <a:r>
              <a:rPr lang="en-US">
                <a:cs typeface="Calibri"/>
              </a:rPr>
              <a:t> </a:t>
            </a:r>
            <a:r>
              <a:rPr lang="en-US" err="1">
                <a:cs typeface="Calibri"/>
              </a:rPr>
              <a:t>kiertoja</a:t>
            </a:r>
            <a:r>
              <a:rPr lang="en-US">
                <a:cs typeface="Calibri"/>
              </a:rPr>
              <a:t> ja </a:t>
            </a:r>
            <a:r>
              <a:rPr lang="en-US" err="1">
                <a:cs typeface="Calibri"/>
              </a:rPr>
              <a:t>pyrkiä</a:t>
            </a:r>
            <a:r>
              <a:rPr lang="en-US">
                <a:cs typeface="Calibri"/>
              </a:rPr>
              <a:t> </a:t>
            </a:r>
            <a:r>
              <a:rPr lang="en-US" err="1">
                <a:cs typeface="Calibri"/>
              </a:rPr>
              <a:t>palauttamaan</a:t>
            </a:r>
            <a:r>
              <a:rPr lang="en-US">
                <a:cs typeface="Calibri"/>
              </a:rPr>
              <a:t> </a:t>
            </a:r>
            <a:r>
              <a:rPr lang="en-US" err="1">
                <a:cs typeface="Calibri"/>
              </a:rPr>
              <a:t>ravinteet</a:t>
            </a:r>
            <a:r>
              <a:rPr lang="en-US">
                <a:cs typeface="Calibri"/>
              </a:rPr>
              <a:t> </a:t>
            </a:r>
            <a:r>
              <a:rPr lang="en-US" err="1">
                <a:cs typeface="Calibri"/>
              </a:rPr>
              <a:t>sinne</a:t>
            </a:r>
            <a:r>
              <a:rPr lang="en-US">
                <a:cs typeface="Calibri"/>
              </a:rPr>
              <a:t>, </a:t>
            </a:r>
            <a:r>
              <a:rPr lang="en-US" err="1">
                <a:cs typeface="Calibri"/>
              </a:rPr>
              <a:t>minne</a:t>
            </a:r>
            <a:r>
              <a:rPr lang="en-US">
                <a:cs typeface="Calibri"/>
              </a:rPr>
              <a:t> ne </a:t>
            </a:r>
            <a:r>
              <a:rPr lang="en-US" err="1">
                <a:cs typeface="Calibri"/>
              </a:rPr>
              <a:t>kuuluvat</a:t>
            </a:r>
            <a:r>
              <a:rPr lang="en-US">
                <a:cs typeface="Calibri"/>
              </a:rPr>
              <a:t>. </a:t>
            </a:r>
            <a:r>
              <a:rPr lang="en-US" err="1">
                <a:cs typeface="Calibri"/>
              </a:rPr>
              <a:t>Ongelmana</a:t>
            </a:r>
            <a:r>
              <a:rPr lang="en-US">
                <a:cs typeface="Calibri"/>
              </a:rPr>
              <a:t> on mm. </a:t>
            </a:r>
            <a:r>
              <a:rPr lang="en-US" err="1">
                <a:cs typeface="Calibri"/>
              </a:rPr>
              <a:t>Biojätteen</a:t>
            </a:r>
            <a:r>
              <a:rPr lang="en-US">
                <a:cs typeface="Calibri"/>
              </a:rPr>
              <a:t> </a:t>
            </a:r>
            <a:r>
              <a:rPr lang="en-US" err="1">
                <a:cs typeface="Calibri"/>
              </a:rPr>
              <a:t>joutuminen</a:t>
            </a:r>
            <a:r>
              <a:rPr lang="en-US">
                <a:cs typeface="Calibri"/>
              </a:rPr>
              <a:t> </a:t>
            </a:r>
            <a:r>
              <a:rPr lang="en-US" err="1">
                <a:cs typeface="Calibri"/>
              </a:rPr>
              <a:t>sekajätteen</a:t>
            </a:r>
            <a:r>
              <a:rPr lang="en-US">
                <a:cs typeface="Calibri"/>
              </a:rPr>
              <a:t> </a:t>
            </a:r>
            <a:r>
              <a:rPr lang="en-US" err="1">
                <a:cs typeface="Calibri"/>
              </a:rPr>
              <a:t>mukana</a:t>
            </a:r>
            <a:r>
              <a:rPr lang="en-US">
                <a:cs typeface="Calibri"/>
              </a:rPr>
              <a:t> </a:t>
            </a:r>
            <a:r>
              <a:rPr lang="en-US" err="1">
                <a:cs typeface="Calibri"/>
              </a:rPr>
              <a:t>polttoon</a:t>
            </a:r>
            <a:r>
              <a:rPr lang="en-US">
                <a:cs typeface="Calibri"/>
              </a:rPr>
              <a:t>, </a:t>
            </a:r>
            <a:r>
              <a:rPr lang="en-US" err="1">
                <a:cs typeface="Calibri"/>
              </a:rPr>
              <a:t>koska</a:t>
            </a:r>
            <a:r>
              <a:rPr lang="en-US">
                <a:cs typeface="Calibri"/>
              </a:rPr>
              <a:t> </a:t>
            </a:r>
            <a:r>
              <a:rPr lang="en-US" err="1">
                <a:cs typeface="Calibri"/>
              </a:rPr>
              <a:t>näin</a:t>
            </a:r>
            <a:r>
              <a:rPr lang="en-US">
                <a:cs typeface="Calibri"/>
              </a:rPr>
              <a:t> </a:t>
            </a:r>
            <a:r>
              <a:rPr lang="en-US" err="1">
                <a:cs typeface="Calibri"/>
              </a:rPr>
              <a:t>menetetään</a:t>
            </a:r>
            <a:r>
              <a:rPr lang="en-US">
                <a:cs typeface="Calibri"/>
              </a:rPr>
              <a:t> </a:t>
            </a:r>
            <a:r>
              <a:rPr lang="en-US" err="1">
                <a:cs typeface="Calibri"/>
              </a:rPr>
              <a:t>käyttökelpoiset</a:t>
            </a:r>
            <a:r>
              <a:rPr lang="en-US">
                <a:cs typeface="Calibri"/>
              </a:rPr>
              <a:t> </a:t>
            </a:r>
            <a:r>
              <a:rPr lang="en-US" err="1">
                <a:cs typeface="Calibri"/>
              </a:rPr>
              <a:t>ravinteet</a:t>
            </a:r>
            <a:r>
              <a:rPr lang="en-US">
                <a:cs typeface="Calibri"/>
              </a:rPr>
              <a:t> </a:t>
            </a:r>
            <a:r>
              <a:rPr lang="en-US" err="1">
                <a:cs typeface="Calibri"/>
              </a:rPr>
              <a:t>ilmakehään</a:t>
            </a:r>
            <a:r>
              <a:rPr lang="en-US">
                <a:cs typeface="Calibri"/>
              </a:rPr>
              <a:t> ja </a:t>
            </a:r>
            <a:r>
              <a:rPr lang="en-US" err="1">
                <a:cs typeface="Calibri"/>
              </a:rPr>
              <a:t>raskasmetallipitoiseen</a:t>
            </a:r>
            <a:r>
              <a:rPr lang="en-US">
                <a:cs typeface="Calibri"/>
              </a:rPr>
              <a:t> </a:t>
            </a:r>
            <a:r>
              <a:rPr lang="en-US" err="1">
                <a:cs typeface="Calibri"/>
              </a:rPr>
              <a:t>tuhkaan</a:t>
            </a:r>
            <a:r>
              <a:rPr lang="en-US">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75</a:t>
            </a:fld>
            <a:endParaRPr lang="fi-FI"/>
          </a:p>
        </p:txBody>
      </p:sp>
    </p:spTree>
    <p:extLst>
      <p:ext uri="{BB962C8B-B14F-4D97-AF65-F5344CB8AC3E}">
        <p14:creationId xmlns:p14="http://schemas.microsoft.com/office/powerpoint/2010/main" val="25454816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Tässä on vain muutamia esimerkkejä ihmistoiminnan vaikutuksista ja esimerkeiksi on valittu aikaisemmin esitellyt aineet: C, P ja N.</a:t>
            </a:r>
          </a:p>
        </p:txBody>
      </p:sp>
      <p:sp>
        <p:nvSpPr>
          <p:cNvPr id="4" name="Slide Number Placeholder 3"/>
          <p:cNvSpPr>
            <a:spLocks noGrp="1"/>
          </p:cNvSpPr>
          <p:nvPr>
            <p:ph type="sldNum" sz="quarter" idx="5"/>
          </p:nvPr>
        </p:nvSpPr>
        <p:spPr/>
        <p:txBody>
          <a:bodyPr/>
          <a:lstStyle/>
          <a:p>
            <a:fld id="{D44CFDBE-A849-194D-A9F3-12B7C16340B4}" type="slidenum">
              <a:rPr lang="fi-FI" smtClean="0"/>
              <a:t>76</a:t>
            </a:fld>
            <a:endParaRPr lang="fi-FI"/>
          </a:p>
        </p:txBody>
      </p:sp>
    </p:spTree>
    <p:extLst>
      <p:ext uri="{BB962C8B-B14F-4D97-AF65-F5344CB8AC3E}">
        <p14:creationId xmlns:p14="http://schemas.microsoft.com/office/powerpoint/2010/main" val="10078618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Tämä kuvaaja on yksinkertaistettu versio Ellen </a:t>
            </a:r>
            <a:r>
              <a:rPr lang="fi-FI" err="1"/>
              <a:t>MacArthur</a:t>
            </a:r>
            <a:r>
              <a:rPr lang="fi-FI"/>
              <a:t> Foundationin luomasta perhoskuvaajasta. Tässä korostetaan vasenta puolta eli biologisia kiertoja ja siihen on lisätty nuoli biokaasun tuotannosta energiaan.</a:t>
            </a:r>
          </a:p>
        </p:txBody>
      </p:sp>
      <p:sp>
        <p:nvSpPr>
          <p:cNvPr id="4" name="Slide Number Placeholder 3"/>
          <p:cNvSpPr>
            <a:spLocks noGrp="1"/>
          </p:cNvSpPr>
          <p:nvPr>
            <p:ph type="sldNum" sz="quarter" idx="5"/>
          </p:nvPr>
        </p:nvSpPr>
        <p:spPr/>
        <p:txBody>
          <a:bodyPr/>
          <a:lstStyle/>
          <a:p>
            <a:fld id="{D44CFDBE-A849-194D-A9F3-12B7C16340B4}" type="slidenum">
              <a:rPr lang="fi-FI" smtClean="0"/>
              <a:t>77</a:t>
            </a:fld>
            <a:endParaRPr lang="fi-FI"/>
          </a:p>
        </p:txBody>
      </p:sp>
    </p:spTree>
    <p:extLst>
      <p:ext uri="{BB962C8B-B14F-4D97-AF65-F5344CB8AC3E}">
        <p14:creationId xmlns:p14="http://schemas.microsoft.com/office/powerpoint/2010/main" val="32644873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Biokaasun tuotanto on biokiertotalouden keskiössä, koska sen avulla voidaan sekä tuottaa uusiutuvaa polttoainetta että edistää hiilen ja ravinteiden palauttamista maaperään.</a:t>
            </a:r>
          </a:p>
        </p:txBody>
      </p:sp>
      <p:sp>
        <p:nvSpPr>
          <p:cNvPr id="4" name="Slide Number Placeholder 3"/>
          <p:cNvSpPr>
            <a:spLocks noGrp="1"/>
          </p:cNvSpPr>
          <p:nvPr>
            <p:ph type="sldNum" sz="quarter" idx="5"/>
          </p:nvPr>
        </p:nvSpPr>
        <p:spPr/>
        <p:txBody>
          <a:bodyPr/>
          <a:lstStyle/>
          <a:p>
            <a:fld id="{D44CFDBE-A849-194D-A9F3-12B7C16340B4}" type="slidenum">
              <a:rPr lang="fi-FI" smtClean="0"/>
              <a:t>81</a:t>
            </a:fld>
            <a:endParaRPr lang="fi-FI"/>
          </a:p>
        </p:txBody>
      </p:sp>
    </p:spTree>
    <p:extLst>
      <p:ext uri="{BB962C8B-B14F-4D97-AF65-F5344CB8AC3E}">
        <p14:creationId xmlns:p14="http://schemas.microsoft.com/office/powerpoint/2010/main" val="3127343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Tämä on vain yksi esimerkki ekosysteemistä. Vastaava voi syntyä esimerkiksi biomassaa polttavien laitosten, kuituja tuottavan teollisuuden ja metsätilojen välille.</a:t>
            </a:r>
          </a:p>
        </p:txBody>
      </p:sp>
      <p:sp>
        <p:nvSpPr>
          <p:cNvPr id="4" name="Slide Number Placeholder 3"/>
          <p:cNvSpPr>
            <a:spLocks noGrp="1"/>
          </p:cNvSpPr>
          <p:nvPr>
            <p:ph type="sldNum" sz="quarter" idx="5"/>
          </p:nvPr>
        </p:nvSpPr>
        <p:spPr/>
        <p:txBody>
          <a:bodyPr/>
          <a:lstStyle/>
          <a:p>
            <a:fld id="{D44CFDBE-A849-194D-A9F3-12B7C16340B4}" type="slidenum">
              <a:rPr lang="fi-FI" smtClean="0"/>
              <a:t>82</a:t>
            </a:fld>
            <a:endParaRPr lang="fi-FI"/>
          </a:p>
        </p:txBody>
      </p:sp>
    </p:spTree>
    <p:extLst>
      <p:ext uri="{BB962C8B-B14F-4D97-AF65-F5344CB8AC3E}">
        <p14:creationId xmlns:p14="http://schemas.microsoft.com/office/powerpoint/2010/main" val="22897300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err="1">
                <a:cs typeface="Calibri"/>
              </a:rPr>
              <a:t>Esitellään</a:t>
            </a:r>
            <a:r>
              <a:rPr lang="en-US">
                <a:cs typeface="Calibri"/>
              </a:rPr>
              <a:t> EAT-Lancet </a:t>
            </a:r>
            <a:r>
              <a:rPr lang="en-US" err="1">
                <a:cs typeface="Calibri"/>
              </a:rPr>
              <a:t>komitean</a:t>
            </a:r>
            <a:r>
              <a:rPr lang="en-US">
                <a:cs typeface="Calibri"/>
              </a:rPr>
              <a:t> </a:t>
            </a:r>
            <a:r>
              <a:rPr lang="en-US" err="1">
                <a:cs typeface="Calibri"/>
              </a:rPr>
              <a:t>julkaisema</a:t>
            </a:r>
            <a:r>
              <a:rPr lang="en-US">
                <a:cs typeface="Calibri"/>
              </a:rPr>
              <a:t> </a:t>
            </a:r>
            <a:r>
              <a:rPr lang="en-US" err="1">
                <a:cs typeface="Calibri"/>
              </a:rPr>
              <a:t>globaali</a:t>
            </a:r>
            <a:r>
              <a:rPr lang="en-US">
                <a:cs typeface="Calibri"/>
              </a:rPr>
              <a:t> </a:t>
            </a:r>
            <a:r>
              <a:rPr lang="en-US" err="1">
                <a:cs typeface="Calibri"/>
              </a:rPr>
              <a:t>planetaarinen</a:t>
            </a:r>
            <a:r>
              <a:rPr lang="en-US">
                <a:cs typeface="Calibri"/>
              </a:rPr>
              <a:t> </a:t>
            </a:r>
            <a:r>
              <a:rPr lang="en-US" err="1">
                <a:cs typeface="Calibri"/>
              </a:rPr>
              <a:t>ruokavalio</a:t>
            </a:r>
            <a:r>
              <a:rPr lang="en-US">
                <a:cs typeface="Calibri"/>
              </a:rPr>
              <a:t> </a:t>
            </a:r>
            <a:r>
              <a:rPr lang="en-US" err="1">
                <a:cs typeface="Calibri"/>
              </a:rPr>
              <a:t>lautasmallina</a:t>
            </a:r>
            <a:r>
              <a:rPr lang="en-US">
                <a:cs typeface="Calibri"/>
              </a:rPr>
              <a:t> </a:t>
            </a:r>
            <a:r>
              <a:rPr lang="en-US" err="1">
                <a:cs typeface="Calibri"/>
              </a:rPr>
              <a:t>sektoreittain</a:t>
            </a:r>
            <a:r>
              <a:rPr lang="en-US">
                <a:cs typeface="Calibri"/>
              </a:rPr>
              <a:t>, </a:t>
            </a:r>
            <a:r>
              <a:rPr lang="en-US" err="1">
                <a:cs typeface="Calibri"/>
              </a:rPr>
              <a:t>Erityisesti</a:t>
            </a:r>
            <a:r>
              <a:rPr lang="en-US">
                <a:cs typeface="Calibri"/>
              </a:rPr>
              <a:t> </a:t>
            </a:r>
            <a:r>
              <a:rPr lang="en-US" err="1">
                <a:cs typeface="Calibri"/>
              </a:rPr>
              <a:t>kiinnitetään</a:t>
            </a:r>
            <a:r>
              <a:rPr lang="en-US">
                <a:cs typeface="Calibri"/>
              </a:rPr>
              <a:t> </a:t>
            </a:r>
            <a:r>
              <a:rPr lang="en-US" err="1">
                <a:cs typeface="Calibri"/>
              </a:rPr>
              <a:t>huomiotä</a:t>
            </a:r>
            <a:r>
              <a:rPr lang="en-US">
                <a:cs typeface="Calibri"/>
              </a:rPr>
              <a:t> </a:t>
            </a:r>
            <a:r>
              <a:rPr lang="en-US" err="1">
                <a:cs typeface="Calibri"/>
              </a:rPr>
              <a:t>proteiinilähteisiin</a:t>
            </a:r>
            <a:r>
              <a:rPr lang="en-US">
                <a:cs typeface="Calibri"/>
              </a:rPr>
              <a:t> </a:t>
            </a:r>
            <a:r>
              <a:rPr lang="en-US" err="1">
                <a:cs typeface="Calibri"/>
              </a:rPr>
              <a:t>miten</a:t>
            </a:r>
            <a:r>
              <a:rPr lang="en-US">
                <a:cs typeface="Calibri"/>
              </a:rPr>
              <a:t> </a:t>
            </a:r>
            <a:r>
              <a:rPr lang="en-US" err="1">
                <a:cs typeface="Calibri"/>
              </a:rPr>
              <a:t>jakautuu</a:t>
            </a:r>
            <a:r>
              <a:rPr lang="en-US">
                <a:cs typeface="Calibri"/>
              </a:rPr>
              <a:t> </a:t>
            </a:r>
            <a:r>
              <a:rPr lang="en-US" err="1">
                <a:cs typeface="Calibri"/>
              </a:rPr>
              <a:t>eläin</a:t>
            </a:r>
            <a:r>
              <a:rPr lang="en-US">
                <a:cs typeface="Calibri"/>
              </a:rPr>
              <a:t>- ja </a:t>
            </a:r>
            <a:r>
              <a:rPr lang="en-US" err="1">
                <a:cs typeface="Calibri"/>
              </a:rPr>
              <a:t>kasviproteiineihin</a:t>
            </a:r>
            <a:r>
              <a:rPr lang="en-US">
                <a:cs typeface="Calibri"/>
              </a:rPr>
              <a:t>. </a:t>
            </a: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87</a:t>
            </a:fld>
            <a:endParaRPr lang="fi-FI"/>
          </a:p>
        </p:txBody>
      </p:sp>
    </p:spTree>
    <p:extLst>
      <p:ext uri="{BB962C8B-B14F-4D97-AF65-F5344CB8AC3E}">
        <p14:creationId xmlns:p14="http://schemas.microsoft.com/office/powerpoint/2010/main" val="24056325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err="1">
                <a:cs typeface="Calibri"/>
              </a:rPr>
              <a:t>Tulevaisuuden</a:t>
            </a:r>
            <a:r>
              <a:rPr lang="en-US">
                <a:cs typeface="Calibri"/>
              </a:rPr>
              <a:t> </a:t>
            </a:r>
            <a:r>
              <a:rPr lang="en-US" err="1">
                <a:cs typeface="Calibri"/>
              </a:rPr>
              <a:t>ruokajärjestelmä</a:t>
            </a:r>
            <a:r>
              <a:rPr lang="en-US">
                <a:cs typeface="Calibri"/>
              </a:rPr>
              <a:t> </a:t>
            </a:r>
            <a:r>
              <a:rPr lang="en-US" err="1">
                <a:cs typeface="Calibri"/>
              </a:rPr>
              <a:t>haastaa</a:t>
            </a:r>
            <a:r>
              <a:rPr lang="en-US">
                <a:cs typeface="Calibri"/>
              </a:rPr>
              <a:t> </a:t>
            </a:r>
            <a:r>
              <a:rPr lang="en-US" err="1">
                <a:cs typeface="Calibri"/>
              </a:rPr>
              <a:t>kansallisesti</a:t>
            </a:r>
            <a:r>
              <a:rPr lang="en-US">
                <a:cs typeface="Calibri"/>
              </a:rPr>
              <a:t> </a:t>
            </a:r>
            <a:r>
              <a:rPr lang="en-US" err="1">
                <a:cs typeface="Calibri"/>
              </a:rPr>
              <a:t>ravintola-alaa</a:t>
            </a:r>
            <a:r>
              <a:rPr lang="en-US">
                <a:cs typeface="Calibri"/>
              </a:rPr>
              <a:t>. </a:t>
            </a:r>
            <a:r>
              <a:rPr lang="en-US" err="1">
                <a:cs typeface="Calibri"/>
              </a:rPr>
              <a:t>Tässä</a:t>
            </a:r>
            <a:r>
              <a:rPr lang="en-US">
                <a:cs typeface="Calibri"/>
              </a:rPr>
              <a:t> </a:t>
            </a:r>
            <a:r>
              <a:rPr lang="en-US" err="1">
                <a:cs typeface="Calibri"/>
              </a:rPr>
              <a:t>käsitellään</a:t>
            </a:r>
            <a:r>
              <a:rPr lang="en-US">
                <a:cs typeface="Calibri"/>
              </a:rPr>
              <a:t> </a:t>
            </a:r>
            <a:r>
              <a:rPr lang="en-US" err="1">
                <a:cs typeface="Calibri"/>
              </a:rPr>
              <a:t>sektori</a:t>
            </a:r>
            <a:r>
              <a:rPr lang="en-US">
                <a:cs typeface="Calibri"/>
              </a:rPr>
              <a:t> </a:t>
            </a:r>
            <a:r>
              <a:rPr lang="en-US" err="1">
                <a:cs typeface="Calibri"/>
              </a:rPr>
              <a:t>kerrallaan</a:t>
            </a:r>
            <a:r>
              <a:rPr lang="en-US">
                <a:cs typeface="Calibri"/>
              </a:rPr>
              <a:t> </a:t>
            </a:r>
            <a:r>
              <a:rPr lang="en-US" err="1">
                <a:cs typeface="Calibri"/>
              </a:rPr>
              <a:t>minkälaisiin</a:t>
            </a:r>
            <a:r>
              <a:rPr lang="en-US">
                <a:cs typeface="Calibri"/>
              </a:rPr>
              <a:t> </a:t>
            </a:r>
            <a:r>
              <a:rPr lang="en-US" err="1">
                <a:cs typeface="Calibri"/>
              </a:rPr>
              <a:t>asioihin</a:t>
            </a:r>
            <a:r>
              <a:rPr lang="en-US">
                <a:cs typeface="Calibri"/>
              </a:rPr>
              <a:t> </a:t>
            </a:r>
            <a:r>
              <a:rPr lang="en-US" err="1">
                <a:cs typeface="Calibri"/>
              </a:rPr>
              <a:t>toimipaikoissa</a:t>
            </a:r>
            <a:r>
              <a:rPr lang="en-US">
                <a:cs typeface="Calibri"/>
              </a:rPr>
              <a:t>  </a:t>
            </a:r>
            <a:r>
              <a:rPr lang="en-US" err="1">
                <a:cs typeface="Calibri"/>
              </a:rPr>
              <a:t>tulee</a:t>
            </a:r>
            <a:r>
              <a:rPr lang="en-US">
                <a:cs typeface="Calibri"/>
              </a:rPr>
              <a:t> </a:t>
            </a:r>
            <a:r>
              <a:rPr lang="en-US" err="1">
                <a:cs typeface="Calibri"/>
              </a:rPr>
              <a:t>kiinnittää</a:t>
            </a:r>
            <a:r>
              <a:rPr lang="en-US">
                <a:cs typeface="Calibri"/>
              </a:rPr>
              <a:t> </a:t>
            </a:r>
            <a:r>
              <a:rPr lang="en-US" err="1">
                <a:cs typeface="Calibri"/>
              </a:rPr>
              <a:t>huomiota</a:t>
            </a:r>
            <a:r>
              <a:rPr lang="en-US">
                <a:cs typeface="Calibri"/>
              </a:rPr>
              <a:t>. </a:t>
            </a: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88</a:t>
            </a:fld>
            <a:endParaRPr lang="fi-FI"/>
          </a:p>
        </p:txBody>
      </p:sp>
    </p:spTree>
    <p:extLst>
      <p:ext uri="{BB962C8B-B14F-4D97-AF65-F5344CB8AC3E}">
        <p14:creationId xmlns:p14="http://schemas.microsoft.com/office/powerpoint/2010/main" val="2770504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Suomen</a:t>
            </a:r>
            <a:r>
              <a:rPr lang="en-US">
                <a:cs typeface="Calibri"/>
              </a:rPr>
              <a:t> </a:t>
            </a:r>
            <a:r>
              <a:rPr lang="en-US" err="1">
                <a:cs typeface="Calibri"/>
              </a:rPr>
              <a:t>energiankulutus</a:t>
            </a:r>
            <a:r>
              <a:rPr lang="en-US">
                <a:cs typeface="Calibri"/>
              </a:rPr>
              <a:t> </a:t>
            </a:r>
            <a:r>
              <a:rPr lang="en-US" err="1">
                <a:cs typeface="Calibri"/>
              </a:rPr>
              <a:t>lähteittäin</a:t>
            </a:r>
          </a:p>
        </p:txBody>
      </p:sp>
      <p:sp>
        <p:nvSpPr>
          <p:cNvPr id="4" name="Slide Number Placeholder 3"/>
          <p:cNvSpPr>
            <a:spLocks noGrp="1"/>
          </p:cNvSpPr>
          <p:nvPr>
            <p:ph type="sldNum" sz="quarter" idx="5"/>
          </p:nvPr>
        </p:nvSpPr>
        <p:spPr/>
        <p:txBody>
          <a:bodyPr/>
          <a:lstStyle/>
          <a:p>
            <a:fld id="{D44CFDBE-A849-194D-A9F3-12B7C16340B4}" type="slidenum">
              <a:rPr lang="fi-FI" smtClean="0"/>
              <a:t>9</a:t>
            </a:fld>
            <a:endParaRPr lang="fi-FI"/>
          </a:p>
        </p:txBody>
      </p:sp>
    </p:spTree>
    <p:extLst>
      <p:ext uri="{BB962C8B-B14F-4D97-AF65-F5344CB8AC3E}">
        <p14:creationId xmlns:p14="http://schemas.microsoft.com/office/powerpoint/2010/main" val="35400519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100</a:t>
            </a:fld>
            <a:endParaRPr lang="fi-FI"/>
          </a:p>
        </p:txBody>
      </p:sp>
    </p:spTree>
    <p:extLst>
      <p:ext uri="{BB962C8B-B14F-4D97-AF65-F5344CB8AC3E}">
        <p14:creationId xmlns:p14="http://schemas.microsoft.com/office/powerpoint/2010/main" val="14448936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101</a:t>
            </a:fld>
            <a:endParaRPr lang="fi-FI"/>
          </a:p>
        </p:txBody>
      </p:sp>
    </p:spTree>
    <p:extLst>
      <p:ext uri="{BB962C8B-B14F-4D97-AF65-F5344CB8AC3E}">
        <p14:creationId xmlns:p14="http://schemas.microsoft.com/office/powerpoint/2010/main" val="41030168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Tilastokeskus julkaisee uudet tilastot vuoden lopussa. Vuoden 2021 tilasto julkaistu joulukuussa 2022.</a:t>
            </a:r>
          </a:p>
        </p:txBody>
      </p:sp>
      <p:sp>
        <p:nvSpPr>
          <p:cNvPr id="4" name="Dian numeron paikkamerkki 3"/>
          <p:cNvSpPr>
            <a:spLocks noGrp="1"/>
          </p:cNvSpPr>
          <p:nvPr>
            <p:ph type="sldNum" sz="quarter" idx="5"/>
          </p:nvPr>
        </p:nvSpPr>
        <p:spPr/>
        <p:txBody>
          <a:bodyPr/>
          <a:lstStyle/>
          <a:p>
            <a:fld id="{D44CFDBE-A849-194D-A9F3-12B7C16340B4}" type="slidenum">
              <a:rPr lang="fi-FI" smtClean="0"/>
              <a:t>102</a:t>
            </a:fld>
            <a:endParaRPr lang="fi-FI"/>
          </a:p>
        </p:txBody>
      </p:sp>
    </p:spTree>
    <p:extLst>
      <p:ext uri="{BB962C8B-B14F-4D97-AF65-F5344CB8AC3E}">
        <p14:creationId xmlns:p14="http://schemas.microsoft.com/office/powerpoint/2010/main" val="33013315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103</a:t>
            </a:fld>
            <a:endParaRPr lang="fi-FI"/>
          </a:p>
        </p:txBody>
      </p:sp>
    </p:spTree>
    <p:extLst>
      <p:ext uri="{BB962C8B-B14F-4D97-AF65-F5344CB8AC3E}">
        <p14:creationId xmlns:p14="http://schemas.microsoft.com/office/powerpoint/2010/main" val="21086350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Lähde: Keski-Suomen liitto</a:t>
            </a:r>
          </a:p>
        </p:txBody>
      </p:sp>
      <p:sp>
        <p:nvSpPr>
          <p:cNvPr id="4" name="Dian numeron paikkamerkki 3"/>
          <p:cNvSpPr>
            <a:spLocks noGrp="1"/>
          </p:cNvSpPr>
          <p:nvPr>
            <p:ph type="sldNum" sz="quarter" idx="5"/>
          </p:nvPr>
        </p:nvSpPr>
        <p:spPr/>
        <p:txBody>
          <a:bodyPr/>
          <a:lstStyle/>
          <a:p>
            <a:fld id="{D44CFDBE-A849-194D-A9F3-12B7C16340B4}" type="slidenum">
              <a:rPr lang="fi-FI" smtClean="0"/>
              <a:t>105</a:t>
            </a:fld>
            <a:endParaRPr lang="fi-FI"/>
          </a:p>
        </p:txBody>
      </p:sp>
    </p:spTree>
    <p:extLst>
      <p:ext uri="{BB962C8B-B14F-4D97-AF65-F5344CB8AC3E}">
        <p14:creationId xmlns:p14="http://schemas.microsoft.com/office/powerpoint/2010/main" val="248511785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107</a:t>
            </a:fld>
            <a:endParaRPr lang="fi-FI"/>
          </a:p>
        </p:txBody>
      </p:sp>
    </p:spTree>
    <p:extLst>
      <p:ext uri="{BB962C8B-B14F-4D97-AF65-F5344CB8AC3E}">
        <p14:creationId xmlns:p14="http://schemas.microsoft.com/office/powerpoint/2010/main" val="283250061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108</a:t>
            </a:fld>
            <a:endParaRPr lang="fi-FI"/>
          </a:p>
        </p:txBody>
      </p:sp>
    </p:spTree>
    <p:extLst>
      <p:ext uri="{BB962C8B-B14F-4D97-AF65-F5344CB8AC3E}">
        <p14:creationId xmlns:p14="http://schemas.microsoft.com/office/powerpoint/2010/main" val="174401921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130</a:t>
            </a:fld>
            <a:endParaRPr lang="fi-FI"/>
          </a:p>
        </p:txBody>
      </p:sp>
    </p:spTree>
    <p:extLst>
      <p:ext uri="{BB962C8B-B14F-4D97-AF65-F5344CB8AC3E}">
        <p14:creationId xmlns:p14="http://schemas.microsoft.com/office/powerpoint/2010/main" val="144489363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131</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859872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146</a:t>
            </a:fld>
            <a:endParaRPr lang="fi-FI"/>
          </a:p>
        </p:txBody>
      </p:sp>
    </p:spTree>
    <p:extLst>
      <p:ext uri="{BB962C8B-B14F-4D97-AF65-F5344CB8AC3E}">
        <p14:creationId xmlns:p14="http://schemas.microsoft.com/office/powerpoint/2010/main" val="3572398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Sans-Serif"/>
              <a:buChar char="•"/>
            </a:pPr>
            <a:r>
              <a:rPr lang="en-US" err="1">
                <a:cs typeface="Calibri"/>
              </a:rPr>
              <a:t>Luontakato</a:t>
            </a:r>
          </a:p>
        </p:txBody>
      </p:sp>
      <p:sp>
        <p:nvSpPr>
          <p:cNvPr id="4" name="Slide Number Placeholder 3"/>
          <p:cNvSpPr>
            <a:spLocks noGrp="1"/>
          </p:cNvSpPr>
          <p:nvPr>
            <p:ph type="sldNum" sz="quarter" idx="5"/>
          </p:nvPr>
        </p:nvSpPr>
        <p:spPr/>
        <p:txBody>
          <a:bodyPr/>
          <a:lstStyle/>
          <a:p>
            <a:fld id="{D44CFDBE-A849-194D-A9F3-12B7C16340B4}" type="slidenum">
              <a:rPr lang="fi-FI" smtClean="0"/>
              <a:t>10</a:t>
            </a:fld>
            <a:endParaRPr lang="fi-FI"/>
          </a:p>
        </p:txBody>
      </p:sp>
    </p:spTree>
    <p:extLst>
      <p:ext uri="{BB962C8B-B14F-4D97-AF65-F5344CB8AC3E}">
        <p14:creationId xmlns:p14="http://schemas.microsoft.com/office/powerpoint/2010/main" val="104270219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Hävikkitiekartalle voi tehdä omankin kalvon, jos Anne haluaa</a:t>
            </a:r>
          </a:p>
        </p:txBody>
      </p:sp>
      <p:sp>
        <p:nvSpPr>
          <p:cNvPr id="4" name="Dian numeron paikkamerkki 3"/>
          <p:cNvSpPr>
            <a:spLocks noGrp="1"/>
          </p:cNvSpPr>
          <p:nvPr>
            <p:ph type="sldNum" sz="quarter" idx="5"/>
          </p:nvPr>
        </p:nvSpPr>
        <p:spPr/>
        <p:txBody>
          <a:bodyPr/>
          <a:lstStyle/>
          <a:p>
            <a:fld id="{D44CFDBE-A849-194D-A9F3-12B7C16340B4}" type="slidenum">
              <a:rPr lang="fi-FI" smtClean="0"/>
              <a:t>147</a:t>
            </a:fld>
            <a:endParaRPr lang="fi-FI"/>
          </a:p>
        </p:txBody>
      </p:sp>
    </p:spTree>
    <p:extLst>
      <p:ext uri="{BB962C8B-B14F-4D97-AF65-F5344CB8AC3E}">
        <p14:creationId xmlns:p14="http://schemas.microsoft.com/office/powerpoint/2010/main" val="227884142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150</a:t>
            </a:fld>
            <a:endParaRPr lang="fi-FI"/>
          </a:p>
        </p:txBody>
      </p:sp>
    </p:spTree>
    <p:extLst>
      <p:ext uri="{BB962C8B-B14F-4D97-AF65-F5344CB8AC3E}">
        <p14:creationId xmlns:p14="http://schemas.microsoft.com/office/powerpoint/2010/main" val="5128933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151</a:t>
            </a:fld>
            <a:endParaRPr lang="fi-FI"/>
          </a:p>
        </p:txBody>
      </p:sp>
    </p:spTree>
    <p:extLst>
      <p:ext uri="{BB962C8B-B14F-4D97-AF65-F5344CB8AC3E}">
        <p14:creationId xmlns:p14="http://schemas.microsoft.com/office/powerpoint/2010/main" val="61957250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Esitän lyhyen katsauksen pakkauksen suunnitteluun ja sen materiaalivalintoihin kierrätettävyyden ja kiertotalouden näkökulmasta. Kovin moni ei ajattele, mitä asioita on huomioitava, kun mietimme miksi ja miten pakkaamme </a:t>
            </a:r>
            <a:r>
              <a:rPr lang="fi-FI" err="1"/>
              <a:t>esim</a:t>
            </a:r>
            <a:r>
              <a:rPr lang="fi-FI"/>
              <a:t> vähittäiskaupan tuotteet ja suuremmatkin tuote-erät.</a:t>
            </a:r>
          </a:p>
        </p:txBody>
      </p:sp>
      <p:sp>
        <p:nvSpPr>
          <p:cNvPr id="4" name="Dian numeron paikkamerkki 3"/>
          <p:cNvSpPr>
            <a:spLocks noGrp="1"/>
          </p:cNvSpPr>
          <p:nvPr>
            <p:ph type="sldNum" sz="quarter" idx="5"/>
          </p:nvPr>
        </p:nvSpPr>
        <p:spPr/>
        <p:txBody>
          <a:bodyPr/>
          <a:lstStyle/>
          <a:p>
            <a:fld id="{D44CFDBE-A849-194D-A9F3-12B7C16340B4}" type="slidenum">
              <a:rPr lang="fi-FI" smtClean="0"/>
              <a:t>155</a:t>
            </a:fld>
            <a:endParaRPr lang="fi-FI"/>
          </a:p>
        </p:txBody>
      </p:sp>
    </p:spTree>
    <p:extLst>
      <p:ext uri="{BB962C8B-B14F-4D97-AF65-F5344CB8AC3E}">
        <p14:creationId xmlns:p14="http://schemas.microsoft.com/office/powerpoint/2010/main" val="193818975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a:t>Kun suunnitellaan uusia pakkausideoita, niin pyritään huomioimaan sellaiset pakkausmateriaalivaihtoehdot, että ne ´pakkaukset ovat helposti kierrätettävissä. </a:t>
            </a:r>
          </a:p>
          <a:p>
            <a:pPr marL="0" marR="0" lvl="0" indent="0" algn="l" defTabSz="914400" rtl="0" eaLnBrk="1" fontAlgn="auto" latinLnBrk="0" hangingPunct="1">
              <a:lnSpc>
                <a:spcPct val="100000"/>
              </a:lnSpc>
              <a:spcBef>
                <a:spcPts val="0"/>
              </a:spcBef>
              <a:spcAft>
                <a:spcPts val="0"/>
              </a:spcAft>
              <a:buClrTx/>
              <a:buSzTx/>
              <a:buFontTx/>
              <a:buNone/>
              <a:tabLst/>
              <a:defRPr/>
            </a:pPr>
            <a:r>
              <a:rPr lang="fi-FI"/>
              <a:t>Alkukierrättäjän toiminta on tärkeä! Jatkokäsittelyn sujuvuus riippuu paljon siitä, miten lajittelu on alkupäässä onnistunut.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a:t>Yleisimmät vähittäiskaupan pakkausmateriaalit ovat muovit ja kartongit (aaltopahvi ja mikroaaltopahvi), isompia pakkauksia ovat </a:t>
            </a:r>
            <a:r>
              <a:rPr lang="fi-FI" err="1"/>
              <a:t>esim</a:t>
            </a:r>
            <a:r>
              <a:rPr lang="fi-FI"/>
              <a:t> pahvilaatikot, lavapakkaukset.</a:t>
            </a:r>
            <a:br>
              <a:rPr lang="fi-FI"/>
            </a:br>
            <a:r>
              <a:rPr lang="fi-FI"/>
              <a:t>Elintarvikepakkauksissa käytetään pakkausmateriaalina kevyttä, mutta jäykähköä taivekartonkia. </a:t>
            </a:r>
            <a:br>
              <a:rPr lang="fi-FI"/>
            </a:br>
            <a:r>
              <a:rPr lang="fi-FI"/>
              <a:t>Lajittelu - kartonkipakkaukset, lasipurkit, metalli, muovipakkaukset.</a:t>
            </a:r>
          </a:p>
          <a:p>
            <a:pPr marL="0" marR="0" lvl="0" indent="0" algn="l" defTabSz="914400" rtl="0" eaLnBrk="1" fontAlgn="auto" latinLnBrk="0" hangingPunct="1">
              <a:lnSpc>
                <a:spcPct val="100000"/>
              </a:lnSpc>
              <a:spcBef>
                <a:spcPts val="0"/>
              </a:spcBef>
              <a:spcAft>
                <a:spcPts val="0"/>
              </a:spcAft>
              <a:buClrTx/>
              <a:buSzTx/>
              <a:buFontTx/>
              <a:buNone/>
              <a:tabLst/>
              <a:defRPr/>
            </a:pPr>
            <a:r>
              <a:rPr lang="fi-FI"/>
              <a:t>Jotta päästää järkevään luonnonvarojen/materiaalien käyttöön suositaan uusiokäyttöä. Kaikki mahdollinen kierrätykseen kelpaava raaka-aine hyödynnetään.</a:t>
            </a:r>
          </a:p>
          <a:p>
            <a:pPr marL="0" marR="0" lvl="0" indent="0" algn="l" defTabSz="914400" rtl="0" eaLnBrk="1" fontAlgn="auto" latinLnBrk="0" hangingPunct="1">
              <a:lnSpc>
                <a:spcPct val="100000"/>
              </a:lnSpc>
              <a:spcBef>
                <a:spcPts val="0"/>
              </a:spcBef>
              <a:spcAft>
                <a:spcPts val="0"/>
              </a:spcAft>
              <a:buClrTx/>
              <a:buSzTx/>
              <a:buFontTx/>
              <a:buNone/>
              <a:tabLst/>
              <a:defRPr/>
            </a:pPr>
            <a:r>
              <a:rPr lang="fi-FI"/>
              <a:t>Pakkauksia teettävät asiakkaat ovat olleet kiinnostuneita uusiomateriaaleista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a:t>Kolmasosa kaikesta pakkausjätteestä on kuluttajapakkauksia. Kiinteistökeräys on niiden tärkeä talteenottokanava: esimerkiksi kierrätettävistä kartonkipakkauksista kaksi kolmasosaa kerätään kiinteistöissä.</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a:t>SUP-direktiivin (single </a:t>
            </a:r>
            <a:r>
              <a:rPr lang="fi-FI" err="1"/>
              <a:t>use</a:t>
            </a:r>
            <a:r>
              <a:rPr lang="fi-FI"/>
              <a:t> </a:t>
            </a:r>
            <a:r>
              <a:rPr lang="fi-FI" err="1"/>
              <a:t>plastics</a:t>
            </a:r>
            <a:r>
              <a:rPr lang="fi-FI"/>
              <a:t>, kertakäyttömuovi) voimaantulo ja kiinteistökeräyksen laajeneminen tuovat lisäkustannuksia tuottajille. SUP-sääntely vaikuttaa pakkausten lajitteluohjeisiin. Esimerkiksi vuoden 2024 kesällä voimaantuleva juomapakkausten korkkien kiinnipysymisen vaatimus muuttaa korkillisten nestekartonkipakkausten lajitteluohjetta siten, että kierrätettäessä korkkia ei tarvitse enää irrottaa.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a:t>Euroopan komission ehdotus uudeksi pakkaus- ja pakkausjäteasetukseksi (PPWR) annettiin 30.11.2022. Asetuksella puututaan entistä tiukemmin mm. tuotesuunnitteluun, uudelleenkäytettävyyteen, ylipakkaamiseen ja kierrätysmateriaalien käytön edistämiseen.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a:p>
          <a:p>
            <a:r>
              <a:rPr lang="fi-FI"/>
              <a:t>Ekomodulaatio eli mukautetut tuottajavastuumaksut ovat taloudellinen ohjauskeino ympäristöystävällisempien pakkausten suunnitteluun. Käytännössä tämä tarkoittaa kierrätysmaksujen mukauttamista tuotteiden kestävyyden, korjattavuuden, uudelleenkäytettävyyden ja kierrätettävyyden sekä vaarallisten aineiden esiintymisen mukaan.</a:t>
            </a:r>
          </a:p>
          <a:p>
            <a:r>
              <a:rPr lang="fi-FI"/>
              <a:t>Käytännössä ekomodulaatio ohjaa tuottajia pois vaikeasti kierrätettävistä monimateriaalipakkauksista. Halvimmat maksut tulevat helpoimmin kierrätettäville materiaaleille.</a:t>
            </a:r>
          </a:p>
          <a:p>
            <a:r>
              <a:rPr lang="fi-FI"/>
              <a:t>Ekomodulaatio on käytössä jo vuonna 2022 markkinoille saatetuilla puu-, lasi- ja muovipakkauksilla. Metalli- ja kartonkipakkauksille se otetaan käyttöön vuonna 2023 markkinoille saatettujen pakkausten osalta.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157</a:t>
            </a:fld>
            <a:endParaRPr lang="fi-FI"/>
          </a:p>
        </p:txBody>
      </p:sp>
    </p:spTree>
    <p:extLst>
      <p:ext uri="{BB962C8B-B14F-4D97-AF65-F5344CB8AC3E}">
        <p14:creationId xmlns:p14="http://schemas.microsoft.com/office/powerpoint/2010/main" val="368887575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Tässä kohtaa keskityn esityksessäni yleisimmin kierrätettäviin pakkausmateriaaleihin, kartonki ja mikroaaltopahvi sekä aaltopahvi</a:t>
            </a:r>
          </a:p>
        </p:txBody>
      </p:sp>
      <p:sp>
        <p:nvSpPr>
          <p:cNvPr id="4" name="Dian numeron paikkamerkki 3"/>
          <p:cNvSpPr>
            <a:spLocks noGrp="1"/>
          </p:cNvSpPr>
          <p:nvPr>
            <p:ph type="sldNum" sz="quarter" idx="5"/>
          </p:nvPr>
        </p:nvSpPr>
        <p:spPr/>
        <p:txBody>
          <a:bodyPr/>
          <a:lstStyle/>
          <a:p>
            <a:fld id="{D44CFDBE-A849-194D-A9F3-12B7C16340B4}" type="slidenum">
              <a:rPr lang="fi-FI" smtClean="0"/>
              <a:t>158</a:t>
            </a:fld>
            <a:endParaRPr lang="fi-FI"/>
          </a:p>
        </p:txBody>
      </p:sp>
    </p:spTree>
    <p:extLst>
      <p:ext uri="{BB962C8B-B14F-4D97-AF65-F5344CB8AC3E}">
        <p14:creationId xmlns:p14="http://schemas.microsoft.com/office/powerpoint/2010/main" val="242583228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Pakkauksen teollisen valmistuksen vaatimukset suunnittelulle. Mikä on pakkauksen suojaava tarkoitus. </a:t>
            </a:r>
          </a:p>
          <a:p>
            <a:r>
              <a:rPr lang="fi-FI"/>
              <a:t>Suunnittelussa huomioidut vaatimukset eivät aina ole toteutettavissa teollisessa valmistuksessa.</a:t>
            </a:r>
          </a:p>
        </p:txBody>
      </p:sp>
      <p:sp>
        <p:nvSpPr>
          <p:cNvPr id="4" name="Dian numeron paikkamerkki 3"/>
          <p:cNvSpPr>
            <a:spLocks noGrp="1"/>
          </p:cNvSpPr>
          <p:nvPr>
            <p:ph type="sldNum" sz="quarter" idx="5"/>
          </p:nvPr>
        </p:nvSpPr>
        <p:spPr/>
        <p:txBody>
          <a:bodyPr/>
          <a:lstStyle/>
          <a:p>
            <a:fld id="{D44CFDBE-A849-194D-A9F3-12B7C16340B4}" type="slidenum">
              <a:rPr lang="fi-FI" smtClean="0"/>
              <a:t>159</a:t>
            </a:fld>
            <a:endParaRPr lang="fi-FI"/>
          </a:p>
        </p:txBody>
      </p:sp>
    </p:spTree>
    <p:extLst>
      <p:ext uri="{BB962C8B-B14F-4D97-AF65-F5344CB8AC3E}">
        <p14:creationId xmlns:p14="http://schemas.microsoft.com/office/powerpoint/2010/main" val="236218378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Videon teksti:</a:t>
            </a:r>
            <a:br>
              <a:rPr lang="fi-FI"/>
            </a:br>
            <a:r>
              <a:rPr lang="fi-FI"/>
              <a:t>Pakkaussuunnittelu alkaa tutustumisella </a:t>
            </a:r>
            <a:r>
              <a:rPr lang="fi-FI" err="1"/>
              <a:t>esim</a:t>
            </a:r>
            <a:r>
              <a:rPr lang="fi-FI"/>
              <a:t> pakkauksen tilaajan brändiin, josta yritys tunnetaan.</a:t>
            </a:r>
          </a:p>
          <a:p>
            <a:r>
              <a:rPr lang="fi-FI"/>
              <a:t>Valitaan sopiva teema ja kuva, josta toteutetaan pakkauksen ulkoasun </a:t>
            </a:r>
            <a:r>
              <a:rPr lang="fi-FI" err="1"/>
              <a:t>lay</a:t>
            </a:r>
            <a:r>
              <a:rPr lang="fi-FI"/>
              <a:t>-out.</a:t>
            </a:r>
          </a:p>
          <a:p>
            <a:r>
              <a:rPr lang="fi-FI"/>
              <a:t>Pakkaussuunnittelua toteutetaan graafisilla ohjelmilla. Valitaan pakkauksen muoto, rakenne ja materiaali sekä sovitellaan painettava tai tulostettava </a:t>
            </a:r>
            <a:r>
              <a:rPr lang="fi-FI" err="1"/>
              <a:t>lay</a:t>
            </a:r>
            <a:r>
              <a:rPr lang="fi-FI"/>
              <a:t>-out pakkauksen ulkopintaan.</a:t>
            </a:r>
          </a:p>
          <a:p>
            <a:r>
              <a:rPr lang="fi-FI"/>
              <a:t>Koekappaleena voidaan tulostaa yksittäinen pakkausaihio ja sen jälkeen se leikataan tasoleikkurilla haluttuun muotoon. Samalla aihioon työstetään taiveurat niille kohdille, joihin tulee taitos. Pakkaukseen voidaan tehdä aukkoja, joista kuluttaja voi havaita pakkauksen sisällön.</a:t>
            </a:r>
          </a:p>
        </p:txBody>
      </p:sp>
      <p:sp>
        <p:nvSpPr>
          <p:cNvPr id="4" name="Dian numeron paikkamerkki 3"/>
          <p:cNvSpPr>
            <a:spLocks noGrp="1"/>
          </p:cNvSpPr>
          <p:nvPr>
            <p:ph type="sldNum" sz="quarter" idx="5"/>
          </p:nvPr>
        </p:nvSpPr>
        <p:spPr/>
        <p:txBody>
          <a:bodyPr/>
          <a:lstStyle/>
          <a:p>
            <a:fld id="{D44CFDBE-A849-194D-A9F3-12B7C16340B4}" type="slidenum">
              <a:rPr lang="fi-FI" smtClean="0"/>
              <a:t>160</a:t>
            </a:fld>
            <a:endParaRPr lang="fi-FI"/>
          </a:p>
        </p:txBody>
      </p:sp>
    </p:spTree>
    <p:extLst>
      <p:ext uri="{BB962C8B-B14F-4D97-AF65-F5344CB8AC3E}">
        <p14:creationId xmlns:p14="http://schemas.microsoft.com/office/powerpoint/2010/main" val="295824757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161</a:t>
            </a:fld>
            <a:endParaRPr lang="fi-FI"/>
          </a:p>
        </p:txBody>
      </p:sp>
    </p:spTree>
    <p:extLst>
      <p:ext uri="{BB962C8B-B14F-4D97-AF65-F5344CB8AC3E}">
        <p14:creationId xmlns:p14="http://schemas.microsoft.com/office/powerpoint/2010/main" val="167253253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162</a:t>
            </a:fld>
            <a:endParaRPr lang="fi-FI"/>
          </a:p>
        </p:txBody>
      </p:sp>
    </p:spTree>
    <p:extLst>
      <p:ext uri="{BB962C8B-B14F-4D97-AF65-F5344CB8AC3E}">
        <p14:creationId xmlns:p14="http://schemas.microsoft.com/office/powerpoint/2010/main" val="922738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Maailman</a:t>
            </a:r>
            <a:r>
              <a:rPr lang="en-US">
                <a:cs typeface="Calibri"/>
              </a:rPr>
              <a:t> </a:t>
            </a:r>
            <a:r>
              <a:rPr lang="en-US" err="1">
                <a:cs typeface="Calibri"/>
              </a:rPr>
              <a:t>talousfoorumin</a:t>
            </a:r>
            <a:r>
              <a:rPr lang="en-US">
                <a:cs typeface="Calibri"/>
              </a:rPr>
              <a:t> </a:t>
            </a:r>
            <a:r>
              <a:rPr lang="en-US" err="1">
                <a:cs typeface="Calibri"/>
              </a:rPr>
              <a:t>riskiraportista</a:t>
            </a:r>
            <a:r>
              <a:rPr lang="en-US">
                <a:cs typeface="Calibri"/>
              </a:rPr>
              <a:t> v. 2023</a:t>
            </a:r>
            <a:endParaRPr lang="en-US"/>
          </a:p>
        </p:txBody>
      </p:sp>
      <p:sp>
        <p:nvSpPr>
          <p:cNvPr id="4" name="Slide Number Placeholder 3"/>
          <p:cNvSpPr>
            <a:spLocks noGrp="1"/>
          </p:cNvSpPr>
          <p:nvPr>
            <p:ph type="sldNum" sz="quarter" idx="5"/>
          </p:nvPr>
        </p:nvSpPr>
        <p:spPr/>
        <p:txBody>
          <a:bodyPr/>
          <a:lstStyle/>
          <a:p>
            <a:fld id="{D44CFDBE-A849-194D-A9F3-12B7C16340B4}" type="slidenum">
              <a:rPr lang="fi-FI" smtClean="0"/>
              <a:t>11</a:t>
            </a:fld>
            <a:endParaRPr lang="fi-FI"/>
          </a:p>
        </p:txBody>
      </p:sp>
    </p:spTree>
    <p:extLst>
      <p:ext uri="{BB962C8B-B14F-4D97-AF65-F5344CB8AC3E}">
        <p14:creationId xmlns:p14="http://schemas.microsoft.com/office/powerpoint/2010/main" val="189195343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163</a:t>
            </a:fld>
            <a:endParaRPr lang="fi-FI"/>
          </a:p>
        </p:txBody>
      </p:sp>
    </p:spTree>
    <p:extLst>
      <p:ext uri="{BB962C8B-B14F-4D97-AF65-F5344CB8AC3E}">
        <p14:creationId xmlns:p14="http://schemas.microsoft.com/office/powerpoint/2010/main" val="281895470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164</a:t>
            </a:fld>
            <a:endParaRPr lang="fi-FI"/>
          </a:p>
        </p:txBody>
      </p:sp>
    </p:spTree>
    <p:extLst>
      <p:ext uri="{BB962C8B-B14F-4D97-AF65-F5344CB8AC3E}">
        <p14:creationId xmlns:p14="http://schemas.microsoft.com/office/powerpoint/2010/main" val="22597013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166</a:t>
            </a:fld>
            <a:endParaRPr lang="fi-FI"/>
          </a:p>
        </p:txBody>
      </p:sp>
    </p:spTree>
    <p:extLst>
      <p:ext uri="{BB962C8B-B14F-4D97-AF65-F5344CB8AC3E}">
        <p14:creationId xmlns:p14="http://schemas.microsoft.com/office/powerpoint/2010/main" val="4174931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Tutlimuksessa</a:t>
            </a:r>
            <a:r>
              <a:rPr lang="en-US">
                <a:cs typeface="Calibri"/>
              </a:rPr>
              <a:t> </a:t>
            </a:r>
            <a:r>
              <a:rPr lang="en-US" err="1">
                <a:cs typeface="Calibri"/>
              </a:rPr>
              <a:t>jaettiin</a:t>
            </a:r>
            <a:r>
              <a:rPr lang="en-US">
                <a:cs typeface="Calibri"/>
              </a:rPr>
              <a:t> </a:t>
            </a:r>
            <a:r>
              <a:rPr lang="en-US" err="1">
                <a:cs typeface="Calibri"/>
              </a:rPr>
              <a:t>maailma</a:t>
            </a:r>
            <a:r>
              <a:rPr lang="en-US">
                <a:cs typeface="Calibri"/>
              </a:rPr>
              <a:t> </a:t>
            </a:r>
            <a:r>
              <a:rPr lang="en-US" err="1">
                <a:cs typeface="Calibri"/>
              </a:rPr>
              <a:t>kuuteen</a:t>
            </a:r>
            <a:r>
              <a:rPr lang="en-US">
                <a:cs typeface="Calibri"/>
              </a:rPr>
              <a:t> </a:t>
            </a:r>
            <a:r>
              <a:rPr lang="en-US" err="1">
                <a:cs typeface="Calibri"/>
              </a:rPr>
              <a:t>väestöltään</a:t>
            </a:r>
            <a:r>
              <a:rPr lang="en-US">
                <a:cs typeface="Calibri"/>
              </a:rPr>
              <a:t> </a:t>
            </a:r>
            <a:r>
              <a:rPr lang="en-US" err="1">
                <a:cs typeface="Calibri"/>
              </a:rPr>
              <a:t>yhtä</a:t>
            </a:r>
            <a:r>
              <a:rPr lang="en-US">
                <a:cs typeface="Calibri"/>
              </a:rPr>
              <a:t> </a:t>
            </a:r>
            <a:r>
              <a:rPr lang="en-US" err="1">
                <a:cs typeface="Calibri"/>
              </a:rPr>
              <a:t>suureen</a:t>
            </a:r>
            <a:r>
              <a:rPr lang="en-US">
                <a:cs typeface="Calibri"/>
              </a:rPr>
              <a:t> </a:t>
            </a:r>
            <a:r>
              <a:rPr lang="en-US" err="1">
                <a:cs typeface="Calibri"/>
              </a:rPr>
              <a:t>osaan</a:t>
            </a:r>
            <a:r>
              <a:rPr lang="en-US">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12</a:t>
            </a:fld>
            <a:endParaRPr lang="fi-FI"/>
          </a:p>
        </p:txBody>
      </p:sp>
    </p:spTree>
    <p:extLst>
      <p:ext uri="{BB962C8B-B14F-4D97-AF65-F5344CB8AC3E}">
        <p14:creationId xmlns:p14="http://schemas.microsoft.com/office/powerpoint/2010/main" val="2105996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cs typeface="Calibri"/>
              </a:rPr>
              <a:t>Materiaalin</a:t>
            </a:r>
            <a:r>
              <a:rPr lang="en-GB">
                <a:cs typeface="Calibri"/>
              </a:rPr>
              <a:t> </a:t>
            </a:r>
            <a:r>
              <a:rPr lang="en-GB" err="1">
                <a:cs typeface="Calibri"/>
              </a:rPr>
              <a:t>vaihdanta</a:t>
            </a:r>
            <a:r>
              <a:rPr lang="en-GB">
                <a:cs typeface="Calibri"/>
              </a:rPr>
              <a:t> v. 2015. </a:t>
            </a:r>
            <a:r>
              <a:rPr lang="en-GB" err="1">
                <a:cs typeface="Calibri"/>
              </a:rPr>
              <a:t>Kiinnitä</a:t>
            </a:r>
            <a:r>
              <a:rPr lang="en-GB">
                <a:cs typeface="Calibri"/>
              </a:rPr>
              <a:t> </a:t>
            </a:r>
            <a:r>
              <a:rPr lang="en-GB" err="1">
                <a:cs typeface="Calibri"/>
              </a:rPr>
              <a:t>huomio</a:t>
            </a:r>
            <a:r>
              <a:rPr lang="en-GB">
                <a:cs typeface="Calibri"/>
              </a:rPr>
              <a:t> </a:t>
            </a:r>
            <a:r>
              <a:rPr lang="en-GB" err="1">
                <a:cs typeface="Calibri"/>
              </a:rPr>
              <a:t>virtojen</a:t>
            </a:r>
            <a:r>
              <a:rPr lang="en-GB">
                <a:cs typeface="Calibri"/>
              </a:rPr>
              <a:t> </a:t>
            </a:r>
            <a:r>
              <a:rPr lang="en-GB" err="1">
                <a:cs typeface="Calibri"/>
              </a:rPr>
              <a:t>suuntaan</a:t>
            </a:r>
            <a:r>
              <a:rPr lang="en-GB">
                <a:cs typeface="Calibri"/>
              </a:rPr>
              <a:t>.</a:t>
            </a:r>
            <a:endParaRPr lang="en-GB"/>
          </a:p>
        </p:txBody>
      </p:sp>
      <p:sp>
        <p:nvSpPr>
          <p:cNvPr id="4" name="Slide Number Placeholder 3"/>
          <p:cNvSpPr>
            <a:spLocks noGrp="1"/>
          </p:cNvSpPr>
          <p:nvPr>
            <p:ph type="sldNum" sz="quarter" idx="5"/>
          </p:nvPr>
        </p:nvSpPr>
        <p:spPr/>
        <p:txBody>
          <a:bodyPr/>
          <a:lstStyle/>
          <a:p>
            <a:fld id="{D44CFDBE-A849-194D-A9F3-12B7C16340B4}" type="slidenum">
              <a:rPr lang="fi-FI" smtClean="0"/>
              <a:t>13</a:t>
            </a:fld>
            <a:endParaRPr lang="fi-FI"/>
          </a:p>
        </p:txBody>
      </p:sp>
    </p:spTree>
    <p:extLst>
      <p:ext uri="{BB962C8B-B14F-4D97-AF65-F5344CB8AC3E}">
        <p14:creationId xmlns:p14="http://schemas.microsoft.com/office/powerpoint/2010/main" val="4633833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2.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2.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03566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a:t>Lisää kuva napsauttamalla kuvaketta</a:t>
            </a:r>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spTree>
    <p:extLst>
      <p:ext uri="{BB962C8B-B14F-4D97-AF65-F5344CB8AC3E}">
        <p14:creationId xmlns:p14="http://schemas.microsoft.com/office/powerpoint/2010/main" val="26777260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ots. perustyyl. napsautt.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39264289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99883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9842709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28135318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5905075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44453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4455917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7117937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9649435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8048347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7271169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2131603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584768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8203211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8794242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752484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0992581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8145735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58968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19206389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9695194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21397658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709655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ots. perustyyl. napsautt.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3704" r:id="rId1"/>
    <p:sldLayoutId id="2147483674" r:id="rId2"/>
    <p:sldLayoutId id="2147483703" r:id="rId3"/>
    <p:sldLayoutId id="2147483685" r:id="rId4"/>
    <p:sldLayoutId id="2147483676" r:id="rId5"/>
    <p:sldLayoutId id="2147483705" r:id="rId6"/>
    <p:sldLayoutId id="2147483675" r:id="rId7"/>
    <p:sldLayoutId id="2147483677" r:id="rId8"/>
    <p:sldLayoutId id="2147483678" r:id="rId9"/>
    <p:sldLayoutId id="2147483679" r:id="rId10"/>
    <p:sldLayoutId id="2147484410" r:id="rId11"/>
    <p:sldLayoutId id="2147483680" r:id="rId12"/>
    <p:sldLayoutId id="2147483681" r:id="rId13"/>
    <p:sldLayoutId id="2147483682" r:id="rId14"/>
    <p:sldLayoutId id="2147483690" r:id="rId15"/>
    <p:sldLayoutId id="2147484407" r:id="rId16"/>
    <p:sldLayoutId id="2147484408" r:id="rId17"/>
    <p:sldLayoutId id="2147483694" r:id="rId18"/>
    <p:sldLayoutId id="2147483688" r:id="rId19"/>
    <p:sldLayoutId id="2147483691" r:id="rId20"/>
    <p:sldLayoutId id="2147484409" r:id="rId21"/>
    <p:sldLayoutId id="2147483695" r:id="rId22"/>
    <p:sldLayoutId id="2147483706"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972424352"/>
      </p:ext>
    </p:extLst>
  </p:cSld>
  <p:clrMap bg1="lt1" tx1="dk1" bg2="lt2" tx2="dk2" accent1="accent1" accent2="accent2" accent3="accent3" accent4="accent4" accent5="accent5" accent6="accent6" hlink="hlink" folHlink="folHlink"/>
  <p:sldLayoutIdLst>
    <p:sldLayoutId id="2147484413" r:id="rId1"/>
    <p:sldLayoutId id="2147484414" r:id="rId2"/>
    <p:sldLayoutId id="2147484415" r:id="rId3"/>
    <p:sldLayoutId id="2147484416" r:id="rId4"/>
    <p:sldLayoutId id="2147484417" r:id="rId5"/>
    <p:sldLayoutId id="2147484418" r:id="rId6"/>
    <p:sldLayoutId id="2147484419" r:id="rId7"/>
    <p:sldLayoutId id="2147484420" r:id="rId8"/>
    <p:sldLayoutId id="2147484421" r:id="rId9"/>
    <p:sldLayoutId id="2147484422" r:id="rId10"/>
    <p:sldLayoutId id="2147484423" r:id="rId11"/>
    <p:sldLayoutId id="2147484424" r:id="rId12"/>
    <p:sldLayoutId id="2147484425" r:id="rId13"/>
    <p:sldLayoutId id="2147484426" r:id="rId14"/>
    <p:sldLayoutId id="2147484427" r:id="rId15"/>
    <p:sldLayoutId id="2147484428" r:id="rId16"/>
    <p:sldLayoutId id="2147484429" r:id="rId17"/>
    <p:sldLayoutId id="2147484430" r:id="rId18"/>
    <p:sldLayoutId id="2147484431" r:id="rId19"/>
    <p:sldLayoutId id="2147484432" r:id="rId20"/>
    <p:sldLayoutId id="2147484433" r:id="rId21"/>
    <p:sldLayoutId id="2147484434" r:id="rId22"/>
    <p:sldLayoutId id="2147484435"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10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2.xml"/><Relationship Id="rId1" Type="http://schemas.openxmlformats.org/officeDocument/2006/relationships/slideLayout" Target="../slideLayouts/slideLayout11.xml"/><Relationship Id="rId4" Type="http://schemas.openxmlformats.org/officeDocument/2006/relationships/image" Target="../media/image111.svg"/></Relationships>
</file>

<file path=ppt/slides/_rels/slide10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113.svg"/><Relationship Id="rId2" Type="http://schemas.openxmlformats.org/officeDocument/2006/relationships/image" Target="../media/image112.png"/><Relationship Id="rId1" Type="http://schemas.openxmlformats.org/officeDocument/2006/relationships/slideLayout" Target="../slideLayouts/slideLayout10.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12.png"/></Relationships>
</file>

<file path=ppt/slides/_rels/slide110.xml.rels><?xml version="1.0" encoding="UTF-8" standalone="yes"?>
<Relationships xmlns="http://schemas.openxmlformats.org/package/2006/relationships"><Relationship Id="rId8" Type="http://schemas.openxmlformats.org/officeDocument/2006/relationships/hyperlink" Target="https://valtioneuvosto.fi/-/1410903/vuoteen-2030-ulottuva-tiekartta-korostaa-korjausrakentamisen-neuvontaa-ja-koulutusta" TargetMode="External"/><Relationship Id="rId13" Type="http://schemas.openxmlformats.org/officeDocument/2006/relationships/hyperlink" Target="https://ec.europa.eu/commission/presscorner/detail/fi/ip_22_2013" TargetMode="External"/><Relationship Id="rId3" Type="http://schemas.openxmlformats.org/officeDocument/2006/relationships/hyperlink" Target="https://www.stat.fi/tilasto/jate" TargetMode="External"/><Relationship Id="rId7" Type="http://schemas.openxmlformats.org/officeDocument/2006/relationships/hyperlink" Target="https://ym.fi/kemikaalit" TargetMode="External"/><Relationship Id="rId12" Type="http://schemas.openxmlformats.org/officeDocument/2006/relationships/hyperlink" Target="https://www.motiva.fi/" TargetMode="External"/><Relationship Id="rId2" Type="http://schemas.openxmlformats.org/officeDocument/2006/relationships/hyperlink" Target="https://ym.fi/jatelainsaadanto" TargetMode="External"/><Relationship Id="rId1" Type="http://schemas.openxmlformats.org/officeDocument/2006/relationships/slideLayout" Target="../slideLayouts/slideLayout11.xml"/><Relationship Id="rId6" Type="http://schemas.openxmlformats.org/officeDocument/2006/relationships/hyperlink" Target="https://ym.fi/kiertotalous" TargetMode="External"/><Relationship Id="rId11" Type="http://schemas.openxmlformats.org/officeDocument/2006/relationships/hyperlink" Target="https://energiamerkinta.fi/" TargetMode="External"/><Relationship Id="rId5" Type="http://schemas.openxmlformats.org/officeDocument/2006/relationships/hyperlink" Target="https://projects.luke.fi/ruokahavikkiseuranta/tiekartta/" TargetMode="External"/><Relationship Id="rId10" Type="http://schemas.openxmlformats.org/officeDocument/2006/relationships/hyperlink" Target="https://ekosuunnittelu.info/" TargetMode="External"/><Relationship Id="rId4" Type="http://schemas.openxmlformats.org/officeDocument/2006/relationships/hyperlink" Target="https://keskisuomi.fi/2021/09/08/keski-suomen-sekajatteen-koostumus-on-selvitetty/" TargetMode="External"/><Relationship Id="rId9" Type="http://schemas.openxmlformats.org/officeDocument/2006/relationships/hyperlink" Target="https://eur-lex.europa.eu/legal-content/FI/TXT/HTML/?uri=CELEX:52020DC0098&amp;from=FI" TargetMode="Externa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4-07-2023-12.12" TargetMode="External"/><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7.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3" Type="http://schemas.openxmlformats.org/officeDocument/2006/relationships/hyperlink" Target="https://www.europarl.europa.eu/news/fi/headlines/society/20181212STO21610/muovijate-ja-kierratys-eu-ssa" TargetMode="External"/><Relationship Id="rId2" Type="http://schemas.openxmlformats.org/officeDocument/2006/relationships/hyperlink" Target="https://eur-lex.europa.eu/legal-content/FI/TXT/HTML/?uri=CELEX:52018DC0028&amp;from=CS" TargetMode="External"/><Relationship Id="rId1" Type="http://schemas.openxmlformats.org/officeDocument/2006/relationships/slideLayout" Target="../slideLayouts/slideLayout7.xml"/><Relationship Id="rId6" Type="http://schemas.openxmlformats.org/officeDocument/2006/relationships/hyperlink" Target="https://muovitiekartta.fi/" TargetMode="External"/><Relationship Id="rId5" Type="http://schemas.openxmlformats.org/officeDocument/2006/relationships/hyperlink" Target="https://uusiomuovi.fi/tuottajavastuu/tuottajavastuulainsaadanto/sup-lainsaadanto/" TargetMode="External"/><Relationship Id="rId4" Type="http://schemas.openxmlformats.org/officeDocument/2006/relationships/hyperlink" Target="https://plasticseurope.org/knowledge-hub/plastics-the-facts-2022/" TargetMode="Externa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4-07-2023-12.17" TargetMode="External"/><Relationship Id="rId1" Type="http://schemas.openxmlformats.org/officeDocument/2006/relationships/slideLayout" Target="../slideLayouts/slideLayout5.xml"/></Relationships>
</file>

<file path=ppt/slides/_rels/slide128.xml.rels><?xml version="1.0" encoding="UTF-8" standalone="yes"?>
<Relationships xmlns="http://schemas.openxmlformats.org/package/2006/relationships"><Relationship Id="rId3" Type="http://schemas.openxmlformats.org/officeDocument/2006/relationships/image" Target="../media/image117.svg"/><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132.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10.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3" Type="http://schemas.openxmlformats.org/officeDocument/2006/relationships/image" Target="../media/image121.sv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3" Type="http://schemas.openxmlformats.org/officeDocument/2006/relationships/image" Target="../media/image123.svg"/><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8" Type="http://schemas.openxmlformats.org/officeDocument/2006/relationships/hyperlink" Target="https://www.uusiouutiset.fi/suomi-voisi-jo-suosia-kierratysraaka-aineita/" TargetMode="External"/><Relationship Id="rId3" Type="http://schemas.openxmlformats.org/officeDocument/2006/relationships/hyperlink" Target="https://tietokayttoon.fi/julkaisut/raportti?pubid=URN:ISBN:978-952-287-787-1" TargetMode="External"/><Relationship Id="rId7" Type="http://schemas.openxmlformats.org/officeDocument/2006/relationships/hyperlink" Target="https://tukes.fi/documents/5470659/12981309/SVHC-aineet+kiertotalouden+tekstiilivirroissa/9de5068d-49f7-769b-3ff5-05c3e1d9529f/SVHC-aineet+kiertotalouden+tekstiilivirroissa.pdf?t=1571038485000" TargetMode="External"/><Relationship Id="rId2" Type="http://schemas.openxmlformats.org/officeDocument/2006/relationships/hyperlink" Target="https://ytpliitto.fi/wp-content/uploads/2021/12/YTP_Kayttoosuusvelvoitteen-laajentamismahdollisuudet-kiertotalouden-edistamisessa_Gaia_12_2021.pdf" TargetMode="External"/><Relationship Id="rId1" Type="http://schemas.openxmlformats.org/officeDocument/2006/relationships/slideLayout" Target="../slideLayouts/slideLayout7.xml"/><Relationship Id="rId6" Type="http://schemas.openxmlformats.org/officeDocument/2006/relationships/hyperlink" Target="https://www.stat.fi/tup/kiertotalous/kiertotalousliiketoiminnan-indikaattorit.html" TargetMode="External"/><Relationship Id="rId5" Type="http://schemas.openxmlformats.org/officeDocument/2006/relationships/hyperlink" Target="https://textileexchange.org/app/uploads/2022/10/Textile-Exchange_PFMR_2022.pdf" TargetMode="External"/><Relationship Id="rId10" Type="http://schemas.openxmlformats.org/officeDocument/2006/relationships/hyperlink" Target="https://ytpliitto.fi/kiertotalous-ei-toimi-jos-kierratysmateriaaleille-ei-ole-kysyntaa-nain-markkinat-saataisiin-kasvuun/" TargetMode="External"/><Relationship Id="rId4" Type="http://schemas.openxmlformats.org/officeDocument/2006/relationships/hyperlink" Target="https://kehittyvaelintarvike.fi/artikkelit/teemajutut/pakkaukset-materiaalitehokkuus/kierratysmuovia-on-vaikea-saada/" TargetMode="External"/><Relationship Id="rId9" Type="http://schemas.openxmlformats.org/officeDocument/2006/relationships/hyperlink" Target="https://ytpliitto.fi/wp-content/uploads/2021/03/Virolainen_YTP_webinaari-20210325.pdf" TargetMode="Externa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4-07-2023-12.24" TargetMode="External"/><Relationship Id="rId1" Type="http://schemas.openxmlformats.org/officeDocument/2006/relationships/slideLayout" Target="../slideLayouts/slideLayout5.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1.xml"/></Relationships>
</file>

<file path=ppt/slides/_rels/slide148.xml.rels><?xml version="1.0" encoding="UTF-8" standalone="yes"?>
<Relationships xmlns="http://schemas.openxmlformats.org/package/2006/relationships"><Relationship Id="rId2" Type="http://schemas.openxmlformats.org/officeDocument/2006/relationships/image" Target="../media/image124.jpeg"/><Relationship Id="rId1" Type="http://schemas.openxmlformats.org/officeDocument/2006/relationships/slideLayout" Target="../slideLayouts/slideLayout11.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1.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1.xml"/></Relationships>
</file>

<file path=ppt/slides/_rels/slide152.xml.rels><?xml version="1.0" encoding="UTF-8" standalone="yes"?>
<Relationships xmlns="http://schemas.openxmlformats.org/package/2006/relationships"><Relationship Id="rId2" Type="http://schemas.openxmlformats.org/officeDocument/2006/relationships/image" Target="../media/image125.jpeg"/><Relationship Id="rId1" Type="http://schemas.openxmlformats.org/officeDocument/2006/relationships/slideLayout" Target="../slideLayouts/slideLayout11.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4.xml.rels><?xml version="1.0" encoding="UTF-8" standalone="yes"?>
<Relationships xmlns="http://schemas.openxmlformats.org/package/2006/relationships"><Relationship Id="rId8" Type="http://schemas.openxmlformats.org/officeDocument/2006/relationships/hyperlink" Target="https://valtioneuvosto.fi/-/1410903/vuoteen-2030-ulottuva-tiekartta-korostaa-korjausrakentamisen-neuvontaa-ja-koulutusta" TargetMode="External"/><Relationship Id="rId13" Type="http://schemas.openxmlformats.org/officeDocument/2006/relationships/hyperlink" Target="https://ec.europa.eu/commission/presscorner/detail/fi/ip_22_2013" TargetMode="External"/><Relationship Id="rId3" Type="http://schemas.openxmlformats.org/officeDocument/2006/relationships/hyperlink" Target="https://www.stat.fi/tilasto/jate" TargetMode="External"/><Relationship Id="rId7" Type="http://schemas.openxmlformats.org/officeDocument/2006/relationships/hyperlink" Target="https://ym.fi/kemikaalit" TargetMode="External"/><Relationship Id="rId12" Type="http://schemas.openxmlformats.org/officeDocument/2006/relationships/hyperlink" Target="https://www.motiva.fi/" TargetMode="External"/><Relationship Id="rId2" Type="http://schemas.openxmlformats.org/officeDocument/2006/relationships/hyperlink" Target="https://ym.fi/jatelainsaadanto" TargetMode="External"/><Relationship Id="rId1" Type="http://schemas.openxmlformats.org/officeDocument/2006/relationships/slideLayout" Target="../slideLayouts/slideLayout11.xml"/><Relationship Id="rId6" Type="http://schemas.openxmlformats.org/officeDocument/2006/relationships/hyperlink" Target="https://ym.fi/kiertotalous" TargetMode="External"/><Relationship Id="rId11" Type="http://schemas.openxmlformats.org/officeDocument/2006/relationships/hyperlink" Target="https://energiamerkinta.fi/" TargetMode="External"/><Relationship Id="rId5" Type="http://schemas.openxmlformats.org/officeDocument/2006/relationships/hyperlink" Target="https://projects.luke.fi/ruokahavikkiseuranta/tiekartta/" TargetMode="External"/><Relationship Id="rId10" Type="http://schemas.openxmlformats.org/officeDocument/2006/relationships/hyperlink" Target="https://ekosuunnittelu.info/" TargetMode="External"/><Relationship Id="rId4" Type="http://schemas.openxmlformats.org/officeDocument/2006/relationships/hyperlink" Target="https://keskisuomi.fi/2021/09/08/keski-suomen-sekajatteen-koostumus-on-selvitetty/" TargetMode="External"/><Relationship Id="rId9" Type="http://schemas.openxmlformats.org/officeDocument/2006/relationships/hyperlink" Target="https://eur-lex.europa.eu/legal-content/FI/TXT/HTML/?uri=CELEX:52020DC0098&amp;from=FI" TargetMode="External"/><Relationship Id="rId14" Type="http://schemas.openxmlformats.org/officeDocument/2006/relationships/hyperlink" Target="https://ec.europa.eu/commission/presscorner/detail/fi/ip_23_1794" TargetMode="Externa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156.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4-07-2023-12.31" TargetMode="External"/><Relationship Id="rId1" Type="http://schemas.openxmlformats.org/officeDocument/2006/relationships/slideLayout" Target="../slideLayouts/slideLayout5.xml"/></Relationships>
</file>

<file path=ppt/slides/_rels/slide157.xml.rels><?xml version="1.0" encoding="UTF-8" standalone="yes"?>
<Relationships xmlns="http://schemas.openxmlformats.org/package/2006/relationships"><Relationship Id="rId3" Type="http://schemas.openxmlformats.org/officeDocument/2006/relationships/hyperlink" Target="https://rinkiin.fi/" TargetMode="External"/><Relationship Id="rId2" Type="http://schemas.openxmlformats.org/officeDocument/2006/relationships/notesSlide" Target="../notesSlides/notesSlide64.xml"/><Relationship Id="rId1" Type="http://schemas.openxmlformats.org/officeDocument/2006/relationships/slideLayout" Target="../slideLayouts/slideLayout11.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1.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0.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notesSlide" Target="../notesSlides/notesSlide67.xml"/><Relationship Id="rId1" Type="http://schemas.openxmlformats.org/officeDocument/2006/relationships/slideLayout" Target="../slideLayouts/slideLayout7.xml"/><Relationship Id="rId5" Type="http://schemas.openxmlformats.org/officeDocument/2006/relationships/image" Target="../media/image128.jpeg"/><Relationship Id="rId4" Type="http://schemas.openxmlformats.org/officeDocument/2006/relationships/image" Target="../media/image127.jpeg"/></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1.xml"/></Relationships>
</file>

<file path=ppt/slides/_rels/slide162.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notesSlide" Target="../notesSlides/notesSlide69.xml"/><Relationship Id="rId1" Type="http://schemas.openxmlformats.org/officeDocument/2006/relationships/slideLayout" Target="../slideLayouts/slideLayout11.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1.xml"/></Relationships>
</file>

<file path=ppt/slides/_rels/slide164.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notesSlide" Target="../notesSlides/notesSlide71.xml"/><Relationship Id="rId1" Type="http://schemas.openxmlformats.org/officeDocument/2006/relationships/slideLayout" Target="../slideLayouts/slideLayout11.xml"/><Relationship Id="rId6" Type="http://schemas.openxmlformats.org/officeDocument/2006/relationships/image" Target="../media/image133.jpeg"/><Relationship Id="rId5" Type="http://schemas.openxmlformats.org/officeDocument/2006/relationships/image" Target="../media/image132.jpeg"/><Relationship Id="rId4" Type="http://schemas.openxmlformats.org/officeDocument/2006/relationships/image" Target="../media/image131.jpeg"/></Relationships>
</file>

<file path=ppt/slides/_rels/slide165.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11.xml"/></Relationships>
</file>

<file path=ppt/slides/_rels/slide166.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notesSlide" Target="../notesSlides/notesSlide72.xml"/><Relationship Id="rId1" Type="http://schemas.openxmlformats.org/officeDocument/2006/relationships/slideLayout" Target="../slideLayouts/slideLayout11.xml"/><Relationship Id="rId5" Type="http://schemas.openxmlformats.org/officeDocument/2006/relationships/image" Target="../media/image137.jpeg"/><Relationship Id="rId4" Type="http://schemas.openxmlformats.org/officeDocument/2006/relationships/image" Target="../media/image13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3-07-2023-14.04" TargetMode="Externa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chart" Target="../charts/chart3.xml"/></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www.resourcepanel.org/reports/resource-efficiency-and-climate-change" TargetMode="External"/><Relationship Id="rId2" Type="http://schemas.openxmlformats.org/officeDocument/2006/relationships/hyperlink" Target="https://www.resourcepanel.org/reports/global-resources-outlook" TargetMode="External"/><Relationship Id="rId1" Type="http://schemas.openxmlformats.org/officeDocument/2006/relationships/slideLayout" Target="../slideLayouts/slideLayout11.xml"/><Relationship Id="rId5" Type="http://schemas.openxmlformats.org/officeDocument/2006/relationships/hyperlink" Target="https://www.circularity-gap.world/2023" TargetMode="External"/><Relationship Id="rId4" Type="http://schemas.openxmlformats.org/officeDocument/2006/relationships/hyperlink" Target="https://eur-lex.europa.eu/legal-content/FI/TXT/HTML/?uri=CELEX:52020DC047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3-07-2023-14.39"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59.png"/></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3-07-2023-13.54" TargetMode="Externa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3-07-2023-15.03" TargetMode="Externa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58.xml.rels><?xml version="1.0" encoding="UTF-8" standalone="yes"?>
<Relationships xmlns="http://schemas.openxmlformats.org/package/2006/relationships"><Relationship Id="rId3" Type="http://schemas.openxmlformats.org/officeDocument/2006/relationships/hyperlink" Target="https://www.sitra.fi/hankkeet/kiertotalouden-kiinnostavimmat/#kiertotalouden-kiinnostavimmat-2-1-lista" TargetMode="External"/><Relationship Id="rId2" Type="http://schemas.openxmlformats.org/officeDocument/2006/relationships/hyperlink" Target="https://www.sitra.fi/aiheet/kiertotalous/" TargetMode="External"/><Relationship Id="rId1" Type="http://schemas.openxmlformats.org/officeDocument/2006/relationships/slideLayout" Target="../slideLayouts/slideLayout11.xml"/><Relationship Id="rId4" Type="http://schemas.openxmlformats.org/officeDocument/2006/relationships/hyperlink" Target="https://www.sitra.fi/julkaisut/kestavaa-kasvua-kiertotalouden-liiketoimintamalleista/"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3-07-2023-15.17" TargetMode="Externa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71.svg"/><Relationship Id="rId2" Type="http://schemas.openxmlformats.org/officeDocument/2006/relationships/image" Target="../media/image70.pn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75.sv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8.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70.xml.rels><?xml version="1.0" encoding="UTF-8" standalone="yes"?>
<Relationships xmlns="http://schemas.openxmlformats.org/package/2006/relationships"><Relationship Id="rId3" Type="http://schemas.openxmlformats.org/officeDocument/2006/relationships/hyperlink" Target="https://www.doria.fi/bitstream/handle/10024/149583/lti_2018-01_henkiloliikennetutkimus_2016_web.pdf?sequence=5&amp;isAllowed=y" TargetMode="External"/><Relationship Id="rId2" Type="http://schemas.openxmlformats.org/officeDocument/2006/relationships/hyperlink" Target="https://youtube.com/watch?v=Gl-dc6vQYMo&amp;si=EnSIkaIECMiOmarE" TargetMode="External"/><Relationship Id="rId1" Type="http://schemas.openxmlformats.org/officeDocument/2006/relationships/slideLayout" Target="../slideLayouts/slideLayout7.xml"/><Relationship Id="rId6" Type="http://schemas.openxmlformats.org/officeDocument/2006/relationships/hyperlink" Target="https://ellenmacarthurfoundation.org/" TargetMode="External"/><Relationship Id="rId5" Type="http://schemas.openxmlformats.org/officeDocument/2006/relationships/hyperlink" Target="https://www.sitra.fi/hankkeet/kriittinen-siirto-kiertotalouden-tiekartta-2/" TargetMode="External"/><Relationship Id="rId4" Type="http://schemas.openxmlformats.org/officeDocument/2006/relationships/hyperlink" Target="https://kestavakaupunki.fi/etusivu"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4-07-2023-11.35" TargetMode="Externa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4.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4-07-2023-11.43" TargetMode="Externa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3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7.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48.xml"/><Relationship Id="rId1" Type="http://schemas.openxmlformats.org/officeDocument/2006/relationships/slideLayout" Target="../slideLayouts/slideLayout33.xml"/></Relationships>
</file>

<file path=ppt/slides/_rels/slide88.xml.rels><?xml version="1.0" encoding="UTF-8" standalone="yes"?>
<Relationships xmlns="http://schemas.openxmlformats.org/package/2006/relationships"><Relationship Id="rId8" Type="http://schemas.openxmlformats.org/officeDocument/2006/relationships/image" Target="../media/image87.svg"/><Relationship Id="rId13" Type="http://schemas.openxmlformats.org/officeDocument/2006/relationships/image" Target="../media/image92.png"/><Relationship Id="rId18" Type="http://schemas.openxmlformats.org/officeDocument/2006/relationships/image" Target="../media/image97.svg"/><Relationship Id="rId26" Type="http://schemas.openxmlformats.org/officeDocument/2006/relationships/image" Target="../media/image105.svg"/><Relationship Id="rId3" Type="http://schemas.openxmlformats.org/officeDocument/2006/relationships/image" Target="../media/image82.png"/><Relationship Id="rId21" Type="http://schemas.openxmlformats.org/officeDocument/2006/relationships/image" Target="../media/image100.png"/><Relationship Id="rId7" Type="http://schemas.openxmlformats.org/officeDocument/2006/relationships/image" Target="../media/image86.png"/><Relationship Id="rId12" Type="http://schemas.openxmlformats.org/officeDocument/2006/relationships/image" Target="../media/image91.svg"/><Relationship Id="rId17" Type="http://schemas.openxmlformats.org/officeDocument/2006/relationships/image" Target="../media/image96.png"/><Relationship Id="rId25" Type="http://schemas.openxmlformats.org/officeDocument/2006/relationships/image" Target="../media/image104.png"/><Relationship Id="rId2" Type="http://schemas.openxmlformats.org/officeDocument/2006/relationships/notesSlide" Target="../notesSlides/notesSlide49.xml"/><Relationship Id="rId16" Type="http://schemas.openxmlformats.org/officeDocument/2006/relationships/image" Target="../media/image95.svg"/><Relationship Id="rId20" Type="http://schemas.openxmlformats.org/officeDocument/2006/relationships/image" Target="../media/image99.svg"/><Relationship Id="rId29" Type="http://schemas.openxmlformats.org/officeDocument/2006/relationships/image" Target="../media/image7.png"/><Relationship Id="rId1" Type="http://schemas.openxmlformats.org/officeDocument/2006/relationships/slideLayout" Target="../slideLayouts/slideLayout33.xml"/><Relationship Id="rId6" Type="http://schemas.openxmlformats.org/officeDocument/2006/relationships/image" Target="../media/image85.svg"/><Relationship Id="rId11" Type="http://schemas.openxmlformats.org/officeDocument/2006/relationships/image" Target="../media/image90.png"/><Relationship Id="rId24" Type="http://schemas.openxmlformats.org/officeDocument/2006/relationships/image" Target="../media/image103.svg"/><Relationship Id="rId5" Type="http://schemas.openxmlformats.org/officeDocument/2006/relationships/image" Target="../media/image84.png"/><Relationship Id="rId15" Type="http://schemas.openxmlformats.org/officeDocument/2006/relationships/image" Target="../media/image94.png"/><Relationship Id="rId23" Type="http://schemas.openxmlformats.org/officeDocument/2006/relationships/image" Target="../media/image102.png"/><Relationship Id="rId28" Type="http://schemas.openxmlformats.org/officeDocument/2006/relationships/image" Target="../media/image3.png"/><Relationship Id="rId10" Type="http://schemas.openxmlformats.org/officeDocument/2006/relationships/image" Target="../media/image89.svg"/><Relationship Id="rId19" Type="http://schemas.openxmlformats.org/officeDocument/2006/relationships/image" Target="../media/image98.png"/><Relationship Id="rId4" Type="http://schemas.openxmlformats.org/officeDocument/2006/relationships/image" Target="../media/image83.svg"/><Relationship Id="rId9" Type="http://schemas.openxmlformats.org/officeDocument/2006/relationships/image" Target="../media/image88.png"/><Relationship Id="rId14" Type="http://schemas.openxmlformats.org/officeDocument/2006/relationships/image" Target="../media/image93.svg"/><Relationship Id="rId22" Type="http://schemas.openxmlformats.org/officeDocument/2006/relationships/image" Target="../media/image101.svg"/><Relationship Id="rId27" Type="http://schemas.openxmlformats.org/officeDocument/2006/relationships/image" Target="../media/image12.png"/></Relationships>
</file>

<file path=ppt/slides/_rels/slide89.xml.rels><?xml version="1.0" encoding="UTF-8" standalone="yes"?>
<Relationships xmlns="http://schemas.openxmlformats.org/package/2006/relationships"><Relationship Id="rId8" Type="http://schemas.openxmlformats.org/officeDocument/2006/relationships/hyperlink" Target="https://havikkiviikko.fi/tietoa-ruokahavikista/" TargetMode="External"/><Relationship Id="rId3" Type="http://schemas.openxmlformats.org/officeDocument/2006/relationships/hyperlink" Target="https://www.hsy.fi/ilmanlaatu-ja-ilmasto/ilmastoystavallinen-ruoka/" TargetMode="External"/><Relationship Id="rId7" Type="http://schemas.openxmlformats.org/officeDocument/2006/relationships/hyperlink" Target="https://www.uusiouutiset.fi/ruokahavikki-haaskaa-suomessa-satoja-miljoonia-euroja/" TargetMode="External"/><Relationship Id="rId2" Type="http://schemas.openxmlformats.org/officeDocument/2006/relationships/hyperlink" Target="https://eatforum.org/content/uploads/2019/01/EAT-Lancet_Commission_Summary_Report.pdf" TargetMode="External"/><Relationship Id="rId1" Type="http://schemas.openxmlformats.org/officeDocument/2006/relationships/slideLayout" Target="../slideLayouts/slideLayout34.xml"/><Relationship Id="rId6" Type="http://schemas.openxmlformats.org/officeDocument/2006/relationships/hyperlink" Target="https://valtioneuvosto.fi/-/1410837/ruokajarjestelman-yhteinen-tulevaisuuskuva-2030-vahvistettu" TargetMode="External"/><Relationship Id="rId5" Type="http://schemas.openxmlformats.org/officeDocument/2006/relationships/hyperlink" Target="https://wwf.fi/ruoka/ruuan-ymparistovaikutukset/" TargetMode="External"/><Relationship Id="rId4" Type="http://schemas.openxmlformats.org/officeDocument/2006/relationships/hyperlink" Target="https://www.uef.fi/fi/artikkeli/planetaarinen-ruokavalio-on-suosituksia-tiukempi" TargetMode="External"/><Relationship Id="rId9" Type="http://schemas.openxmlformats.org/officeDocument/2006/relationships/hyperlink" Target="https://kestavakehitys.fi/-/1410837/ruokahavikin-torjuntaa-tehostetaan-suomen-malli-esilla-komissioss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hyperlink" Target="https://pxdata.stat.fi/PxWeb/pxweb/fi/StatFin/StatFin__ehk/" TargetMode="External"/><Relationship Id="rId4" Type="http://schemas.openxmlformats.org/officeDocument/2006/relationships/image" Target="../media/image47.sv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4-07-2023-11.49" TargetMode="External"/><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3" Type="http://schemas.openxmlformats.org/officeDocument/2006/relationships/image" Target="../media/image107.sv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hyperlink" Target="http://urn.fi/URN:ISBN:978-952-361-221-1" TargetMode="External"/><Relationship Id="rId2" Type="http://schemas.openxmlformats.org/officeDocument/2006/relationships/hyperlink" Target="https://www.tilastokeskus.fi/tup/suoluk/suoluk_asuminen.html" TargetMode="External"/><Relationship Id="rId1" Type="http://schemas.openxmlformats.org/officeDocument/2006/relationships/slideLayout" Target="../slideLayouts/slideLayout11.xml"/><Relationship Id="rId4" Type="http://schemas.openxmlformats.org/officeDocument/2006/relationships/hyperlink" Target="http://urn.fi/URN:ISBN:978-952-361-038-5" TargetMode="Externa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hyperlink" Target="https://m3.jyu.fi/jyumv/ohjelmat/science/muut/polku-2.0/miten-siirtya-kiertotalouteen-verkkototeutus/recording-14-07-2023-12.07" TargetMode="External"/><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3" Type="http://schemas.openxmlformats.org/officeDocument/2006/relationships/image" Target="../media/image109.svg"/><Relationship Id="rId2" Type="http://schemas.openxmlformats.org/officeDocument/2006/relationships/image" Target="../media/image108.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40D0711-1E84-7596-F582-073D3BBBEB46}"/>
              </a:ext>
            </a:extLst>
          </p:cNvPr>
          <p:cNvSpPr>
            <a:spLocks noGrp="1"/>
          </p:cNvSpPr>
          <p:nvPr>
            <p:ph type="ctrTitle"/>
          </p:nvPr>
        </p:nvSpPr>
        <p:spPr/>
        <p:txBody>
          <a:bodyPr/>
          <a:lstStyle/>
          <a:p>
            <a:r>
              <a:rPr lang="fi-FI"/>
              <a:t>Miten siirtyä kiertotalouteen?</a:t>
            </a:r>
          </a:p>
        </p:txBody>
      </p:sp>
      <p:sp>
        <p:nvSpPr>
          <p:cNvPr id="3" name="Alaotsikko 2">
            <a:extLst>
              <a:ext uri="{FF2B5EF4-FFF2-40B4-BE49-F238E27FC236}">
                <a16:creationId xmlns:a16="http://schemas.microsoft.com/office/drawing/2014/main" id="{B13FAE99-4E77-4554-4476-6037EF61DA0C}"/>
              </a:ext>
            </a:extLst>
          </p:cNvPr>
          <p:cNvSpPr>
            <a:spLocks noGrp="1"/>
          </p:cNvSpPr>
          <p:nvPr>
            <p:ph type="subTitle" idx="1"/>
          </p:nvPr>
        </p:nvSpPr>
        <p:spPr/>
        <p:txBody>
          <a:bodyPr/>
          <a:lstStyle/>
          <a:p>
            <a:endParaRPr lang="fi-FI"/>
          </a:p>
        </p:txBody>
      </p:sp>
    </p:spTree>
    <p:extLst>
      <p:ext uri="{BB962C8B-B14F-4D97-AF65-F5344CB8AC3E}">
        <p14:creationId xmlns:p14="http://schemas.microsoft.com/office/powerpoint/2010/main" val="50754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36616502-4709-42C9-8818-6BF8D9114720}"/>
              </a:ext>
            </a:extLst>
          </p:cNvPr>
          <p:cNvSpPr txBox="1">
            <a:spLocks noGrp="1"/>
          </p:cNvSpPr>
          <p:nvPr>
            <p:ph type="title"/>
          </p:nvPr>
        </p:nvSpPr>
        <p:spPr/>
        <p:txBody>
          <a:bodyPr/>
          <a:lstStyle/>
          <a:p>
            <a:r>
              <a:rPr lang="en-US" err="1"/>
              <a:t>Luontokato</a:t>
            </a:r>
            <a:endParaRPr lang="en-US"/>
          </a:p>
        </p:txBody>
      </p:sp>
      <p:sp>
        <p:nvSpPr>
          <p:cNvPr id="3" name="Content Placeholder 6">
            <a:extLst>
              <a:ext uri="{FF2B5EF4-FFF2-40B4-BE49-F238E27FC236}">
                <a16:creationId xmlns:a16="http://schemas.microsoft.com/office/drawing/2014/main" id="{860C1726-4DE3-42EF-950F-8D81EB9718C9}"/>
              </a:ext>
            </a:extLst>
          </p:cNvPr>
          <p:cNvSpPr txBox="1">
            <a:spLocks noGrp="1"/>
          </p:cNvSpPr>
          <p:nvPr>
            <p:ph sz="half" idx="1"/>
          </p:nvPr>
        </p:nvSpPr>
        <p:spPr/>
        <p:txBody>
          <a:bodyPr>
            <a:normAutofit fontScale="70000" lnSpcReduction="20000"/>
          </a:bodyPr>
          <a:lstStyle/>
          <a:p>
            <a:r>
              <a:rPr lang="en-US" err="1"/>
              <a:t>Elämän</a:t>
            </a:r>
            <a:r>
              <a:rPr lang="en-US"/>
              <a:t> </a:t>
            </a:r>
            <a:r>
              <a:rPr lang="en-US" err="1"/>
              <a:t>hiipuminen</a:t>
            </a:r>
            <a:r>
              <a:rPr lang="en-US"/>
              <a:t> </a:t>
            </a:r>
            <a:r>
              <a:rPr lang="en-US" err="1"/>
              <a:t>maapallolla</a:t>
            </a:r>
            <a:endParaRPr lang="en-US"/>
          </a:p>
          <a:p>
            <a:pPr lvl="1"/>
            <a:r>
              <a:rPr lang="en-US" err="1"/>
              <a:t>Lajit</a:t>
            </a:r>
            <a:r>
              <a:rPr lang="en-US"/>
              <a:t> </a:t>
            </a:r>
            <a:r>
              <a:rPr lang="en-US" err="1"/>
              <a:t>katoavat</a:t>
            </a:r>
            <a:endParaRPr lang="en-US"/>
          </a:p>
          <a:p>
            <a:pPr lvl="1"/>
            <a:r>
              <a:rPr lang="en-US" err="1"/>
              <a:t>Ekosysteemit</a:t>
            </a:r>
            <a:r>
              <a:rPr lang="en-US"/>
              <a:t> </a:t>
            </a:r>
            <a:r>
              <a:rPr lang="en-US" err="1"/>
              <a:t>rapautuvat</a:t>
            </a:r>
            <a:endParaRPr lang="en-US"/>
          </a:p>
          <a:p>
            <a:r>
              <a:rPr lang="en-US" err="1"/>
              <a:t>Maaperän</a:t>
            </a:r>
            <a:r>
              <a:rPr lang="en-US"/>
              <a:t> </a:t>
            </a:r>
            <a:r>
              <a:rPr lang="en-US" err="1"/>
              <a:t>köyhtyminen</a:t>
            </a:r>
            <a:r>
              <a:rPr lang="en-US"/>
              <a:t>, </a:t>
            </a:r>
            <a:r>
              <a:rPr lang="en-US" err="1"/>
              <a:t>pölyttäjien</a:t>
            </a:r>
            <a:r>
              <a:rPr lang="en-US"/>
              <a:t> </a:t>
            </a:r>
            <a:r>
              <a:rPr lang="en-US" err="1"/>
              <a:t>väheneminen</a:t>
            </a:r>
            <a:r>
              <a:rPr lang="en-US"/>
              <a:t>, </a:t>
            </a:r>
            <a:r>
              <a:rPr lang="en-US" err="1"/>
              <a:t>vesistöjen</a:t>
            </a:r>
            <a:r>
              <a:rPr lang="en-US"/>
              <a:t> </a:t>
            </a:r>
            <a:r>
              <a:rPr lang="en-US" err="1"/>
              <a:t>pilaantuminen</a:t>
            </a:r>
            <a:r>
              <a:rPr lang="en-US"/>
              <a:t>, ...</a:t>
            </a:r>
          </a:p>
          <a:p>
            <a:r>
              <a:rPr lang="en-US"/>
              <a:t>"</a:t>
            </a:r>
            <a:r>
              <a:rPr lang="en-US" err="1"/>
              <a:t>Ekosysteemipalvelut</a:t>
            </a:r>
            <a:r>
              <a:rPr lang="en-US"/>
              <a:t>" </a:t>
            </a:r>
            <a:r>
              <a:rPr lang="en-US" err="1"/>
              <a:t>heikkenevät</a:t>
            </a:r>
            <a:r>
              <a:rPr lang="en-US"/>
              <a:t> ja </a:t>
            </a:r>
            <a:r>
              <a:rPr lang="en-US" err="1"/>
              <a:t>häiriöalttius</a:t>
            </a:r>
            <a:r>
              <a:rPr lang="en-US"/>
              <a:t> </a:t>
            </a:r>
            <a:r>
              <a:rPr lang="en-US" err="1"/>
              <a:t>kasvaa</a:t>
            </a:r>
            <a:endParaRPr lang="en-US"/>
          </a:p>
          <a:p>
            <a:r>
              <a:rPr lang="en-US" err="1"/>
              <a:t>Ongelmia</a:t>
            </a:r>
            <a:r>
              <a:rPr lang="en-US"/>
              <a:t> </a:t>
            </a:r>
            <a:r>
              <a:rPr lang="en-US" err="1"/>
              <a:t>talouteen</a:t>
            </a:r>
            <a:r>
              <a:rPr lang="en-US"/>
              <a:t>, </a:t>
            </a:r>
            <a:r>
              <a:rPr lang="en-US" err="1"/>
              <a:t>terveyteen</a:t>
            </a:r>
            <a:r>
              <a:rPr lang="en-US"/>
              <a:t>, </a:t>
            </a:r>
            <a:r>
              <a:rPr lang="en-US" err="1"/>
              <a:t>yhteiskuntarauhaan</a:t>
            </a:r>
            <a:r>
              <a:rPr lang="en-US"/>
              <a:t>, </a:t>
            </a:r>
            <a:r>
              <a:rPr lang="en-US" err="1"/>
              <a:t>geopolitiikkaan</a:t>
            </a:r>
            <a:r>
              <a:rPr lang="en-US"/>
              <a:t>, </a:t>
            </a:r>
            <a:r>
              <a:rPr lang="en-US" err="1"/>
              <a:t>kaikkeen</a:t>
            </a:r>
            <a:endParaRPr lang="en-US"/>
          </a:p>
          <a:p>
            <a:r>
              <a:rPr lang="en-US" err="1"/>
              <a:t>Tärkeimmät</a:t>
            </a:r>
            <a:r>
              <a:rPr lang="en-US"/>
              <a:t> </a:t>
            </a:r>
            <a:r>
              <a:rPr lang="en-US" err="1"/>
              <a:t>syyt</a:t>
            </a:r>
            <a:r>
              <a:rPr lang="en-US"/>
              <a:t>: </a:t>
            </a:r>
            <a:r>
              <a:rPr lang="en-US" err="1"/>
              <a:t>maankäyttö</a:t>
            </a:r>
            <a:r>
              <a:rPr lang="en-US"/>
              <a:t>, </a:t>
            </a:r>
            <a:r>
              <a:rPr lang="en-US" err="1"/>
              <a:t>suora</a:t>
            </a:r>
            <a:r>
              <a:rPr lang="en-US"/>
              <a:t> </a:t>
            </a:r>
            <a:r>
              <a:rPr lang="en-US" err="1"/>
              <a:t>hyödyntäminen</a:t>
            </a:r>
            <a:r>
              <a:rPr lang="en-US"/>
              <a:t>, </a:t>
            </a:r>
            <a:r>
              <a:rPr lang="en-US" err="1"/>
              <a:t>saasteet</a:t>
            </a:r>
            <a:r>
              <a:rPr lang="en-US"/>
              <a:t>, </a:t>
            </a:r>
            <a:r>
              <a:rPr lang="en-US" err="1"/>
              <a:t>vieraslajit</a:t>
            </a:r>
            <a:r>
              <a:rPr lang="en-US"/>
              <a:t>, </a:t>
            </a:r>
            <a:r>
              <a:rPr lang="en-US" err="1"/>
              <a:t>ilmastonmuutos</a:t>
            </a:r>
            <a:endParaRPr lang="en-US"/>
          </a:p>
        </p:txBody>
      </p:sp>
      <p:pic>
        <p:nvPicPr>
          <p:cNvPr id="5" name="Picture 4" descr="Traktori kyntämässä köyhtynyttä peltoa.">
            <a:extLst>
              <a:ext uri="{FF2B5EF4-FFF2-40B4-BE49-F238E27FC236}">
                <a16:creationId xmlns:a16="http://schemas.microsoft.com/office/drawing/2014/main" id="{05708508-90F9-8841-9FDB-39DBA247D4F4}"/>
              </a:ext>
              <a:ext uri="{C183D7F6-B498-43B3-948B-1728B52AA6E4}">
                <adec:decorative xmlns:adec="http://schemas.microsoft.com/office/drawing/2017/decorative" val="0"/>
              </a:ext>
            </a:extLst>
          </p:cNvPr>
          <p:cNvPicPr>
            <a:picLocks noChangeAspect="1"/>
          </p:cNvPicPr>
          <p:nvPr/>
        </p:nvPicPr>
        <p:blipFill rotWithShape="1">
          <a:blip r:embed="rId3"/>
          <a:srcRect l="23748" r="21259"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79329006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D6C2025-DAD1-4A04-A938-A972808AA08B}"/>
              </a:ext>
            </a:extLst>
          </p:cNvPr>
          <p:cNvSpPr>
            <a:spLocks noGrp="1"/>
          </p:cNvSpPr>
          <p:nvPr>
            <p:ph type="title"/>
          </p:nvPr>
        </p:nvSpPr>
        <p:spPr/>
        <p:txBody>
          <a:bodyPr/>
          <a:lstStyle/>
          <a:p>
            <a:r>
              <a:rPr lang="fi-FI"/>
              <a:t>Jätehuollon etusijajärjestys</a:t>
            </a:r>
          </a:p>
        </p:txBody>
      </p:sp>
      <p:graphicFrame>
        <p:nvGraphicFramePr>
          <p:cNvPr id="5" name="Taulukko 5">
            <a:extLst>
              <a:ext uri="{FF2B5EF4-FFF2-40B4-BE49-F238E27FC236}">
                <a16:creationId xmlns:a16="http://schemas.microsoft.com/office/drawing/2014/main" id="{AB5B784C-1E43-440F-A8D3-7A0D959AF7B2}"/>
              </a:ext>
            </a:extLst>
          </p:cNvPr>
          <p:cNvGraphicFramePr>
            <a:graphicFrameLocks noGrp="1"/>
          </p:cNvGraphicFramePr>
          <p:nvPr>
            <p:ph idx="1"/>
            <p:extLst>
              <p:ext uri="{D42A27DB-BD31-4B8C-83A1-F6EECF244321}">
                <p14:modId xmlns:p14="http://schemas.microsoft.com/office/powerpoint/2010/main" val="110715153"/>
              </p:ext>
            </p:extLst>
          </p:nvPr>
        </p:nvGraphicFramePr>
        <p:xfrm>
          <a:off x="838199" y="2105023"/>
          <a:ext cx="10029826" cy="4000500"/>
        </p:xfrm>
        <a:graphic>
          <a:graphicData uri="http://schemas.openxmlformats.org/drawingml/2006/table">
            <a:tbl>
              <a:tblPr firstRow="1">
                <a:tableStyleId>{8A107856-5554-42FB-B03E-39F5DBC370BA}</a:tableStyleId>
              </a:tblPr>
              <a:tblGrid>
                <a:gridCol w="10029826">
                  <a:extLst>
                    <a:ext uri="{9D8B030D-6E8A-4147-A177-3AD203B41FA5}">
                      <a16:colId xmlns:a16="http://schemas.microsoft.com/office/drawing/2014/main" val="138760015"/>
                    </a:ext>
                  </a:extLst>
                </a:gridCol>
              </a:tblGrid>
              <a:tr h="800100">
                <a:tc>
                  <a:txBody>
                    <a:bodyPr/>
                    <a:lstStyle/>
                    <a:p>
                      <a:r>
                        <a:rPr lang="fi-FI" b="0"/>
                        <a:t>Jätteen synnyn ehkäisy</a:t>
                      </a:r>
                    </a:p>
                  </a:txBody>
                  <a:tcPr anchor="ctr"/>
                </a:tc>
                <a:extLst>
                  <a:ext uri="{0D108BD9-81ED-4DB2-BD59-A6C34878D82A}">
                    <a16:rowId xmlns:a16="http://schemas.microsoft.com/office/drawing/2014/main" val="2955235455"/>
                  </a:ext>
                </a:extLst>
              </a:tr>
              <a:tr h="800100">
                <a:tc>
                  <a:txBody>
                    <a:bodyPr/>
                    <a:lstStyle/>
                    <a:p>
                      <a:r>
                        <a:rPr lang="fi-FI"/>
                        <a:t>Valmistelu uudelleenkäyttöön</a:t>
                      </a:r>
                    </a:p>
                  </a:txBody>
                  <a:tcPr anchor="ctr"/>
                </a:tc>
                <a:extLst>
                  <a:ext uri="{0D108BD9-81ED-4DB2-BD59-A6C34878D82A}">
                    <a16:rowId xmlns:a16="http://schemas.microsoft.com/office/drawing/2014/main" val="1308266268"/>
                  </a:ext>
                </a:extLst>
              </a:tr>
              <a:tr h="800100">
                <a:tc>
                  <a:txBody>
                    <a:bodyPr/>
                    <a:lstStyle/>
                    <a:p>
                      <a:r>
                        <a:rPr lang="fi-FI"/>
                        <a:t>Kierrätys</a:t>
                      </a:r>
                    </a:p>
                  </a:txBody>
                  <a:tcPr anchor="ctr"/>
                </a:tc>
                <a:extLst>
                  <a:ext uri="{0D108BD9-81ED-4DB2-BD59-A6C34878D82A}">
                    <a16:rowId xmlns:a16="http://schemas.microsoft.com/office/drawing/2014/main" val="4093016868"/>
                  </a:ext>
                </a:extLst>
              </a:tr>
              <a:tr h="800100">
                <a:tc>
                  <a:txBody>
                    <a:bodyPr/>
                    <a:lstStyle/>
                    <a:p>
                      <a:r>
                        <a:rPr lang="fi-FI"/>
                        <a:t>Muu hyödyntäminen</a:t>
                      </a:r>
                    </a:p>
                  </a:txBody>
                  <a:tcPr anchor="ctr"/>
                </a:tc>
                <a:extLst>
                  <a:ext uri="{0D108BD9-81ED-4DB2-BD59-A6C34878D82A}">
                    <a16:rowId xmlns:a16="http://schemas.microsoft.com/office/drawing/2014/main" val="2611588887"/>
                  </a:ext>
                </a:extLst>
              </a:tr>
              <a:tr h="800100">
                <a:tc>
                  <a:txBody>
                    <a:bodyPr/>
                    <a:lstStyle/>
                    <a:p>
                      <a:r>
                        <a:rPr lang="fi-FI"/>
                        <a:t>Hävittäminen tai loppusijoitus</a:t>
                      </a:r>
                    </a:p>
                  </a:txBody>
                  <a:tcPr anchor="ctr"/>
                </a:tc>
                <a:extLst>
                  <a:ext uri="{0D108BD9-81ED-4DB2-BD59-A6C34878D82A}">
                    <a16:rowId xmlns:a16="http://schemas.microsoft.com/office/drawing/2014/main" val="3385864557"/>
                  </a:ext>
                </a:extLst>
              </a:tr>
            </a:tbl>
          </a:graphicData>
        </a:graphic>
      </p:graphicFrame>
      <p:grpSp>
        <p:nvGrpSpPr>
          <p:cNvPr id="19" name="Ryhmä 18" descr="Kärjellään seisova kolmio">
            <a:extLst>
              <a:ext uri="{FF2B5EF4-FFF2-40B4-BE49-F238E27FC236}">
                <a16:creationId xmlns:a16="http://schemas.microsoft.com/office/drawing/2014/main" id="{F5CCD4A1-6224-4B39-8881-C1867A347699}"/>
              </a:ext>
            </a:extLst>
          </p:cNvPr>
          <p:cNvGrpSpPr/>
          <p:nvPr/>
        </p:nvGrpSpPr>
        <p:grpSpPr>
          <a:xfrm>
            <a:off x="5253037" y="2105023"/>
            <a:ext cx="4848225" cy="4000500"/>
            <a:chOff x="3671887" y="2152650"/>
            <a:chExt cx="4848225" cy="4000500"/>
          </a:xfrm>
        </p:grpSpPr>
        <p:sp>
          <p:nvSpPr>
            <p:cNvPr id="4" name="Tasakylkinen kolmio 3">
              <a:extLst>
                <a:ext uri="{FF2B5EF4-FFF2-40B4-BE49-F238E27FC236}">
                  <a16:creationId xmlns:a16="http://schemas.microsoft.com/office/drawing/2014/main" id="{ADCEA177-3DBE-4602-89A3-D4FA63E7F30B}"/>
                </a:ext>
              </a:extLst>
            </p:cNvPr>
            <p:cNvSpPr/>
            <p:nvPr/>
          </p:nvSpPr>
          <p:spPr>
            <a:xfrm flipV="1">
              <a:off x="3671887" y="2152650"/>
              <a:ext cx="4848225" cy="4000500"/>
            </a:xfrm>
            <a:prstGeom prst="triangle">
              <a:avLst/>
            </a:prstGeom>
            <a:solidFill>
              <a:schemeClr val="accent6"/>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cxnSp>
          <p:nvCxnSpPr>
            <p:cNvPr id="7" name="Suora yhdysviiva 6">
              <a:extLst>
                <a:ext uri="{FF2B5EF4-FFF2-40B4-BE49-F238E27FC236}">
                  <a16:creationId xmlns:a16="http://schemas.microsoft.com/office/drawing/2014/main" id="{72794B29-D0E0-4443-84CD-27878E8858F5}"/>
                </a:ext>
              </a:extLst>
            </p:cNvPr>
            <p:cNvCxnSpPr>
              <a:cxnSpLocks/>
            </p:cNvCxnSpPr>
            <p:nvPr/>
          </p:nvCxnSpPr>
          <p:spPr>
            <a:xfrm>
              <a:off x="4133849" y="2905125"/>
              <a:ext cx="39243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uora yhdysviiva 9">
              <a:extLst>
                <a:ext uri="{FF2B5EF4-FFF2-40B4-BE49-F238E27FC236}">
                  <a16:creationId xmlns:a16="http://schemas.microsoft.com/office/drawing/2014/main" id="{58FF9B4E-7464-4339-965C-D34EB5EF2CAD}"/>
                </a:ext>
              </a:extLst>
            </p:cNvPr>
            <p:cNvCxnSpPr>
              <a:cxnSpLocks/>
            </p:cNvCxnSpPr>
            <p:nvPr/>
          </p:nvCxnSpPr>
          <p:spPr>
            <a:xfrm>
              <a:off x="4643436" y="3679029"/>
              <a:ext cx="2905125" cy="38103"/>
            </a:xfrm>
            <a:prstGeom prst="line">
              <a:avLst/>
            </a:prstGeom>
          </p:spPr>
          <p:style>
            <a:lnRef idx="1">
              <a:schemeClr val="accent2"/>
            </a:lnRef>
            <a:fillRef idx="0">
              <a:schemeClr val="accent2"/>
            </a:fillRef>
            <a:effectRef idx="0">
              <a:schemeClr val="accent2"/>
            </a:effectRef>
            <a:fontRef idx="minor">
              <a:schemeClr val="tx1"/>
            </a:fontRef>
          </p:style>
        </p:cxnSp>
        <p:cxnSp>
          <p:nvCxnSpPr>
            <p:cNvPr id="14" name="Suora yhdysviiva 13">
              <a:extLst>
                <a:ext uri="{FF2B5EF4-FFF2-40B4-BE49-F238E27FC236}">
                  <a16:creationId xmlns:a16="http://schemas.microsoft.com/office/drawing/2014/main" id="{038230C3-8702-44EC-A24D-76B732B0D699}"/>
                </a:ext>
              </a:extLst>
            </p:cNvPr>
            <p:cNvCxnSpPr>
              <a:cxnSpLocks/>
            </p:cNvCxnSpPr>
            <p:nvPr/>
          </p:nvCxnSpPr>
          <p:spPr>
            <a:xfrm>
              <a:off x="5124448" y="4491035"/>
              <a:ext cx="19431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7" name="Suora yhdysviiva 16">
              <a:extLst>
                <a:ext uri="{FF2B5EF4-FFF2-40B4-BE49-F238E27FC236}">
                  <a16:creationId xmlns:a16="http://schemas.microsoft.com/office/drawing/2014/main" id="{F54C77E2-86AD-42A4-9200-B58C0C3D398B}"/>
                </a:ext>
              </a:extLst>
            </p:cNvPr>
            <p:cNvCxnSpPr>
              <a:cxnSpLocks/>
            </p:cNvCxnSpPr>
            <p:nvPr/>
          </p:nvCxnSpPr>
          <p:spPr>
            <a:xfrm>
              <a:off x="5600698" y="5276850"/>
              <a:ext cx="990600" cy="0"/>
            </a:xfrm>
            <a:prstGeom prst="line">
              <a:avLst/>
            </a:prstGeom>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58476982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E67A1C8-3161-418B-887A-7813848A9489}"/>
              </a:ext>
            </a:extLst>
          </p:cNvPr>
          <p:cNvSpPr>
            <a:spLocks noGrp="1"/>
          </p:cNvSpPr>
          <p:nvPr>
            <p:ph type="title"/>
          </p:nvPr>
        </p:nvSpPr>
        <p:spPr/>
        <p:txBody>
          <a:bodyPr/>
          <a:lstStyle/>
          <a:p>
            <a:r>
              <a:rPr lang="fi-FI"/>
              <a:t>Jätelaki</a:t>
            </a:r>
          </a:p>
        </p:txBody>
      </p:sp>
      <p:sp>
        <p:nvSpPr>
          <p:cNvPr id="3" name="Tekstin paikkamerkki 2">
            <a:extLst>
              <a:ext uri="{FF2B5EF4-FFF2-40B4-BE49-F238E27FC236}">
                <a16:creationId xmlns:a16="http://schemas.microsoft.com/office/drawing/2014/main" id="{F69E0E10-80F8-4AD1-840E-B1AB108EB33E}"/>
              </a:ext>
            </a:extLst>
          </p:cNvPr>
          <p:cNvSpPr>
            <a:spLocks noGrp="1"/>
          </p:cNvSpPr>
          <p:nvPr>
            <p:ph type="body" sz="quarter" idx="10"/>
          </p:nvPr>
        </p:nvSpPr>
        <p:spPr>
          <a:xfrm>
            <a:off x="838200" y="1771650"/>
            <a:ext cx="8122920" cy="4376738"/>
          </a:xfrm>
        </p:spPr>
        <p:txBody>
          <a:bodyPr>
            <a:normAutofit fontScale="92500"/>
          </a:bodyPr>
          <a:lstStyle/>
          <a:p>
            <a:pPr marL="457200" indent="-457200">
              <a:buFont typeface="Arial" panose="020B0604020202020204" pitchFamily="34" charset="0"/>
              <a:buChar char="•"/>
            </a:pPr>
            <a:r>
              <a:rPr lang="fi-FI"/>
              <a:t>Laaja uudistus 2021 useaan lakiin ja asetukseen</a:t>
            </a:r>
          </a:p>
          <a:p>
            <a:pPr marL="457200" indent="-457200">
              <a:buFont typeface="Arial" panose="020B0604020202020204" pitchFamily="34" charset="0"/>
              <a:buChar char="•"/>
            </a:pPr>
            <a:r>
              <a:rPr lang="fi-FI"/>
              <a:t>Tavoitteena vähentää jätteen määrää sekä lisätä uudelleen käyttöä ja kierrätystä eli pelkän haitan ehkäisystä kohti kiertotaloutta</a:t>
            </a:r>
          </a:p>
          <a:p>
            <a:pPr marL="457200" indent="-457200">
              <a:buFont typeface="Arial" panose="020B0604020202020204" pitchFamily="34" charset="0"/>
              <a:buChar char="•"/>
            </a:pPr>
            <a:r>
              <a:rPr lang="fi-FI"/>
              <a:t>Erilaiset jätteet lajiteltava ja kerättävä erikseen</a:t>
            </a:r>
          </a:p>
          <a:p>
            <a:pPr marL="457200" indent="-457200">
              <a:buFont typeface="Arial" panose="020B0604020202020204" pitchFamily="34" charset="0"/>
              <a:buChar char="•"/>
            </a:pPr>
            <a:r>
              <a:rPr lang="fi-FI"/>
              <a:t>Erilliskerättyä jätettä ei saa polttaa tai viedä kaatopaikalle</a:t>
            </a:r>
          </a:p>
          <a:p>
            <a:pPr marL="457200" indent="-457200">
              <a:buFont typeface="Arial" panose="020B0604020202020204" pitchFamily="34" charset="0"/>
              <a:buChar char="•"/>
            </a:pPr>
            <a:r>
              <a:rPr lang="fi-FI"/>
              <a:t>Kierrätysasteen laskentatapa muuttui</a:t>
            </a:r>
          </a:p>
        </p:txBody>
      </p:sp>
    </p:spTree>
    <p:extLst>
      <p:ext uri="{BB962C8B-B14F-4D97-AF65-F5344CB8AC3E}">
        <p14:creationId xmlns:p14="http://schemas.microsoft.com/office/powerpoint/2010/main" val="177557594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85CA865-02B4-D505-3FB5-BD65E353AD38}"/>
              </a:ext>
            </a:extLst>
          </p:cNvPr>
          <p:cNvSpPr>
            <a:spLocks noGrp="1"/>
          </p:cNvSpPr>
          <p:nvPr>
            <p:ph type="title"/>
          </p:nvPr>
        </p:nvSpPr>
        <p:spPr/>
        <p:txBody>
          <a:bodyPr/>
          <a:lstStyle/>
          <a:p>
            <a:r>
              <a:rPr lang="fi-FI"/>
              <a:t>Yhdyskuntajätteen* määrä</a:t>
            </a:r>
          </a:p>
        </p:txBody>
      </p:sp>
      <p:pic>
        <p:nvPicPr>
          <p:cNvPr id="5" name="Kuva 4" descr="Yhdyskuntajätteet käsittelytavoittain vuosina 2002-2021 diagrammi. Lähde Tilastokeskus, jätetilasto">
            <a:extLst>
              <a:ext uri="{FF2B5EF4-FFF2-40B4-BE49-F238E27FC236}">
                <a16:creationId xmlns:a16="http://schemas.microsoft.com/office/drawing/2014/main" id="{F76D7914-75AD-0472-4B90-4880C92ECD4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2205" y="1438961"/>
            <a:ext cx="7064141" cy="4709427"/>
          </a:xfrm>
          <a:prstGeom prst="rect">
            <a:avLst/>
          </a:prstGeom>
        </p:spPr>
      </p:pic>
      <p:sp>
        <p:nvSpPr>
          <p:cNvPr id="6" name="Tekstin paikkamerkki 5">
            <a:extLst>
              <a:ext uri="{FF2B5EF4-FFF2-40B4-BE49-F238E27FC236}">
                <a16:creationId xmlns:a16="http://schemas.microsoft.com/office/drawing/2014/main" id="{D05F6CF3-5D36-2A59-1A88-FDC14AB1629F}"/>
              </a:ext>
            </a:extLst>
          </p:cNvPr>
          <p:cNvSpPr txBox="1">
            <a:spLocks noGrp="1"/>
          </p:cNvSpPr>
          <p:nvPr>
            <p:ph type="body" sz="quarter" idx="10"/>
          </p:nvPr>
        </p:nvSpPr>
        <p:spPr>
          <a:xfrm>
            <a:off x="8755780" y="3429000"/>
            <a:ext cx="2444015" cy="954107"/>
          </a:xfrm>
          <a:prstGeom prst="rect">
            <a:avLst/>
          </a:prstGeom>
          <a:noFill/>
        </p:spPr>
        <p:txBody>
          <a:bodyPr wrap="square" rtlCol="0">
            <a:spAutoFit/>
          </a:bodyPr>
          <a:lstStyle/>
          <a:p>
            <a:r>
              <a:rPr lang="fi-FI" sz="1400"/>
              <a:t>*Yhdyskuntajäte = tavanomainen jäte kotitalouksista, kouluista, työpaikoilta jne.</a:t>
            </a:r>
          </a:p>
        </p:txBody>
      </p:sp>
    </p:spTree>
    <p:extLst>
      <p:ext uri="{BB962C8B-B14F-4D97-AF65-F5344CB8AC3E}">
        <p14:creationId xmlns:p14="http://schemas.microsoft.com/office/powerpoint/2010/main" val="210472127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2388A66-7AD2-20F7-F4F9-B5042DE1EAD1}"/>
              </a:ext>
            </a:extLst>
          </p:cNvPr>
          <p:cNvSpPr>
            <a:spLocks noGrp="1"/>
          </p:cNvSpPr>
          <p:nvPr>
            <p:ph type="title"/>
          </p:nvPr>
        </p:nvSpPr>
        <p:spPr>
          <a:xfrm>
            <a:off x="839788" y="457200"/>
            <a:ext cx="5110955" cy="1588294"/>
          </a:xfrm>
        </p:spPr>
        <p:txBody>
          <a:bodyPr vert="horz" lIns="91440" tIns="45720" rIns="91440" bIns="45720" rtlCol="0" anchor="b">
            <a:noAutofit/>
          </a:bodyPr>
          <a:lstStyle/>
          <a:p>
            <a:r>
              <a:rPr lang="en-US" sz="4400" err="1"/>
              <a:t>Vuonna</a:t>
            </a:r>
            <a:r>
              <a:rPr lang="en-US" sz="4400"/>
              <a:t> 2021 </a:t>
            </a:r>
            <a:r>
              <a:rPr lang="en-US" sz="4400" err="1"/>
              <a:t>kerätty</a:t>
            </a:r>
            <a:r>
              <a:rPr lang="en-US" sz="4400"/>
              <a:t> </a:t>
            </a:r>
            <a:r>
              <a:rPr lang="en-US" sz="4400" err="1"/>
              <a:t>yhdyskuntajäte</a:t>
            </a:r>
            <a:endParaRPr lang="en-US" sz="4400"/>
          </a:p>
        </p:txBody>
      </p:sp>
      <p:sp>
        <p:nvSpPr>
          <p:cNvPr id="14" name="Text Placeholder 3">
            <a:extLst>
              <a:ext uri="{FF2B5EF4-FFF2-40B4-BE49-F238E27FC236}">
                <a16:creationId xmlns:a16="http://schemas.microsoft.com/office/drawing/2014/main" id="{A264D6BE-8F71-777E-7422-EF708CEC7027}"/>
              </a:ext>
            </a:extLst>
          </p:cNvPr>
          <p:cNvSpPr>
            <a:spLocks noGrp="1"/>
          </p:cNvSpPr>
          <p:nvPr>
            <p:ph type="body" sz="half" idx="2"/>
          </p:nvPr>
        </p:nvSpPr>
        <p:spPr>
          <a:xfrm>
            <a:off x="839788" y="2057400"/>
            <a:ext cx="3932237" cy="3811588"/>
          </a:xfrm>
        </p:spPr>
        <p:txBody>
          <a:bodyPr anchor="ctr">
            <a:normAutofit/>
          </a:bodyPr>
          <a:lstStyle/>
          <a:p>
            <a:pPr marL="285750" indent="-285750">
              <a:buFont typeface="Arial" panose="020B0604020202020204" pitchFamily="34" charset="0"/>
              <a:buChar char="•"/>
            </a:pPr>
            <a:r>
              <a:rPr lang="en-US" sz="3600" err="1"/>
              <a:t>Kokonaismäärä</a:t>
            </a:r>
            <a:r>
              <a:rPr lang="en-US" sz="3600"/>
              <a:t>    3 376 000 </a:t>
            </a:r>
            <a:r>
              <a:rPr lang="en-US" sz="3600" err="1"/>
              <a:t>tonnia</a:t>
            </a:r>
            <a:endParaRPr lang="en-US" sz="3600"/>
          </a:p>
          <a:p>
            <a:pPr marL="285750" indent="-285750">
              <a:buFont typeface="Arial" panose="020B0604020202020204" pitchFamily="34" charset="0"/>
              <a:buChar char="•"/>
            </a:pPr>
            <a:r>
              <a:rPr lang="en-US" sz="3600" err="1"/>
              <a:t>Asukasta</a:t>
            </a:r>
            <a:r>
              <a:rPr lang="en-US" sz="3600"/>
              <a:t> </a:t>
            </a:r>
            <a:r>
              <a:rPr lang="en-US" sz="3600" err="1"/>
              <a:t>kohden</a:t>
            </a:r>
            <a:r>
              <a:rPr lang="en-US" sz="3600"/>
              <a:t> 609 kg</a:t>
            </a:r>
          </a:p>
        </p:txBody>
      </p:sp>
      <p:graphicFrame>
        <p:nvGraphicFramePr>
          <p:cNvPr id="4" name="Kaavio 3" descr="Piirakkadiagrammi: sekajäte yli puolet. Paperi- ja kartonki sekä biojäte kumpikin noin 20 %. Pienet siivut lasijäte, metallijäte, muovijäte, SER sekä muut.">
            <a:extLst>
              <a:ext uri="{FF2B5EF4-FFF2-40B4-BE49-F238E27FC236}">
                <a16:creationId xmlns:a16="http://schemas.microsoft.com/office/drawing/2014/main" id="{2BB45063-7CC1-71C3-BD6C-C57A6742C99F}"/>
              </a:ext>
            </a:extLst>
          </p:cNvPr>
          <p:cNvGraphicFramePr>
            <a:graphicFrameLocks/>
          </p:cNvGraphicFramePr>
          <p:nvPr/>
        </p:nvGraphicFramePr>
        <p:xfrm>
          <a:off x="5766594" y="564357"/>
          <a:ext cx="6172200" cy="54038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7258261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tsikko 4">
            <a:extLst>
              <a:ext uri="{FF2B5EF4-FFF2-40B4-BE49-F238E27FC236}">
                <a16:creationId xmlns:a16="http://schemas.microsoft.com/office/drawing/2014/main" id="{364C1554-4CC1-4C96-682D-53CF261B0680}"/>
              </a:ext>
            </a:extLst>
          </p:cNvPr>
          <p:cNvSpPr>
            <a:spLocks noGrp="1"/>
          </p:cNvSpPr>
          <p:nvPr>
            <p:ph type="title"/>
          </p:nvPr>
        </p:nvSpPr>
        <p:spPr/>
        <p:txBody>
          <a:bodyPr/>
          <a:lstStyle/>
          <a:p>
            <a:r>
              <a:rPr lang="fi-FI"/>
              <a:t>Huomioita vuoden 2021 jätetilastosta</a:t>
            </a:r>
          </a:p>
        </p:txBody>
      </p:sp>
      <p:sp>
        <p:nvSpPr>
          <p:cNvPr id="6" name="Tekstin paikkamerkki 5">
            <a:extLst>
              <a:ext uri="{FF2B5EF4-FFF2-40B4-BE49-F238E27FC236}">
                <a16:creationId xmlns:a16="http://schemas.microsoft.com/office/drawing/2014/main" id="{F783670B-6B4D-BD6B-38CE-28D61B348A05}"/>
              </a:ext>
            </a:extLst>
          </p:cNvPr>
          <p:cNvSpPr>
            <a:spLocks noGrp="1"/>
          </p:cNvSpPr>
          <p:nvPr>
            <p:ph type="body" sz="quarter" idx="10"/>
          </p:nvPr>
        </p:nvSpPr>
        <p:spPr/>
        <p:txBody>
          <a:bodyPr>
            <a:normAutofit lnSpcReduction="10000"/>
          </a:bodyPr>
          <a:lstStyle/>
          <a:p>
            <a:pPr marL="457200" indent="-457200">
              <a:buFont typeface="Arial" panose="020B0604020202020204" pitchFamily="34" charset="0"/>
              <a:buChar char="•"/>
            </a:pPr>
            <a:r>
              <a:rPr lang="fi-FI"/>
              <a:t>Jätemäärän kasvu pysähtyi</a:t>
            </a:r>
          </a:p>
          <a:p>
            <a:pPr marL="457200" indent="-457200">
              <a:buFont typeface="Arial" panose="020B0604020202020204" pitchFamily="34" charset="0"/>
              <a:buChar char="•"/>
            </a:pPr>
            <a:r>
              <a:rPr lang="fi-FI"/>
              <a:t>Läheskään kaikkea erilliskerättyä ei hyödynnetty materiaalina</a:t>
            </a:r>
          </a:p>
          <a:p>
            <a:pPr marL="914400" lvl="1" indent="-457200">
              <a:buFont typeface="Arial" panose="020B0604020202020204" pitchFamily="34" charset="0"/>
              <a:buChar char="•"/>
            </a:pPr>
            <a:r>
              <a:rPr lang="fi-FI"/>
              <a:t>Kerätystä muovista yli puolet meni polttoon</a:t>
            </a:r>
          </a:p>
          <a:p>
            <a:pPr marL="457200" indent="-457200">
              <a:buFont typeface="Arial" panose="020B0604020202020204" pitchFamily="34" charset="0"/>
              <a:buChar char="•"/>
            </a:pPr>
            <a:r>
              <a:rPr lang="fi-FI"/>
              <a:t>Materiaalikierrätysaste putosi 37 %:iin (ollut 41-43 %)</a:t>
            </a:r>
          </a:p>
          <a:p>
            <a:pPr marL="457200" indent="-457200">
              <a:buFont typeface="Arial" panose="020B0604020202020204" pitchFamily="34" charset="0"/>
              <a:buChar char="•"/>
            </a:pPr>
            <a:r>
              <a:rPr lang="fi-FI"/>
              <a:t>Biojätettä erilliskerättiin vähemmän</a:t>
            </a:r>
          </a:p>
          <a:p>
            <a:pPr marL="457200" indent="-457200">
              <a:buFont typeface="Arial" panose="020B0604020202020204" pitchFamily="34" charset="0"/>
              <a:buChar char="•"/>
            </a:pPr>
            <a:r>
              <a:rPr lang="fi-FI"/>
              <a:t>Metallijätettä erilliskerättiin vähemmän (on voinut ohjautua pois yhdyskuntajätteistä)</a:t>
            </a:r>
          </a:p>
        </p:txBody>
      </p:sp>
    </p:spTree>
    <p:extLst>
      <p:ext uri="{BB962C8B-B14F-4D97-AF65-F5344CB8AC3E}">
        <p14:creationId xmlns:p14="http://schemas.microsoft.com/office/powerpoint/2010/main" val="38891570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F60AD-7A13-0A06-7ED2-A75D6465581F}"/>
              </a:ext>
            </a:extLst>
          </p:cNvPr>
          <p:cNvSpPr>
            <a:spLocks noGrp="1"/>
          </p:cNvSpPr>
          <p:nvPr>
            <p:ph type="title"/>
          </p:nvPr>
        </p:nvSpPr>
        <p:spPr/>
        <p:txBody>
          <a:bodyPr>
            <a:normAutofit/>
          </a:bodyPr>
          <a:lstStyle/>
          <a:p>
            <a:r>
              <a:rPr lang="en-US" err="1">
                <a:solidFill>
                  <a:srgbClr val="262728"/>
                </a:solidFill>
                <a:cs typeface="Calibri"/>
              </a:rPr>
              <a:t>Sekajätteen</a:t>
            </a:r>
            <a:r>
              <a:rPr lang="en-US">
                <a:solidFill>
                  <a:srgbClr val="262728"/>
                </a:solidFill>
                <a:cs typeface="Calibri"/>
              </a:rPr>
              <a:t> </a:t>
            </a:r>
            <a:r>
              <a:rPr lang="en-US" err="1">
                <a:solidFill>
                  <a:srgbClr val="262728"/>
                </a:solidFill>
                <a:cs typeface="Calibri"/>
              </a:rPr>
              <a:t>koostumus</a:t>
            </a:r>
            <a:r>
              <a:rPr lang="en-US">
                <a:solidFill>
                  <a:srgbClr val="262728"/>
                </a:solidFill>
                <a:cs typeface="Calibri"/>
              </a:rPr>
              <a:t> </a:t>
            </a:r>
            <a:r>
              <a:rPr lang="en-US" err="1">
                <a:solidFill>
                  <a:srgbClr val="262728"/>
                </a:solidFill>
                <a:cs typeface="Calibri"/>
              </a:rPr>
              <a:t>Keski-Suomessa</a:t>
            </a:r>
            <a:r>
              <a:rPr lang="en-US">
                <a:solidFill>
                  <a:srgbClr val="262728"/>
                </a:solidFill>
                <a:cs typeface="Calibri"/>
              </a:rPr>
              <a:t> 2021</a:t>
            </a:r>
            <a:endParaRPr lang="en-US"/>
          </a:p>
        </p:txBody>
      </p:sp>
      <p:sp>
        <p:nvSpPr>
          <p:cNvPr id="3" name="Tekstin paikkamerkki 2">
            <a:extLst>
              <a:ext uri="{FF2B5EF4-FFF2-40B4-BE49-F238E27FC236}">
                <a16:creationId xmlns:a16="http://schemas.microsoft.com/office/drawing/2014/main" id="{D5C11389-04A8-BF87-F991-D036FBD520BC}"/>
              </a:ext>
            </a:extLst>
          </p:cNvPr>
          <p:cNvSpPr>
            <a:spLocks noGrp="1"/>
          </p:cNvSpPr>
          <p:nvPr>
            <p:ph idx="1"/>
          </p:nvPr>
        </p:nvSpPr>
        <p:spPr>
          <a:xfrm>
            <a:off x="838200" y="1825625"/>
            <a:ext cx="4717257" cy="4351338"/>
          </a:xfrm>
        </p:spPr>
        <p:txBody>
          <a:bodyPr vert="horz" lIns="91440" tIns="45720" rIns="91440" bIns="45720" rtlCol="0" anchor="t">
            <a:normAutofit/>
          </a:bodyPr>
          <a:lstStyle/>
          <a:p>
            <a:r>
              <a:rPr lang="fi-FI">
                <a:ea typeface="Open Sans Light"/>
                <a:cs typeface="Open Sans Light"/>
              </a:rPr>
              <a:t>Parempaan suuntaan</a:t>
            </a:r>
            <a:endParaRPr lang="en-US">
              <a:ea typeface="Open Sans Light"/>
              <a:cs typeface="Open Sans Light"/>
            </a:endParaRPr>
          </a:p>
          <a:p>
            <a:r>
              <a:rPr lang="fi-FI">
                <a:ea typeface="Open Sans Light"/>
                <a:cs typeface="Open Sans Light"/>
              </a:rPr>
              <a:t>Biojätteen määrä maan keskiarvo pienempiä</a:t>
            </a:r>
            <a:endParaRPr lang="en-US">
              <a:ea typeface="Open Sans Light"/>
              <a:cs typeface="Open Sans Light"/>
            </a:endParaRPr>
          </a:p>
        </p:txBody>
      </p:sp>
      <p:graphicFrame>
        <p:nvGraphicFramePr>
          <p:cNvPr id="4" name="Kaavio 3" descr="piirakkadiagrammi, jossa prosentit sekajäte 23, biojäte 23, muovipakkaukset 18, kartonkipakkaukset 7, paperi 6 ja muut 23.&#10;">
            <a:extLst>
              <a:ext uri="{FF2B5EF4-FFF2-40B4-BE49-F238E27FC236}">
                <a16:creationId xmlns:a16="http://schemas.microsoft.com/office/drawing/2014/main" id="{EF3E5FAC-1D69-E453-1F28-E0187F1E28C1}"/>
              </a:ext>
            </a:extLst>
          </p:cNvPr>
          <p:cNvGraphicFramePr>
            <a:graphicFrameLocks/>
          </p:cNvGraphicFramePr>
          <p:nvPr/>
        </p:nvGraphicFramePr>
        <p:xfrm>
          <a:off x="5672831" y="1560566"/>
          <a:ext cx="5680969" cy="43767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5696222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FFC03D4-DF86-E58E-B582-49C004C57878}"/>
              </a:ext>
            </a:extLst>
          </p:cNvPr>
          <p:cNvSpPr>
            <a:spLocks noGrp="1"/>
          </p:cNvSpPr>
          <p:nvPr>
            <p:ph type="title"/>
          </p:nvPr>
        </p:nvSpPr>
        <p:spPr>
          <a:xfrm>
            <a:off x="676835" y="2266856"/>
            <a:ext cx="3339353" cy="2324287"/>
          </a:xfrm>
        </p:spPr>
        <p:txBody>
          <a:bodyPr>
            <a:normAutofit/>
          </a:bodyPr>
          <a:lstStyle/>
          <a:p>
            <a:r>
              <a:rPr lang="fi-FI"/>
              <a:t>Jätemäärän kehitys Euroopassa</a:t>
            </a:r>
          </a:p>
        </p:txBody>
      </p:sp>
      <p:pic>
        <p:nvPicPr>
          <p:cNvPr id="3" name="Kuva 2" descr="Pylväsdiagrammi, jossa jätemäärät kg/asukas Euroopan maille vuosina 2005 ja 2020. Suomi keskiarvon alapuolella: jätemäärä kasvanut noin 480 kilosta lähes 600 kiloon.">
            <a:extLst>
              <a:ext uri="{FF2B5EF4-FFF2-40B4-BE49-F238E27FC236}">
                <a16:creationId xmlns:a16="http://schemas.microsoft.com/office/drawing/2014/main" id="{005ACB4F-2DF9-4625-9A9A-2B578AAF412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42657" y="0"/>
            <a:ext cx="4506686" cy="6858000"/>
          </a:xfrm>
          <a:prstGeom prst="rect">
            <a:avLst/>
          </a:prstGeom>
        </p:spPr>
      </p:pic>
      <p:sp>
        <p:nvSpPr>
          <p:cNvPr id="2" name="Tekstiruutu 1">
            <a:extLst>
              <a:ext uri="{FF2B5EF4-FFF2-40B4-BE49-F238E27FC236}">
                <a16:creationId xmlns:a16="http://schemas.microsoft.com/office/drawing/2014/main" id="{B0001D87-1219-4F8E-8B60-80F2E4D340CD}"/>
              </a:ext>
            </a:extLst>
          </p:cNvPr>
          <p:cNvSpPr txBox="1"/>
          <p:nvPr/>
        </p:nvSpPr>
        <p:spPr>
          <a:xfrm>
            <a:off x="10104699" y="5960962"/>
            <a:ext cx="1990845" cy="369332"/>
          </a:xfrm>
          <a:prstGeom prst="rect">
            <a:avLst/>
          </a:prstGeom>
          <a:noFill/>
        </p:spPr>
        <p:txBody>
          <a:bodyPr wrap="square" rtlCol="0">
            <a:spAutoFit/>
          </a:bodyPr>
          <a:lstStyle/>
          <a:p>
            <a:r>
              <a:rPr lang="fi-FI"/>
              <a:t>Lähde: Eurostat</a:t>
            </a:r>
          </a:p>
        </p:txBody>
      </p:sp>
    </p:spTree>
    <p:extLst>
      <p:ext uri="{BB962C8B-B14F-4D97-AF65-F5344CB8AC3E}">
        <p14:creationId xmlns:p14="http://schemas.microsoft.com/office/powerpoint/2010/main" val="297749815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EB589F0-44EA-42DF-B9D3-06EEC646106A}"/>
              </a:ext>
            </a:extLst>
          </p:cNvPr>
          <p:cNvSpPr>
            <a:spLocks noGrp="1"/>
          </p:cNvSpPr>
          <p:nvPr>
            <p:ph type="title"/>
          </p:nvPr>
        </p:nvSpPr>
        <p:spPr/>
        <p:txBody>
          <a:bodyPr/>
          <a:lstStyle/>
          <a:p>
            <a:r>
              <a:rPr lang="fi-FI"/>
              <a:t>Yhdyskuntajätteen kierrätystavoitteet</a:t>
            </a:r>
          </a:p>
        </p:txBody>
      </p:sp>
      <p:sp>
        <p:nvSpPr>
          <p:cNvPr id="3" name="Tekstin paikkamerkki 2">
            <a:extLst>
              <a:ext uri="{FF2B5EF4-FFF2-40B4-BE49-F238E27FC236}">
                <a16:creationId xmlns:a16="http://schemas.microsoft.com/office/drawing/2014/main" id="{86FE21B6-DA33-46D0-BAA3-5B1225C8CF19}"/>
              </a:ext>
            </a:extLst>
          </p:cNvPr>
          <p:cNvSpPr>
            <a:spLocks noGrp="1"/>
          </p:cNvSpPr>
          <p:nvPr>
            <p:ph type="body" sz="quarter" idx="10"/>
          </p:nvPr>
        </p:nvSpPr>
        <p:spPr/>
        <p:txBody>
          <a:bodyPr/>
          <a:lstStyle/>
          <a:p>
            <a:pPr marL="457200" indent="-457200">
              <a:buFont typeface="Arial" panose="020B0604020202020204" pitchFamily="34" charset="0"/>
              <a:buChar char="•"/>
            </a:pPr>
            <a:r>
              <a:rPr lang="fi-FI"/>
              <a:t>Vuoden 2021 kierrätysaste oli 37 %</a:t>
            </a:r>
          </a:p>
          <a:p>
            <a:pPr marL="457200" indent="-457200">
              <a:buFont typeface="Arial" panose="020B0604020202020204" pitchFamily="34" charset="0"/>
              <a:buChar char="•"/>
            </a:pPr>
            <a:r>
              <a:rPr lang="fi-FI"/>
              <a:t>Kierrätysaste ollut parhaimmillaan 42 %</a:t>
            </a:r>
          </a:p>
          <a:p>
            <a:pPr marL="457200" indent="-457200">
              <a:buFont typeface="Arial" panose="020B0604020202020204" pitchFamily="34" charset="0"/>
              <a:buChar char="•"/>
            </a:pPr>
            <a:r>
              <a:rPr lang="fi-FI"/>
              <a:t>Tavoitteet</a:t>
            </a:r>
          </a:p>
          <a:p>
            <a:pPr marL="914400" lvl="1" indent="-457200">
              <a:buFont typeface="Arial" panose="020B0604020202020204" pitchFamily="34" charset="0"/>
              <a:buChar char="•"/>
            </a:pPr>
            <a:r>
              <a:rPr lang="fi-FI"/>
              <a:t>2025: 55 %</a:t>
            </a:r>
          </a:p>
          <a:p>
            <a:pPr marL="914400" lvl="1" indent="-457200">
              <a:buFont typeface="Arial" panose="020B0604020202020204" pitchFamily="34" charset="0"/>
              <a:buChar char="•"/>
            </a:pPr>
            <a:r>
              <a:rPr lang="fi-FI"/>
              <a:t>2030: 60 %</a:t>
            </a:r>
          </a:p>
          <a:p>
            <a:pPr marL="914400" lvl="1" indent="-457200">
              <a:buFont typeface="Arial" panose="020B0604020202020204" pitchFamily="34" charset="0"/>
              <a:buChar char="•"/>
            </a:pPr>
            <a:r>
              <a:rPr lang="fi-FI"/>
              <a:t>2035: 65 %</a:t>
            </a:r>
          </a:p>
        </p:txBody>
      </p:sp>
    </p:spTree>
    <p:extLst>
      <p:ext uri="{BB962C8B-B14F-4D97-AF65-F5344CB8AC3E}">
        <p14:creationId xmlns:p14="http://schemas.microsoft.com/office/powerpoint/2010/main" val="208826998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FFB190-EF2F-4E43-8014-F0946192D58F}"/>
              </a:ext>
            </a:extLst>
          </p:cNvPr>
          <p:cNvSpPr>
            <a:spLocks noGrp="1"/>
          </p:cNvSpPr>
          <p:nvPr>
            <p:ph type="title"/>
          </p:nvPr>
        </p:nvSpPr>
        <p:spPr>
          <a:xfrm>
            <a:off x="838200" y="365125"/>
            <a:ext cx="10515600" cy="1325563"/>
          </a:xfrm>
        </p:spPr>
        <p:txBody>
          <a:bodyPr anchor="ctr">
            <a:normAutofit/>
          </a:bodyPr>
          <a:lstStyle/>
          <a:p>
            <a:r>
              <a:rPr lang="fi-FI"/>
              <a:t>Pakkausten kierrätystavoitteet</a:t>
            </a:r>
          </a:p>
        </p:txBody>
      </p:sp>
      <p:graphicFrame>
        <p:nvGraphicFramePr>
          <p:cNvPr id="6" name="Taulukko 6">
            <a:extLst>
              <a:ext uri="{FF2B5EF4-FFF2-40B4-BE49-F238E27FC236}">
                <a16:creationId xmlns:a16="http://schemas.microsoft.com/office/drawing/2014/main" id="{40745BCD-0F6A-46F2-9E64-1FC00A34B40E}"/>
              </a:ext>
            </a:extLst>
          </p:cNvPr>
          <p:cNvGraphicFramePr>
            <a:graphicFrameLocks noGrp="1"/>
          </p:cNvGraphicFramePr>
          <p:nvPr>
            <p:ph sz="half" idx="1"/>
          </p:nvPr>
        </p:nvGraphicFramePr>
        <p:xfrm>
          <a:off x="3552825" y="1713409"/>
          <a:ext cx="4535185" cy="2966720"/>
        </p:xfrm>
        <a:graphic>
          <a:graphicData uri="http://schemas.openxmlformats.org/drawingml/2006/table">
            <a:tbl>
              <a:tblPr firstRow="1">
                <a:tableStyleId>{21E4AEA4-8DFA-4A89-87EB-49C32662AFE0}</a:tableStyleId>
              </a:tblPr>
              <a:tblGrid>
                <a:gridCol w="2500902">
                  <a:extLst>
                    <a:ext uri="{9D8B030D-6E8A-4147-A177-3AD203B41FA5}">
                      <a16:colId xmlns:a16="http://schemas.microsoft.com/office/drawing/2014/main" val="861853829"/>
                    </a:ext>
                  </a:extLst>
                </a:gridCol>
                <a:gridCol w="1006868">
                  <a:extLst>
                    <a:ext uri="{9D8B030D-6E8A-4147-A177-3AD203B41FA5}">
                      <a16:colId xmlns:a16="http://schemas.microsoft.com/office/drawing/2014/main" val="211663273"/>
                    </a:ext>
                  </a:extLst>
                </a:gridCol>
                <a:gridCol w="1027415">
                  <a:extLst>
                    <a:ext uri="{9D8B030D-6E8A-4147-A177-3AD203B41FA5}">
                      <a16:colId xmlns:a16="http://schemas.microsoft.com/office/drawing/2014/main" val="2610764619"/>
                    </a:ext>
                  </a:extLst>
                </a:gridCol>
              </a:tblGrid>
              <a:tr h="370840">
                <a:tc>
                  <a:txBody>
                    <a:bodyPr/>
                    <a:lstStyle/>
                    <a:p>
                      <a:endParaRPr lang="fi-FI"/>
                    </a:p>
                  </a:txBody>
                  <a:tcPr/>
                </a:tc>
                <a:tc>
                  <a:txBody>
                    <a:bodyPr/>
                    <a:lstStyle/>
                    <a:p>
                      <a:r>
                        <a:rPr lang="fi-FI">
                          <a:solidFill>
                            <a:srgbClr val="262728"/>
                          </a:solidFill>
                        </a:rPr>
                        <a:t>2025</a:t>
                      </a:r>
                    </a:p>
                  </a:txBody>
                  <a:tcPr/>
                </a:tc>
                <a:tc>
                  <a:txBody>
                    <a:bodyPr/>
                    <a:lstStyle/>
                    <a:p>
                      <a:r>
                        <a:rPr lang="fi-FI">
                          <a:solidFill>
                            <a:srgbClr val="262728"/>
                          </a:solidFill>
                        </a:rPr>
                        <a:t>2030</a:t>
                      </a:r>
                    </a:p>
                  </a:txBody>
                  <a:tcPr/>
                </a:tc>
                <a:extLst>
                  <a:ext uri="{0D108BD9-81ED-4DB2-BD59-A6C34878D82A}">
                    <a16:rowId xmlns:a16="http://schemas.microsoft.com/office/drawing/2014/main" val="3558129394"/>
                  </a:ext>
                </a:extLst>
              </a:tr>
              <a:tr h="370840">
                <a:tc>
                  <a:txBody>
                    <a:bodyPr/>
                    <a:lstStyle/>
                    <a:p>
                      <a:r>
                        <a:rPr lang="fi-FI"/>
                        <a:t>Kaikki pakkausjäte</a:t>
                      </a:r>
                    </a:p>
                  </a:txBody>
                  <a:tcPr/>
                </a:tc>
                <a:tc>
                  <a:txBody>
                    <a:bodyPr/>
                    <a:lstStyle/>
                    <a:p>
                      <a:r>
                        <a:rPr lang="fi-FI"/>
                        <a:t>65 %</a:t>
                      </a:r>
                    </a:p>
                  </a:txBody>
                  <a:tcPr/>
                </a:tc>
                <a:tc>
                  <a:txBody>
                    <a:bodyPr/>
                    <a:lstStyle/>
                    <a:p>
                      <a:r>
                        <a:rPr lang="fi-FI"/>
                        <a:t>70 %</a:t>
                      </a:r>
                    </a:p>
                  </a:txBody>
                  <a:tcPr/>
                </a:tc>
                <a:extLst>
                  <a:ext uri="{0D108BD9-81ED-4DB2-BD59-A6C34878D82A}">
                    <a16:rowId xmlns:a16="http://schemas.microsoft.com/office/drawing/2014/main" val="2669381725"/>
                  </a:ext>
                </a:extLst>
              </a:tr>
              <a:tr h="370840">
                <a:tc>
                  <a:txBody>
                    <a:bodyPr/>
                    <a:lstStyle/>
                    <a:p>
                      <a:r>
                        <a:rPr lang="fi-FI"/>
                        <a:t>Muovi</a:t>
                      </a:r>
                    </a:p>
                  </a:txBody>
                  <a:tcPr/>
                </a:tc>
                <a:tc>
                  <a:txBody>
                    <a:bodyPr/>
                    <a:lstStyle/>
                    <a:p>
                      <a:r>
                        <a:rPr lang="fi-FI"/>
                        <a:t>50 %</a:t>
                      </a:r>
                    </a:p>
                  </a:txBody>
                  <a:tcPr/>
                </a:tc>
                <a:tc>
                  <a:txBody>
                    <a:bodyPr/>
                    <a:lstStyle/>
                    <a:p>
                      <a:r>
                        <a:rPr lang="fi-FI"/>
                        <a:t>55 %</a:t>
                      </a:r>
                    </a:p>
                  </a:txBody>
                  <a:tcPr/>
                </a:tc>
                <a:extLst>
                  <a:ext uri="{0D108BD9-81ED-4DB2-BD59-A6C34878D82A}">
                    <a16:rowId xmlns:a16="http://schemas.microsoft.com/office/drawing/2014/main" val="524030483"/>
                  </a:ext>
                </a:extLst>
              </a:tr>
              <a:tr h="370840">
                <a:tc>
                  <a:txBody>
                    <a:bodyPr/>
                    <a:lstStyle/>
                    <a:p>
                      <a:r>
                        <a:rPr lang="fi-FI"/>
                        <a:t>Puu</a:t>
                      </a:r>
                    </a:p>
                  </a:txBody>
                  <a:tcPr/>
                </a:tc>
                <a:tc>
                  <a:txBody>
                    <a:bodyPr/>
                    <a:lstStyle/>
                    <a:p>
                      <a:r>
                        <a:rPr lang="fi-FI"/>
                        <a:t>25 %</a:t>
                      </a:r>
                    </a:p>
                  </a:txBody>
                  <a:tcPr/>
                </a:tc>
                <a:tc>
                  <a:txBody>
                    <a:bodyPr/>
                    <a:lstStyle/>
                    <a:p>
                      <a:r>
                        <a:rPr lang="fi-FI"/>
                        <a:t>30 %</a:t>
                      </a:r>
                    </a:p>
                  </a:txBody>
                  <a:tcPr/>
                </a:tc>
                <a:extLst>
                  <a:ext uri="{0D108BD9-81ED-4DB2-BD59-A6C34878D82A}">
                    <a16:rowId xmlns:a16="http://schemas.microsoft.com/office/drawing/2014/main" val="1438336721"/>
                  </a:ext>
                </a:extLst>
              </a:tr>
              <a:tr h="370840">
                <a:tc>
                  <a:txBody>
                    <a:bodyPr/>
                    <a:lstStyle/>
                    <a:p>
                      <a:r>
                        <a:rPr lang="fi-FI"/>
                        <a:t>Rautametallit</a:t>
                      </a:r>
                    </a:p>
                  </a:txBody>
                  <a:tcPr/>
                </a:tc>
                <a:tc>
                  <a:txBody>
                    <a:bodyPr/>
                    <a:lstStyle/>
                    <a:p>
                      <a:r>
                        <a:rPr lang="fi-FI"/>
                        <a:t>70 %</a:t>
                      </a:r>
                    </a:p>
                  </a:txBody>
                  <a:tcPr/>
                </a:tc>
                <a:tc>
                  <a:txBody>
                    <a:bodyPr/>
                    <a:lstStyle/>
                    <a:p>
                      <a:r>
                        <a:rPr lang="fi-FI"/>
                        <a:t>80 %</a:t>
                      </a:r>
                    </a:p>
                  </a:txBody>
                  <a:tcPr/>
                </a:tc>
                <a:extLst>
                  <a:ext uri="{0D108BD9-81ED-4DB2-BD59-A6C34878D82A}">
                    <a16:rowId xmlns:a16="http://schemas.microsoft.com/office/drawing/2014/main" val="1666906463"/>
                  </a:ext>
                </a:extLst>
              </a:tr>
              <a:tr h="370840">
                <a:tc>
                  <a:txBody>
                    <a:bodyPr/>
                    <a:lstStyle/>
                    <a:p>
                      <a:r>
                        <a:rPr lang="fi-FI"/>
                        <a:t>Alumiini</a:t>
                      </a:r>
                    </a:p>
                  </a:txBody>
                  <a:tcPr/>
                </a:tc>
                <a:tc>
                  <a:txBody>
                    <a:bodyPr/>
                    <a:lstStyle/>
                    <a:p>
                      <a:r>
                        <a:rPr lang="fi-FI"/>
                        <a:t>50 %</a:t>
                      </a:r>
                    </a:p>
                  </a:txBody>
                  <a:tcPr/>
                </a:tc>
                <a:tc>
                  <a:txBody>
                    <a:bodyPr/>
                    <a:lstStyle/>
                    <a:p>
                      <a:r>
                        <a:rPr lang="fi-FI"/>
                        <a:t>60 %</a:t>
                      </a:r>
                    </a:p>
                  </a:txBody>
                  <a:tcPr/>
                </a:tc>
                <a:extLst>
                  <a:ext uri="{0D108BD9-81ED-4DB2-BD59-A6C34878D82A}">
                    <a16:rowId xmlns:a16="http://schemas.microsoft.com/office/drawing/2014/main" val="168097662"/>
                  </a:ext>
                </a:extLst>
              </a:tr>
              <a:tr h="370840">
                <a:tc>
                  <a:txBody>
                    <a:bodyPr/>
                    <a:lstStyle/>
                    <a:p>
                      <a:r>
                        <a:rPr lang="fi-FI"/>
                        <a:t>Lasi</a:t>
                      </a:r>
                    </a:p>
                  </a:txBody>
                  <a:tcPr/>
                </a:tc>
                <a:tc>
                  <a:txBody>
                    <a:bodyPr/>
                    <a:lstStyle/>
                    <a:p>
                      <a:r>
                        <a:rPr lang="fi-FI"/>
                        <a:t>70 %</a:t>
                      </a:r>
                    </a:p>
                  </a:txBody>
                  <a:tcPr/>
                </a:tc>
                <a:tc>
                  <a:txBody>
                    <a:bodyPr/>
                    <a:lstStyle/>
                    <a:p>
                      <a:r>
                        <a:rPr lang="fi-FI"/>
                        <a:t>75 %</a:t>
                      </a:r>
                    </a:p>
                  </a:txBody>
                  <a:tcPr/>
                </a:tc>
                <a:extLst>
                  <a:ext uri="{0D108BD9-81ED-4DB2-BD59-A6C34878D82A}">
                    <a16:rowId xmlns:a16="http://schemas.microsoft.com/office/drawing/2014/main" val="3110992371"/>
                  </a:ext>
                </a:extLst>
              </a:tr>
              <a:tr h="370840">
                <a:tc>
                  <a:txBody>
                    <a:bodyPr/>
                    <a:lstStyle/>
                    <a:p>
                      <a:r>
                        <a:rPr lang="fi-FI"/>
                        <a:t>Paperi ja kartonki</a:t>
                      </a:r>
                    </a:p>
                  </a:txBody>
                  <a:tcPr/>
                </a:tc>
                <a:tc>
                  <a:txBody>
                    <a:bodyPr/>
                    <a:lstStyle/>
                    <a:p>
                      <a:r>
                        <a:rPr lang="fi-FI"/>
                        <a:t>75 %</a:t>
                      </a:r>
                    </a:p>
                  </a:txBody>
                  <a:tcPr/>
                </a:tc>
                <a:tc>
                  <a:txBody>
                    <a:bodyPr/>
                    <a:lstStyle/>
                    <a:p>
                      <a:r>
                        <a:rPr lang="fi-FI"/>
                        <a:t>85 %</a:t>
                      </a:r>
                    </a:p>
                  </a:txBody>
                  <a:tcPr/>
                </a:tc>
                <a:extLst>
                  <a:ext uri="{0D108BD9-81ED-4DB2-BD59-A6C34878D82A}">
                    <a16:rowId xmlns:a16="http://schemas.microsoft.com/office/drawing/2014/main" val="3368095492"/>
                  </a:ext>
                </a:extLst>
              </a:tr>
            </a:tbl>
          </a:graphicData>
        </a:graphic>
      </p:graphicFrame>
      <p:sp>
        <p:nvSpPr>
          <p:cNvPr id="3" name="Tekstiruutu 2">
            <a:extLst>
              <a:ext uri="{FF2B5EF4-FFF2-40B4-BE49-F238E27FC236}">
                <a16:creationId xmlns:a16="http://schemas.microsoft.com/office/drawing/2014/main" id="{BEE5FE32-369B-4688-ABC3-EB7CFE12CB6B}"/>
              </a:ext>
            </a:extLst>
          </p:cNvPr>
          <p:cNvSpPr txBox="1"/>
          <p:nvPr/>
        </p:nvSpPr>
        <p:spPr>
          <a:xfrm>
            <a:off x="838200" y="5143927"/>
            <a:ext cx="9965802" cy="1077218"/>
          </a:xfrm>
          <a:prstGeom prst="rect">
            <a:avLst/>
          </a:prstGeom>
          <a:noFill/>
        </p:spPr>
        <p:txBody>
          <a:bodyPr wrap="square" rtlCol="0">
            <a:spAutoFit/>
          </a:bodyPr>
          <a:lstStyle/>
          <a:p>
            <a:pPr marL="285750" indent="-285750">
              <a:buFont typeface="Arial" panose="020B0604020202020204" pitchFamily="34" charset="0"/>
              <a:buChar char="•"/>
            </a:pPr>
            <a:r>
              <a:rPr lang="fi-FI" sz="3200"/>
              <a:t>Haasteena muovi- ja puupakkausjäte</a:t>
            </a:r>
          </a:p>
          <a:p>
            <a:pPr marL="285750" indent="-285750">
              <a:buFont typeface="Arial" panose="020B0604020202020204" pitchFamily="34" charset="0"/>
              <a:buChar char="•"/>
            </a:pPr>
            <a:r>
              <a:rPr lang="fi-FI" sz="3200"/>
              <a:t>Kokonaistavoite on jo saavutettu</a:t>
            </a:r>
          </a:p>
        </p:txBody>
      </p:sp>
    </p:spTree>
    <p:extLst>
      <p:ext uri="{BB962C8B-B14F-4D97-AF65-F5344CB8AC3E}">
        <p14:creationId xmlns:p14="http://schemas.microsoft.com/office/powerpoint/2010/main" val="268714406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7DE3AB5-49A7-4B54-9DDC-E821E208D992}"/>
              </a:ext>
            </a:extLst>
          </p:cNvPr>
          <p:cNvSpPr>
            <a:spLocks noGrp="1"/>
          </p:cNvSpPr>
          <p:nvPr>
            <p:ph type="title"/>
          </p:nvPr>
        </p:nvSpPr>
        <p:spPr/>
        <p:txBody>
          <a:bodyPr/>
          <a:lstStyle/>
          <a:p>
            <a:r>
              <a:rPr lang="fi-FI"/>
              <a:t>Jätelain vaikutukset yrityksiin</a:t>
            </a:r>
          </a:p>
        </p:txBody>
      </p:sp>
      <p:sp>
        <p:nvSpPr>
          <p:cNvPr id="3" name="Tekstin paikkamerkki 2">
            <a:extLst>
              <a:ext uri="{FF2B5EF4-FFF2-40B4-BE49-F238E27FC236}">
                <a16:creationId xmlns:a16="http://schemas.microsoft.com/office/drawing/2014/main" id="{479F0773-A494-4769-85A4-9E406B6054B6}"/>
              </a:ext>
            </a:extLst>
          </p:cNvPr>
          <p:cNvSpPr>
            <a:spLocks noGrp="1"/>
          </p:cNvSpPr>
          <p:nvPr>
            <p:ph type="body" sz="quarter" idx="10"/>
          </p:nvPr>
        </p:nvSpPr>
        <p:spPr/>
        <p:txBody>
          <a:bodyPr/>
          <a:lstStyle/>
          <a:p>
            <a:pPr marL="457200" indent="-457200">
              <a:buFont typeface="Arial" panose="020B0604020202020204" pitchFamily="34" charset="0"/>
              <a:buChar char="•"/>
            </a:pPr>
            <a:r>
              <a:rPr lang="fi-FI"/>
              <a:t>1.7.2022 alkaen kiristyi:</a:t>
            </a:r>
          </a:p>
          <a:p>
            <a:pPr marL="914400" lvl="1" indent="-457200">
              <a:buFont typeface="Arial" panose="020B0604020202020204" pitchFamily="34" charset="0"/>
              <a:buChar char="•"/>
            </a:pPr>
            <a:r>
              <a:rPr lang="fi-FI"/>
              <a:t>biojäte: 10 kg/vko</a:t>
            </a:r>
          </a:p>
          <a:p>
            <a:pPr marL="914400" lvl="1" indent="-457200">
              <a:buFont typeface="Arial" panose="020B0604020202020204" pitchFamily="34" charset="0"/>
              <a:buChar char="•"/>
            </a:pPr>
            <a:r>
              <a:rPr lang="fi-FI"/>
              <a:t>kuitupakkausjäte: 5 kg/vko</a:t>
            </a:r>
          </a:p>
          <a:p>
            <a:pPr marL="914400" lvl="1" indent="-457200">
              <a:buFont typeface="Arial" panose="020B0604020202020204" pitchFamily="34" charset="0"/>
              <a:buChar char="•"/>
            </a:pPr>
            <a:r>
              <a:rPr lang="fi-FI"/>
              <a:t>muovipakkausjäte: 5 kg/vko</a:t>
            </a:r>
          </a:p>
          <a:p>
            <a:pPr marL="914400" lvl="1" indent="-457200">
              <a:buFont typeface="Arial" panose="020B0604020202020204" pitchFamily="34" charset="0"/>
              <a:buChar char="•"/>
            </a:pPr>
            <a:r>
              <a:rPr lang="fi-FI"/>
              <a:t>lasipakkausjäte: 2 kg/vko</a:t>
            </a:r>
          </a:p>
          <a:p>
            <a:pPr marL="914400" lvl="1" indent="-457200">
              <a:buFont typeface="Arial" panose="020B0604020202020204" pitchFamily="34" charset="0"/>
              <a:buChar char="•"/>
            </a:pPr>
            <a:r>
              <a:rPr lang="fi-FI"/>
              <a:t>metallipakkausjäte ja pienmetalli: 2 kg/vko</a:t>
            </a:r>
          </a:p>
          <a:p>
            <a:pPr marL="457200" indent="-457200">
              <a:buFont typeface="Arial" panose="020B0604020202020204" pitchFamily="34" charset="0"/>
              <a:buChar char="•"/>
            </a:pPr>
            <a:r>
              <a:rPr lang="fi-FI"/>
              <a:t>Jätekirjanpidon ja raportoinnin vaatimukset laajenivat</a:t>
            </a:r>
          </a:p>
        </p:txBody>
      </p:sp>
    </p:spTree>
    <p:extLst>
      <p:ext uri="{BB962C8B-B14F-4D97-AF65-F5344CB8AC3E}">
        <p14:creationId xmlns:p14="http://schemas.microsoft.com/office/powerpoint/2010/main" val="3346392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10F62CD-F7A4-0422-C766-A976C00FD80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1"/>
            <a:ext cx="12192000" cy="6858001"/>
          </a:xfrm>
          <a:prstGeom prst="rect">
            <a:avLst/>
          </a:prstGeom>
        </p:spPr>
      </p:pic>
      <p:sp>
        <p:nvSpPr>
          <p:cNvPr id="2" name="Title 1">
            <a:extLst>
              <a:ext uri="{FF2B5EF4-FFF2-40B4-BE49-F238E27FC236}">
                <a16:creationId xmlns:a16="http://schemas.microsoft.com/office/drawing/2014/main" id="{7810A32A-FA9F-0CFA-E11D-3E17000A1224}"/>
              </a:ext>
            </a:extLst>
          </p:cNvPr>
          <p:cNvSpPr>
            <a:spLocks noGrp="1"/>
          </p:cNvSpPr>
          <p:nvPr>
            <p:ph type="title"/>
          </p:nvPr>
        </p:nvSpPr>
        <p:spPr/>
        <p:txBody>
          <a:bodyPr>
            <a:normAutofit fontScale="90000"/>
          </a:bodyPr>
          <a:lstStyle/>
          <a:p>
            <a:r>
              <a:rPr lang="en-US"/>
              <a:t>“</a:t>
            </a:r>
            <a:r>
              <a:rPr lang="en-US" err="1"/>
              <a:t>Vakavimmat</a:t>
            </a:r>
            <a:r>
              <a:rPr lang="en-US"/>
              <a:t> </a:t>
            </a:r>
            <a:r>
              <a:rPr lang="en-US" err="1"/>
              <a:t>uhat</a:t>
            </a:r>
            <a:r>
              <a:rPr lang="en-US"/>
              <a:t> </a:t>
            </a:r>
            <a:r>
              <a:rPr lang="en-US" err="1"/>
              <a:t>taloudelle</a:t>
            </a:r>
            <a:r>
              <a:rPr lang="en-US"/>
              <a:t>, </a:t>
            </a:r>
            <a:r>
              <a:rPr lang="en-US" err="1"/>
              <a:t>väestölle</a:t>
            </a:r>
            <a:r>
              <a:rPr lang="en-US"/>
              <a:t> ja </a:t>
            </a:r>
            <a:r>
              <a:rPr lang="en-US" err="1"/>
              <a:t>luonnonvaroille</a:t>
            </a:r>
            <a:r>
              <a:rPr lang="en-US"/>
              <a:t> </a:t>
            </a:r>
            <a:r>
              <a:rPr lang="en-US" err="1"/>
              <a:t>seuraavan</a:t>
            </a:r>
            <a:r>
              <a:rPr lang="en-US"/>
              <a:t> 10 </a:t>
            </a:r>
            <a:r>
              <a:rPr lang="en-US" err="1"/>
              <a:t>vuoden</a:t>
            </a:r>
            <a:r>
              <a:rPr lang="en-US"/>
              <a:t> </a:t>
            </a:r>
            <a:r>
              <a:rPr lang="en-US" err="1"/>
              <a:t>aikana</a:t>
            </a:r>
            <a:r>
              <a:rPr lang="en-US"/>
              <a:t>”  </a:t>
            </a:r>
          </a:p>
        </p:txBody>
      </p:sp>
      <p:sp>
        <p:nvSpPr>
          <p:cNvPr id="32" name="TextBox 31">
            <a:extLst>
              <a:ext uri="{FF2B5EF4-FFF2-40B4-BE49-F238E27FC236}">
                <a16:creationId xmlns:a16="http://schemas.microsoft.com/office/drawing/2014/main" id="{A80C5F48-7A6B-5146-E7F1-D086EA0BE044}"/>
              </a:ext>
            </a:extLst>
          </p:cNvPr>
          <p:cNvSpPr txBox="1"/>
          <p:nvPr/>
        </p:nvSpPr>
        <p:spPr>
          <a:xfrm>
            <a:off x="813656" y="2057679"/>
            <a:ext cx="574566"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rgbClr val="000000"/>
                </a:solidFill>
                <a:latin typeface="+mn-lt"/>
                <a:ea typeface="+mn-lt"/>
                <a:cs typeface="+mn-lt"/>
              </a:rPr>
              <a:t>1</a:t>
            </a:r>
            <a:r>
              <a:rPr lang="en-US" sz="1600" kern="1200">
                <a:solidFill>
                  <a:schemeClr val="tx1"/>
                </a:solidFill>
                <a:latin typeface="+mn-lt"/>
                <a:ea typeface="+mn-ea"/>
                <a:cs typeface="Calibri"/>
              </a:rPr>
              <a:t>.</a:t>
            </a:r>
            <a:endParaRPr lang="en-US" sz="1600">
              <a:cs typeface="Calibri"/>
            </a:endParaRPr>
          </a:p>
        </p:txBody>
      </p:sp>
      <p:sp>
        <p:nvSpPr>
          <p:cNvPr id="20" name="TextBox 19">
            <a:extLst>
              <a:ext uri="{FF2B5EF4-FFF2-40B4-BE49-F238E27FC236}">
                <a16:creationId xmlns:a16="http://schemas.microsoft.com/office/drawing/2014/main" id="{418A99F4-293E-CEF0-91F8-22360C4A0B9F}"/>
              </a:ext>
            </a:extLst>
          </p:cNvPr>
          <p:cNvSpPr txBox="1"/>
          <p:nvPr/>
        </p:nvSpPr>
        <p:spPr>
          <a:xfrm>
            <a:off x="1389016" y="1932322"/>
            <a:ext cx="3185036" cy="584775"/>
          </a:xfrm>
          <a:prstGeom prst="rect">
            <a:avLst/>
          </a:prstGeom>
          <a:solidFill>
            <a:srgbClr val="548235"/>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err="1">
                <a:solidFill>
                  <a:schemeClr val="bg1"/>
                </a:solidFill>
                <a:latin typeface="+mn-lt"/>
                <a:ea typeface="+mn-lt"/>
                <a:cs typeface="+mn-lt"/>
              </a:rPr>
              <a:t>Epäonnistuminen</a:t>
            </a:r>
            <a:r>
              <a:rPr lang="en-US" sz="1600" kern="1200">
                <a:solidFill>
                  <a:schemeClr val="bg1"/>
                </a:solidFill>
                <a:latin typeface="+mn-lt"/>
                <a:ea typeface="+mn-lt"/>
                <a:cs typeface="+mn-lt"/>
              </a:rPr>
              <a:t> </a:t>
            </a:r>
            <a:r>
              <a:rPr lang="en-US" sz="1600" kern="1200" err="1">
                <a:solidFill>
                  <a:schemeClr val="bg1"/>
                </a:solidFill>
                <a:latin typeface="+mn-lt"/>
                <a:ea typeface="+mn-ea"/>
                <a:cs typeface="Calibri"/>
              </a:rPr>
              <a:t>ilmastonmuutoksen</a:t>
            </a:r>
            <a:r>
              <a:rPr lang="en-US" sz="1600" kern="1200">
                <a:solidFill>
                  <a:schemeClr val="bg1"/>
                </a:solidFill>
                <a:latin typeface="+mn-lt"/>
                <a:ea typeface="+mn-ea"/>
                <a:cs typeface="Calibri"/>
              </a:rPr>
              <a:t> </a:t>
            </a:r>
            <a:r>
              <a:rPr lang="en-US" sz="1600" kern="1200" err="1">
                <a:solidFill>
                  <a:schemeClr val="bg1"/>
                </a:solidFill>
                <a:latin typeface="+mn-lt"/>
                <a:ea typeface="+mn-ea"/>
                <a:cs typeface="Calibri"/>
              </a:rPr>
              <a:t>hillinnässä</a:t>
            </a:r>
            <a:endParaRPr lang="en-US" sz="1600">
              <a:solidFill>
                <a:schemeClr val="bg1"/>
              </a:solidFill>
              <a:cs typeface="Calibri"/>
            </a:endParaRPr>
          </a:p>
        </p:txBody>
      </p:sp>
      <p:sp>
        <p:nvSpPr>
          <p:cNvPr id="41" name="TextBox 40">
            <a:extLst>
              <a:ext uri="{FF2B5EF4-FFF2-40B4-BE49-F238E27FC236}">
                <a16:creationId xmlns:a16="http://schemas.microsoft.com/office/drawing/2014/main" id="{72007AB4-8474-61C5-BE0D-5B2C0DA375C7}"/>
              </a:ext>
            </a:extLst>
          </p:cNvPr>
          <p:cNvSpPr txBox="1"/>
          <p:nvPr/>
        </p:nvSpPr>
        <p:spPr>
          <a:xfrm>
            <a:off x="813655" y="2911724"/>
            <a:ext cx="574566"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chemeClr val="tx1"/>
                </a:solidFill>
                <a:latin typeface="+mn-lt"/>
                <a:ea typeface="+mn-ea"/>
                <a:cs typeface="Calibri"/>
              </a:rPr>
              <a:t>2.</a:t>
            </a:r>
            <a:endParaRPr lang="en-US" sz="1600">
              <a:cs typeface="Calibri"/>
            </a:endParaRPr>
          </a:p>
        </p:txBody>
      </p:sp>
      <p:sp>
        <p:nvSpPr>
          <p:cNvPr id="21" name="TextBox 20">
            <a:extLst>
              <a:ext uri="{FF2B5EF4-FFF2-40B4-BE49-F238E27FC236}">
                <a16:creationId xmlns:a16="http://schemas.microsoft.com/office/drawing/2014/main" id="{E82BBE98-4577-4CDE-9F50-537A7C6DD228}"/>
              </a:ext>
            </a:extLst>
          </p:cNvPr>
          <p:cNvSpPr txBox="1"/>
          <p:nvPr/>
        </p:nvSpPr>
        <p:spPr>
          <a:xfrm>
            <a:off x="1389016" y="2733894"/>
            <a:ext cx="3224390" cy="661720"/>
          </a:xfrm>
          <a:prstGeom prst="rect">
            <a:avLst/>
          </a:prstGeom>
          <a:solidFill>
            <a:srgbClr val="548235"/>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err="1">
                <a:solidFill>
                  <a:schemeClr val="bg1"/>
                </a:solidFill>
                <a:latin typeface="+mn-lt"/>
                <a:ea typeface="+mn-lt"/>
                <a:cs typeface="+mn-lt"/>
              </a:rPr>
              <a:t>Epäonnistuminen</a:t>
            </a:r>
            <a:r>
              <a:rPr lang="en-US" sz="1600" kern="1200">
                <a:solidFill>
                  <a:schemeClr val="bg1"/>
                </a:solidFill>
                <a:latin typeface="+mn-lt"/>
                <a:ea typeface="+mn-ea"/>
                <a:cs typeface="Calibri"/>
              </a:rPr>
              <a:t> </a:t>
            </a:r>
            <a:endParaRPr lang="en-US" sz="1600" kern="1200">
              <a:solidFill>
                <a:schemeClr val="bg1"/>
              </a:solidFill>
              <a:latin typeface="+mn-lt"/>
              <a:ea typeface="+mn-lt"/>
              <a:cs typeface="+mn-lt"/>
            </a:endParaRPr>
          </a:p>
          <a:p>
            <a:pPr defTabSz="923544">
              <a:spcAft>
                <a:spcPts val="600"/>
              </a:spcAft>
            </a:pPr>
            <a:r>
              <a:rPr lang="en-US" sz="1600" kern="1200" err="1">
                <a:solidFill>
                  <a:schemeClr val="bg1"/>
                </a:solidFill>
                <a:latin typeface="+mn-lt"/>
                <a:ea typeface="+mn-ea"/>
                <a:cs typeface="Calibri"/>
              </a:rPr>
              <a:t>ilmastonmuutokseen</a:t>
            </a:r>
            <a:r>
              <a:rPr lang="en-US" sz="1600" kern="1200">
                <a:solidFill>
                  <a:schemeClr val="bg1"/>
                </a:solidFill>
                <a:latin typeface="+mn-lt"/>
                <a:ea typeface="+mn-ea"/>
                <a:cs typeface="Calibri"/>
              </a:rPr>
              <a:t>  </a:t>
            </a:r>
            <a:r>
              <a:rPr lang="en-US" sz="1600" kern="1200" err="1">
                <a:solidFill>
                  <a:schemeClr val="bg1"/>
                </a:solidFill>
                <a:latin typeface="+mn-lt"/>
                <a:ea typeface="+mn-ea"/>
                <a:cs typeface="Calibri"/>
              </a:rPr>
              <a:t>sopeutumissa</a:t>
            </a:r>
            <a:endParaRPr lang="en-US" sz="1600">
              <a:solidFill>
                <a:schemeClr val="bg1"/>
              </a:solidFill>
            </a:endParaRPr>
          </a:p>
        </p:txBody>
      </p:sp>
      <p:sp>
        <p:nvSpPr>
          <p:cNvPr id="40" name="TextBox 39">
            <a:extLst>
              <a:ext uri="{FF2B5EF4-FFF2-40B4-BE49-F238E27FC236}">
                <a16:creationId xmlns:a16="http://schemas.microsoft.com/office/drawing/2014/main" id="{DC245B33-6356-D677-6826-1C6C28F9B514}"/>
              </a:ext>
            </a:extLst>
          </p:cNvPr>
          <p:cNvSpPr txBox="1"/>
          <p:nvPr/>
        </p:nvSpPr>
        <p:spPr>
          <a:xfrm>
            <a:off x="813654" y="3751769"/>
            <a:ext cx="574566"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chemeClr val="tx1"/>
                </a:solidFill>
                <a:latin typeface="+mn-lt"/>
                <a:ea typeface="+mn-ea"/>
                <a:cs typeface="Calibri"/>
              </a:rPr>
              <a:t>3.</a:t>
            </a:r>
            <a:endParaRPr lang="en-US" sz="1600">
              <a:cs typeface="Calibri"/>
            </a:endParaRPr>
          </a:p>
        </p:txBody>
      </p:sp>
      <p:sp>
        <p:nvSpPr>
          <p:cNvPr id="22" name="TextBox 21">
            <a:extLst>
              <a:ext uri="{FF2B5EF4-FFF2-40B4-BE49-F238E27FC236}">
                <a16:creationId xmlns:a16="http://schemas.microsoft.com/office/drawing/2014/main" id="{B8C47D1D-9D31-D299-5C23-6A41D2BE60D3}"/>
              </a:ext>
            </a:extLst>
          </p:cNvPr>
          <p:cNvSpPr txBox="1"/>
          <p:nvPr/>
        </p:nvSpPr>
        <p:spPr>
          <a:xfrm>
            <a:off x="1389016" y="3612413"/>
            <a:ext cx="3185036" cy="584775"/>
          </a:xfrm>
          <a:prstGeom prst="rect">
            <a:avLst/>
          </a:prstGeom>
          <a:solidFill>
            <a:srgbClr val="548235"/>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err="1">
                <a:solidFill>
                  <a:schemeClr val="bg1"/>
                </a:solidFill>
                <a:latin typeface="+mn-lt"/>
                <a:ea typeface="+mn-ea"/>
                <a:cs typeface="Calibri"/>
              </a:rPr>
              <a:t>Luonnonkatastrofit</a:t>
            </a:r>
            <a:r>
              <a:rPr lang="en-US" sz="1600" kern="1200">
                <a:solidFill>
                  <a:schemeClr val="bg1"/>
                </a:solidFill>
                <a:latin typeface="+mn-lt"/>
                <a:ea typeface="+mn-ea"/>
                <a:cs typeface="Calibri"/>
              </a:rPr>
              <a:t> ja </a:t>
            </a:r>
            <a:r>
              <a:rPr lang="en-US" sz="1600" kern="1200" err="1">
                <a:solidFill>
                  <a:schemeClr val="bg1"/>
                </a:solidFill>
                <a:latin typeface="+mn-lt"/>
                <a:ea typeface="+mn-ea"/>
                <a:cs typeface="Calibri"/>
              </a:rPr>
              <a:t>äärimmäiset</a:t>
            </a:r>
            <a:r>
              <a:rPr lang="en-US" sz="1600" kern="1200">
                <a:solidFill>
                  <a:schemeClr val="bg1"/>
                </a:solidFill>
                <a:latin typeface="+mn-lt"/>
                <a:ea typeface="+mn-ea"/>
                <a:cs typeface="Calibri"/>
              </a:rPr>
              <a:t> </a:t>
            </a:r>
            <a:r>
              <a:rPr lang="en-US" sz="1600" kern="1200" err="1">
                <a:solidFill>
                  <a:schemeClr val="bg1"/>
                </a:solidFill>
                <a:latin typeface="+mn-lt"/>
                <a:ea typeface="+mn-ea"/>
                <a:cs typeface="Calibri"/>
              </a:rPr>
              <a:t>sääilmiöt</a:t>
            </a:r>
            <a:endParaRPr lang="en-US" sz="1600" err="1">
              <a:solidFill>
                <a:schemeClr val="bg1"/>
              </a:solidFill>
            </a:endParaRPr>
          </a:p>
        </p:txBody>
      </p:sp>
      <p:sp>
        <p:nvSpPr>
          <p:cNvPr id="39" name="TextBox 38">
            <a:extLst>
              <a:ext uri="{FF2B5EF4-FFF2-40B4-BE49-F238E27FC236}">
                <a16:creationId xmlns:a16="http://schemas.microsoft.com/office/drawing/2014/main" id="{4B3E77E8-D018-F8B7-5DA6-7C0FE8054A49}"/>
              </a:ext>
            </a:extLst>
          </p:cNvPr>
          <p:cNvSpPr txBox="1"/>
          <p:nvPr/>
        </p:nvSpPr>
        <p:spPr>
          <a:xfrm>
            <a:off x="813655" y="4591815"/>
            <a:ext cx="574566"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rgbClr val="000000"/>
                </a:solidFill>
                <a:latin typeface="+mn-lt"/>
                <a:ea typeface="+mn-lt"/>
                <a:cs typeface="+mn-lt"/>
              </a:rPr>
              <a:t>4</a:t>
            </a:r>
            <a:r>
              <a:rPr lang="en-US" sz="1600" kern="1200">
                <a:solidFill>
                  <a:schemeClr val="tx1"/>
                </a:solidFill>
                <a:latin typeface="+mn-lt"/>
                <a:ea typeface="+mn-ea"/>
                <a:cs typeface="Calibri"/>
              </a:rPr>
              <a:t>.</a:t>
            </a:r>
            <a:endParaRPr lang="en-US" sz="1600">
              <a:cs typeface="Calibri"/>
            </a:endParaRPr>
          </a:p>
        </p:txBody>
      </p:sp>
      <p:sp>
        <p:nvSpPr>
          <p:cNvPr id="23" name="TextBox 22">
            <a:extLst>
              <a:ext uri="{FF2B5EF4-FFF2-40B4-BE49-F238E27FC236}">
                <a16:creationId xmlns:a16="http://schemas.microsoft.com/office/drawing/2014/main" id="{6AB407B7-EE25-4B97-264E-94EEC3A47424}"/>
              </a:ext>
            </a:extLst>
          </p:cNvPr>
          <p:cNvSpPr txBox="1"/>
          <p:nvPr/>
        </p:nvSpPr>
        <p:spPr>
          <a:xfrm>
            <a:off x="1389015" y="4452458"/>
            <a:ext cx="3185036" cy="584775"/>
          </a:xfrm>
          <a:prstGeom prst="rect">
            <a:avLst/>
          </a:prstGeom>
          <a:solidFill>
            <a:srgbClr val="548235"/>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err="1">
                <a:solidFill>
                  <a:schemeClr val="bg1"/>
                </a:solidFill>
                <a:latin typeface="+mn-lt"/>
                <a:ea typeface="+mn-ea"/>
                <a:cs typeface="Calibri"/>
              </a:rPr>
              <a:t>Luontokato</a:t>
            </a:r>
            <a:r>
              <a:rPr lang="en-US" sz="1600" kern="1200">
                <a:solidFill>
                  <a:schemeClr val="bg1"/>
                </a:solidFill>
                <a:latin typeface="+mn-lt"/>
                <a:ea typeface="+mn-ea"/>
                <a:cs typeface="Calibri"/>
              </a:rPr>
              <a:t> ja </a:t>
            </a:r>
            <a:r>
              <a:rPr lang="en-US" sz="1600" kern="1200" err="1">
                <a:solidFill>
                  <a:schemeClr val="bg1"/>
                </a:solidFill>
                <a:latin typeface="+mn-lt"/>
                <a:ea typeface="+mn-ea"/>
                <a:cs typeface="Calibri"/>
              </a:rPr>
              <a:t>ekosysteemien</a:t>
            </a:r>
            <a:r>
              <a:rPr lang="en-US" sz="1600" kern="1200">
                <a:solidFill>
                  <a:schemeClr val="bg1"/>
                </a:solidFill>
                <a:latin typeface="+mn-lt"/>
                <a:ea typeface="+mn-ea"/>
                <a:cs typeface="Calibri"/>
              </a:rPr>
              <a:t> </a:t>
            </a:r>
            <a:r>
              <a:rPr lang="en-US" sz="1600" kern="1200" err="1">
                <a:solidFill>
                  <a:schemeClr val="bg1"/>
                </a:solidFill>
                <a:latin typeface="+mn-lt"/>
                <a:ea typeface="+mn-ea"/>
                <a:cs typeface="Calibri"/>
              </a:rPr>
              <a:t>romahdus</a:t>
            </a:r>
            <a:endParaRPr lang="en-US" sz="1600" err="1"/>
          </a:p>
        </p:txBody>
      </p:sp>
      <p:sp>
        <p:nvSpPr>
          <p:cNvPr id="38" name="TextBox 37">
            <a:extLst>
              <a:ext uri="{FF2B5EF4-FFF2-40B4-BE49-F238E27FC236}">
                <a16:creationId xmlns:a16="http://schemas.microsoft.com/office/drawing/2014/main" id="{D9D33395-7C76-CC90-09BE-239407FFF9F5}"/>
              </a:ext>
            </a:extLst>
          </p:cNvPr>
          <p:cNvSpPr txBox="1"/>
          <p:nvPr/>
        </p:nvSpPr>
        <p:spPr>
          <a:xfrm>
            <a:off x="813654" y="5431861"/>
            <a:ext cx="574566"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chemeClr val="tx1"/>
                </a:solidFill>
                <a:latin typeface="+mn-lt"/>
                <a:ea typeface="+mn-ea"/>
                <a:cs typeface="Calibri"/>
              </a:rPr>
              <a:t>5.</a:t>
            </a:r>
            <a:endParaRPr lang="en-US" sz="1600">
              <a:cs typeface="Calibri"/>
            </a:endParaRPr>
          </a:p>
        </p:txBody>
      </p:sp>
      <p:sp>
        <p:nvSpPr>
          <p:cNvPr id="5" name="Rectangle 4">
            <a:extLst>
              <a:ext uri="{FF2B5EF4-FFF2-40B4-BE49-F238E27FC236}">
                <a16:creationId xmlns:a16="http://schemas.microsoft.com/office/drawing/2014/main" id="{CFC07B69-DD18-C416-4CC4-F59DDBBBA40B}"/>
              </a:ext>
            </a:extLst>
          </p:cNvPr>
          <p:cNvSpPr/>
          <p:nvPr/>
        </p:nvSpPr>
        <p:spPr>
          <a:xfrm>
            <a:off x="1388220" y="5226325"/>
            <a:ext cx="3185829" cy="706125"/>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kern="1200" err="1">
                <a:solidFill>
                  <a:srgbClr val="180080"/>
                </a:solidFill>
                <a:latin typeface="+mn-lt"/>
                <a:ea typeface="+mn-ea"/>
                <a:cs typeface="Calibri"/>
              </a:rPr>
              <a:t>Laajamittainen</a:t>
            </a:r>
            <a:r>
              <a:rPr lang="en-US" sz="1600" kern="1200">
                <a:solidFill>
                  <a:srgbClr val="180080"/>
                </a:solidFill>
                <a:latin typeface="+mn-lt"/>
                <a:ea typeface="+mn-ea"/>
                <a:cs typeface="Calibri"/>
              </a:rPr>
              <a:t> </a:t>
            </a:r>
            <a:r>
              <a:rPr lang="en-US" sz="1600" kern="1200" err="1">
                <a:solidFill>
                  <a:srgbClr val="180080"/>
                </a:solidFill>
                <a:latin typeface="+mn-lt"/>
                <a:ea typeface="+mn-ea"/>
                <a:cs typeface="Calibri"/>
              </a:rPr>
              <a:t>pakolaisuus</a:t>
            </a:r>
            <a:endParaRPr lang="en-US" sz="1600" kern="1200">
              <a:solidFill>
                <a:srgbClr val="180080"/>
              </a:solidFill>
              <a:latin typeface="+mn-lt"/>
              <a:ea typeface="+mn-ea"/>
              <a:cs typeface="Calibri"/>
            </a:endParaRPr>
          </a:p>
        </p:txBody>
      </p:sp>
      <p:sp>
        <p:nvSpPr>
          <p:cNvPr id="37" name="TextBox 36">
            <a:extLst>
              <a:ext uri="{FF2B5EF4-FFF2-40B4-BE49-F238E27FC236}">
                <a16:creationId xmlns:a16="http://schemas.microsoft.com/office/drawing/2014/main" id="{6CB92802-A4CC-E907-34AA-8DBFFB0FDC64}"/>
              </a:ext>
            </a:extLst>
          </p:cNvPr>
          <p:cNvSpPr txBox="1"/>
          <p:nvPr/>
        </p:nvSpPr>
        <p:spPr>
          <a:xfrm>
            <a:off x="4985163" y="2085679"/>
            <a:ext cx="574566"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rgbClr val="000000"/>
                </a:solidFill>
                <a:latin typeface="+mn-lt"/>
                <a:ea typeface="+mn-lt"/>
                <a:cs typeface="+mn-lt"/>
              </a:rPr>
              <a:t>6</a:t>
            </a:r>
            <a:r>
              <a:rPr lang="en-US" sz="1600" kern="1200">
                <a:solidFill>
                  <a:schemeClr val="tx1"/>
                </a:solidFill>
                <a:latin typeface="+mn-lt"/>
                <a:ea typeface="+mn-ea"/>
                <a:cs typeface="Calibri"/>
              </a:rPr>
              <a:t>.</a:t>
            </a:r>
            <a:endParaRPr lang="en-US" sz="1600">
              <a:cs typeface="Calibri"/>
            </a:endParaRPr>
          </a:p>
        </p:txBody>
      </p:sp>
      <p:sp>
        <p:nvSpPr>
          <p:cNvPr id="3" name="Rectangle 2">
            <a:extLst>
              <a:ext uri="{FF2B5EF4-FFF2-40B4-BE49-F238E27FC236}">
                <a16:creationId xmlns:a16="http://schemas.microsoft.com/office/drawing/2014/main" id="{7F02C72E-7D48-B48A-B7F9-78192DE38F3D}"/>
              </a:ext>
            </a:extLst>
          </p:cNvPr>
          <p:cNvSpPr/>
          <p:nvPr/>
        </p:nvSpPr>
        <p:spPr>
          <a:xfrm>
            <a:off x="5559729" y="1932322"/>
            <a:ext cx="3185829" cy="584774"/>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err="1"/>
              <a:t>Luonnonvarakriisit</a:t>
            </a:r>
            <a:endParaRPr lang="en-GB" sz="1600"/>
          </a:p>
        </p:txBody>
      </p:sp>
      <p:sp>
        <p:nvSpPr>
          <p:cNvPr id="36" name="TextBox 35">
            <a:extLst>
              <a:ext uri="{FF2B5EF4-FFF2-40B4-BE49-F238E27FC236}">
                <a16:creationId xmlns:a16="http://schemas.microsoft.com/office/drawing/2014/main" id="{44EE72BF-A724-146A-2FA8-E44A272E6E18}"/>
              </a:ext>
            </a:extLst>
          </p:cNvPr>
          <p:cNvSpPr txBox="1"/>
          <p:nvPr/>
        </p:nvSpPr>
        <p:spPr>
          <a:xfrm>
            <a:off x="4985164" y="2897724"/>
            <a:ext cx="574566"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rgbClr val="000000"/>
                </a:solidFill>
                <a:latin typeface="+mn-lt"/>
                <a:ea typeface="+mn-lt"/>
                <a:cs typeface="+mn-lt"/>
              </a:rPr>
              <a:t>7</a:t>
            </a:r>
            <a:r>
              <a:rPr lang="en-US" sz="1600" kern="1200">
                <a:solidFill>
                  <a:schemeClr val="tx1"/>
                </a:solidFill>
                <a:latin typeface="+mn-lt"/>
                <a:ea typeface="+mn-ea"/>
                <a:cs typeface="Calibri"/>
              </a:rPr>
              <a:t>.</a:t>
            </a:r>
            <a:endParaRPr lang="en-US" sz="1600">
              <a:cs typeface="Calibri"/>
            </a:endParaRPr>
          </a:p>
        </p:txBody>
      </p:sp>
      <p:sp>
        <p:nvSpPr>
          <p:cNvPr id="28" name="TextBox 27">
            <a:extLst>
              <a:ext uri="{FF2B5EF4-FFF2-40B4-BE49-F238E27FC236}">
                <a16:creationId xmlns:a16="http://schemas.microsoft.com/office/drawing/2014/main" id="{3381924A-87E7-9A07-720E-151F4495BAE4}"/>
              </a:ext>
            </a:extLst>
          </p:cNvPr>
          <p:cNvSpPr txBox="1"/>
          <p:nvPr/>
        </p:nvSpPr>
        <p:spPr>
          <a:xfrm>
            <a:off x="5560522" y="2772367"/>
            <a:ext cx="3185037" cy="584775"/>
          </a:xfrm>
          <a:prstGeom prst="rect">
            <a:avLst/>
          </a:prstGeom>
          <a:solidFill>
            <a:srgbClr val="FF505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err="1">
                <a:solidFill>
                  <a:schemeClr val="accent3"/>
                </a:solidFill>
                <a:latin typeface="+mn-lt"/>
                <a:ea typeface="+mn-ea"/>
                <a:cs typeface="Calibri"/>
              </a:rPr>
              <a:t>Yhteiskuntarauhan</a:t>
            </a:r>
            <a:r>
              <a:rPr lang="en-US" sz="1600" kern="1200">
                <a:solidFill>
                  <a:schemeClr val="accent3"/>
                </a:solidFill>
                <a:latin typeface="+mn-lt"/>
                <a:ea typeface="+mn-ea"/>
                <a:cs typeface="Calibri"/>
              </a:rPr>
              <a:t> </a:t>
            </a:r>
            <a:r>
              <a:rPr lang="en-US" sz="1600" kern="1200" err="1">
                <a:solidFill>
                  <a:schemeClr val="accent3"/>
                </a:solidFill>
                <a:latin typeface="+mn-lt"/>
                <a:ea typeface="+mn-ea"/>
                <a:cs typeface="Calibri"/>
              </a:rPr>
              <a:t>horjuminen</a:t>
            </a:r>
            <a:r>
              <a:rPr lang="en-US" sz="1600" kern="1200">
                <a:solidFill>
                  <a:schemeClr val="accent3"/>
                </a:solidFill>
                <a:latin typeface="+mn-lt"/>
                <a:ea typeface="+mn-ea"/>
                <a:cs typeface="Calibri"/>
              </a:rPr>
              <a:t> ja </a:t>
            </a:r>
            <a:r>
              <a:rPr lang="en-US" sz="1600" kern="1200" err="1">
                <a:solidFill>
                  <a:schemeClr val="accent3"/>
                </a:solidFill>
                <a:cs typeface="Calibri"/>
              </a:rPr>
              <a:t>polarisaatio</a:t>
            </a:r>
            <a:endParaRPr lang="en-US" sz="1600">
              <a:solidFill>
                <a:schemeClr val="accent3"/>
              </a:solidFill>
            </a:endParaRPr>
          </a:p>
        </p:txBody>
      </p:sp>
      <p:sp>
        <p:nvSpPr>
          <p:cNvPr id="35" name="TextBox 34">
            <a:extLst>
              <a:ext uri="{FF2B5EF4-FFF2-40B4-BE49-F238E27FC236}">
                <a16:creationId xmlns:a16="http://schemas.microsoft.com/office/drawing/2014/main" id="{1B8B1A69-3363-7481-BF26-7275B8357F5A}"/>
              </a:ext>
            </a:extLst>
          </p:cNvPr>
          <p:cNvSpPr txBox="1"/>
          <p:nvPr/>
        </p:nvSpPr>
        <p:spPr>
          <a:xfrm>
            <a:off x="4985163" y="3737769"/>
            <a:ext cx="574566"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rgbClr val="000000"/>
                </a:solidFill>
                <a:latin typeface="+mn-lt"/>
                <a:ea typeface="+mn-lt"/>
                <a:cs typeface="+mn-lt"/>
              </a:rPr>
              <a:t>8</a:t>
            </a:r>
            <a:r>
              <a:rPr lang="en-US" sz="1600" kern="1200">
                <a:solidFill>
                  <a:schemeClr val="tx1"/>
                </a:solidFill>
                <a:latin typeface="+mn-lt"/>
                <a:ea typeface="+mn-ea"/>
                <a:cs typeface="Calibri"/>
              </a:rPr>
              <a:t>.</a:t>
            </a:r>
            <a:endParaRPr lang="en-US" sz="1600">
              <a:cs typeface="Calibri"/>
            </a:endParaRPr>
          </a:p>
        </p:txBody>
      </p:sp>
      <p:sp>
        <p:nvSpPr>
          <p:cNvPr id="29" name="TextBox 28">
            <a:extLst>
              <a:ext uri="{FF2B5EF4-FFF2-40B4-BE49-F238E27FC236}">
                <a16:creationId xmlns:a16="http://schemas.microsoft.com/office/drawing/2014/main" id="{1ED86D3A-4F82-E86B-CD5E-19EB9EDDB7B0}"/>
              </a:ext>
            </a:extLst>
          </p:cNvPr>
          <p:cNvSpPr txBox="1"/>
          <p:nvPr/>
        </p:nvSpPr>
        <p:spPr>
          <a:xfrm>
            <a:off x="5560522" y="3612413"/>
            <a:ext cx="3185037" cy="584775"/>
          </a:xfrm>
          <a:prstGeom prst="rect">
            <a:avLst/>
          </a:prstGeom>
          <a:solidFill>
            <a:srgbClr val="7030A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err="1">
                <a:solidFill>
                  <a:schemeClr val="bg1"/>
                </a:solidFill>
                <a:latin typeface="+mn-lt"/>
                <a:ea typeface="+mn-ea"/>
                <a:cs typeface="Calibri"/>
              </a:rPr>
              <a:t>Kyberrikollisuus</a:t>
            </a:r>
            <a:r>
              <a:rPr lang="en-US" sz="1600" kern="1200">
                <a:solidFill>
                  <a:schemeClr val="bg1"/>
                </a:solidFill>
                <a:latin typeface="+mn-lt"/>
                <a:ea typeface="+mn-ea"/>
                <a:cs typeface="Calibri"/>
              </a:rPr>
              <a:t> ja</a:t>
            </a:r>
            <a:br>
              <a:rPr lang="en-US" sz="1600" kern="1200">
                <a:solidFill>
                  <a:schemeClr val="bg1"/>
                </a:solidFill>
                <a:latin typeface="+mn-lt"/>
                <a:ea typeface="+mn-ea"/>
                <a:cs typeface="Calibri"/>
              </a:rPr>
            </a:br>
            <a:r>
              <a:rPr lang="en-US" sz="1600" kern="1200">
                <a:solidFill>
                  <a:schemeClr val="bg1"/>
                </a:solidFill>
                <a:latin typeface="+mn-lt"/>
                <a:ea typeface="+mn-ea"/>
                <a:cs typeface="Calibri"/>
              </a:rPr>
              <a:t>-</a:t>
            </a:r>
            <a:r>
              <a:rPr lang="en-US" sz="1600" kern="1200" err="1">
                <a:solidFill>
                  <a:schemeClr val="bg1"/>
                </a:solidFill>
                <a:latin typeface="+mn-lt"/>
                <a:ea typeface="+mn-ea"/>
                <a:cs typeface="Calibri"/>
              </a:rPr>
              <a:t>turvattomuus</a:t>
            </a:r>
            <a:endParaRPr lang="en-US" sz="1600" err="1">
              <a:solidFill>
                <a:schemeClr val="bg1"/>
              </a:solidFill>
            </a:endParaRPr>
          </a:p>
        </p:txBody>
      </p:sp>
      <p:sp>
        <p:nvSpPr>
          <p:cNvPr id="34" name="TextBox 33">
            <a:extLst>
              <a:ext uri="{FF2B5EF4-FFF2-40B4-BE49-F238E27FC236}">
                <a16:creationId xmlns:a16="http://schemas.microsoft.com/office/drawing/2014/main" id="{5912B85C-9200-F70A-4CE4-1720414A80C3}"/>
              </a:ext>
            </a:extLst>
          </p:cNvPr>
          <p:cNvSpPr txBox="1"/>
          <p:nvPr/>
        </p:nvSpPr>
        <p:spPr>
          <a:xfrm>
            <a:off x="4985164" y="4577815"/>
            <a:ext cx="574566"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rgbClr val="000000"/>
                </a:solidFill>
                <a:latin typeface="+mn-lt"/>
                <a:ea typeface="+mn-lt"/>
                <a:cs typeface="+mn-lt"/>
              </a:rPr>
              <a:t>9</a:t>
            </a:r>
            <a:r>
              <a:rPr lang="en-US" sz="1600" kern="1200">
                <a:solidFill>
                  <a:schemeClr val="tx1"/>
                </a:solidFill>
                <a:latin typeface="+mn-lt"/>
                <a:ea typeface="+mn-ea"/>
                <a:cs typeface="Calibri"/>
              </a:rPr>
              <a:t>.</a:t>
            </a:r>
            <a:endParaRPr lang="en-US" sz="1600">
              <a:cs typeface="Calibri"/>
            </a:endParaRPr>
          </a:p>
        </p:txBody>
      </p:sp>
      <p:sp>
        <p:nvSpPr>
          <p:cNvPr id="10" name="Rectangle 9">
            <a:extLst>
              <a:ext uri="{FF2B5EF4-FFF2-40B4-BE49-F238E27FC236}">
                <a16:creationId xmlns:a16="http://schemas.microsoft.com/office/drawing/2014/main" id="{F7E65515-9B93-50BF-3447-941B03545ABA}"/>
              </a:ext>
            </a:extLst>
          </p:cNvPr>
          <p:cNvSpPr/>
          <p:nvPr/>
        </p:nvSpPr>
        <p:spPr>
          <a:xfrm>
            <a:off x="5559729" y="4386796"/>
            <a:ext cx="3185829" cy="584774"/>
          </a:xfrm>
          <a:prstGeom prst="rect">
            <a:avLst/>
          </a:prstGeom>
          <a:solidFill>
            <a:srgbClr val="EB7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err="1">
                <a:solidFill>
                  <a:schemeClr val="accent3"/>
                </a:solidFill>
              </a:rPr>
              <a:t>Geotaloudellinen</a:t>
            </a:r>
            <a:r>
              <a:rPr lang="en-GB" sz="1600">
                <a:solidFill>
                  <a:schemeClr val="accent3"/>
                </a:solidFill>
              </a:rPr>
              <a:t> </a:t>
            </a:r>
            <a:r>
              <a:rPr lang="en-GB" sz="1600" err="1">
                <a:solidFill>
                  <a:schemeClr val="accent3"/>
                </a:solidFill>
              </a:rPr>
              <a:t>vastakkainasettelu</a:t>
            </a:r>
            <a:endParaRPr lang="en-GB" sz="1600">
              <a:solidFill>
                <a:schemeClr val="accent3"/>
              </a:solidFill>
            </a:endParaRPr>
          </a:p>
        </p:txBody>
      </p:sp>
      <p:sp>
        <p:nvSpPr>
          <p:cNvPr id="33" name="TextBox 32">
            <a:extLst>
              <a:ext uri="{FF2B5EF4-FFF2-40B4-BE49-F238E27FC236}">
                <a16:creationId xmlns:a16="http://schemas.microsoft.com/office/drawing/2014/main" id="{DB2601F7-E4DE-915A-5FF5-4E5FF7CA4173}"/>
              </a:ext>
            </a:extLst>
          </p:cNvPr>
          <p:cNvSpPr txBox="1"/>
          <p:nvPr/>
        </p:nvSpPr>
        <p:spPr>
          <a:xfrm>
            <a:off x="4827747" y="5431861"/>
            <a:ext cx="718863"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defTabSz="923544">
              <a:spcAft>
                <a:spcPts val="600"/>
              </a:spcAft>
            </a:pPr>
            <a:r>
              <a:rPr lang="en-US" sz="1600" kern="1200">
                <a:solidFill>
                  <a:srgbClr val="000000"/>
                </a:solidFill>
                <a:latin typeface="+mn-lt"/>
                <a:ea typeface="+mn-lt"/>
                <a:cs typeface="+mn-lt"/>
              </a:rPr>
              <a:t>10</a:t>
            </a:r>
            <a:r>
              <a:rPr lang="en-US" sz="1600" kern="1200">
                <a:solidFill>
                  <a:schemeClr val="tx1"/>
                </a:solidFill>
                <a:latin typeface="+mn-lt"/>
                <a:ea typeface="+mn-ea"/>
                <a:cs typeface="Calibri"/>
              </a:rPr>
              <a:t>.</a:t>
            </a:r>
            <a:endParaRPr lang="en-US" sz="1600">
              <a:cs typeface="Calibri"/>
            </a:endParaRPr>
          </a:p>
        </p:txBody>
      </p:sp>
      <p:sp>
        <p:nvSpPr>
          <p:cNvPr id="4" name="Rectangle 3">
            <a:extLst>
              <a:ext uri="{FF2B5EF4-FFF2-40B4-BE49-F238E27FC236}">
                <a16:creationId xmlns:a16="http://schemas.microsoft.com/office/drawing/2014/main" id="{82BC017F-24B7-D968-E6BD-14CADC3471D8}"/>
              </a:ext>
            </a:extLst>
          </p:cNvPr>
          <p:cNvSpPr/>
          <p:nvPr/>
        </p:nvSpPr>
        <p:spPr>
          <a:xfrm>
            <a:off x="5559729" y="5226842"/>
            <a:ext cx="3185829" cy="706125"/>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kern="1200" err="1">
                <a:solidFill>
                  <a:schemeClr val="bg1"/>
                </a:solidFill>
                <a:latin typeface="+mn-lt"/>
                <a:ea typeface="+mn-ea"/>
                <a:cs typeface="Calibri"/>
              </a:rPr>
              <a:t>Laajamittaiset</a:t>
            </a:r>
            <a:r>
              <a:rPr lang="en-US" sz="1600" kern="1200">
                <a:solidFill>
                  <a:schemeClr val="bg1"/>
                </a:solidFill>
                <a:latin typeface="+mn-lt"/>
                <a:ea typeface="+mn-ea"/>
                <a:cs typeface="Calibri"/>
              </a:rPr>
              <a:t> </a:t>
            </a:r>
            <a:r>
              <a:rPr lang="en-US" sz="1600" kern="1200" err="1">
                <a:solidFill>
                  <a:schemeClr val="bg1"/>
                </a:solidFill>
                <a:latin typeface="+mn-lt"/>
                <a:ea typeface="+mn-ea"/>
                <a:cs typeface="Calibri"/>
              </a:rPr>
              <a:t>ympäristövahingot</a:t>
            </a:r>
            <a:endParaRPr lang="en-US" sz="1600">
              <a:solidFill>
                <a:schemeClr val="bg1"/>
              </a:solidFill>
              <a:cs typeface="Calibri"/>
            </a:endParaRPr>
          </a:p>
        </p:txBody>
      </p:sp>
      <p:sp>
        <p:nvSpPr>
          <p:cNvPr id="17" name="Rectangle 16" descr="vihreä">
            <a:extLst>
              <a:ext uri="{FF2B5EF4-FFF2-40B4-BE49-F238E27FC236}">
                <a16:creationId xmlns:a16="http://schemas.microsoft.com/office/drawing/2014/main" id="{200E3788-7841-9338-96EA-54C9DF93F754}"/>
              </a:ext>
              <a:ext uri="{C183D7F6-B498-43B3-948B-1728B52AA6E4}">
                <adec:decorative xmlns:adec="http://schemas.microsoft.com/office/drawing/2017/decorative" val="0"/>
              </a:ext>
            </a:extLst>
          </p:cNvPr>
          <p:cNvSpPr/>
          <p:nvPr/>
        </p:nvSpPr>
        <p:spPr>
          <a:xfrm>
            <a:off x="9732963" y="2913677"/>
            <a:ext cx="112662" cy="369332"/>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7F1AD1D7-D70C-83AA-8809-BA6CCBD0667E}"/>
              </a:ext>
            </a:extLst>
          </p:cNvPr>
          <p:cNvSpPr txBox="1"/>
          <p:nvPr/>
        </p:nvSpPr>
        <p:spPr>
          <a:xfrm>
            <a:off x="10010772" y="2892610"/>
            <a:ext cx="1637628" cy="369332"/>
          </a:xfrm>
          <a:prstGeom prst="rect">
            <a:avLst/>
          </a:prstGeom>
          <a:noFill/>
        </p:spPr>
        <p:txBody>
          <a:bodyPr wrap="none" rtlCol="0">
            <a:spAutoFit/>
          </a:bodyPr>
          <a:lstStyle/>
          <a:p>
            <a:r>
              <a:rPr lang="en-GB" err="1"/>
              <a:t>Ympäristöllinen</a:t>
            </a:r>
            <a:endParaRPr lang="en-GB"/>
          </a:p>
        </p:txBody>
      </p:sp>
      <p:sp>
        <p:nvSpPr>
          <p:cNvPr id="24" name="Rectangle 23" descr="punainen">
            <a:extLst>
              <a:ext uri="{FF2B5EF4-FFF2-40B4-BE49-F238E27FC236}">
                <a16:creationId xmlns:a16="http://schemas.microsoft.com/office/drawing/2014/main" id="{5FC707EF-4EE9-DBCC-DD27-53BFDC5A764F}"/>
              </a:ext>
              <a:ext uri="{C183D7F6-B498-43B3-948B-1728B52AA6E4}">
                <adec:decorative xmlns:adec="http://schemas.microsoft.com/office/drawing/2017/decorative" val="0"/>
              </a:ext>
            </a:extLst>
          </p:cNvPr>
          <p:cNvSpPr/>
          <p:nvPr/>
        </p:nvSpPr>
        <p:spPr>
          <a:xfrm>
            <a:off x="9739026" y="3370444"/>
            <a:ext cx="112662" cy="36933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A833EFA4-6E42-7753-D55C-06601FF7C79B}"/>
              </a:ext>
            </a:extLst>
          </p:cNvPr>
          <p:cNvSpPr txBox="1"/>
          <p:nvPr/>
        </p:nvSpPr>
        <p:spPr>
          <a:xfrm>
            <a:off x="10016835" y="3388336"/>
            <a:ext cx="1844223" cy="369332"/>
          </a:xfrm>
          <a:prstGeom prst="rect">
            <a:avLst/>
          </a:prstGeom>
          <a:noFill/>
        </p:spPr>
        <p:txBody>
          <a:bodyPr wrap="none" rtlCol="0">
            <a:spAutoFit/>
          </a:bodyPr>
          <a:lstStyle/>
          <a:p>
            <a:r>
              <a:rPr lang="en-GB" err="1"/>
              <a:t>Yhteiskunnallinen</a:t>
            </a:r>
            <a:endParaRPr lang="en-GB"/>
          </a:p>
        </p:txBody>
      </p:sp>
      <p:sp>
        <p:nvSpPr>
          <p:cNvPr id="19" name="Rectangle 18" descr="oranssi">
            <a:extLst>
              <a:ext uri="{FF2B5EF4-FFF2-40B4-BE49-F238E27FC236}">
                <a16:creationId xmlns:a16="http://schemas.microsoft.com/office/drawing/2014/main" id="{9433FF72-395A-2FD6-2385-403345B05D33}"/>
              </a:ext>
              <a:ext uri="{C183D7F6-B498-43B3-948B-1728B52AA6E4}">
                <adec:decorative xmlns:adec="http://schemas.microsoft.com/office/drawing/2017/decorative" val="0"/>
              </a:ext>
            </a:extLst>
          </p:cNvPr>
          <p:cNvSpPr/>
          <p:nvPr/>
        </p:nvSpPr>
        <p:spPr>
          <a:xfrm>
            <a:off x="9739026" y="3825753"/>
            <a:ext cx="112662" cy="369332"/>
          </a:xfrm>
          <a:prstGeom prst="rect">
            <a:avLst/>
          </a:prstGeom>
          <a:solidFill>
            <a:srgbClr val="EC7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44E0F31A-D244-D3E5-0649-11AECB8289A9}"/>
              </a:ext>
            </a:extLst>
          </p:cNvPr>
          <p:cNvSpPr txBox="1"/>
          <p:nvPr/>
        </p:nvSpPr>
        <p:spPr>
          <a:xfrm>
            <a:off x="10018299" y="3825753"/>
            <a:ext cx="1532727" cy="369332"/>
          </a:xfrm>
          <a:prstGeom prst="rect">
            <a:avLst/>
          </a:prstGeom>
          <a:noFill/>
        </p:spPr>
        <p:txBody>
          <a:bodyPr wrap="none" rtlCol="0">
            <a:spAutoFit/>
          </a:bodyPr>
          <a:lstStyle/>
          <a:p>
            <a:r>
              <a:rPr lang="en-GB" err="1"/>
              <a:t>Geopoliittinen</a:t>
            </a:r>
            <a:endParaRPr lang="en-GB"/>
          </a:p>
        </p:txBody>
      </p:sp>
      <p:sp>
        <p:nvSpPr>
          <p:cNvPr id="25" name="Rectangle 24" descr="violetti">
            <a:extLst>
              <a:ext uri="{FF2B5EF4-FFF2-40B4-BE49-F238E27FC236}">
                <a16:creationId xmlns:a16="http://schemas.microsoft.com/office/drawing/2014/main" id="{4CC48F93-AFE0-357D-AE4A-666276E26F18}"/>
              </a:ext>
              <a:ext uri="{C183D7F6-B498-43B3-948B-1728B52AA6E4}">
                <adec:decorative xmlns:adec="http://schemas.microsoft.com/office/drawing/2017/decorative" val="0"/>
              </a:ext>
            </a:extLst>
          </p:cNvPr>
          <p:cNvSpPr/>
          <p:nvPr/>
        </p:nvSpPr>
        <p:spPr>
          <a:xfrm>
            <a:off x="9739026" y="4299021"/>
            <a:ext cx="112662" cy="369332"/>
          </a:xfrm>
          <a:prstGeom prst="rect">
            <a:avLst/>
          </a:prstGeom>
          <a:solidFill>
            <a:srgbClr val="703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278DA14C-77AF-4C46-BB97-3AC0AFB23A4E}"/>
              </a:ext>
            </a:extLst>
          </p:cNvPr>
          <p:cNvSpPr txBox="1"/>
          <p:nvPr/>
        </p:nvSpPr>
        <p:spPr>
          <a:xfrm>
            <a:off x="10033684" y="4309070"/>
            <a:ext cx="1435329" cy="369332"/>
          </a:xfrm>
          <a:prstGeom prst="rect">
            <a:avLst/>
          </a:prstGeom>
          <a:noFill/>
        </p:spPr>
        <p:txBody>
          <a:bodyPr wrap="none" rtlCol="0">
            <a:spAutoFit/>
          </a:bodyPr>
          <a:lstStyle/>
          <a:p>
            <a:r>
              <a:rPr lang="en-GB" err="1"/>
              <a:t>Teknologinen</a:t>
            </a:r>
            <a:endParaRPr lang="en-GB"/>
          </a:p>
        </p:txBody>
      </p:sp>
      <p:sp>
        <p:nvSpPr>
          <p:cNvPr id="16" name="Rectangle 15" descr="sininen">
            <a:extLst>
              <a:ext uri="{FF2B5EF4-FFF2-40B4-BE49-F238E27FC236}">
                <a16:creationId xmlns:a16="http://schemas.microsoft.com/office/drawing/2014/main" id="{252CA4F9-CFF6-DA51-667A-9DD9C1F1ED76}"/>
              </a:ext>
              <a:ext uri="{C183D7F6-B498-43B3-948B-1728B52AA6E4}">
                <adec:decorative xmlns:adec="http://schemas.microsoft.com/office/drawing/2017/decorative" val="0"/>
              </a:ext>
            </a:extLst>
          </p:cNvPr>
          <p:cNvSpPr/>
          <p:nvPr/>
        </p:nvSpPr>
        <p:spPr>
          <a:xfrm>
            <a:off x="9739026" y="4801016"/>
            <a:ext cx="112662" cy="369332"/>
          </a:xfrm>
          <a:prstGeom prst="rect">
            <a:avLst/>
          </a:prstGeom>
          <a:solidFill>
            <a:srgbClr val="007F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A9896374-CEEC-F14D-736F-61E4C2403ACC}"/>
              </a:ext>
            </a:extLst>
          </p:cNvPr>
          <p:cNvSpPr txBox="1"/>
          <p:nvPr/>
        </p:nvSpPr>
        <p:spPr>
          <a:xfrm>
            <a:off x="10016835" y="4786904"/>
            <a:ext cx="1441036" cy="369332"/>
          </a:xfrm>
          <a:prstGeom prst="rect">
            <a:avLst/>
          </a:prstGeom>
          <a:noFill/>
        </p:spPr>
        <p:txBody>
          <a:bodyPr wrap="none" rtlCol="0">
            <a:spAutoFit/>
          </a:bodyPr>
          <a:lstStyle/>
          <a:p>
            <a:r>
              <a:rPr lang="en-GB" err="1"/>
              <a:t>Taloudellinen</a:t>
            </a:r>
            <a:endParaRPr lang="en-GB"/>
          </a:p>
        </p:txBody>
      </p:sp>
      <p:sp>
        <p:nvSpPr>
          <p:cNvPr id="9" name="TextBox 8">
            <a:extLst>
              <a:ext uri="{FF2B5EF4-FFF2-40B4-BE49-F238E27FC236}">
                <a16:creationId xmlns:a16="http://schemas.microsoft.com/office/drawing/2014/main" id="{7B9EFF5E-507F-8D91-A283-598CC67540AE}"/>
              </a:ext>
            </a:extLst>
          </p:cNvPr>
          <p:cNvSpPr txBox="1"/>
          <p:nvPr/>
        </p:nvSpPr>
        <p:spPr>
          <a:xfrm>
            <a:off x="9036719" y="5932450"/>
            <a:ext cx="2990178" cy="369332"/>
          </a:xfrm>
          <a:prstGeom prst="rect">
            <a:avLst/>
          </a:prstGeom>
          <a:noFill/>
        </p:spPr>
        <p:txBody>
          <a:bodyPr wrap="none" rtlCol="0">
            <a:spAutoFit/>
          </a:bodyPr>
          <a:lstStyle/>
          <a:p>
            <a:r>
              <a:rPr lang="en-GB"/>
              <a:t>WEF Global Risks Report 2023</a:t>
            </a:r>
          </a:p>
        </p:txBody>
      </p:sp>
      <p:cxnSp>
        <p:nvCxnSpPr>
          <p:cNvPr id="7" name="Suora yhdysviiva 5">
            <a:extLst>
              <a:ext uri="{FF2B5EF4-FFF2-40B4-BE49-F238E27FC236}">
                <a16:creationId xmlns:a16="http://schemas.microsoft.com/office/drawing/2014/main" id="{E3898B16-BC7B-0BFB-4B1A-713576C90848}"/>
              </a:ext>
              <a:ext uri="{C183D7F6-B498-43B3-948B-1728B52AA6E4}">
                <adec:decorative xmlns:adec="http://schemas.microsoft.com/office/drawing/2017/decorative" val="1"/>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a:extLst>
              <a:ext uri="{FF2B5EF4-FFF2-40B4-BE49-F238E27FC236}">
                <a16:creationId xmlns:a16="http://schemas.microsoft.com/office/drawing/2014/main" id="{FF217255-29AC-C60E-9388-A54DB9E8FB7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8" name="Kuva 8">
            <a:extLst>
              <a:ext uri="{FF2B5EF4-FFF2-40B4-BE49-F238E27FC236}">
                <a16:creationId xmlns:a16="http://schemas.microsoft.com/office/drawing/2014/main" id="{FAEF2935-D21D-6039-55F0-879611E6E46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26" name="Kuva 11">
            <a:extLst>
              <a:ext uri="{FF2B5EF4-FFF2-40B4-BE49-F238E27FC236}">
                <a16:creationId xmlns:a16="http://schemas.microsoft.com/office/drawing/2014/main" id="{7DD3FD9F-7C93-2CBB-98BD-53EFC2474FFB}"/>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53057406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E4519B8-2791-410C-8CB6-10802D44CDD3}"/>
              </a:ext>
            </a:extLst>
          </p:cNvPr>
          <p:cNvSpPr>
            <a:spLocks noGrp="1"/>
          </p:cNvSpPr>
          <p:nvPr>
            <p:ph type="title"/>
          </p:nvPr>
        </p:nvSpPr>
        <p:spPr/>
        <p:txBody>
          <a:bodyPr/>
          <a:lstStyle/>
          <a:p>
            <a:r>
              <a:rPr lang="fi-FI"/>
              <a:t>Lähteet ja lisätietoa</a:t>
            </a:r>
          </a:p>
        </p:txBody>
      </p:sp>
      <p:sp>
        <p:nvSpPr>
          <p:cNvPr id="3" name="Tekstin paikkamerkki 2">
            <a:extLst>
              <a:ext uri="{FF2B5EF4-FFF2-40B4-BE49-F238E27FC236}">
                <a16:creationId xmlns:a16="http://schemas.microsoft.com/office/drawing/2014/main" id="{6BFCCE68-EC6A-4FB2-90E5-B1342F5BBE91}"/>
              </a:ext>
            </a:extLst>
          </p:cNvPr>
          <p:cNvSpPr>
            <a:spLocks noGrp="1"/>
          </p:cNvSpPr>
          <p:nvPr>
            <p:ph type="body" sz="quarter" idx="10"/>
          </p:nvPr>
        </p:nvSpPr>
        <p:spPr/>
        <p:txBody>
          <a:bodyPr>
            <a:normAutofit fontScale="55000" lnSpcReduction="20000"/>
          </a:bodyPr>
          <a:lstStyle/>
          <a:p>
            <a:r>
              <a:rPr lang="fi-FI"/>
              <a:t>Ympäristöministeriö: </a:t>
            </a:r>
            <a:r>
              <a:rPr lang="fi-FI">
                <a:hlinkClick r:id="rId2"/>
              </a:rPr>
              <a:t>listaus jätelaeista ja –asetuksista</a:t>
            </a:r>
            <a:endParaRPr lang="fi-FI"/>
          </a:p>
          <a:p>
            <a:r>
              <a:rPr lang="fi-FI"/>
              <a:t>Tilastokeskus: </a:t>
            </a:r>
            <a:r>
              <a:rPr lang="fi-FI">
                <a:hlinkClick r:id="rId3"/>
              </a:rPr>
              <a:t>jätetilastot</a:t>
            </a:r>
            <a:r>
              <a:rPr lang="fi-FI"/>
              <a:t> </a:t>
            </a:r>
          </a:p>
          <a:p>
            <a:r>
              <a:rPr lang="fi-FI"/>
              <a:t>Keski-Suomen liitto:</a:t>
            </a:r>
            <a:r>
              <a:rPr lang="fi-FI">
                <a:hlinkClick r:id="rId4"/>
              </a:rPr>
              <a:t> Sekajätteen koostumus Keski-Suomessa</a:t>
            </a:r>
            <a:endParaRPr lang="fi-FI"/>
          </a:p>
          <a:p>
            <a:r>
              <a:rPr lang="fi-FI"/>
              <a:t>Luonnonvarakeskus: </a:t>
            </a:r>
            <a:r>
              <a:rPr lang="fi-FI">
                <a:hlinkClick r:id="rId5"/>
              </a:rPr>
              <a:t>Ruokahävikkitiekartta</a:t>
            </a:r>
            <a:endParaRPr lang="fi-FI"/>
          </a:p>
          <a:p>
            <a:r>
              <a:rPr lang="fi-FI"/>
              <a:t>Ympäristöministeriö: </a:t>
            </a:r>
            <a:r>
              <a:rPr lang="fi-FI">
                <a:hlinkClick r:id="rId6"/>
              </a:rPr>
              <a:t>Kiertotalous</a:t>
            </a:r>
            <a:r>
              <a:rPr lang="fi-FI"/>
              <a:t> (mm. edistämisohjelma, sopimukset)</a:t>
            </a:r>
          </a:p>
          <a:p>
            <a:r>
              <a:rPr lang="fi-FI"/>
              <a:t>YM: </a:t>
            </a:r>
            <a:r>
              <a:rPr lang="fi-FI">
                <a:hlinkClick r:id="rId7"/>
              </a:rPr>
              <a:t>Kansallinen kemikaaliohjelma</a:t>
            </a:r>
            <a:endParaRPr lang="fi-FI"/>
          </a:p>
          <a:p>
            <a:r>
              <a:rPr lang="fi-FI"/>
              <a:t>VN: </a:t>
            </a:r>
            <a:r>
              <a:rPr lang="fi-FI">
                <a:hlinkClick r:id="rId8"/>
              </a:rPr>
              <a:t>Korjausrakentamisen tiekartta</a:t>
            </a:r>
            <a:endParaRPr lang="fi-FI"/>
          </a:p>
          <a:p>
            <a:r>
              <a:rPr lang="fi-FI"/>
              <a:t>Euroopan komissio: </a:t>
            </a:r>
            <a:r>
              <a:rPr lang="fi-FI">
                <a:hlinkClick r:id="rId9"/>
              </a:rPr>
              <a:t>Uusi kiertotalouden toimintasuunnitelma</a:t>
            </a:r>
            <a:endParaRPr lang="fi-FI"/>
          </a:p>
          <a:p>
            <a:r>
              <a:rPr lang="fi-FI"/>
              <a:t>Energiavirasto: </a:t>
            </a:r>
            <a:r>
              <a:rPr lang="fi-FI">
                <a:hlinkClick r:id="rId10"/>
              </a:rPr>
              <a:t>https://ekosuunnittelu.info/</a:t>
            </a:r>
            <a:endParaRPr lang="fi-FI"/>
          </a:p>
          <a:p>
            <a:r>
              <a:rPr lang="fi-FI">
                <a:hlinkClick r:id="rId11"/>
              </a:rPr>
              <a:t>https://energiamerkinta.fi/</a:t>
            </a:r>
            <a:endParaRPr lang="fi-FI"/>
          </a:p>
          <a:p>
            <a:r>
              <a:rPr lang="fi-FI"/>
              <a:t>Energiavirasto: </a:t>
            </a:r>
            <a:r>
              <a:rPr lang="fi-FI">
                <a:hlinkClick r:id="rId12"/>
              </a:rPr>
              <a:t>https://www.motiva.fi/</a:t>
            </a:r>
            <a:r>
              <a:rPr lang="fi-FI"/>
              <a:t> </a:t>
            </a:r>
          </a:p>
          <a:p>
            <a:r>
              <a:rPr lang="fi-FI"/>
              <a:t>EU komissio: </a:t>
            </a:r>
            <a:r>
              <a:rPr lang="fi-FI">
                <a:hlinkClick r:id="rId13"/>
              </a:rPr>
              <a:t>Kiertotalouspaketti 2022</a:t>
            </a:r>
            <a:endParaRPr lang="fi-FI"/>
          </a:p>
        </p:txBody>
      </p:sp>
    </p:spTree>
    <p:extLst>
      <p:ext uri="{BB962C8B-B14F-4D97-AF65-F5344CB8AC3E}">
        <p14:creationId xmlns:p14="http://schemas.microsoft.com/office/powerpoint/2010/main" val="263808083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p:txBody>
          <a:bodyPr/>
          <a:lstStyle/>
          <a:p>
            <a:r>
              <a:rPr lang="fi-FI"/>
              <a:t>Kiertotaloudesta ratkaisuja muoviongelmiin</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p:txBody>
          <a:bodyPr>
            <a:normAutofit/>
          </a:bodyPr>
          <a:lstStyle/>
          <a:p>
            <a:r>
              <a:rPr lang="fi-FI"/>
              <a:t>Päivi Kosunen</a:t>
            </a:r>
          </a:p>
        </p:txBody>
      </p:sp>
    </p:spTree>
    <p:extLst>
      <p:ext uri="{BB962C8B-B14F-4D97-AF65-F5344CB8AC3E}">
        <p14:creationId xmlns:p14="http://schemas.microsoft.com/office/powerpoint/2010/main" val="227481067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https://m3.jyu.fi/jyumv/ohjelmat/science/muut/polku-2.0/miten-siirtya-kiertotalouteen-verkkototeutus/recording-14-07-2023-12.12</a:t>
            </a:r>
            <a:r>
              <a:rPr lang="en-US" dirty="0">
                <a:ea typeface="+mj-lt"/>
                <a:cs typeface="+mj-lt"/>
              </a:rPr>
              <a:t> </a:t>
            </a:r>
            <a:endParaRPr lang="en-US"/>
          </a:p>
        </p:txBody>
      </p:sp>
    </p:spTree>
    <p:extLst>
      <p:ext uri="{BB962C8B-B14F-4D97-AF65-F5344CB8AC3E}">
        <p14:creationId xmlns:p14="http://schemas.microsoft.com/office/powerpoint/2010/main" val="207674372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7B9F279-6D7A-FC35-3DD2-8E1B2A341593}"/>
              </a:ext>
            </a:extLst>
          </p:cNvPr>
          <p:cNvSpPr>
            <a:spLocks noGrp="1"/>
          </p:cNvSpPr>
          <p:nvPr>
            <p:ph type="title"/>
          </p:nvPr>
        </p:nvSpPr>
        <p:spPr>
          <a:xfrm>
            <a:off x="838200" y="365125"/>
            <a:ext cx="10515600" cy="1325563"/>
          </a:xfrm>
        </p:spPr>
        <p:txBody>
          <a:bodyPr anchor="ctr">
            <a:normAutofit/>
          </a:bodyPr>
          <a:lstStyle/>
          <a:p>
            <a:r>
              <a:rPr lang="fi-FI"/>
              <a:t>Muovi raaka-aineena</a:t>
            </a:r>
          </a:p>
        </p:txBody>
      </p:sp>
      <p:sp>
        <p:nvSpPr>
          <p:cNvPr id="3" name="Tekstin paikkamerkki 2">
            <a:extLst>
              <a:ext uri="{FF2B5EF4-FFF2-40B4-BE49-F238E27FC236}">
                <a16:creationId xmlns:a16="http://schemas.microsoft.com/office/drawing/2014/main" id="{5BD56D3D-054D-DFBE-1E7F-85BBBE52F754}"/>
              </a:ext>
            </a:extLst>
          </p:cNvPr>
          <p:cNvSpPr>
            <a:spLocks noGrp="1"/>
          </p:cNvSpPr>
          <p:nvPr>
            <p:ph sz="half" idx="1"/>
          </p:nvPr>
        </p:nvSpPr>
        <p:spPr>
          <a:xfrm>
            <a:off x="838200" y="1825625"/>
            <a:ext cx="6446520" cy="4351338"/>
          </a:xfrm>
        </p:spPr>
        <p:txBody>
          <a:bodyPr>
            <a:normAutofit/>
          </a:bodyPr>
          <a:lstStyle/>
          <a:p>
            <a:pPr marL="457200" indent="-457200">
              <a:buFont typeface="Arial" panose="020B0604020202020204" pitchFamily="34" charset="0"/>
              <a:buChar char="•"/>
            </a:pPr>
            <a:r>
              <a:rPr lang="fi-FI" sz="2800"/>
              <a:t>Monipuolinen materiaali, jonka raaka-aineena käytetään hiilivetyjä, pääosin fossiilista öljyä</a:t>
            </a:r>
          </a:p>
          <a:p>
            <a:pPr marL="457200" indent="-457200">
              <a:buFont typeface="Arial" panose="020B0604020202020204" pitchFamily="34" charset="0"/>
              <a:buChar char="•"/>
            </a:pPr>
            <a:r>
              <a:rPr lang="fi-FI" sz="2800"/>
              <a:t>Muovilaatuja on valtavasti ja erilaisilla lisäaineilla niitä saadaan muokattua erilaisiin käyttökohteisiin</a:t>
            </a:r>
          </a:p>
          <a:p>
            <a:pPr marL="457200" indent="-457200">
              <a:buFont typeface="Arial" panose="020B0604020202020204" pitchFamily="34" charset="0"/>
              <a:buChar char="•"/>
            </a:pPr>
            <a:r>
              <a:rPr lang="fi-FI" sz="2800"/>
              <a:t>Euroopassa tuotetaan 15 % maailman muovista (57 miljoonaa tonnia)</a:t>
            </a:r>
          </a:p>
        </p:txBody>
      </p:sp>
      <p:pic>
        <p:nvPicPr>
          <p:cNvPr id="5" name="Kuva 4" descr="Joukko valkoisia muovisia valotaustalla">
            <a:extLst>
              <a:ext uri="{FF2B5EF4-FFF2-40B4-BE49-F238E27FC236}">
                <a16:creationId xmlns:a16="http://schemas.microsoft.com/office/drawing/2014/main" id="{DC92E40F-8C24-07DE-219F-FCA4058C7CCB}"/>
              </a:ext>
            </a:extLst>
          </p:cNvPr>
          <p:cNvPicPr>
            <a:picLocks noChangeAspect="1"/>
          </p:cNvPicPr>
          <p:nvPr/>
        </p:nvPicPr>
        <p:blipFill>
          <a:blip r:embed="rId2"/>
          <a:stretch>
            <a:fillRect/>
          </a:stretch>
        </p:blipFill>
        <p:spPr>
          <a:xfrm>
            <a:off x="7706012" y="3129280"/>
            <a:ext cx="3647787" cy="3009424"/>
          </a:xfrm>
          <a:prstGeom prst="rect">
            <a:avLst/>
          </a:prstGeom>
          <a:noFill/>
        </p:spPr>
      </p:pic>
    </p:spTree>
    <p:extLst>
      <p:ext uri="{BB962C8B-B14F-4D97-AF65-F5344CB8AC3E}">
        <p14:creationId xmlns:p14="http://schemas.microsoft.com/office/powerpoint/2010/main" val="26165957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9D1E8F6-3DDC-0614-E2AD-4C458E3DC801}"/>
              </a:ext>
            </a:extLst>
          </p:cNvPr>
          <p:cNvSpPr>
            <a:spLocks noGrp="1"/>
          </p:cNvSpPr>
          <p:nvPr>
            <p:ph type="title"/>
          </p:nvPr>
        </p:nvSpPr>
        <p:spPr>
          <a:xfrm>
            <a:off x="838200" y="365125"/>
            <a:ext cx="10515600" cy="1325563"/>
          </a:xfrm>
        </p:spPr>
        <p:txBody>
          <a:bodyPr/>
          <a:lstStyle/>
          <a:p>
            <a:r>
              <a:rPr lang="en-US" err="1"/>
              <a:t>Muovin</a:t>
            </a:r>
            <a:r>
              <a:rPr lang="en-US"/>
              <a:t> </a:t>
            </a:r>
            <a:r>
              <a:rPr lang="en-US" err="1"/>
              <a:t>raaka-aineet</a:t>
            </a:r>
            <a:endParaRPr lang="en-US"/>
          </a:p>
        </p:txBody>
      </p:sp>
      <p:graphicFrame>
        <p:nvGraphicFramePr>
          <p:cNvPr id="4" name="Kaavio 3" descr="piirakkadiagrammi: fossiilinen noin 90 %, kierrätetty noin 8 % ja biopohjainen noin 2 %">
            <a:extLst>
              <a:ext uri="{FF2B5EF4-FFF2-40B4-BE49-F238E27FC236}">
                <a16:creationId xmlns:a16="http://schemas.microsoft.com/office/drawing/2014/main" id="{6EE78E54-04AB-D4C1-6D52-86B9E341F5F1}"/>
              </a:ext>
            </a:extLst>
          </p:cNvPr>
          <p:cNvGraphicFramePr>
            <a:graphicFrameLocks/>
          </p:cNvGraphicFramePr>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Kaavio 4" descr="Piirakkadiagrammi, jossa fossiilinen noin 90 %, kierrätetty noin 8 % ja kierrätetty noin 1-2 %&#10;">
            <a:extLst>
              <a:ext uri="{FF2B5EF4-FFF2-40B4-BE49-F238E27FC236}">
                <a16:creationId xmlns:a16="http://schemas.microsoft.com/office/drawing/2014/main" id="{EDA7B569-BCD8-64F4-FCE0-4442EBDE68B3}"/>
              </a:ext>
            </a:extLst>
          </p:cNvPr>
          <p:cNvGraphicFramePr>
            <a:graphicFrameLocks/>
          </p:cNvGraphicFramePr>
          <p:nvPr/>
        </p:nvGraphicFramePr>
        <p:xfrm>
          <a:off x="971550" y="2057399"/>
          <a:ext cx="7410450" cy="38385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7958882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BECA2B0-73ED-4681-07F2-46D08AC3A0C7}"/>
              </a:ext>
            </a:extLst>
          </p:cNvPr>
          <p:cNvSpPr>
            <a:spLocks noGrp="1"/>
          </p:cNvSpPr>
          <p:nvPr>
            <p:ph type="title"/>
          </p:nvPr>
        </p:nvSpPr>
        <p:spPr>
          <a:xfrm>
            <a:off x="838200" y="365125"/>
            <a:ext cx="7867650" cy="1325563"/>
          </a:xfrm>
        </p:spPr>
        <p:txBody>
          <a:bodyPr/>
          <a:lstStyle/>
          <a:p>
            <a:r>
              <a:rPr lang="en-US" err="1"/>
              <a:t>Muovin</a:t>
            </a:r>
            <a:r>
              <a:rPr lang="en-US"/>
              <a:t> </a:t>
            </a:r>
            <a:r>
              <a:rPr lang="en-US" err="1"/>
              <a:t>käyttökohteet</a:t>
            </a:r>
            <a:r>
              <a:rPr lang="en-US"/>
              <a:t> </a:t>
            </a:r>
            <a:r>
              <a:rPr lang="en-US" sz="1800"/>
              <a:t>(</a:t>
            </a:r>
            <a:r>
              <a:rPr lang="en-US" sz="1800" err="1"/>
              <a:t>globaalisti</a:t>
            </a:r>
            <a:r>
              <a:rPr lang="en-US" sz="1800"/>
              <a:t>)</a:t>
            </a:r>
          </a:p>
        </p:txBody>
      </p:sp>
      <p:graphicFrame>
        <p:nvGraphicFramePr>
          <p:cNvPr id="4" name="Kaavio 3" descr="Piirakkadiagrammi, jossa prosentit: pakkaukset 44, rakentaminen 18, autot 8, elektroniikka 7, kotitaloudet ja vapaa-aika 7, maatalous 4 ja muut 12.  ">
            <a:extLst>
              <a:ext uri="{FF2B5EF4-FFF2-40B4-BE49-F238E27FC236}">
                <a16:creationId xmlns:a16="http://schemas.microsoft.com/office/drawing/2014/main" id="{D44088A5-8E84-247D-86D3-8972E17F3426}"/>
              </a:ext>
            </a:extLst>
          </p:cNvPr>
          <p:cNvGraphicFramePr>
            <a:graphicFrameLocks/>
          </p:cNvGraphicFramePr>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9065830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FBA4200-4059-F066-F961-6CA2ACF00689}"/>
              </a:ext>
            </a:extLst>
          </p:cNvPr>
          <p:cNvSpPr>
            <a:spLocks noGrp="1"/>
          </p:cNvSpPr>
          <p:nvPr>
            <p:ph type="title"/>
          </p:nvPr>
        </p:nvSpPr>
        <p:spPr>
          <a:xfrm>
            <a:off x="838200" y="365125"/>
            <a:ext cx="8911728" cy="1325563"/>
          </a:xfrm>
        </p:spPr>
        <p:txBody>
          <a:bodyPr/>
          <a:lstStyle/>
          <a:p>
            <a:r>
              <a:rPr lang="fi-FI"/>
              <a:t>Miksi muovi on suosittu materiaali?</a:t>
            </a:r>
          </a:p>
        </p:txBody>
      </p:sp>
      <p:sp>
        <p:nvSpPr>
          <p:cNvPr id="3" name="Tekstin paikkamerkki 2">
            <a:extLst>
              <a:ext uri="{FF2B5EF4-FFF2-40B4-BE49-F238E27FC236}">
                <a16:creationId xmlns:a16="http://schemas.microsoft.com/office/drawing/2014/main" id="{07705E97-651B-35A5-739D-DE301E7D8236}"/>
              </a:ext>
            </a:extLst>
          </p:cNvPr>
          <p:cNvSpPr>
            <a:spLocks noGrp="1"/>
          </p:cNvSpPr>
          <p:nvPr>
            <p:ph type="body" sz="quarter" idx="10"/>
          </p:nvPr>
        </p:nvSpPr>
        <p:spPr/>
        <p:txBody>
          <a:bodyPr/>
          <a:lstStyle/>
          <a:p>
            <a:pPr marL="457200" indent="-457200">
              <a:lnSpc>
                <a:spcPct val="150000"/>
              </a:lnSpc>
              <a:buFont typeface="Arial" panose="020B0604020202020204" pitchFamily="34" charset="0"/>
              <a:buChar char="•"/>
            </a:pPr>
            <a:r>
              <a:rPr lang="fi-FI"/>
              <a:t>Edullinen, monipuolinen, kestävä, muotoiltava</a:t>
            </a:r>
          </a:p>
          <a:p>
            <a:pPr marL="457200" indent="-457200">
              <a:lnSpc>
                <a:spcPct val="150000"/>
              </a:lnSpc>
              <a:buFont typeface="Arial" panose="020B0604020202020204" pitchFamily="34" charset="0"/>
              <a:buChar char="•"/>
            </a:pPr>
            <a:r>
              <a:rPr lang="fi-FI"/>
              <a:t>Kevyt: vähentää kuljetuksen päästöjä</a:t>
            </a:r>
          </a:p>
          <a:p>
            <a:pPr marL="457200" indent="-457200">
              <a:lnSpc>
                <a:spcPct val="150000"/>
              </a:lnSpc>
              <a:buFont typeface="Arial" panose="020B0604020202020204" pitchFamily="34" charset="0"/>
              <a:buChar char="•"/>
            </a:pPr>
            <a:r>
              <a:rPr lang="fi-FI"/>
              <a:t>Hyvät suojausominaisuudet: vähentää hävikkiä</a:t>
            </a:r>
          </a:p>
        </p:txBody>
      </p:sp>
    </p:spTree>
    <p:extLst>
      <p:ext uri="{BB962C8B-B14F-4D97-AF65-F5344CB8AC3E}">
        <p14:creationId xmlns:p14="http://schemas.microsoft.com/office/powerpoint/2010/main" val="399384018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6888DE7-0771-E9E6-DDBD-329DEC3F0B4F}"/>
              </a:ext>
            </a:extLst>
          </p:cNvPr>
          <p:cNvSpPr>
            <a:spLocks noGrp="1"/>
          </p:cNvSpPr>
          <p:nvPr>
            <p:ph type="title"/>
          </p:nvPr>
        </p:nvSpPr>
        <p:spPr/>
        <p:txBody>
          <a:bodyPr/>
          <a:lstStyle/>
          <a:p>
            <a:r>
              <a:rPr lang="fi-FI"/>
              <a:t>Muovin ongelmia: roskaaminen</a:t>
            </a:r>
          </a:p>
        </p:txBody>
      </p:sp>
      <p:sp>
        <p:nvSpPr>
          <p:cNvPr id="3" name="Sisällön paikkamerkki 2">
            <a:extLst>
              <a:ext uri="{FF2B5EF4-FFF2-40B4-BE49-F238E27FC236}">
                <a16:creationId xmlns:a16="http://schemas.microsoft.com/office/drawing/2014/main" id="{9F600D61-3D32-5590-BE33-866F5ACE0B4C}"/>
              </a:ext>
            </a:extLst>
          </p:cNvPr>
          <p:cNvSpPr>
            <a:spLocks noGrp="1"/>
          </p:cNvSpPr>
          <p:nvPr>
            <p:ph idx="1"/>
          </p:nvPr>
        </p:nvSpPr>
        <p:spPr/>
        <p:txBody>
          <a:bodyPr/>
          <a:lstStyle/>
          <a:p>
            <a:r>
              <a:rPr lang="fi-FI"/>
              <a:t>Muovia päätyy meriin</a:t>
            </a:r>
          </a:p>
          <a:p>
            <a:r>
              <a:rPr lang="fi-FI"/>
              <a:t>Valtaosa peräisin maalta (huonot kaatopaikat, hulevedet, tahallinen roskaaminen)</a:t>
            </a:r>
          </a:p>
          <a:p>
            <a:r>
              <a:rPr lang="fi-FI"/>
              <a:t>Haitallista merten eliöille ja ekosysteemeille</a:t>
            </a:r>
          </a:p>
          <a:p>
            <a:r>
              <a:rPr lang="fi-FI"/>
              <a:t>Muovi ei häviä, vaan pilkkoutuu mikromuoveiksi</a:t>
            </a:r>
          </a:p>
          <a:p>
            <a:r>
              <a:rPr lang="fi-FI"/>
              <a:t>Muoveihin kertyy haitallisia kemikaaleja</a:t>
            </a:r>
          </a:p>
        </p:txBody>
      </p:sp>
      <p:pic>
        <p:nvPicPr>
          <p:cNvPr id="5" name="Kuva 4" descr="Kuva, joka sisältää kohteen alennusmyynti&#10;&#10;Kuvaus luotu automaattisesti">
            <a:extLst>
              <a:ext uri="{FF2B5EF4-FFF2-40B4-BE49-F238E27FC236}">
                <a16:creationId xmlns:a16="http://schemas.microsoft.com/office/drawing/2014/main" id="{584DC7F6-49A7-B210-6D62-2C58250AD73C}"/>
              </a:ext>
            </a:extLst>
          </p:cNvPr>
          <p:cNvPicPr>
            <a:picLocks noChangeAspect="1"/>
          </p:cNvPicPr>
          <p:nvPr/>
        </p:nvPicPr>
        <p:blipFill>
          <a:blip r:embed="rId2"/>
          <a:stretch>
            <a:fillRect/>
          </a:stretch>
        </p:blipFill>
        <p:spPr>
          <a:xfrm>
            <a:off x="9130188" y="4307840"/>
            <a:ext cx="2536032" cy="1690688"/>
          </a:xfrm>
          <a:prstGeom prst="rect">
            <a:avLst/>
          </a:prstGeom>
        </p:spPr>
      </p:pic>
      <p:sp>
        <p:nvSpPr>
          <p:cNvPr id="6" name="Tekstiruutu 5">
            <a:extLst>
              <a:ext uri="{FF2B5EF4-FFF2-40B4-BE49-F238E27FC236}">
                <a16:creationId xmlns:a16="http://schemas.microsoft.com/office/drawing/2014/main" id="{54DFB91F-FEB9-E12C-FE12-395FDF6B443A}"/>
              </a:ext>
            </a:extLst>
          </p:cNvPr>
          <p:cNvSpPr txBox="1"/>
          <p:nvPr/>
        </p:nvSpPr>
        <p:spPr>
          <a:xfrm>
            <a:off x="9130188" y="5984638"/>
            <a:ext cx="1016000" cy="246221"/>
          </a:xfrm>
          <a:prstGeom prst="rect">
            <a:avLst/>
          </a:prstGeom>
          <a:noFill/>
        </p:spPr>
        <p:txBody>
          <a:bodyPr wrap="square" rtlCol="0">
            <a:spAutoFit/>
          </a:bodyPr>
          <a:lstStyle/>
          <a:p>
            <a:r>
              <a:rPr lang="fi-FI" sz="1000"/>
              <a:t>Kuva: </a:t>
            </a:r>
            <a:r>
              <a:rPr lang="fi-FI" sz="1000" err="1"/>
              <a:t>Pixabay</a:t>
            </a:r>
            <a:endParaRPr lang="fi-FI" sz="1000"/>
          </a:p>
        </p:txBody>
      </p:sp>
    </p:spTree>
    <p:extLst>
      <p:ext uri="{BB962C8B-B14F-4D97-AF65-F5344CB8AC3E}">
        <p14:creationId xmlns:p14="http://schemas.microsoft.com/office/powerpoint/2010/main" val="254352475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43A331-1421-259C-BB33-9CAB4DCA7F28}"/>
              </a:ext>
            </a:extLst>
          </p:cNvPr>
          <p:cNvSpPr>
            <a:spLocks noGrp="1"/>
          </p:cNvSpPr>
          <p:nvPr>
            <p:ph type="title"/>
          </p:nvPr>
        </p:nvSpPr>
        <p:spPr/>
        <p:txBody>
          <a:bodyPr/>
          <a:lstStyle/>
          <a:p>
            <a:r>
              <a:rPr lang="fi-FI"/>
              <a:t>Muovin ongelmia: mikromuovit</a:t>
            </a:r>
          </a:p>
        </p:txBody>
      </p:sp>
      <p:sp>
        <p:nvSpPr>
          <p:cNvPr id="3" name="Sisällön paikkamerkki 2">
            <a:extLst>
              <a:ext uri="{FF2B5EF4-FFF2-40B4-BE49-F238E27FC236}">
                <a16:creationId xmlns:a16="http://schemas.microsoft.com/office/drawing/2014/main" id="{F029BD7A-D490-113B-CAC6-F53F48EE7E6C}"/>
              </a:ext>
            </a:extLst>
          </p:cNvPr>
          <p:cNvSpPr>
            <a:spLocks noGrp="1"/>
          </p:cNvSpPr>
          <p:nvPr>
            <p:ph idx="1"/>
          </p:nvPr>
        </p:nvSpPr>
        <p:spPr/>
        <p:txBody>
          <a:bodyPr/>
          <a:lstStyle/>
          <a:p>
            <a:r>
              <a:rPr lang="fi-FI"/>
              <a:t>Partikkelit &lt;5mm</a:t>
            </a:r>
          </a:p>
          <a:p>
            <a:pPr lvl="1"/>
            <a:r>
              <a:rPr lang="fi-FI"/>
              <a:t>Usein niputetaan yhteen kaikki mikropolymeerit eli kumi ja muovi</a:t>
            </a:r>
          </a:p>
          <a:p>
            <a:r>
              <a:rPr lang="fi-FI"/>
              <a:t>Primääriset (kosmetiikka, muoviset vaatteet ja auton renkaat) ja sekundäärit (muoviesineet, jotka hajoavat) lähteet</a:t>
            </a:r>
          </a:p>
          <a:p>
            <a:r>
              <a:rPr lang="fi-FI"/>
              <a:t>Mikromuovia on kaikkialla: meristä elintarvikkeisiin</a:t>
            </a:r>
          </a:p>
          <a:p>
            <a:r>
              <a:rPr lang="fi-FI"/>
              <a:t>Erityishuomio merien mikromuoveihin</a:t>
            </a:r>
          </a:p>
          <a:p>
            <a:r>
              <a:rPr lang="fi-FI"/>
              <a:t>Haittoja: vaikutukset eliöihin, kemikaalien kertyminen</a:t>
            </a:r>
          </a:p>
        </p:txBody>
      </p:sp>
    </p:spTree>
    <p:extLst>
      <p:ext uri="{BB962C8B-B14F-4D97-AF65-F5344CB8AC3E}">
        <p14:creationId xmlns:p14="http://schemas.microsoft.com/office/powerpoint/2010/main" val="365382540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1C9FBBB-7E1C-A7D6-FB6F-A8C4E763EDE3}"/>
              </a:ext>
            </a:extLst>
          </p:cNvPr>
          <p:cNvSpPr>
            <a:spLocks noGrp="1"/>
          </p:cNvSpPr>
          <p:nvPr>
            <p:ph type="title"/>
          </p:nvPr>
        </p:nvSpPr>
        <p:spPr>
          <a:xfrm>
            <a:off x="838200" y="365125"/>
            <a:ext cx="10515600" cy="1325563"/>
          </a:xfrm>
        </p:spPr>
        <p:txBody>
          <a:bodyPr/>
          <a:lstStyle/>
          <a:p>
            <a:r>
              <a:rPr lang="fi-FI"/>
              <a:t>Muovin ongelmia: fossiilinen öljy</a:t>
            </a:r>
          </a:p>
        </p:txBody>
      </p:sp>
      <p:sp>
        <p:nvSpPr>
          <p:cNvPr id="3" name="Sisällön paikkamerkki 2">
            <a:extLst>
              <a:ext uri="{FF2B5EF4-FFF2-40B4-BE49-F238E27FC236}">
                <a16:creationId xmlns:a16="http://schemas.microsoft.com/office/drawing/2014/main" id="{A72D83A4-461A-2C75-AE59-C198F41D4DC8}"/>
              </a:ext>
            </a:extLst>
          </p:cNvPr>
          <p:cNvSpPr>
            <a:spLocks noGrp="1"/>
          </p:cNvSpPr>
          <p:nvPr>
            <p:ph idx="1"/>
          </p:nvPr>
        </p:nvSpPr>
        <p:spPr>
          <a:xfrm>
            <a:off x="838200" y="1825625"/>
            <a:ext cx="10515600" cy="4351338"/>
          </a:xfrm>
        </p:spPr>
        <p:txBody>
          <a:bodyPr/>
          <a:lstStyle/>
          <a:p>
            <a:r>
              <a:rPr lang="fi-FI"/>
              <a:t>Lähes kaikki raaka-aine on fossiilista. Fossiilisesta öljystä noin 7 % käytetään muoviin</a:t>
            </a:r>
          </a:p>
          <a:p>
            <a:r>
              <a:rPr lang="fi-FI"/>
              <a:t>Nykymenolla vuonna 2050 jopa 20 % öljystä saatetaan käyttää muoviin ja 15 % </a:t>
            </a:r>
            <a:r>
              <a:rPr lang="fi-FI" err="1"/>
              <a:t>khk</a:t>
            </a:r>
            <a:r>
              <a:rPr lang="fi-FI"/>
              <a:t>-päästöistä voi tulla muovista</a:t>
            </a:r>
          </a:p>
        </p:txBody>
      </p:sp>
    </p:spTree>
    <p:extLst>
      <p:ext uri="{BB962C8B-B14F-4D97-AF65-F5344CB8AC3E}">
        <p14:creationId xmlns:p14="http://schemas.microsoft.com/office/powerpoint/2010/main" val="670495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a:extLst>
              <a:ext uri="{FF2B5EF4-FFF2-40B4-BE49-F238E27FC236}">
                <a16:creationId xmlns:a16="http://schemas.microsoft.com/office/drawing/2014/main" id="{4DE7D737-0FBA-5556-D2E4-FB9E65227B75}"/>
              </a:ext>
            </a:extLst>
          </p:cNvPr>
          <p:cNvSpPr txBox="1">
            <a:spLocks noGrp="1"/>
          </p:cNvSpPr>
          <p:nvPr>
            <p:ph type="title"/>
          </p:nvPr>
        </p:nvSpPr>
        <p:spPr/>
        <p:txBody>
          <a:bodyPr/>
          <a:lstStyle/>
          <a:p>
            <a:r>
              <a:rPr lang="fi-FI"/>
              <a:t>Taloudellinen vaihdanta (v. 2015)</a:t>
            </a:r>
          </a:p>
        </p:txBody>
      </p:sp>
      <p:pic>
        <p:nvPicPr>
          <p:cNvPr id="2" name="Picture 3" descr="Maailmankartta, jossa jaettu maailman maat kuuteen eri tuloluokkaan.">
            <a:extLst>
              <a:ext uri="{FF2B5EF4-FFF2-40B4-BE49-F238E27FC236}">
                <a16:creationId xmlns:a16="http://schemas.microsoft.com/office/drawing/2014/main" id="{9E0647EC-E0F6-C02A-9A8B-DEAFD68E241D}"/>
              </a:ext>
            </a:extLst>
          </p:cNvPr>
          <p:cNvPicPr>
            <a:picLocks noChangeAspect="1"/>
          </p:cNvPicPr>
          <p:nvPr/>
        </p:nvPicPr>
        <p:blipFill>
          <a:blip r:embed="rId3"/>
          <a:stretch>
            <a:fillRect/>
          </a:stretch>
        </p:blipFill>
        <p:spPr>
          <a:xfrm>
            <a:off x="1058174" y="1385737"/>
            <a:ext cx="10075651" cy="4844438"/>
          </a:xfrm>
          <a:prstGeom prst="rect">
            <a:avLst/>
          </a:prstGeom>
        </p:spPr>
      </p:pic>
    </p:spTree>
    <p:extLst>
      <p:ext uri="{BB962C8B-B14F-4D97-AF65-F5344CB8AC3E}">
        <p14:creationId xmlns:p14="http://schemas.microsoft.com/office/powerpoint/2010/main" val="218061831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04FC579-9236-3778-E881-CBAE8AFFDE69}"/>
              </a:ext>
            </a:extLst>
          </p:cNvPr>
          <p:cNvSpPr>
            <a:spLocks noGrp="1"/>
          </p:cNvSpPr>
          <p:nvPr>
            <p:ph type="title"/>
          </p:nvPr>
        </p:nvSpPr>
        <p:spPr/>
        <p:txBody>
          <a:bodyPr/>
          <a:lstStyle/>
          <a:p>
            <a:r>
              <a:rPr lang="fi-FI"/>
              <a:t>EU muovistrategia (2018)</a:t>
            </a:r>
          </a:p>
        </p:txBody>
      </p:sp>
      <p:sp>
        <p:nvSpPr>
          <p:cNvPr id="3" name="Sisällön paikkamerkki 2">
            <a:extLst>
              <a:ext uri="{FF2B5EF4-FFF2-40B4-BE49-F238E27FC236}">
                <a16:creationId xmlns:a16="http://schemas.microsoft.com/office/drawing/2014/main" id="{B0709142-F271-9A8C-D28C-CF0144A90514}"/>
              </a:ext>
            </a:extLst>
          </p:cNvPr>
          <p:cNvSpPr>
            <a:spLocks noGrp="1"/>
          </p:cNvSpPr>
          <p:nvPr>
            <p:ph idx="1"/>
          </p:nvPr>
        </p:nvSpPr>
        <p:spPr>
          <a:xfrm>
            <a:off x="838200" y="1825625"/>
            <a:ext cx="9048750" cy="4351338"/>
          </a:xfrm>
        </p:spPr>
        <p:txBody>
          <a:bodyPr/>
          <a:lstStyle/>
          <a:p>
            <a:r>
              <a:rPr lang="fi-FI"/>
              <a:t>Tavoitteet:</a:t>
            </a:r>
          </a:p>
          <a:p>
            <a:pPr lvl="1"/>
            <a:r>
              <a:rPr lang="fi-FI"/>
              <a:t>Kestäviä, uudelleenkäytettäviä ja kierrätettäviä</a:t>
            </a:r>
          </a:p>
          <a:p>
            <a:pPr lvl="1"/>
            <a:r>
              <a:rPr lang="fi-FI"/>
              <a:t>Tehostetaan keräystä ja kierrätystä</a:t>
            </a:r>
          </a:p>
          <a:p>
            <a:pPr lvl="1"/>
            <a:r>
              <a:rPr lang="fi-FI"/>
              <a:t>Luodaan työpaikkoja, vähennetään riippuvuutta fossiilisista ja vähennetään </a:t>
            </a:r>
            <a:r>
              <a:rPr lang="fi-FI" err="1"/>
              <a:t>khk</a:t>
            </a:r>
            <a:r>
              <a:rPr lang="fi-FI"/>
              <a:t>-päästöjä ja roskaantumista</a:t>
            </a:r>
          </a:p>
        </p:txBody>
      </p:sp>
    </p:spTree>
    <p:extLst>
      <p:ext uri="{BB962C8B-B14F-4D97-AF65-F5344CB8AC3E}">
        <p14:creationId xmlns:p14="http://schemas.microsoft.com/office/powerpoint/2010/main" val="173627305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64C6ED5-E68C-F82B-BF62-C53A1BD38D5B}"/>
              </a:ext>
            </a:extLst>
          </p:cNvPr>
          <p:cNvSpPr>
            <a:spLocks noGrp="1"/>
          </p:cNvSpPr>
          <p:nvPr>
            <p:ph type="title"/>
          </p:nvPr>
        </p:nvSpPr>
        <p:spPr/>
        <p:txBody>
          <a:bodyPr/>
          <a:lstStyle/>
          <a:p>
            <a:r>
              <a:rPr lang="fi-FI"/>
              <a:t>SUP-direktiivi</a:t>
            </a:r>
          </a:p>
        </p:txBody>
      </p:sp>
      <p:sp>
        <p:nvSpPr>
          <p:cNvPr id="3" name="Sisällön paikkamerkki 2">
            <a:extLst>
              <a:ext uri="{FF2B5EF4-FFF2-40B4-BE49-F238E27FC236}">
                <a16:creationId xmlns:a16="http://schemas.microsoft.com/office/drawing/2014/main" id="{AB02E3C4-8604-42E0-51EB-1DF9A8EB4A75}"/>
              </a:ext>
            </a:extLst>
          </p:cNvPr>
          <p:cNvSpPr>
            <a:spLocks noGrp="1"/>
          </p:cNvSpPr>
          <p:nvPr>
            <p:ph idx="1"/>
          </p:nvPr>
        </p:nvSpPr>
        <p:spPr/>
        <p:txBody>
          <a:bodyPr>
            <a:normAutofit lnSpcReduction="10000"/>
          </a:bodyPr>
          <a:lstStyle/>
          <a:p>
            <a:r>
              <a:rPr lang="fi-FI"/>
              <a:t>Kertakäyttömuovituotteiden rajoitteet</a:t>
            </a:r>
          </a:p>
          <a:p>
            <a:r>
              <a:rPr lang="fi-FI"/>
              <a:t>Tavoitteena ehkäistä ympäristö- ja terveyshaittoja</a:t>
            </a:r>
          </a:p>
          <a:p>
            <a:r>
              <a:rPr lang="fi-FI"/>
              <a:t>Koskee elintarvikepakkauksia, joista syödään heti, kääreitä, juomapakkauksia ja –mukeja sekä muovipusseja</a:t>
            </a:r>
          </a:p>
          <a:p>
            <a:r>
              <a:rPr lang="fi-FI"/>
              <a:t>Voimaan 2021: Kiellot, merkintävaatimukset, tavoitteet käytön vähentämiseen ja PET-pullojen uusiomuovin osuuteen</a:t>
            </a:r>
          </a:p>
          <a:p>
            <a:r>
              <a:rPr lang="fi-FI"/>
              <a:t>Tuottajien maksettava siivousta</a:t>
            </a:r>
          </a:p>
          <a:p>
            <a:r>
              <a:rPr lang="fi-FI"/>
              <a:t>Korkkien pysyttävä kiinni pakkauksissa 1.7.2024</a:t>
            </a:r>
          </a:p>
        </p:txBody>
      </p:sp>
    </p:spTree>
    <p:extLst>
      <p:ext uri="{BB962C8B-B14F-4D97-AF65-F5344CB8AC3E}">
        <p14:creationId xmlns:p14="http://schemas.microsoft.com/office/powerpoint/2010/main" val="388760107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66C8F01-9143-C4A4-2588-663F0BB0C546}"/>
              </a:ext>
            </a:extLst>
          </p:cNvPr>
          <p:cNvSpPr>
            <a:spLocks noGrp="1"/>
          </p:cNvSpPr>
          <p:nvPr>
            <p:ph type="title"/>
          </p:nvPr>
        </p:nvSpPr>
        <p:spPr/>
        <p:txBody>
          <a:bodyPr/>
          <a:lstStyle/>
          <a:p>
            <a:r>
              <a:rPr lang="fi-FI"/>
              <a:t>EU:n mikromuovirajoitus</a:t>
            </a:r>
          </a:p>
        </p:txBody>
      </p:sp>
      <p:sp>
        <p:nvSpPr>
          <p:cNvPr id="3" name="Sisällön paikkamerkki 2">
            <a:extLst>
              <a:ext uri="{FF2B5EF4-FFF2-40B4-BE49-F238E27FC236}">
                <a16:creationId xmlns:a16="http://schemas.microsoft.com/office/drawing/2014/main" id="{DB1A2483-1126-3D0D-51E9-C13D5AC2A6B2}"/>
              </a:ext>
            </a:extLst>
          </p:cNvPr>
          <p:cNvSpPr>
            <a:spLocks noGrp="1"/>
          </p:cNvSpPr>
          <p:nvPr>
            <p:ph idx="1"/>
          </p:nvPr>
        </p:nvSpPr>
        <p:spPr/>
        <p:txBody>
          <a:bodyPr/>
          <a:lstStyle/>
          <a:p>
            <a:r>
              <a:rPr lang="fi-FI"/>
              <a:t>Komission ehdotus hyväksyttiin keväällä 2023</a:t>
            </a:r>
          </a:p>
          <a:p>
            <a:r>
              <a:rPr lang="fi-FI"/>
              <a:t>Kielletään tarkoituksella lisätyt polymeeripartikkelit mm. muovirakeet kosmetiikassa ja kumirouhe tekonurmikentillä (8 vuoden siirtymäaika)</a:t>
            </a:r>
          </a:p>
          <a:p>
            <a:r>
              <a:rPr lang="fi-FI"/>
              <a:t>Arvioidaan vähentävän mikromuovipäästöjä 500 000 tonnilla 20 vuoden aikana</a:t>
            </a:r>
          </a:p>
        </p:txBody>
      </p:sp>
    </p:spTree>
    <p:extLst>
      <p:ext uri="{BB962C8B-B14F-4D97-AF65-F5344CB8AC3E}">
        <p14:creationId xmlns:p14="http://schemas.microsoft.com/office/powerpoint/2010/main" val="108037152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FEE2A58-8839-61E7-7C2A-5BAA658D7C2C}"/>
              </a:ext>
            </a:extLst>
          </p:cNvPr>
          <p:cNvSpPr>
            <a:spLocks noGrp="1"/>
          </p:cNvSpPr>
          <p:nvPr>
            <p:ph type="title"/>
          </p:nvPr>
        </p:nvSpPr>
        <p:spPr/>
        <p:txBody>
          <a:bodyPr/>
          <a:lstStyle/>
          <a:p>
            <a:r>
              <a:rPr lang="fi-FI"/>
              <a:t>Biomuovit</a:t>
            </a:r>
          </a:p>
        </p:txBody>
      </p:sp>
      <p:sp>
        <p:nvSpPr>
          <p:cNvPr id="3" name="Sisällön paikkamerkki 2">
            <a:extLst>
              <a:ext uri="{FF2B5EF4-FFF2-40B4-BE49-F238E27FC236}">
                <a16:creationId xmlns:a16="http://schemas.microsoft.com/office/drawing/2014/main" id="{048363C5-5CD6-976F-1CFD-BCC5C2561227}"/>
              </a:ext>
            </a:extLst>
          </p:cNvPr>
          <p:cNvSpPr>
            <a:spLocks noGrp="1"/>
          </p:cNvSpPr>
          <p:nvPr>
            <p:ph idx="1"/>
          </p:nvPr>
        </p:nvSpPr>
        <p:spPr/>
        <p:txBody>
          <a:bodyPr/>
          <a:lstStyle/>
          <a:p>
            <a:r>
              <a:rPr lang="fi-FI"/>
              <a:t>1-2 % muovin raaka-aineista on biopohjaisia</a:t>
            </a:r>
          </a:p>
          <a:p>
            <a:r>
              <a:rPr lang="fi-FI"/>
              <a:t>Raaka-aine esim. sokeriruoko, maissi, selluloosa, tärkkelys…</a:t>
            </a:r>
          </a:p>
          <a:p>
            <a:r>
              <a:rPr lang="fi-FI"/>
              <a:t>Biohajoava muovi hajoaa otollisissa olosuhteissa (C02, vesi, biomassa)</a:t>
            </a:r>
          </a:p>
          <a:p>
            <a:pPr lvl="1"/>
            <a:r>
              <a:rPr lang="fi-FI"/>
              <a:t>huom. lajittelu sekajätteeseen, ei voida kierrättää</a:t>
            </a:r>
          </a:p>
          <a:p>
            <a:r>
              <a:rPr lang="fi-FI"/>
              <a:t>Biopohjainen muovi ≠ biohajoava muovi</a:t>
            </a:r>
          </a:p>
        </p:txBody>
      </p:sp>
    </p:spTree>
    <p:extLst>
      <p:ext uri="{BB962C8B-B14F-4D97-AF65-F5344CB8AC3E}">
        <p14:creationId xmlns:p14="http://schemas.microsoft.com/office/powerpoint/2010/main" val="207451499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DC78D12-58FD-2791-2305-17B5DEB61893}"/>
              </a:ext>
            </a:extLst>
          </p:cNvPr>
          <p:cNvSpPr>
            <a:spLocks noGrp="1"/>
          </p:cNvSpPr>
          <p:nvPr>
            <p:ph type="title"/>
          </p:nvPr>
        </p:nvSpPr>
        <p:spPr/>
        <p:txBody>
          <a:bodyPr/>
          <a:lstStyle/>
          <a:p>
            <a:r>
              <a:rPr lang="fi-FI"/>
              <a:t>Muovin kierrätys</a:t>
            </a:r>
          </a:p>
        </p:txBody>
      </p:sp>
      <p:sp>
        <p:nvSpPr>
          <p:cNvPr id="3" name="Sisällön paikkamerkki 2">
            <a:extLst>
              <a:ext uri="{FF2B5EF4-FFF2-40B4-BE49-F238E27FC236}">
                <a16:creationId xmlns:a16="http://schemas.microsoft.com/office/drawing/2014/main" id="{F16CD65E-D755-F60A-02FD-7C66BBB5E45A}"/>
              </a:ext>
            </a:extLst>
          </p:cNvPr>
          <p:cNvSpPr>
            <a:spLocks noGrp="1"/>
          </p:cNvSpPr>
          <p:nvPr>
            <p:ph idx="1"/>
          </p:nvPr>
        </p:nvSpPr>
        <p:spPr/>
        <p:txBody>
          <a:bodyPr>
            <a:normAutofit/>
          </a:bodyPr>
          <a:lstStyle/>
          <a:p>
            <a:r>
              <a:rPr lang="fi-FI"/>
              <a:t>Muovijätettä syntyy 30 miljoonaa tonnia (EU27+3), josta noin kolmannes kierrätetään</a:t>
            </a:r>
          </a:p>
          <a:p>
            <a:r>
              <a:rPr lang="fi-FI"/>
              <a:t>Suomessa muovin kierrätys on muuhun EU:hun verrattuna heikkoa</a:t>
            </a:r>
          </a:p>
          <a:p>
            <a:pPr lvl="1"/>
            <a:r>
              <a:rPr lang="fi-FI"/>
              <a:t>Muovijätettä erilliskerättiin 100 000 tonnia, josta puolet kierrätettiin (laatu huonoa)</a:t>
            </a:r>
          </a:p>
          <a:p>
            <a:r>
              <a:rPr lang="fi-FI"/>
              <a:t>Laadukas PET-muovi kiertää hyvin ja olisi tärkeä pitää elintarvikekelpoisen muovin kierto suljettuna</a:t>
            </a:r>
          </a:p>
        </p:txBody>
      </p:sp>
    </p:spTree>
    <p:extLst>
      <p:ext uri="{BB962C8B-B14F-4D97-AF65-F5344CB8AC3E}">
        <p14:creationId xmlns:p14="http://schemas.microsoft.com/office/powerpoint/2010/main" val="306577384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1726325-33D5-3199-F5A4-B1ED299BA2BB}"/>
              </a:ext>
            </a:extLst>
          </p:cNvPr>
          <p:cNvSpPr>
            <a:spLocks noGrp="1"/>
          </p:cNvSpPr>
          <p:nvPr>
            <p:ph type="title"/>
          </p:nvPr>
        </p:nvSpPr>
        <p:spPr/>
        <p:txBody>
          <a:bodyPr/>
          <a:lstStyle/>
          <a:p>
            <a:r>
              <a:rPr lang="fi-FI"/>
              <a:t>Lähteet ja lisätietoa, kiertotaloudesta ratkaisuja muoviongelmiin</a:t>
            </a:r>
          </a:p>
        </p:txBody>
      </p:sp>
      <p:sp>
        <p:nvSpPr>
          <p:cNvPr id="3" name="Sisällön paikkamerkki 2">
            <a:extLst>
              <a:ext uri="{FF2B5EF4-FFF2-40B4-BE49-F238E27FC236}">
                <a16:creationId xmlns:a16="http://schemas.microsoft.com/office/drawing/2014/main" id="{C665ACD5-A8FC-4FFD-3852-E3752322ABAB}"/>
              </a:ext>
            </a:extLst>
          </p:cNvPr>
          <p:cNvSpPr>
            <a:spLocks noGrp="1"/>
          </p:cNvSpPr>
          <p:nvPr>
            <p:ph idx="1"/>
          </p:nvPr>
        </p:nvSpPr>
        <p:spPr/>
        <p:txBody>
          <a:bodyPr>
            <a:normAutofit fontScale="77500" lnSpcReduction="20000"/>
          </a:bodyPr>
          <a:lstStyle/>
          <a:p>
            <a:r>
              <a:rPr lang="fi-FI"/>
              <a:t>EU komissio: Muovistrategia 2018 </a:t>
            </a:r>
            <a:r>
              <a:rPr lang="fi-FI">
                <a:hlinkClick r:id="rId2"/>
              </a:rPr>
              <a:t>https://eur-lex.europa.eu/legal-content/FI/TXT/HTML/?uri=CELEX:52018DC0028&amp;from=CS</a:t>
            </a:r>
            <a:endParaRPr lang="fi-FI"/>
          </a:p>
          <a:p>
            <a:endParaRPr lang="fi-FI"/>
          </a:p>
          <a:p>
            <a:r>
              <a:rPr lang="fi-FI"/>
              <a:t>EU: </a:t>
            </a:r>
            <a:r>
              <a:rPr lang="fi-FI" b="0" i="0" u="none" strike="noStrike">
                <a:solidFill>
                  <a:srgbClr val="1E1E1F"/>
                </a:solidFill>
                <a:effectLst/>
                <a:latin typeface="inherit"/>
              </a:rPr>
              <a:t>Muovijäte ja kierrätys EU:ssa</a:t>
            </a:r>
            <a:r>
              <a:rPr lang="fi-FI">
                <a:solidFill>
                  <a:srgbClr val="1E1E1F"/>
                </a:solidFill>
                <a:latin typeface="Georgia" panose="02040502050405020303" pitchFamily="18" charset="0"/>
              </a:rPr>
              <a:t> </a:t>
            </a:r>
            <a:r>
              <a:rPr lang="fi-FI">
                <a:solidFill>
                  <a:srgbClr val="1E1E1F"/>
                </a:solidFill>
                <a:latin typeface="Georgia" panose="02040502050405020303" pitchFamily="18" charset="0"/>
                <a:hlinkClick r:id="rId3"/>
              </a:rPr>
              <a:t>https://www.europarl.europa.eu/news/fi/headlines/society/20181212STO21610/muovijate-ja-kierratys-eu-ssa</a:t>
            </a:r>
            <a:endParaRPr lang="fi-FI">
              <a:solidFill>
                <a:srgbClr val="1E1E1F"/>
              </a:solidFill>
              <a:latin typeface="Georgia" panose="02040502050405020303" pitchFamily="18" charset="0"/>
            </a:endParaRPr>
          </a:p>
          <a:p>
            <a:r>
              <a:rPr lang="fi-FI" err="1">
                <a:solidFill>
                  <a:srgbClr val="1E1E1F"/>
                </a:solidFill>
                <a:latin typeface="Georgia" panose="02040502050405020303" pitchFamily="18" charset="0"/>
              </a:rPr>
              <a:t>Plastics</a:t>
            </a:r>
            <a:r>
              <a:rPr lang="fi-FI">
                <a:solidFill>
                  <a:srgbClr val="1E1E1F"/>
                </a:solidFill>
                <a:latin typeface="Georgia" panose="02040502050405020303" pitchFamily="18" charset="0"/>
              </a:rPr>
              <a:t> Europe </a:t>
            </a:r>
            <a:r>
              <a:rPr lang="fi-FI" err="1">
                <a:solidFill>
                  <a:srgbClr val="1E1E1F"/>
                </a:solidFill>
                <a:latin typeface="Georgia" panose="02040502050405020303" pitchFamily="18" charset="0"/>
              </a:rPr>
              <a:t>Plastics</a:t>
            </a:r>
            <a:r>
              <a:rPr lang="fi-FI">
                <a:solidFill>
                  <a:srgbClr val="1E1E1F"/>
                </a:solidFill>
                <a:latin typeface="Georgia" panose="02040502050405020303" pitchFamily="18" charset="0"/>
              </a:rPr>
              <a:t> </a:t>
            </a:r>
            <a:r>
              <a:rPr lang="fi-FI" err="1">
                <a:solidFill>
                  <a:srgbClr val="1E1E1F"/>
                </a:solidFill>
                <a:latin typeface="Georgia" panose="02040502050405020303" pitchFamily="18" charset="0"/>
              </a:rPr>
              <a:t>the</a:t>
            </a:r>
            <a:r>
              <a:rPr lang="fi-FI">
                <a:solidFill>
                  <a:srgbClr val="1E1E1F"/>
                </a:solidFill>
                <a:latin typeface="Georgia" panose="02040502050405020303" pitchFamily="18" charset="0"/>
              </a:rPr>
              <a:t> </a:t>
            </a:r>
            <a:r>
              <a:rPr lang="fi-FI" err="1">
                <a:solidFill>
                  <a:srgbClr val="1E1E1F"/>
                </a:solidFill>
                <a:latin typeface="Georgia" panose="02040502050405020303" pitchFamily="18" charset="0"/>
              </a:rPr>
              <a:t>facts</a:t>
            </a:r>
            <a:r>
              <a:rPr lang="fi-FI">
                <a:solidFill>
                  <a:srgbClr val="1E1E1F"/>
                </a:solidFill>
                <a:latin typeface="Georgia" panose="02040502050405020303" pitchFamily="18" charset="0"/>
              </a:rPr>
              <a:t> 2022: </a:t>
            </a:r>
            <a:r>
              <a:rPr lang="fi-FI">
                <a:solidFill>
                  <a:srgbClr val="1E1E1F"/>
                </a:solidFill>
                <a:latin typeface="Georgia" panose="02040502050405020303" pitchFamily="18" charset="0"/>
                <a:hlinkClick r:id="rId4"/>
              </a:rPr>
              <a:t>https://plasticseurope.org/knowledge-hub/plastics-the-facts-2022/</a:t>
            </a:r>
            <a:endParaRPr lang="fi-FI">
              <a:solidFill>
                <a:srgbClr val="1E1E1F"/>
              </a:solidFill>
              <a:latin typeface="Georgia" panose="02040502050405020303" pitchFamily="18" charset="0"/>
            </a:endParaRPr>
          </a:p>
          <a:p>
            <a:r>
              <a:rPr lang="fi-FI"/>
              <a:t>Uusiomuovi: SUP-ei-SUP –listaus, (versio 22.9.2022) </a:t>
            </a:r>
            <a:r>
              <a:rPr lang="fi-FI">
                <a:hlinkClick r:id="rId5"/>
              </a:rPr>
              <a:t>https://uusiomuovi.fi/tuottajavastuu/tuottajavastuulainsaadanto/sup-lainsaadanto/</a:t>
            </a:r>
            <a:endParaRPr lang="fi-FI"/>
          </a:p>
          <a:p>
            <a:r>
              <a:rPr lang="fi-FI"/>
              <a:t>YM: </a:t>
            </a:r>
            <a:r>
              <a:rPr lang="fi-FI">
                <a:hlinkClick r:id="rId6"/>
              </a:rPr>
              <a:t>Muovitiekartta.fi</a:t>
            </a:r>
            <a:endParaRPr lang="fi-FI"/>
          </a:p>
        </p:txBody>
      </p:sp>
    </p:spTree>
    <p:extLst>
      <p:ext uri="{BB962C8B-B14F-4D97-AF65-F5344CB8AC3E}">
        <p14:creationId xmlns:p14="http://schemas.microsoft.com/office/powerpoint/2010/main" val="293768209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p:txBody>
          <a:bodyPr/>
          <a:lstStyle/>
          <a:p>
            <a:r>
              <a:rPr lang="fi-FI"/>
              <a:t>Kierrätysraaka-aineiden haasteet</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p:txBody>
          <a:bodyPr>
            <a:normAutofit/>
          </a:bodyPr>
          <a:lstStyle/>
          <a:p>
            <a:r>
              <a:rPr lang="fi-FI"/>
              <a:t>Päivi Kosunen</a:t>
            </a:r>
          </a:p>
        </p:txBody>
      </p:sp>
    </p:spTree>
    <p:extLst>
      <p:ext uri="{BB962C8B-B14F-4D97-AF65-F5344CB8AC3E}">
        <p14:creationId xmlns:p14="http://schemas.microsoft.com/office/powerpoint/2010/main" val="221416766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https://m3.jyu.fi/jyumv/ohjelmat/science/muut/polku-2.0/miten-siirtya-kiertotalouteen-verkkototeutus/recording-14-07-2023-12.17</a:t>
            </a:r>
            <a:r>
              <a:rPr lang="en-US" dirty="0">
                <a:ea typeface="+mj-lt"/>
                <a:cs typeface="+mj-lt"/>
              </a:rPr>
              <a:t> </a:t>
            </a:r>
            <a:endParaRPr lang="en-US"/>
          </a:p>
        </p:txBody>
      </p:sp>
    </p:spTree>
    <p:extLst>
      <p:ext uri="{BB962C8B-B14F-4D97-AF65-F5344CB8AC3E}">
        <p14:creationId xmlns:p14="http://schemas.microsoft.com/office/powerpoint/2010/main" val="3924663796"/>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29C078C-448F-61E6-7B2D-E1DA35869C35}"/>
              </a:ext>
            </a:extLst>
          </p:cNvPr>
          <p:cNvSpPr>
            <a:spLocks noGrp="1"/>
          </p:cNvSpPr>
          <p:nvPr>
            <p:ph type="title"/>
          </p:nvPr>
        </p:nvSpPr>
        <p:spPr/>
        <p:txBody>
          <a:bodyPr/>
          <a:lstStyle/>
          <a:p>
            <a:r>
              <a:rPr lang="fi-FI"/>
              <a:t>Kierrätysraaka-aine</a:t>
            </a:r>
          </a:p>
        </p:txBody>
      </p:sp>
      <p:sp>
        <p:nvSpPr>
          <p:cNvPr id="5" name="Sisällön paikkamerkki 4">
            <a:extLst>
              <a:ext uri="{FF2B5EF4-FFF2-40B4-BE49-F238E27FC236}">
                <a16:creationId xmlns:a16="http://schemas.microsoft.com/office/drawing/2014/main" id="{D4486A3D-3312-02C8-91FD-06ADE3004BB7}"/>
              </a:ext>
            </a:extLst>
          </p:cNvPr>
          <p:cNvSpPr>
            <a:spLocks noGrp="1"/>
          </p:cNvSpPr>
          <p:nvPr>
            <p:ph idx="1"/>
          </p:nvPr>
        </p:nvSpPr>
        <p:spPr>
          <a:xfrm>
            <a:off x="838200" y="1825625"/>
            <a:ext cx="8805530" cy="4351338"/>
          </a:xfrm>
        </p:spPr>
        <p:txBody>
          <a:bodyPr/>
          <a:lstStyle/>
          <a:p>
            <a:r>
              <a:rPr lang="fi-FI"/>
              <a:t>Uusioraaka-aine, kierrätetty raaka-aine, kierrätysmateriaali</a:t>
            </a:r>
          </a:p>
          <a:p>
            <a:r>
              <a:rPr lang="fi-FI"/>
              <a:t>Ei-neitseellinen raaka-aine; luonnonvara, joka on ollut käytössä aiemminkin joko vastaavassa tai toisessa tuotteessa</a:t>
            </a:r>
          </a:p>
          <a:p>
            <a:r>
              <a:rPr lang="fi-FI"/>
              <a:t>Tavoitteena vähentää luonnonvarojen käyttöä</a:t>
            </a:r>
          </a:p>
          <a:p>
            <a:pPr lvl="1"/>
            <a:r>
              <a:rPr lang="fi-FI"/>
              <a:t>Samalla vähennetään ilmastopäästöjä ja pidetään raaka-aineiseen sitoutunut arvo talouden kierrossa</a:t>
            </a:r>
          </a:p>
        </p:txBody>
      </p:sp>
      <p:pic>
        <p:nvPicPr>
          <p:cNvPr id="3" name="Kuva 2" descr="Kierrätys tasaisella täytöllä">
            <a:extLst>
              <a:ext uri="{FF2B5EF4-FFF2-40B4-BE49-F238E27FC236}">
                <a16:creationId xmlns:a16="http://schemas.microsoft.com/office/drawing/2014/main" id="{25413452-E107-62BE-ADA1-EBB2B88E21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34009" y="4311133"/>
            <a:ext cx="1577975" cy="1577975"/>
          </a:xfrm>
          <a:prstGeom prst="rect">
            <a:avLst/>
          </a:prstGeom>
        </p:spPr>
      </p:pic>
    </p:spTree>
    <p:extLst>
      <p:ext uri="{BB962C8B-B14F-4D97-AF65-F5344CB8AC3E}">
        <p14:creationId xmlns:p14="http://schemas.microsoft.com/office/powerpoint/2010/main" val="276951830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FD3C16C-7087-F33E-FA76-10813232297A}"/>
              </a:ext>
            </a:extLst>
          </p:cNvPr>
          <p:cNvSpPr>
            <a:spLocks noGrp="1"/>
          </p:cNvSpPr>
          <p:nvPr>
            <p:ph type="title"/>
          </p:nvPr>
        </p:nvSpPr>
        <p:spPr/>
        <p:txBody>
          <a:bodyPr/>
          <a:lstStyle/>
          <a:p>
            <a:r>
              <a:rPr lang="fi-FI"/>
              <a:t>Biopohjainen raaka-aine</a:t>
            </a:r>
          </a:p>
        </p:txBody>
      </p:sp>
      <p:sp>
        <p:nvSpPr>
          <p:cNvPr id="3" name="Sisällön paikkamerkki 2">
            <a:extLst>
              <a:ext uri="{FF2B5EF4-FFF2-40B4-BE49-F238E27FC236}">
                <a16:creationId xmlns:a16="http://schemas.microsoft.com/office/drawing/2014/main" id="{C338903A-AEE5-9696-FD0C-0220A89581A5}"/>
              </a:ext>
            </a:extLst>
          </p:cNvPr>
          <p:cNvSpPr>
            <a:spLocks noGrp="1"/>
          </p:cNvSpPr>
          <p:nvPr>
            <p:ph idx="1"/>
          </p:nvPr>
        </p:nvSpPr>
        <p:spPr>
          <a:xfrm>
            <a:off x="838200" y="1825625"/>
            <a:ext cx="9007549" cy="4351338"/>
          </a:xfrm>
        </p:spPr>
        <p:txBody>
          <a:bodyPr>
            <a:normAutofit/>
          </a:bodyPr>
          <a:lstStyle/>
          <a:p>
            <a:r>
              <a:rPr lang="fi-FI"/>
              <a:t>Uusiutuva raaka-aine</a:t>
            </a:r>
          </a:p>
          <a:p>
            <a:r>
              <a:rPr lang="fi-FI"/>
              <a:t>Tavoitteena vähentää uusiutumattomien luonnonvarojen käyttöä</a:t>
            </a:r>
          </a:p>
          <a:p>
            <a:r>
              <a:rPr lang="fi-FI"/>
              <a:t>Kysymyksiä</a:t>
            </a:r>
          </a:p>
          <a:p>
            <a:pPr lvl="1"/>
            <a:r>
              <a:rPr lang="fi-FI"/>
              <a:t>Syrjäyttääkö ruoantuotantoa?</a:t>
            </a:r>
          </a:p>
          <a:p>
            <a:pPr lvl="1"/>
            <a:r>
              <a:rPr lang="fi-FI"/>
              <a:t>Ovat tuotteet pitkäikäisiä?</a:t>
            </a:r>
          </a:p>
          <a:p>
            <a:pPr lvl="1"/>
            <a:r>
              <a:rPr lang="fi-FI"/>
              <a:t>Ympäristövaikutukset koko elinkaaren ajalta</a:t>
            </a:r>
          </a:p>
          <a:p>
            <a:pPr lvl="1"/>
            <a:r>
              <a:rPr lang="fi-FI"/>
              <a:t>Kierrätettävyys</a:t>
            </a:r>
          </a:p>
          <a:p>
            <a:pPr lvl="1"/>
            <a:r>
              <a:rPr lang="fi-FI"/>
              <a:t>Biopohjaisuus vs. biohajoavuus</a:t>
            </a:r>
          </a:p>
        </p:txBody>
      </p:sp>
    </p:spTree>
    <p:extLst>
      <p:ext uri="{BB962C8B-B14F-4D97-AF65-F5344CB8AC3E}">
        <p14:creationId xmlns:p14="http://schemas.microsoft.com/office/powerpoint/2010/main" val="1162834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5">
            <a:extLst>
              <a:ext uri="{FF2B5EF4-FFF2-40B4-BE49-F238E27FC236}">
                <a16:creationId xmlns:a16="http://schemas.microsoft.com/office/drawing/2014/main" id="{74026FCD-C5F6-CEF2-A0BE-0BBBDA673109}"/>
              </a:ext>
            </a:extLst>
          </p:cNvPr>
          <p:cNvSpPr txBox="1">
            <a:spLocks noGrp="1"/>
          </p:cNvSpPr>
          <p:nvPr>
            <p:ph type="title"/>
          </p:nvPr>
        </p:nvSpPr>
        <p:spPr>
          <a:xfrm>
            <a:off x="838200" y="365125"/>
            <a:ext cx="10515600" cy="1325563"/>
          </a:xfrm>
        </p:spPr>
        <p:txBody>
          <a:bodyPr/>
          <a:lstStyle/>
          <a:p>
            <a:r>
              <a:rPr lang="fi-FI"/>
              <a:t>(Piilo)materiaalin vaihdanta </a:t>
            </a:r>
          </a:p>
        </p:txBody>
      </p:sp>
      <p:pic>
        <p:nvPicPr>
          <p:cNvPr id="3" name="Picture 3" descr="Maailman materiavirrat eri tuluoluokkien maiden sisällä ja välillä. Materiaa kulutetaan eniten Kiinassa ja korkean tulotason maissa.">
            <a:extLst>
              <a:ext uri="{FF2B5EF4-FFF2-40B4-BE49-F238E27FC236}">
                <a16:creationId xmlns:a16="http://schemas.microsoft.com/office/drawing/2014/main" id="{384B2E0D-5D67-E887-6695-52D6B6F761FD}"/>
              </a:ext>
            </a:extLst>
          </p:cNvPr>
          <p:cNvPicPr>
            <a:picLocks noChangeAspect="1"/>
          </p:cNvPicPr>
          <p:nvPr/>
        </p:nvPicPr>
        <p:blipFill rotWithShape="1">
          <a:blip r:embed="rId3"/>
          <a:srcRect r="50894" b="67077"/>
          <a:stretch/>
        </p:blipFill>
        <p:spPr>
          <a:xfrm>
            <a:off x="1793694" y="1293661"/>
            <a:ext cx="8604612" cy="4979172"/>
          </a:xfrm>
          <a:prstGeom prst="rect">
            <a:avLst/>
          </a:prstGeom>
        </p:spPr>
      </p:pic>
      <p:sp>
        <p:nvSpPr>
          <p:cNvPr id="6" name="Rectangle 5">
            <a:extLst>
              <a:ext uri="{FF2B5EF4-FFF2-40B4-BE49-F238E27FC236}">
                <a16:creationId xmlns:a16="http://schemas.microsoft.com/office/drawing/2014/main" id="{43E70D4C-B134-7FD4-995E-F6DE43020C24}"/>
              </a:ext>
              <a:ext uri="{C183D7F6-B498-43B3-948B-1728B52AA6E4}">
                <adec:decorative xmlns:adec="http://schemas.microsoft.com/office/drawing/2017/decorative" val="1"/>
              </a:ext>
            </a:extLst>
          </p:cNvPr>
          <p:cNvSpPr/>
          <p:nvPr/>
        </p:nvSpPr>
        <p:spPr>
          <a:xfrm>
            <a:off x="3235941" y="1454401"/>
            <a:ext cx="6981372" cy="599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FD900C72-4D4E-D476-92B7-54D19B48D512}"/>
              </a:ext>
            </a:extLst>
          </p:cNvPr>
          <p:cNvSpPr txBox="1"/>
          <p:nvPr/>
        </p:nvSpPr>
        <p:spPr>
          <a:xfrm>
            <a:off x="5090150" y="1332745"/>
            <a:ext cx="1851179"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i="1" err="1">
                <a:cs typeface="Calibri"/>
              </a:rPr>
              <a:t>Tuottajat</a:t>
            </a:r>
            <a:endParaRPr lang="en-US" sz="2000" i="1">
              <a:cs typeface="Calibri"/>
            </a:endParaRPr>
          </a:p>
        </p:txBody>
      </p:sp>
      <p:sp>
        <p:nvSpPr>
          <p:cNvPr id="4" name="TextBox 3">
            <a:extLst>
              <a:ext uri="{FF2B5EF4-FFF2-40B4-BE49-F238E27FC236}">
                <a16:creationId xmlns:a16="http://schemas.microsoft.com/office/drawing/2014/main" id="{2A53974F-BCD4-49B3-4AAE-A7386B1E488F}"/>
              </a:ext>
            </a:extLst>
          </p:cNvPr>
          <p:cNvSpPr txBox="1"/>
          <p:nvPr/>
        </p:nvSpPr>
        <p:spPr>
          <a:xfrm>
            <a:off x="3575026" y="165459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Ko</a:t>
            </a:r>
            <a:endParaRPr lang="en-US" sz="2000">
              <a:cs typeface="Calibri"/>
            </a:endParaRPr>
          </a:p>
        </p:txBody>
      </p:sp>
      <p:sp>
        <p:nvSpPr>
          <p:cNvPr id="9" name="TextBox 8">
            <a:extLst>
              <a:ext uri="{FF2B5EF4-FFF2-40B4-BE49-F238E27FC236}">
                <a16:creationId xmlns:a16="http://schemas.microsoft.com/office/drawing/2014/main" id="{7169583A-EE86-9032-2A97-599A53BD84D4}"/>
              </a:ext>
            </a:extLst>
          </p:cNvPr>
          <p:cNvSpPr txBox="1"/>
          <p:nvPr/>
        </p:nvSpPr>
        <p:spPr>
          <a:xfrm>
            <a:off x="4919912" y="1650803"/>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YKe</a:t>
            </a:r>
            <a:endParaRPr lang="en-US" sz="2000">
              <a:cs typeface="Calibri"/>
            </a:endParaRPr>
          </a:p>
        </p:txBody>
      </p:sp>
      <p:sp>
        <p:nvSpPr>
          <p:cNvPr id="10" name="TextBox 9">
            <a:extLst>
              <a:ext uri="{FF2B5EF4-FFF2-40B4-BE49-F238E27FC236}">
                <a16:creationId xmlns:a16="http://schemas.microsoft.com/office/drawing/2014/main" id="{A79919A4-AEB4-7803-9FA1-03E15530B7CD}"/>
              </a:ext>
            </a:extLst>
          </p:cNvPr>
          <p:cNvSpPr txBox="1"/>
          <p:nvPr/>
        </p:nvSpPr>
        <p:spPr>
          <a:xfrm>
            <a:off x="6584111" y="165459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Kiina</a:t>
            </a:r>
            <a:endParaRPr lang="en-US" sz="2000">
              <a:cs typeface="Calibri"/>
            </a:endParaRPr>
          </a:p>
        </p:txBody>
      </p:sp>
      <p:sp>
        <p:nvSpPr>
          <p:cNvPr id="11" name="TextBox 10">
            <a:extLst>
              <a:ext uri="{FF2B5EF4-FFF2-40B4-BE49-F238E27FC236}">
                <a16:creationId xmlns:a16="http://schemas.microsoft.com/office/drawing/2014/main" id="{E8F1B1A5-4D5D-FA0E-E87E-ED169D36B854}"/>
              </a:ext>
            </a:extLst>
          </p:cNvPr>
          <p:cNvSpPr txBox="1"/>
          <p:nvPr/>
        </p:nvSpPr>
        <p:spPr>
          <a:xfrm>
            <a:off x="8041797" y="1654662"/>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AKe</a:t>
            </a:r>
            <a:endParaRPr lang="en-US" sz="2000">
              <a:cs typeface="Calibri"/>
            </a:endParaRPr>
          </a:p>
        </p:txBody>
      </p:sp>
      <p:sp>
        <p:nvSpPr>
          <p:cNvPr id="12" name="TextBox 11">
            <a:extLst>
              <a:ext uri="{FF2B5EF4-FFF2-40B4-BE49-F238E27FC236}">
                <a16:creationId xmlns:a16="http://schemas.microsoft.com/office/drawing/2014/main" id="{B2DB63A4-1599-4C9E-31DC-88C71F34A57D}"/>
              </a:ext>
            </a:extLst>
          </p:cNvPr>
          <p:cNvSpPr txBox="1"/>
          <p:nvPr/>
        </p:nvSpPr>
        <p:spPr>
          <a:xfrm>
            <a:off x="8698569" y="165459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In</a:t>
            </a:r>
            <a:endParaRPr lang="en-US" sz="2000">
              <a:cs typeface="Calibri"/>
            </a:endParaRPr>
          </a:p>
        </p:txBody>
      </p:sp>
      <p:sp>
        <p:nvSpPr>
          <p:cNvPr id="13" name="TextBox 12">
            <a:extLst>
              <a:ext uri="{FF2B5EF4-FFF2-40B4-BE49-F238E27FC236}">
                <a16:creationId xmlns:a16="http://schemas.microsoft.com/office/drawing/2014/main" id="{9FE6B6C5-E942-9F1A-0C98-07BEE5F9D159}"/>
              </a:ext>
            </a:extLst>
          </p:cNvPr>
          <p:cNvSpPr txBox="1"/>
          <p:nvPr/>
        </p:nvSpPr>
        <p:spPr>
          <a:xfrm>
            <a:off x="9199312" y="165459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Ma</a:t>
            </a:r>
            <a:endParaRPr lang="en-US" sz="2000">
              <a:cs typeface="Calibri"/>
            </a:endParaRPr>
          </a:p>
        </p:txBody>
      </p:sp>
      <p:sp>
        <p:nvSpPr>
          <p:cNvPr id="14" name="Rectangle 13">
            <a:extLst>
              <a:ext uri="{FF2B5EF4-FFF2-40B4-BE49-F238E27FC236}">
                <a16:creationId xmlns:a16="http://schemas.microsoft.com/office/drawing/2014/main" id="{C147CA6D-D64E-4850-84BE-8DA43406A6F7}"/>
              </a:ext>
              <a:ext uri="{C183D7F6-B498-43B3-948B-1728B52AA6E4}">
                <adec:decorative xmlns:adec="http://schemas.microsoft.com/office/drawing/2017/decorative" val="1"/>
              </a:ext>
            </a:extLst>
          </p:cNvPr>
          <p:cNvSpPr/>
          <p:nvPr/>
        </p:nvSpPr>
        <p:spPr>
          <a:xfrm>
            <a:off x="3243199" y="5511147"/>
            <a:ext cx="6981372" cy="599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20C1517C-106C-B80A-5E24-8CC02947EECC}"/>
              </a:ext>
            </a:extLst>
          </p:cNvPr>
          <p:cNvSpPr txBox="1"/>
          <p:nvPr/>
        </p:nvSpPr>
        <p:spPr>
          <a:xfrm>
            <a:off x="3770970" y="5522658"/>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Ko</a:t>
            </a:r>
            <a:endParaRPr lang="en-US" sz="2000">
              <a:cs typeface="Calibri"/>
            </a:endParaRPr>
          </a:p>
        </p:txBody>
      </p:sp>
      <p:sp>
        <p:nvSpPr>
          <p:cNvPr id="16" name="TextBox 15">
            <a:extLst>
              <a:ext uri="{FF2B5EF4-FFF2-40B4-BE49-F238E27FC236}">
                <a16:creationId xmlns:a16="http://schemas.microsoft.com/office/drawing/2014/main" id="{5FF7E71C-0863-7105-2CCC-EE5E84102F10}"/>
              </a:ext>
            </a:extLst>
          </p:cNvPr>
          <p:cNvSpPr txBox="1"/>
          <p:nvPr/>
        </p:nvSpPr>
        <p:spPr>
          <a:xfrm>
            <a:off x="5391626" y="5518867"/>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YKe</a:t>
            </a:r>
            <a:endParaRPr lang="en-US" sz="2000">
              <a:cs typeface="Calibri"/>
            </a:endParaRPr>
          </a:p>
        </p:txBody>
      </p:sp>
      <p:sp>
        <p:nvSpPr>
          <p:cNvPr id="17" name="TextBox 16">
            <a:extLst>
              <a:ext uri="{FF2B5EF4-FFF2-40B4-BE49-F238E27FC236}">
                <a16:creationId xmlns:a16="http://schemas.microsoft.com/office/drawing/2014/main" id="{5C43D9F2-7B0D-E165-56FA-B098D52BFB3C}"/>
              </a:ext>
            </a:extLst>
          </p:cNvPr>
          <p:cNvSpPr txBox="1"/>
          <p:nvPr/>
        </p:nvSpPr>
        <p:spPr>
          <a:xfrm>
            <a:off x="6881655" y="5522658"/>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Kiina</a:t>
            </a:r>
            <a:endParaRPr lang="en-US" sz="2000">
              <a:cs typeface="Calibri"/>
            </a:endParaRPr>
          </a:p>
        </p:txBody>
      </p:sp>
      <p:sp>
        <p:nvSpPr>
          <p:cNvPr id="18" name="TextBox 17">
            <a:extLst>
              <a:ext uri="{FF2B5EF4-FFF2-40B4-BE49-F238E27FC236}">
                <a16:creationId xmlns:a16="http://schemas.microsoft.com/office/drawing/2014/main" id="{EDA905D8-93C5-FAD3-128D-07B200F1B7F4}"/>
              </a:ext>
            </a:extLst>
          </p:cNvPr>
          <p:cNvSpPr txBox="1"/>
          <p:nvPr/>
        </p:nvSpPr>
        <p:spPr>
          <a:xfrm>
            <a:off x="8208711" y="5522726"/>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AKe</a:t>
            </a:r>
            <a:endParaRPr lang="en-US" sz="2000">
              <a:cs typeface="Calibri"/>
            </a:endParaRPr>
          </a:p>
        </p:txBody>
      </p:sp>
      <p:sp>
        <p:nvSpPr>
          <p:cNvPr id="19" name="TextBox 18">
            <a:extLst>
              <a:ext uri="{FF2B5EF4-FFF2-40B4-BE49-F238E27FC236}">
                <a16:creationId xmlns:a16="http://schemas.microsoft.com/office/drawing/2014/main" id="{E78D61C7-299D-9EC4-6992-F1CD65BB40AB}"/>
              </a:ext>
            </a:extLst>
          </p:cNvPr>
          <p:cNvSpPr txBox="1"/>
          <p:nvPr/>
        </p:nvSpPr>
        <p:spPr>
          <a:xfrm>
            <a:off x="8953038" y="5522658"/>
            <a:ext cx="318846"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In</a:t>
            </a:r>
            <a:endParaRPr lang="en-US" sz="2000">
              <a:cs typeface="Calibri"/>
            </a:endParaRPr>
          </a:p>
        </p:txBody>
      </p:sp>
      <p:sp>
        <p:nvSpPr>
          <p:cNvPr id="20" name="TextBox 19">
            <a:extLst>
              <a:ext uri="{FF2B5EF4-FFF2-40B4-BE49-F238E27FC236}">
                <a16:creationId xmlns:a16="http://schemas.microsoft.com/office/drawing/2014/main" id="{FD2A2A98-1FF2-11F1-79E0-DCE12C925C3F}"/>
              </a:ext>
            </a:extLst>
          </p:cNvPr>
          <p:cNvSpPr txBox="1"/>
          <p:nvPr/>
        </p:nvSpPr>
        <p:spPr>
          <a:xfrm>
            <a:off x="9360595" y="5522658"/>
            <a:ext cx="52814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Ma</a:t>
            </a:r>
            <a:endParaRPr lang="en-US" sz="2000">
              <a:cs typeface="Calibri"/>
            </a:endParaRPr>
          </a:p>
        </p:txBody>
      </p:sp>
      <p:sp>
        <p:nvSpPr>
          <p:cNvPr id="36" name="TextBox 35">
            <a:extLst>
              <a:ext uri="{FF2B5EF4-FFF2-40B4-BE49-F238E27FC236}">
                <a16:creationId xmlns:a16="http://schemas.microsoft.com/office/drawing/2014/main" id="{1295C9B7-89C3-2316-2598-FE13A4FA7BC4}"/>
              </a:ext>
            </a:extLst>
          </p:cNvPr>
          <p:cNvSpPr txBox="1"/>
          <p:nvPr/>
        </p:nvSpPr>
        <p:spPr>
          <a:xfrm>
            <a:off x="5087699" y="5903501"/>
            <a:ext cx="1851179"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i="1" err="1">
                <a:cs typeface="Calibri"/>
              </a:rPr>
              <a:t>Kuluttajat</a:t>
            </a:r>
            <a:endParaRPr lang="en-US" sz="2000" i="1">
              <a:cs typeface="Calibri"/>
            </a:endParaRPr>
          </a:p>
        </p:txBody>
      </p:sp>
    </p:spTree>
    <p:extLst>
      <p:ext uri="{BB962C8B-B14F-4D97-AF65-F5344CB8AC3E}">
        <p14:creationId xmlns:p14="http://schemas.microsoft.com/office/powerpoint/2010/main" val="1034772466"/>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D6C2025-DAD1-4A04-A938-A972808AA08B}"/>
              </a:ext>
            </a:extLst>
          </p:cNvPr>
          <p:cNvSpPr>
            <a:spLocks noGrp="1"/>
          </p:cNvSpPr>
          <p:nvPr>
            <p:ph type="title"/>
          </p:nvPr>
        </p:nvSpPr>
        <p:spPr/>
        <p:txBody>
          <a:bodyPr/>
          <a:lstStyle/>
          <a:p>
            <a:r>
              <a:rPr lang="fi-FI"/>
              <a:t>Jätehuoltoa ohjaava etusijajärjestys</a:t>
            </a:r>
          </a:p>
        </p:txBody>
      </p:sp>
      <p:graphicFrame>
        <p:nvGraphicFramePr>
          <p:cNvPr id="5" name="Taulukko 5">
            <a:extLst>
              <a:ext uri="{FF2B5EF4-FFF2-40B4-BE49-F238E27FC236}">
                <a16:creationId xmlns:a16="http://schemas.microsoft.com/office/drawing/2014/main" id="{AB5B784C-1E43-440F-A8D3-7A0D959AF7B2}"/>
              </a:ext>
            </a:extLst>
          </p:cNvPr>
          <p:cNvGraphicFramePr>
            <a:graphicFrameLocks noGrp="1"/>
          </p:cNvGraphicFramePr>
          <p:nvPr>
            <p:ph idx="1"/>
            <p:extLst>
              <p:ext uri="{D42A27DB-BD31-4B8C-83A1-F6EECF244321}">
                <p14:modId xmlns:p14="http://schemas.microsoft.com/office/powerpoint/2010/main" val="1326107504"/>
              </p:ext>
            </p:extLst>
          </p:nvPr>
        </p:nvGraphicFramePr>
        <p:xfrm>
          <a:off x="838199" y="2105023"/>
          <a:ext cx="10029826" cy="4023360"/>
        </p:xfrm>
        <a:graphic>
          <a:graphicData uri="http://schemas.openxmlformats.org/drawingml/2006/table">
            <a:tbl>
              <a:tblPr firstRow="1">
                <a:tableStyleId>{8A107856-5554-42FB-B03E-39F5DBC370BA}</a:tableStyleId>
              </a:tblPr>
              <a:tblGrid>
                <a:gridCol w="10029826">
                  <a:extLst>
                    <a:ext uri="{9D8B030D-6E8A-4147-A177-3AD203B41FA5}">
                      <a16:colId xmlns:a16="http://schemas.microsoft.com/office/drawing/2014/main" val="138760015"/>
                    </a:ext>
                  </a:extLst>
                </a:gridCol>
              </a:tblGrid>
              <a:tr h="800100">
                <a:tc>
                  <a:txBody>
                    <a:bodyPr/>
                    <a:lstStyle/>
                    <a:p>
                      <a:r>
                        <a:rPr lang="fi-FI" b="0"/>
                        <a:t>Jätteen synnyn ehkäisy</a:t>
                      </a:r>
                    </a:p>
                  </a:txBody>
                  <a:tcPr anchor="ctr"/>
                </a:tc>
                <a:extLst>
                  <a:ext uri="{0D108BD9-81ED-4DB2-BD59-A6C34878D82A}">
                    <a16:rowId xmlns:a16="http://schemas.microsoft.com/office/drawing/2014/main" val="2955235455"/>
                  </a:ext>
                </a:extLst>
              </a:tr>
              <a:tr h="800100">
                <a:tc>
                  <a:txBody>
                    <a:bodyPr/>
                    <a:lstStyle/>
                    <a:p>
                      <a:r>
                        <a:rPr lang="fi-FI"/>
                        <a:t>Valmistelu uudelleenkäyttöön</a:t>
                      </a:r>
                    </a:p>
                  </a:txBody>
                  <a:tcPr anchor="ctr"/>
                </a:tc>
                <a:extLst>
                  <a:ext uri="{0D108BD9-81ED-4DB2-BD59-A6C34878D82A}">
                    <a16:rowId xmlns:a16="http://schemas.microsoft.com/office/drawing/2014/main" val="1308266268"/>
                  </a:ext>
                </a:extLst>
              </a:tr>
              <a:tr h="800100">
                <a:tc>
                  <a:txBody>
                    <a:bodyPr/>
                    <a:lstStyle/>
                    <a:p>
                      <a:r>
                        <a:rPr lang="fi-FI" sz="4800">
                          <a:highlight>
                            <a:srgbClr val="FFFF00"/>
                          </a:highlight>
                        </a:rPr>
                        <a:t>Kierrätys</a:t>
                      </a:r>
                    </a:p>
                  </a:txBody>
                  <a:tcPr anchor="ctr"/>
                </a:tc>
                <a:extLst>
                  <a:ext uri="{0D108BD9-81ED-4DB2-BD59-A6C34878D82A}">
                    <a16:rowId xmlns:a16="http://schemas.microsoft.com/office/drawing/2014/main" val="4093016868"/>
                  </a:ext>
                </a:extLst>
              </a:tr>
              <a:tr h="800100">
                <a:tc>
                  <a:txBody>
                    <a:bodyPr/>
                    <a:lstStyle/>
                    <a:p>
                      <a:r>
                        <a:rPr lang="fi-FI"/>
                        <a:t>Muu hyödyntäminen</a:t>
                      </a:r>
                    </a:p>
                  </a:txBody>
                  <a:tcPr anchor="ctr"/>
                </a:tc>
                <a:extLst>
                  <a:ext uri="{0D108BD9-81ED-4DB2-BD59-A6C34878D82A}">
                    <a16:rowId xmlns:a16="http://schemas.microsoft.com/office/drawing/2014/main" val="2611588887"/>
                  </a:ext>
                </a:extLst>
              </a:tr>
              <a:tr h="800100">
                <a:tc>
                  <a:txBody>
                    <a:bodyPr/>
                    <a:lstStyle/>
                    <a:p>
                      <a:r>
                        <a:rPr lang="fi-FI"/>
                        <a:t>Hävittäminen tai loppusijoitus</a:t>
                      </a:r>
                    </a:p>
                  </a:txBody>
                  <a:tcPr anchor="ctr"/>
                </a:tc>
                <a:extLst>
                  <a:ext uri="{0D108BD9-81ED-4DB2-BD59-A6C34878D82A}">
                    <a16:rowId xmlns:a16="http://schemas.microsoft.com/office/drawing/2014/main" val="3385864557"/>
                  </a:ext>
                </a:extLst>
              </a:tr>
            </a:tbl>
          </a:graphicData>
        </a:graphic>
      </p:graphicFrame>
      <p:grpSp>
        <p:nvGrpSpPr>
          <p:cNvPr id="19" name="Ryhmä 18">
            <a:extLst>
              <a:ext uri="{FF2B5EF4-FFF2-40B4-BE49-F238E27FC236}">
                <a16:creationId xmlns:a16="http://schemas.microsoft.com/office/drawing/2014/main" id="{F5CCD4A1-6224-4B39-8881-C1867A347699}"/>
              </a:ext>
              <a:ext uri="{C183D7F6-B498-43B3-948B-1728B52AA6E4}">
                <adec:decorative xmlns:adec="http://schemas.microsoft.com/office/drawing/2017/decorative" val="1"/>
              </a:ext>
            </a:extLst>
          </p:cNvPr>
          <p:cNvGrpSpPr/>
          <p:nvPr/>
        </p:nvGrpSpPr>
        <p:grpSpPr>
          <a:xfrm>
            <a:off x="5253037" y="2105023"/>
            <a:ext cx="4848225" cy="4000500"/>
            <a:chOff x="3671887" y="2152650"/>
            <a:chExt cx="4848225" cy="4000500"/>
          </a:xfrm>
        </p:grpSpPr>
        <p:sp>
          <p:nvSpPr>
            <p:cNvPr id="4" name="Tasakylkinen kolmio 3">
              <a:extLst>
                <a:ext uri="{FF2B5EF4-FFF2-40B4-BE49-F238E27FC236}">
                  <a16:creationId xmlns:a16="http://schemas.microsoft.com/office/drawing/2014/main" id="{ADCEA177-3DBE-4602-89A3-D4FA63E7F30B}"/>
                </a:ext>
              </a:extLst>
            </p:cNvPr>
            <p:cNvSpPr/>
            <p:nvPr/>
          </p:nvSpPr>
          <p:spPr>
            <a:xfrm flipV="1">
              <a:off x="3671887" y="2152650"/>
              <a:ext cx="4848225" cy="4000500"/>
            </a:xfrm>
            <a:prstGeom prst="triangle">
              <a:avLst/>
            </a:prstGeom>
            <a:solidFill>
              <a:schemeClr val="accent6"/>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cxnSp>
          <p:nvCxnSpPr>
            <p:cNvPr id="7" name="Suora yhdysviiva 6">
              <a:extLst>
                <a:ext uri="{FF2B5EF4-FFF2-40B4-BE49-F238E27FC236}">
                  <a16:creationId xmlns:a16="http://schemas.microsoft.com/office/drawing/2014/main" id="{72794B29-D0E0-4443-84CD-27878E8858F5}"/>
                </a:ext>
              </a:extLst>
            </p:cNvPr>
            <p:cNvCxnSpPr>
              <a:cxnSpLocks/>
            </p:cNvCxnSpPr>
            <p:nvPr/>
          </p:nvCxnSpPr>
          <p:spPr>
            <a:xfrm>
              <a:off x="4133849" y="2905125"/>
              <a:ext cx="39243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uora yhdysviiva 9">
              <a:extLst>
                <a:ext uri="{FF2B5EF4-FFF2-40B4-BE49-F238E27FC236}">
                  <a16:creationId xmlns:a16="http://schemas.microsoft.com/office/drawing/2014/main" id="{58FF9B4E-7464-4339-965C-D34EB5EF2CAD}"/>
                </a:ext>
              </a:extLst>
            </p:cNvPr>
            <p:cNvCxnSpPr>
              <a:cxnSpLocks/>
            </p:cNvCxnSpPr>
            <p:nvPr/>
          </p:nvCxnSpPr>
          <p:spPr>
            <a:xfrm>
              <a:off x="4643436" y="3679029"/>
              <a:ext cx="2905125" cy="38103"/>
            </a:xfrm>
            <a:prstGeom prst="line">
              <a:avLst/>
            </a:prstGeom>
          </p:spPr>
          <p:style>
            <a:lnRef idx="1">
              <a:schemeClr val="accent2"/>
            </a:lnRef>
            <a:fillRef idx="0">
              <a:schemeClr val="accent2"/>
            </a:fillRef>
            <a:effectRef idx="0">
              <a:schemeClr val="accent2"/>
            </a:effectRef>
            <a:fontRef idx="minor">
              <a:schemeClr val="tx1"/>
            </a:fontRef>
          </p:style>
        </p:cxnSp>
        <p:cxnSp>
          <p:nvCxnSpPr>
            <p:cNvPr id="14" name="Suora yhdysviiva 13">
              <a:extLst>
                <a:ext uri="{FF2B5EF4-FFF2-40B4-BE49-F238E27FC236}">
                  <a16:creationId xmlns:a16="http://schemas.microsoft.com/office/drawing/2014/main" id="{038230C3-8702-44EC-A24D-76B732B0D699}"/>
                </a:ext>
              </a:extLst>
            </p:cNvPr>
            <p:cNvCxnSpPr>
              <a:cxnSpLocks/>
            </p:cNvCxnSpPr>
            <p:nvPr/>
          </p:nvCxnSpPr>
          <p:spPr>
            <a:xfrm>
              <a:off x="5124448" y="4491035"/>
              <a:ext cx="19431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7" name="Suora yhdysviiva 16">
              <a:extLst>
                <a:ext uri="{FF2B5EF4-FFF2-40B4-BE49-F238E27FC236}">
                  <a16:creationId xmlns:a16="http://schemas.microsoft.com/office/drawing/2014/main" id="{F54C77E2-86AD-42A4-9200-B58C0C3D398B}"/>
                </a:ext>
              </a:extLst>
            </p:cNvPr>
            <p:cNvCxnSpPr>
              <a:cxnSpLocks/>
            </p:cNvCxnSpPr>
            <p:nvPr/>
          </p:nvCxnSpPr>
          <p:spPr>
            <a:xfrm>
              <a:off x="5600698" y="5276850"/>
              <a:ext cx="990600" cy="0"/>
            </a:xfrm>
            <a:prstGeom prst="line">
              <a:avLst/>
            </a:prstGeom>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214410106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5FE72-1313-C2C7-6744-17CC0F18357D}"/>
              </a:ext>
            </a:extLst>
          </p:cNvPr>
          <p:cNvSpPr>
            <a:spLocks noGrp="1"/>
          </p:cNvSpPr>
          <p:nvPr>
            <p:ph type="title"/>
          </p:nvPr>
        </p:nvSpPr>
        <p:spPr>
          <a:xfrm>
            <a:off x="799728" y="-1481392"/>
            <a:ext cx="10515600" cy="1325563"/>
          </a:xfrm>
        </p:spPr>
        <p:txBody>
          <a:bodyPr/>
          <a:lstStyle/>
          <a:p>
            <a:r>
              <a:rPr lang="fi-FI"/>
              <a:t>Biologinen ja tekninen kierto</a:t>
            </a:r>
          </a:p>
        </p:txBody>
      </p:sp>
      <p:grpSp>
        <p:nvGrpSpPr>
          <p:cNvPr id="12" name="Group 10" descr="Kaavio kuvaa kiertotalouden osa-alueita. Vasemmalla on biologinen kierto, jossa uusiutuvat materiaalit päätyvät takaisin luonnon kiertokulkuun. Oikealla ovat tekniset kierrot, jossa uusiutumattomat materiaalit päätyvät jätteeksi tai polttoon. Tätä vähennetään kierrätyksen, uudelleenvalmistamisen ja huoltotoimien avulla. Keskeisessä roolissa on myös jakamistalous, jossa samaa tuotetta voivat käyttää useammat henkilöt.">
            <a:extLst>
              <a:ext uri="{FF2B5EF4-FFF2-40B4-BE49-F238E27FC236}">
                <a16:creationId xmlns:a16="http://schemas.microsoft.com/office/drawing/2014/main" id="{967C3520-8935-CA4C-FB0D-E3D526DA8E02}"/>
              </a:ext>
            </a:extLst>
          </p:cNvPr>
          <p:cNvGrpSpPr/>
          <p:nvPr/>
        </p:nvGrpSpPr>
        <p:grpSpPr>
          <a:xfrm>
            <a:off x="120753" y="151549"/>
            <a:ext cx="12144927" cy="5114684"/>
            <a:chOff x="120753" y="151549"/>
            <a:chExt cx="12144927" cy="5114684"/>
          </a:xfrm>
        </p:grpSpPr>
        <p:sp>
          <p:nvSpPr>
            <p:cNvPr id="13" name="Pyöristetty suorakulmio 1">
              <a:extLst>
                <a:ext uri="{FF2B5EF4-FFF2-40B4-BE49-F238E27FC236}">
                  <a16:creationId xmlns:a16="http://schemas.microsoft.com/office/drawing/2014/main" id="{A57C0157-6D02-7352-5E50-E2A6A7572B5E}"/>
                </a:ext>
              </a:extLst>
            </p:cNvPr>
            <p:cNvSpPr/>
            <p:nvPr/>
          </p:nvSpPr>
          <p:spPr>
            <a:xfrm>
              <a:off x="3711328" y="1068305"/>
              <a:ext cx="3893127" cy="568036"/>
            </a:xfrm>
            <a:prstGeom prst="roundRect">
              <a:avLst/>
            </a:prstGeom>
            <a:solidFill>
              <a:srgbClr val="132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rPr>
                <a:t>Alku-/välituotteen valmistaja</a:t>
              </a:r>
            </a:p>
          </p:txBody>
        </p:sp>
        <p:sp>
          <p:nvSpPr>
            <p:cNvPr id="17" name="Pyöristetty suorakulmio 2">
              <a:extLst>
                <a:ext uri="{FF2B5EF4-FFF2-40B4-BE49-F238E27FC236}">
                  <a16:creationId xmlns:a16="http://schemas.microsoft.com/office/drawing/2014/main" id="{530C0416-79C2-B5F9-0212-8A1F57915948}"/>
                </a:ext>
              </a:extLst>
            </p:cNvPr>
            <p:cNvSpPr/>
            <p:nvPr/>
          </p:nvSpPr>
          <p:spPr>
            <a:xfrm>
              <a:off x="3711328" y="1934213"/>
              <a:ext cx="3893127" cy="568036"/>
            </a:xfrm>
            <a:prstGeom prst="roundRect">
              <a:avLst/>
            </a:prstGeom>
            <a:solidFill>
              <a:srgbClr val="132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rPr>
                <a:t>Lopputuotteen valmistaja</a:t>
              </a:r>
            </a:p>
          </p:txBody>
        </p:sp>
        <p:sp>
          <p:nvSpPr>
            <p:cNvPr id="18" name="Pyöristetty suorakulmio 3">
              <a:extLst>
                <a:ext uri="{FF2B5EF4-FFF2-40B4-BE49-F238E27FC236}">
                  <a16:creationId xmlns:a16="http://schemas.microsoft.com/office/drawing/2014/main" id="{A827200E-464F-2C50-C783-78DFD66E557D}"/>
                </a:ext>
              </a:extLst>
            </p:cNvPr>
            <p:cNvSpPr/>
            <p:nvPr/>
          </p:nvSpPr>
          <p:spPr>
            <a:xfrm>
              <a:off x="3711328" y="2793195"/>
              <a:ext cx="3893127" cy="568036"/>
            </a:xfrm>
            <a:prstGeom prst="roundRect">
              <a:avLst/>
            </a:prstGeom>
            <a:solidFill>
              <a:srgbClr val="132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rPr>
                <a:t>Jälleenmyyjä/palvelun tarjoaja</a:t>
              </a:r>
            </a:p>
          </p:txBody>
        </p:sp>
        <p:sp>
          <p:nvSpPr>
            <p:cNvPr id="19" name="Ellipsi 18">
              <a:extLst>
                <a:ext uri="{FF2B5EF4-FFF2-40B4-BE49-F238E27FC236}">
                  <a16:creationId xmlns:a16="http://schemas.microsoft.com/office/drawing/2014/main" id="{AC6BBEFF-5CF5-0820-6093-292DB6B0A711}"/>
                </a:ext>
              </a:extLst>
            </p:cNvPr>
            <p:cNvSpPr/>
            <p:nvPr/>
          </p:nvSpPr>
          <p:spPr>
            <a:xfrm>
              <a:off x="3994067" y="3683350"/>
              <a:ext cx="1396218" cy="1260756"/>
            </a:xfrm>
            <a:prstGeom prst="ellipse">
              <a:avLst/>
            </a:prstGeom>
            <a:solidFill>
              <a:srgbClr val="FF00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rPr>
                <a:t>Keräys</a:t>
              </a:r>
            </a:p>
          </p:txBody>
        </p:sp>
        <p:sp>
          <p:nvSpPr>
            <p:cNvPr id="20" name="Ellipsi 19">
              <a:extLst>
                <a:ext uri="{FF2B5EF4-FFF2-40B4-BE49-F238E27FC236}">
                  <a16:creationId xmlns:a16="http://schemas.microsoft.com/office/drawing/2014/main" id="{45C20F05-BEE7-775A-5E82-B01F0B4F0306}"/>
                </a:ext>
              </a:extLst>
            </p:cNvPr>
            <p:cNvSpPr/>
            <p:nvPr/>
          </p:nvSpPr>
          <p:spPr>
            <a:xfrm>
              <a:off x="6057528" y="3666031"/>
              <a:ext cx="1396219" cy="1233058"/>
            </a:xfrm>
            <a:prstGeom prst="ellipse">
              <a:avLst/>
            </a:prstGeom>
            <a:solidFill>
              <a:srgbClr val="FF00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rPr>
                <a:t>Käyttäjä</a:t>
              </a:r>
            </a:p>
          </p:txBody>
        </p:sp>
        <p:sp>
          <p:nvSpPr>
            <p:cNvPr id="31" name="U-käännösnuoli 14">
              <a:extLst>
                <a:ext uri="{FF2B5EF4-FFF2-40B4-BE49-F238E27FC236}">
                  <a16:creationId xmlns:a16="http://schemas.microsoft.com/office/drawing/2014/main" id="{C2BB22F8-BDC5-0B7B-3DC2-0B2E0F62933C}"/>
                </a:ext>
              </a:extLst>
            </p:cNvPr>
            <p:cNvSpPr/>
            <p:nvPr/>
          </p:nvSpPr>
          <p:spPr>
            <a:xfrm rot="16200000">
              <a:off x="943889" y="2311749"/>
              <a:ext cx="3678379" cy="1191491"/>
            </a:xfrm>
            <a:prstGeom prst="uturnArrow">
              <a:avLst>
                <a:gd name="adj1" fmla="val 7559"/>
                <a:gd name="adj2" fmla="val 25000"/>
                <a:gd name="adj3" fmla="val 25000"/>
                <a:gd name="adj4" fmla="val 37936"/>
                <a:gd name="adj5" fmla="val 1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47" name="TextBox 55">
              <a:extLst>
                <a:ext uri="{FF2B5EF4-FFF2-40B4-BE49-F238E27FC236}">
                  <a16:creationId xmlns:a16="http://schemas.microsoft.com/office/drawing/2014/main" id="{424C60CE-046D-8145-39F3-3987BF4D93AE}"/>
                </a:ext>
              </a:extLst>
            </p:cNvPr>
            <p:cNvSpPr txBox="1"/>
            <p:nvPr/>
          </p:nvSpPr>
          <p:spPr>
            <a:xfrm>
              <a:off x="9074505" y="2991574"/>
              <a:ext cx="257742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rPr>
                <a:t>Uudelleenkäyttö, jakaminen ja niihin liittyvät palvelut</a:t>
              </a:r>
            </a:p>
          </p:txBody>
        </p:sp>
        <p:sp>
          <p:nvSpPr>
            <p:cNvPr id="48" name="U-käännösnuoli 20">
              <a:extLst>
                <a:ext uri="{FF2B5EF4-FFF2-40B4-BE49-F238E27FC236}">
                  <a16:creationId xmlns:a16="http://schemas.microsoft.com/office/drawing/2014/main" id="{3D11AB5D-031B-05B8-2AAA-C049C8D3F370}"/>
                </a:ext>
              </a:extLst>
            </p:cNvPr>
            <p:cNvSpPr/>
            <p:nvPr/>
          </p:nvSpPr>
          <p:spPr>
            <a:xfrm rot="16200000">
              <a:off x="2254838" y="3605644"/>
              <a:ext cx="1087579" cy="1191491"/>
            </a:xfrm>
            <a:prstGeom prst="uturnArrow">
              <a:avLst>
                <a:gd name="adj1" fmla="val 7225"/>
                <a:gd name="adj2" fmla="val 25000"/>
                <a:gd name="adj3" fmla="val 25000"/>
                <a:gd name="adj4" fmla="val 37936"/>
                <a:gd name="adj5" fmla="val 1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49" name="U-käännösnuoli 21">
              <a:extLst>
                <a:ext uri="{FF2B5EF4-FFF2-40B4-BE49-F238E27FC236}">
                  <a16:creationId xmlns:a16="http://schemas.microsoft.com/office/drawing/2014/main" id="{5A4AEC84-A4FA-1755-5FDA-78D10C44F37C}"/>
                </a:ext>
              </a:extLst>
            </p:cNvPr>
            <p:cNvSpPr/>
            <p:nvPr/>
          </p:nvSpPr>
          <p:spPr>
            <a:xfrm rot="5400000" flipH="1">
              <a:off x="6544092" y="2310243"/>
              <a:ext cx="3678379" cy="1191491"/>
            </a:xfrm>
            <a:prstGeom prst="uturnArrow">
              <a:avLst>
                <a:gd name="adj1" fmla="val 7559"/>
                <a:gd name="adj2" fmla="val 25000"/>
                <a:gd name="adj3" fmla="val 25000"/>
                <a:gd name="adj4" fmla="val 37936"/>
                <a:gd name="adj5" fmla="val 1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0" name="U-käännösnuoli 22">
              <a:extLst>
                <a:ext uri="{FF2B5EF4-FFF2-40B4-BE49-F238E27FC236}">
                  <a16:creationId xmlns:a16="http://schemas.microsoft.com/office/drawing/2014/main" id="{C49E2276-D915-C776-8133-AB9420E5DCD1}"/>
                </a:ext>
              </a:extLst>
            </p:cNvPr>
            <p:cNvSpPr/>
            <p:nvPr/>
          </p:nvSpPr>
          <p:spPr>
            <a:xfrm rot="5400000" flipH="1">
              <a:off x="6959716" y="2739733"/>
              <a:ext cx="2819396" cy="1191491"/>
            </a:xfrm>
            <a:prstGeom prst="uturnArrow">
              <a:avLst>
                <a:gd name="adj1" fmla="val 7559"/>
                <a:gd name="adj2" fmla="val 25000"/>
                <a:gd name="adj3" fmla="val 25000"/>
                <a:gd name="adj4" fmla="val 37936"/>
                <a:gd name="adj5" fmla="val 1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1" name="U-käännösnuoli 23">
              <a:extLst>
                <a:ext uri="{FF2B5EF4-FFF2-40B4-BE49-F238E27FC236}">
                  <a16:creationId xmlns:a16="http://schemas.microsoft.com/office/drawing/2014/main" id="{038FB9A1-A1ED-C4C5-3883-86006AC09423}"/>
                </a:ext>
              </a:extLst>
            </p:cNvPr>
            <p:cNvSpPr/>
            <p:nvPr/>
          </p:nvSpPr>
          <p:spPr>
            <a:xfrm rot="5400000" flipH="1">
              <a:off x="7365857" y="3162298"/>
              <a:ext cx="1974265" cy="1191491"/>
            </a:xfrm>
            <a:prstGeom prst="uturnArrow">
              <a:avLst>
                <a:gd name="adj1" fmla="val 7559"/>
                <a:gd name="adj2" fmla="val 25000"/>
                <a:gd name="adj3" fmla="val 25000"/>
                <a:gd name="adj4" fmla="val 37936"/>
                <a:gd name="adj5" fmla="val 1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2" name="U-käännösnuoli 24">
              <a:extLst>
                <a:ext uri="{FF2B5EF4-FFF2-40B4-BE49-F238E27FC236}">
                  <a16:creationId xmlns:a16="http://schemas.microsoft.com/office/drawing/2014/main" id="{A1ED5046-0D73-6246-4478-4EC3E6ED354A}"/>
                </a:ext>
              </a:extLst>
            </p:cNvPr>
            <p:cNvSpPr/>
            <p:nvPr/>
          </p:nvSpPr>
          <p:spPr>
            <a:xfrm rot="5400000" flipH="1">
              <a:off x="7905192" y="3669723"/>
              <a:ext cx="923331" cy="1191491"/>
            </a:xfrm>
            <a:prstGeom prst="uturnArrow">
              <a:avLst>
                <a:gd name="adj1" fmla="val 7559"/>
                <a:gd name="adj2" fmla="val 25000"/>
                <a:gd name="adj3" fmla="val 34003"/>
                <a:gd name="adj4" fmla="val 37936"/>
                <a:gd name="adj5" fmla="val 1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3" name="TextBox 55">
              <a:extLst>
                <a:ext uri="{FF2B5EF4-FFF2-40B4-BE49-F238E27FC236}">
                  <a16:creationId xmlns:a16="http://schemas.microsoft.com/office/drawing/2014/main" id="{488783FC-ABC6-EFB2-5181-0C33E82D7964}"/>
                </a:ext>
              </a:extLst>
            </p:cNvPr>
            <p:cNvSpPr txBox="1"/>
            <p:nvPr/>
          </p:nvSpPr>
          <p:spPr>
            <a:xfrm>
              <a:off x="120753" y="151549"/>
              <a:ext cx="2066579" cy="369332"/>
            </a:xfrm>
            <a:prstGeom prst="rect">
              <a:avLst/>
            </a:prstGeom>
            <a:noFill/>
            <a:ln>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800" b="1" i="0" u="none" strike="noStrike" kern="1200" cap="none" spc="0" normalizeH="0" baseline="0" noProof="0">
                  <a:ln>
                    <a:noFill/>
                  </a:ln>
                  <a:solidFill>
                    <a:srgbClr val="132658"/>
                  </a:solidFill>
                  <a:effectLst/>
                  <a:uLnTx/>
                  <a:uFillTx/>
                  <a:latin typeface="Calibri" panose="020F0502020204030204"/>
                  <a:ea typeface="+mn-ea"/>
                  <a:cs typeface="+mn-cs"/>
                </a:rPr>
                <a:t>Biologinen kierto</a:t>
              </a:r>
            </a:p>
          </p:txBody>
        </p:sp>
        <p:sp>
          <p:nvSpPr>
            <p:cNvPr id="54" name="TextBox 55">
              <a:extLst>
                <a:ext uri="{FF2B5EF4-FFF2-40B4-BE49-F238E27FC236}">
                  <a16:creationId xmlns:a16="http://schemas.microsoft.com/office/drawing/2014/main" id="{0F999B85-0FCF-C3D4-A17B-5E0AC9ECEA84}"/>
                </a:ext>
              </a:extLst>
            </p:cNvPr>
            <p:cNvSpPr txBox="1"/>
            <p:nvPr/>
          </p:nvSpPr>
          <p:spPr>
            <a:xfrm>
              <a:off x="8948735" y="158475"/>
              <a:ext cx="2506203" cy="369332"/>
            </a:xfrm>
            <a:prstGeom prst="rect">
              <a:avLst/>
            </a:prstGeom>
            <a:noFill/>
            <a:ln>
              <a:solidFill>
                <a:schemeClr val="tx1"/>
              </a:solid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800" b="1" i="0" u="none" strike="noStrike" kern="1200" cap="none" spc="0" normalizeH="0" baseline="0" noProof="0">
                  <a:ln>
                    <a:noFill/>
                  </a:ln>
                  <a:solidFill>
                    <a:srgbClr val="132658"/>
                  </a:solidFill>
                  <a:effectLst/>
                  <a:uLnTx/>
                  <a:uFillTx/>
                  <a:latin typeface="Calibri" panose="020F0502020204030204"/>
                  <a:ea typeface="+mn-ea"/>
                  <a:cs typeface="+mn-cs"/>
                </a:rPr>
                <a:t>Tekninen kierto</a:t>
              </a:r>
            </a:p>
          </p:txBody>
        </p:sp>
        <p:cxnSp>
          <p:nvCxnSpPr>
            <p:cNvPr id="55" name="Suora nuoliyhdysviiva 54">
              <a:extLst>
                <a:ext uri="{FF2B5EF4-FFF2-40B4-BE49-F238E27FC236}">
                  <a16:creationId xmlns:a16="http://schemas.microsoft.com/office/drawing/2014/main" id="{B7E0218D-EFAE-79D6-8C1E-8FF45955AE47}"/>
                </a:ext>
              </a:extLst>
            </p:cNvPr>
            <p:cNvCxnSpPr>
              <a:cxnSpLocks/>
            </p:cNvCxnSpPr>
            <p:nvPr/>
          </p:nvCxnSpPr>
          <p:spPr>
            <a:xfrm>
              <a:off x="4639585" y="1636341"/>
              <a:ext cx="0" cy="290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uora nuoliyhdysviiva 55">
              <a:extLst>
                <a:ext uri="{FF2B5EF4-FFF2-40B4-BE49-F238E27FC236}">
                  <a16:creationId xmlns:a16="http://schemas.microsoft.com/office/drawing/2014/main" id="{B6A4F5A0-F47E-0135-3FFB-6141218620CC}"/>
                </a:ext>
              </a:extLst>
            </p:cNvPr>
            <p:cNvCxnSpPr>
              <a:cxnSpLocks/>
            </p:cNvCxnSpPr>
            <p:nvPr/>
          </p:nvCxnSpPr>
          <p:spPr>
            <a:xfrm>
              <a:off x="6745485" y="1622485"/>
              <a:ext cx="0" cy="290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uora nuoliyhdysviiva 56">
              <a:extLst>
                <a:ext uri="{FF2B5EF4-FFF2-40B4-BE49-F238E27FC236}">
                  <a16:creationId xmlns:a16="http://schemas.microsoft.com/office/drawing/2014/main" id="{69B977F3-91F1-1701-8AB1-ADEA27B06CC3}"/>
                </a:ext>
              </a:extLst>
            </p:cNvPr>
            <p:cNvCxnSpPr>
              <a:cxnSpLocks/>
            </p:cNvCxnSpPr>
            <p:nvPr/>
          </p:nvCxnSpPr>
          <p:spPr>
            <a:xfrm>
              <a:off x="4639585" y="2502254"/>
              <a:ext cx="0" cy="290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uora nuoliyhdysviiva 57">
              <a:extLst>
                <a:ext uri="{FF2B5EF4-FFF2-40B4-BE49-F238E27FC236}">
                  <a16:creationId xmlns:a16="http://schemas.microsoft.com/office/drawing/2014/main" id="{3FC90744-3303-6C7B-EAB8-467754A17228}"/>
                </a:ext>
              </a:extLst>
            </p:cNvPr>
            <p:cNvCxnSpPr>
              <a:cxnSpLocks/>
            </p:cNvCxnSpPr>
            <p:nvPr/>
          </p:nvCxnSpPr>
          <p:spPr>
            <a:xfrm>
              <a:off x="6745485" y="2488398"/>
              <a:ext cx="0" cy="290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uora nuoliyhdysviiva 58">
              <a:extLst>
                <a:ext uri="{FF2B5EF4-FFF2-40B4-BE49-F238E27FC236}">
                  <a16:creationId xmlns:a16="http://schemas.microsoft.com/office/drawing/2014/main" id="{6868FB8C-8AE1-CA06-1245-010E8FA5E1B3}"/>
                </a:ext>
              </a:extLst>
            </p:cNvPr>
            <p:cNvCxnSpPr>
              <a:cxnSpLocks/>
            </p:cNvCxnSpPr>
            <p:nvPr/>
          </p:nvCxnSpPr>
          <p:spPr>
            <a:xfrm>
              <a:off x="4639585" y="3347376"/>
              <a:ext cx="0" cy="290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uora nuoliyhdysviiva 59">
              <a:extLst>
                <a:ext uri="{FF2B5EF4-FFF2-40B4-BE49-F238E27FC236}">
                  <a16:creationId xmlns:a16="http://schemas.microsoft.com/office/drawing/2014/main" id="{5CAEB1A1-942F-EEC3-3242-200E73479EBE}"/>
                </a:ext>
              </a:extLst>
            </p:cNvPr>
            <p:cNvCxnSpPr>
              <a:cxnSpLocks/>
            </p:cNvCxnSpPr>
            <p:nvPr/>
          </p:nvCxnSpPr>
          <p:spPr>
            <a:xfrm>
              <a:off x="6745485" y="3333520"/>
              <a:ext cx="0" cy="290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uora nuoliyhdysviiva 60">
              <a:extLst>
                <a:ext uri="{FF2B5EF4-FFF2-40B4-BE49-F238E27FC236}">
                  <a16:creationId xmlns:a16="http://schemas.microsoft.com/office/drawing/2014/main" id="{63A06D4F-750A-8C13-F1A2-942B89CA695C}"/>
                </a:ext>
              </a:extLst>
            </p:cNvPr>
            <p:cNvCxnSpPr>
              <a:cxnSpLocks/>
            </p:cNvCxnSpPr>
            <p:nvPr/>
          </p:nvCxnSpPr>
          <p:spPr>
            <a:xfrm>
              <a:off x="4649738" y="4975289"/>
              <a:ext cx="0" cy="290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uora nuoliyhdysviiva 61">
              <a:extLst>
                <a:ext uri="{FF2B5EF4-FFF2-40B4-BE49-F238E27FC236}">
                  <a16:creationId xmlns:a16="http://schemas.microsoft.com/office/drawing/2014/main" id="{902370D7-B441-A159-9F0D-F2CD65858E3F}"/>
                </a:ext>
              </a:extLst>
            </p:cNvPr>
            <p:cNvCxnSpPr>
              <a:cxnSpLocks/>
            </p:cNvCxnSpPr>
            <p:nvPr/>
          </p:nvCxnSpPr>
          <p:spPr>
            <a:xfrm>
              <a:off x="6755638" y="4961433"/>
              <a:ext cx="0" cy="290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57">
              <a:extLst>
                <a:ext uri="{FF2B5EF4-FFF2-40B4-BE49-F238E27FC236}">
                  <a16:creationId xmlns:a16="http://schemas.microsoft.com/office/drawing/2014/main" id="{A58EBA27-0C9B-6C98-FA39-F207529BDC82}"/>
                </a:ext>
              </a:extLst>
            </p:cNvPr>
            <p:cNvSpPr txBox="1"/>
            <p:nvPr/>
          </p:nvSpPr>
          <p:spPr>
            <a:xfrm>
              <a:off x="9048297" y="1386955"/>
              <a:ext cx="262983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rPr>
                <a:t>Kierrätys raaka-aineiksi tai komponenteiksi</a:t>
              </a:r>
            </a:p>
          </p:txBody>
        </p:sp>
        <p:sp>
          <p:nvSpPr>
            <p:cNvPr id="66" name="TextBox 56">
              <a:extLst>
                <a:ext uri="{FF2B5EF4-FFF2-40B4-BE49-F238E27FC236}">
                  <a16:creationId xmlns:a16="http://schemas.microsoft.com/office/drawing/2014/main" id="{8FA916C0-D5A4-7CF2-26BE-D062ECC1EA11}"/>
                </a:ext>
              </a:extLst>
            </p:cNvPr>
            <p:cNvSpPr txBox="1"/>
            <p:nvPr/>
          </p:nvSpPr>
          <p:spPr>
            <a:xfrm>
              <a:off x="9063417" y="2144911"/>
              <a:ext cx="202018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rPr>
                <a:t>Uudistaminen tai uudelleenvalmistus</a:t>
              </a:r>
            </a:p>
          </p:txBody>
        </p:sp>
        <p:sp>
          <p:nvSpPr>
            <p:cNvPr id="67" name="TextBox 55">
              <a:extLst>
                <a:ext uri="{FF2B5EF4-FFF2-40B4-BE49-F238E27FC236}">
                  <a16:creationId xmlns:a16="http://schemas.microsoft.com/office/drawing/2014/main" id="{08696863-A797-7B10-933B-2057670EDBE3}"/>
                </a:ext>
              </a:extLst>
            </p:cNvPr>
            <p:cNvSpPr txBox="1"/>
            <p:nvPr/>
          </p:nvSpPr>
          <p:spPr>
            <a:xfrm>
              <a:off x="9100714" y="4202894"/>
              <a:ext cx="257742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rPr>
                <a:t>Ylläpito</a:t>
              </a:r>
            </a:p>
          </p:txBody>
        </p:sp>
        <p:sp>
          <p:nvSpPr>
            <p:cNvPr id="68" name="TextBox 56">
              <a:extLst>
                <a:ext uri="{FF2B5EF4-FFF2-40B4-BE49-F238E27FC236}">
                  <a16:creationId xmlns:a16="http://schemas.microsoft.com/office/drawing/2014/main" id="{DC5C6707-ACAB-E3FE-F666-8431260F1C4C}"/>
                </a:ext>
              </a:extLst>
            </p:cNvPr>
            <p:cNvSpPr txBox="1"/>
            <p:nvPr/>
          </p:nvSpPr>
          <p:spPr>
            <a:xfrm>
              <a:off x="258286" y="1328654"/>
              <a:ext cx="2020185" cy="32932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rPr>
                <a:t>Maa- ja metsätaloustuotanto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rPr>
                <a:t>Palauttaminen maaperään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rPr>
                <a:t>Biokaasun tuotanto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rPr>
                <a:t>ja kompostointi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600" b="1"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69" name="TextBox 55">
              <a:extLst>
                <a:ext uri="{FF2B5EF4-FFF2-40B4-BE49-F238E27FC236}">
                  <a16:creationId xmlns:a16="http://schemas.microsoft.com/office/drawing/2014/main" id="{8FF4A9E7-1C01-360B-6662-01FA99BA057A}"/>
                </a:ext>
              </a:extLst>
            </p:cNvPr>
            <p:cNvSpPr txBox="1"/>
            <p:nvPr/>
          </p:nvSpPr>
          <p:spPr>
            <a:xfrm>
              <a:off x="9768704" y="3624464"/>
              <a:ext cx="2496976" cy="36933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1">
                  <a:solidFill>
                    <a:srgbClr val="393A3C"/>
                  </a:solidFill>
                  <a:latin typeface="Calibri" panose="020F0502020204030204"/>
                  <a:cs typeface="Calibri"/>
                </a:rPr>
                <a:t>Jakamistalous</a:t>
              </a:r>
              <a:endParaRPr lang="fi-FI" b="1" i="0" u="none" strike="noStrike" kern="1200" cap="none" spc="0" normalizeH="0" baseline="0" noProof="0">
                <a:ln>
                  <a:noFill/>
                </a:ln>
                <a:solidFill>
                  <a:srgbClr val="393A3C"/>
                </a:solidFill>
                <a:effectLst/>
                <a:uLnTx/>
                <a:uFillTx/>
                <a:latin typeface="Calibri" panose="020F0502020204030204"/>
                <a:cs typeface="Calibri"/>
              </a:endParaRPr>
            </a:p>
          </p:txBody>
        </p:sp>
      </p:grpSp>
      <p:sp>
        <p:nvSpPr>
          <p:cNvPr id="71" name="Suorakulmio 70" descr="Keltaisella suorakaiteella on korostettu perhoskuvaajan oikea puoli eli tekninen kierto">
            <a:extLst>
              <a:ext uri="{FF2B5EF4-FFF2-40B4-BE49-F238E27FC236}">
                <a16:creationId xmlns:a16="http://schemas.microsoft.com/office/drawing/2014/main" id="{952BC1BC-0117-7111-3504-D0E58C3C9721}"/>
              </a:ext>
            </a:extLst>
          </p:cNvPr>
          <p:cNvSpPr/>
          <p:nvPr/>
        </p:nvSpPr>
        <p:spPr>
          <a:xfrm>
            <a:off x="5826642" y="786809"/>
            <a:ext cx="5851491" cy="4448706"/>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101595413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E07CE-C324-B629-9D92-8DDCE33A353A}"/>
              </a:ext>
            </a:extLst>
          </p:cNvPr>
          <p:cNvSpPr>
            <a:spLocks noGrp="1"/>
          </p:cNvSpPr>
          <p:nvPr>
            <p:ph type="title"/>
          </p:nvPr>
        </p:nvSpPr>
        <p:spPr>
          <a:xfrm>
            <a:off x="838199" y="-1750546"/>
            <a:ext cx="10515600" cy="1325563"/>
          </a:xfrm>
        </p:spPr>
        <p:txBody>
          <a:bodyPr/>
          <a:lstStyle/>
          <a:p>
            <a:r>
              <a:rPr lang="fi-FI"/>
              <a:t>Raaka-aineen kierto</a:t>
            </a:r>
          </a:p>
        </p:txBody>
      </p:sp>
      <p:pic>
        <p:nvPicPr>
          <p:cNvPr id="4" name="Kuva 3" descr="Kuva, joka sisältää kohteen teksti, Grafiikka, Fontti, graafinen suunnittelu&#10;&#10;Kuvaus luotu automaattisesti">
            <a:extLst>
              <a:ext uri="{FF2B5EF4-FFF2-40B4-BE49-F238E27FC236}">
                <a16:creationId xmlns:a16="http://schemas.microsoft.com/office/drawing/2014/main" id="{AEA0567D-9BC1-8158-EE2C-82FF131DACF3}"/>
              </a:ext>
            </a:extLst>
          </p:cNvPr>
          <p:cNvPicPr>
            <a:picLocks noChangeAspect="1"/>
          </p:cNvPicPr>
          <p:nvPr/>
        </p:nvPicPr>
        <p:blipFill>
          <a:blip r:embed="rId2"/>
          <a:stretch>
            <a:fillRect/>
          </a:stretch>
        </p:blipFill>
        <p:spPr>
          <a:xfrm>
            <a:off x="1057645" y="1603232"/>
            <a:ext cx="10076709" cy="3496063"/>
          </a:xfrm>
          <a:prstGeom prst="rect">
            <a:avLst/>
          </a:prstGeom>
        </p:spPr>
      </p:pic>
    </p:spTree>
    <p:extLst>
      <p:ext uri="{BB962C8B-B14F-4D97-AF65-F5344CB8AC3E}">
        <p14:creationId xmlns:p14="http://schemas.microsoft.com/office/powerpoint/2010/main" val="372001859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2A7CC56-FB1B-6998-33CB-59E5C2586A9A}"/>
              </a:ext>
            </a:extLst>
          </p:cNvPr>
          <p:cNvSpPr>
            <a:spLocks noGrp="1"/>
          </p:cNvSpPr>
          <p:nvPr>
            <p:ph type="title"/>
          </p:nvPr>
        </p:nvSpPr>
        <p:spPr/>
        <p:txBody>
          <a:bodyPr/>
          <a:lstStyle/>
          <a:p>
            <a:r>
              <a:rPr lang="fi-FI"/>
              <a:t>Kierrätysraaka-aineiden nykytila</a:t>
            </a:r>
          </a:p>
        </p:txBody>
      </p:sp>
      <p:sp>
        <p:nvSpPr>
          <p:cNvPr id="5" name="Sisällön paikkamerkki 4">
            <a:extLst>
              <a:ext uri="{FF2B5EF4-FFF2-40B4-BE49-F238E27FC236}">
                <a16:creationId xmlns:a16="http://schemas.microsoft.com/office/drawing/2014/main" id="{DE8278F6-A173-80A1-6EAC-C74719C72518}"/>
              </a:ext>
            </a:extLst>
          </p:cNvPr>
          <p:cNvSpPr>
            <a:spLocks noGrp="1"/>
          </p:cNvSpPr>
          <p:nvPr>
            <p:ph idx="1"/>
          </p:nvPr>
        </p:nvSpPr>
        <p:spPr>
          <a:xfrm>
            <a:off x="838201" y="1825625"/>
            <a:ext cx="10762128" cy="4351338"/>
          </a:xfrm>
        </p:spPr>
        <p:txBody>
          <a:bodyPr/>
          <a:lstStyle/>
          <a:p>
            <a:pPr marL="285750" indent="-285750">
              <a:buFont typeface="Arial" panose="020B0604020202020204" pitchFamily="34" charset="0"/>
              <a:buChar char="•"/>
            </a:pPr>
            <a:r>
              <a:rPr lang="fi-FI" sz="3200">
                <a:latin typeface="+mn-lt"/>
              </a:rPr>
              <a:t>Kiertotalousaste (</a:t>
            </a:r>
            <a:r>
              <a:rPr lang="en-US" sz="3200">
                <a:latin typeface="+mn-lt"/>
              </a:rPr>
              <a:t>Circular Material Use Rate, CMU)</a:t>
            </a:r>
            <a:r>
              <a:rPr lang="fi-FI" sz="3200">
                <a:latin typeface="+mn-lt"/>
              </a:rPr>
              <a:t> </a:t>
            </a:r>
            <a:r>
              <a:rPr lang="fi-FI" sz="3200" b="0" i="0">
                <a:effectLst/>
                <a:latin typeface="+mn-lt"/>
              </a:rPr>
              <a:t>mittaa kierrätetyn materiaalin suhdetta kaikkeen käytettyyn materiaaliin</a:t>
            </a:r>
          </a:p>
          <a:p>
            <a:pPr marL="285750" indent="-285750">
              <a:buFont typeface="Arial" panose="020B0604020202020204" pitchFamily="34" charset="0"/>
              <a:buChar char="•"/>
            </a:pPr>
            <a:r>
              <a:rPr lang="fi-FI" sz="3200">
                <a:latin typeface="+mn-lt"/>
              </a:rPr>
              <a:t>Tavoite: m</a:t>
            </a:r>
            <a:r>
              <a:rPr lang="fi-FI" sz="3200" b="0" i="0">
                <a:effectLst/>
                <a:latin typeface="+mn-lt"/>
              </a:rPr>
              <a:t>ateriaalien kiertotalousaste kaksinkertaistuu vuoteen 2035 mennessä</a:t>
            </a:r>
          </a:p>
          <a:p>
            <a:pPr marL="285750" indent="-285750">
              <a:buFont typeface="Arial" panose="020B0604020202020204" pitchFamily="34" charset="0"/>
              <a:buChar char="•"/>
            </a:pPr>
            <a:r>
              <a:rPr lang="fi-FI" sz="3200">
                <a:latin typeface="+mn-lt"/>
              </a:rPr>
              <a:t>Suomessa paljon alkutuotantoa</a:t>
            </a:r>
            <a:endParaRPr lang="fi-FI" sz="3200" b="0" i="0">
              <a:effectLst/>
              <a:latin typeface="+mn-lt"/>
            </a:endParaRPr>
          </a:p>
        </p:txBody>
      </p:sp>
    </p:spTree>
    <p:extLst>
      <p:ext uri="{BB962C8B-B14F-4D97-AF65-F5344CB8AC3E}">
        <p14:creationId xmlns:p14="http://schemas.microsoft.com/office/powerpoint/2010/main" val="86236999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160F6-16E5-C598-F1EB-37F8E2313519}"/>
              </a:ext>
            </a:extLst>
          </p:cNvPr>
          <p:cNvSpPr>
            <a:spLocks noGrp="1"/>
          </p:cNvSpPr>
          <p:nvPr>
            <p:ph type="title"/>
          </p:nvPr>
        </p:nvSpPr>
        <p:spPr>
          <a:xfrm>
            <a:off x="838199" y="-1325563"/>
            <a:ext cx="10515600" cy="1325563"/>
          </a:xfrm>
        </p:spPr>
        <p:txBody>
          <a:bodyPr/>
          <a:lstStyle/>
          <a:p>
            <a:r>
              <a:rPr lang="fi-FI"/>
              <a:t>Raaka-aineiden osuuksia</a:t>
            </a:r>
          </a:p>
        </p:txBody>
      </p:sp>
      <p:pic>
        <p:nvPicPr>
          <p:cNvPr id="7" name="Sisällön paikkamerkki 5" descr="Kaavio, jossa Suomen CMU vaihtelee eri materiaalien osalta 1-7% välillä vuosina 2013-2020. Kaikkien materiaalien keskiarvo ko. vuosina 3-5. Kuviossa myös EU:n keskiarvo, joka on ollut vuosina 2013-2019 alle 12 ja noussut vuonna 2020 yli 12%:n.">
            <a:extLst>
              <a:ext uri="{FF2B5EF4-FFF2-40B4-BE49-F238E27FC236}">
                <a16:creationId xmlns:a16="http://schemas.microsoft.com/office/drawing/2014/main" id="{B1577456-CD80-CC23-6283-3996E9150762}"/>
              </a:ext>
            </a:extLst>
          </p:cNvPr>
          <p:cNvPicPr>
            <a:picLocks noGrp="1" noChangeAspect="1"/>
          </p:cNvPicPr>
          <p:nvPr>
            <p:ph idx="1"/>
          </p:nvPr>
        </p:nvPicPr>
        <p:blipFill>
          <a:blip r:embed="rId2"/>
          <a:stretch>
            <a:fillRect/>
          </a:stretch>
        </p:blipFill>
        <p:spPr>
          <a:xfrm>
            <a:off x="2779690" y="489570"/>
            <a:ext cx="6632619" cy="5566198"/>
          </a:xfrm>
          <a:noFill/>
        </p:spPr>
      </p:pic>
      <p:sp>
        <p:nvSpPr>
          <p:cNvPr id="8" name="Tekstiruutu 7">
            <a:extLst>
              <a:ext uri="{FF2B5EF4-FFF2-40B4-BE49-F238E27FC236}">
                <a16:creationId xmlns:a16="http://schemas.microsoft.com/office/drawing/2014/main" id="{03AC07B1-B113-2D11-9CB3-9EEAD5E12894}"/>
              </a:ext>
            </a:extLst>
          </p:cNvPr>
          <p:cNvSpPr txBox="1"/>
          <p:nvPr/>
        </p:nvSpPr>
        <p:spPr>
          <a:xfrm>
            <a:off x="8422581" y="5999098"/>
            <a:ext cx="3232298" cy="369332"/>
          </a:xfrm>
          <a:prstGeom prst="rect">
            <a:avLst/>
          </a:prstGeom>
          <a:noFill/>
        </p:spPr>
        <p:txBody>
          <a:bodyPr wrap="square" rtlCol="0">
            <a:spAutoFit/>
          </a:bodyPr>
          <a:lstStyle/>
          <a:p>
            <a:r>
              <a:rPr lang="fi-FI"/>
              <a:t>Lähde: Tilastokeskus</a:t>
            </a:r>
          </a:p>
        </p:txBody>
      </p:sp>
    </p:spTree>
    <p:extLst>
      <p:ext uri="{BB962C8B-B14F-4D97-AF65-F5344CB8AC3E}">
        <p14:creationId xmlns:p14="http://schemas.microsoft.com/office/powerpoint/2010/main" val="287073919"/>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931DB17-A2CE-C1B1-C5B1-A5BE3C4968A0}"/>
              </a:ext>
            </a:extLst>
          </p:cNvPr>
          <p:cNvSpPr>
            <a:spLocks noGrp="1"/>
          </p:cNvSpPr>
          <p:nvPr>
            <p:ph type="title"/>
          </p:nvPr>
        </p:nvSpPr>
        <p:spPr>
          <a:xfrm>
            <a:off x="838200" y="365125"/>
            <a:ext cx="10515600" cy="1325563"/>
          </a:xfrm>
        </p:spPr>
        <p:txBody>
          <a:bodyPr/>
          <a:lstStyle/>
          <a:p>
            <a:r>
              <a:rPr lang="fi-FI"/>
              <a:t>Kierrätysraaka-aineiden käyttö </a:t>
            </a:r>
          </a:p>
        </p:txBody>
      </p:sp>
      <p:sp>
        <p:nvSpPr>
          <p:cNvPr id="3" name="Sisällön paikkamerkki 2">
            <a:extLst>
              <a:ext uri="{FF2B5EF4-FFF2-40B4-BE49-F238E27FC236}">
                <a16:creationId xmlns:a16="http://schemas.microsoft.com/office/drawing/2014/main" id="{B7E36C01-598B-179B-B252-12E2423F5A6F}"/>
              </a:ext>
            </a:extLst>
          </p:cNvPr>
          <p:cNvSpPr>
            <a:spLocks noGrp="1"/>
          </p:cNvSpPr>
          <p:nvPr>
            <p:ph idx="1"/>
          </p:nvPr>
        </p:nvSpPr>
        <p:spPr>
          <a:xfrm>
            <a:off x="838200" y="1825625"/>
            <a:ext cx="10515600" cy="4351338"/>
          </a:xfrm>
        </p:spPr>
        <p:txBody>
          <a:bodyPr>
            <a:normAutofit lnSpcReduction="10000"/>
          </a:bodyPr>
          <a:lstStyle/>
          <a:p>
            <a:r>
              <a:rPr lang="fi-FI"/>
              <a:t>Metallituotteet: kierrätettyä noin puolet</a:t>
            </a:r>
          </a:p>
          <a:p>
            <a:r>
              <a:rPr lang="fi-FI"/>
              <a:t>Rakentaminen</a:t>
            </a:r>
          </a:p>
          <a:p>
            <a:pPr lvl="1"/>
            <a:r>
              <a:rPr lang="fi-FI"/>
              <a:t>Esimerkkejä vähän (esim. betonimurske maarakentamisessa)</a:t>
            </a:r>
          </a:p>
          <a:p>
            <a:pPr lvl="1"/>
            <a:r>
              <a:rPr lang="fi-FI"/>
              <a:t>Runkorakenteissa valmisbetoni, betonielementit</a:t>
            </a:r>
          </a:p>
          <a:p>
            <a:r>
              <a:rPr lang="fi-FI"/>
              <a:t>Tekstiilit</a:t>
            </a:r>
          </a:p>
          <a:p>
            <a:pPr lvl="1"/>
            <a:r>
              <a:rPr lang="fi-FI"/>
              <a:t>Tekstiilijäte uusien tekstiilien raaka-aineena hyvin harvinaista</a:t>
            </a:r>
          </a:p>
          <a:p>
            <a:pPr lvl="1"/>
            <a:r>
              <a:rPr lang="fi-FI"/>
              <a:t>Polyesterin tuotannossa noin 15 % kierrätettyä raaka-ainetta</a:t>
            </a:r>
          </a:p>
          <a:p>
            <a:r>
              <a:rPr lang="fi-FI"/>
              <a:t>Muovi</a:t>
            </a:r>
          </a:p>
          <a:p>
            <a:pPr lvl="1"/>
            <a:r>
              <a:rPr lang="fi-FI"/>
              <a:t>Noin 8 % maailman muoveista valmistetaan kierrätetystä muovista</a:t>
            </a:r>
          </a:p>
        </p:txBody>
      </p:sp>
    </p:spTree>
    <p:extLst>
      <p:ext uri="{BB962C8B-B14F-4D97-AF65-F5344CB8AC3E}">
        <p14:creationId xmlns:p14="http://schemas.microsoft.com/office/powerpoint/2010/main" val="541765306"/>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D70A7F0-A6DD-73FA-579B-2D1A06A0AFDB}"/>
              </a:ext>
            </a:extLst>
          </p:cNvPr>
          <p:cNvSpPr>
            <a:spLocks noGrp="1"/>
          </p:cNvSpPr>
          <p:nvPr>
            <p:ph type="title"/>
          </p:nvPr>
        </p:nvSpPr>
        <p:spPr/>
        <p:txBody>
          <a:bodyPr/>
          <a:lstStyle/>
          <a:p>
            <a:r>
              <a:rPr lang="fi-FI"/>
              <a:t>Haaste: haitalliset aineet</a:t>
            </a:r>
          </a:p>
        </p:txBody>
      </p:sp>
      <p:sp>
        <p:nvSpPr>
          <p:cNvPr id="3" name="Sisällön paikkamerkki 2">
            <a:extLst>
              <a:ext uri="{FF2B5EF4-FFF2-40B4-BE49-F238E27FC236}">
                <a16:creationId xmlns:a16="http://schemas.microsoft.com/office/drawing/2014/main" id="{8064A593-D65D-008E-8BA2-6CFACA82A67A}"/>
              </a:ext>
            </a:extLst>
          </p:cNvPr>
          <p:cNvSpPr>
            <a:spLocks noGrp="1"/>
          </p:cNvSpPr>
          <p:nvPr>
            <p:ph idx="1"/>
          </p:nvPr>
        </p:nvSpPr>
        <p:spPr>
          <a:xfrm>
            <a:off x="838200" y="1825625"/>
            <a:ext cx="8790432" cy="4351338"/>
          </a:xfrm>
        </p:spPr>
        <p:txBody>
          <a:bodyPr>
            <a:normAutofit/>
          </a:bodyPr>
          <a:lstStyle/>
          <a:p>
            <a:r>
              <a:rPr lang="fi-FI"/>
              <a:t>Kierrätyksen maksimointi vs. terveys ja turvallisuus</a:t>
            </a:r>
          </a:p>
          <a:p>
            <a:r>
              <a:rPr lang="fi-FI"/>
              <a:t>Jätteen kemikaalit voivat hankaloittaa prosesseja</a:t>
            </a:r>
          </a:p>
          <a:p>
            <a:r>
              <a:rPr lang="fi-FI"/>
              <a:t>Pitkäikäisten tuotteiden kierrätys </a:t>
            </a:r>
            <a:r>
              <a:rPr lang="fi-FI">
                <a:sym typeface="Wingdings" panose="05000000000000000000" pitchFamily="2" charset="2"/>
              </a:rPr>
              <a:t> saattaa sisältää aineita, jotka on myöhemmin kielletty</a:t>
            </a:r>
          </a:p>
          <a:p>
            <a:r>
              <a:rPr lang="fi-FI"/>
              <a:t>Tieto käytetyistä kemikaaleista ei ole siirtynyt eteenpäin</a:t>
            </a:r>
          </a:p>
        </p:txBody>
      </p:sp>
    </p:spTree>
    <p:extLst>
      <p:ext uri="{BB962C8B-B14F-4D97-AF65-F5344CB8AC3E}">
        <p14:creationId xmlns:p14="http://schemas.microsoft.com/office/powerpoint/2010/main" val="108773308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F5C8CE3-F2A9-DE99-5B21-3F867DEA5BBC}"/>
              </a:ext>
            </a:extLst>
          </p:cNvPr>
          <p:cNvSpPr>
            <a:spLocks noGrp="1"/>
          </p:cNvSpPr>
          <p:nvPr>
            <p:ph type="title"/>
          </p:nvPr>
        </p:nvSpPr>
        <p:spPr>
          <a:xfrm>
            <a:off x="838200" y="365125"/>
            <a:ext cx="10363200" cy="1325563"/>
          </a:xfrm>
        </p:spPr>
        <p:txBody>
          <a:bodyPr>
            <a:normAutofit fontScale="90000"/>
          </a:bodyPr>
          <a:lstStyle/>
          <a:p>
            <a:r>
              <a:rPr lang="fi-FI" sz="4900"/>
              <a:t>Haaste</a:t>
            </a:r>
            <a:r>
              <a:rPr lang="fi-FI"/>
              <a:t>: </a:t>
            </a:r>
            <a:r>
              <a:rPr lang="fi-FI" sz="4900"/>
              <a:t>Kierrätysraaka-aineiden</a:t>
            </a:r>
            <a:r>
              <a:rPr lang="fi-FI"/>
              <a:t> markkinat</a:t>
            </a:r>
          </a:p>
        </p:txBody>
      </p:sp>
      <p:sp>
        <p:nvSpPr>
          <p:cNvPr id="3" name="Sisällön paikkamerkki 2">
            <a:extLst>
              <a:ext uri="{FF2B5EF4-FFF2-40B4-BE49-F238E27FC236}">
                <a16:creationId xmlns:a16="http://schemas.microsoft.com/office/drawing/2014/main" id="{4CCD8302-4BC8-5DEA-11D2-2107A5A72801}"/>
              </a:ext>
            </a:extLst>
          </p:cNvPr>
          <p:cNvSpPr>
            <a:spLocks noGrp="1"/>
          </p:cNvSpPr>
          <p:nvPr>
            <p:ph idx="1"/>
          </p:nvPr>
        </p:nvSpPr>
        <p:spPr/>
        <p:txBody>
          <a:bodyPr>
            <a:normAutofit/>
          </a:bodyPr>
          <a:lstStyle/>
          <a:p>
            <a:r>
              <a:rPr lang="fi-FI"/>
              <a:t>Osalle materiaaleista on toimivat markkinat</a:t>
            </a:r>
          </a:p>
          <a:p>
            <a:r>
              <a:rPr lang="fi-FI"/>
              <a:t>Toimet keskittyvät tarjonnan kasvuun</a:t>
            </a:r>
          </a:p>
          <a:p>
            <a:r>
              <a:rPr lang="fi-FI"/>
              <a:t>Kilpailu neitseellisten raaka-aineiden kanssa</a:t>
            </a:r>
          </a:p>
          <a:p>
            <a:r>
              <a:rPr lang="fi-FI" err="1"/>
              <a:t>End</a:t>
            </a:r>
            <a:r>
              <a:rPr lang="fi-FI"/>
              <a:t>-of-</a:t>
            </a:r>
            <a:r>
              <a:rPr lang="fi-FI" err="1"/>
              <a:t>waste</a:t>
            </a:r>
            <a:r>
              <a:rPr lang="fi-FI"/>
              <a:t> –menettely eli jätteeksi luokittelun päättyminen</a:t>
            </a:r>
          </a:p>
          <a:p>
            <a:r>
              <a:rPr lang="fi-FI"/>
              <a:t>Hyvälaatuista materiaalia ei saada riittävästi tai kierto on niin hidasta, että tarvitaan pitkää varastointia</a:t>
            </a:r>
          </a:p>
        </p:txBody>
      </p:sp>
    </p:spTree>
    <p:extLst>
      <p:ext uri="{BB962C8B-B14F-4D97-AF65-F5344CB8AC3E}">
        <p14:creationId xmlns:p14="http://schemas.microsoft.com/office/powerpoint/2010/main" val="2835026489"/>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4126E0-0169-B0CE-70C2-A66D692C9560}"/>
              </a:ext>
            </a:extLst>
          </p:cNvPr>
          <p:cNvSpPr>
            <a:spLocks noGrp="1"/>
          </p:cNvSpPr>
          <p:nvPr>
            <p:ph type="title"/>
          </p:nvPr>
        </p:nvSpPr>
        <p:spPr>
          <a:xfrm>
            <a:off x="838200" y="365125"/>
            <a:ext cx="9425940" cy="1325563"/>
          </a:xfrm>
        </p:spPr>
        <p:txBody>
          <a:bodyPr/>
          <a:lstStyle/>
          <a:p>
            <a:r>
              <a:rPr lang="fi-FI"/>
              <a:t>Haaste: Raaka-aineiden sekoittaminen tuotannossa</a:t>
            </a:r>
          </a:p>
        </p:txBody>
      </p:sp>
      <p:sp>
        <p:nvSpPr>
          <p:cNvPr id="3" name="Sisällön paikkamerkki 2">
            <a:extLst>
              <a:ext uri="{FF2B5EF4-FFF2-40B4-BE49-F238E27FC236}">
                <a16:creationId xmlns:a16="http://schemas.microsoft.com/office/drawing/2014/main" id="{E6C21951-B7F1-19ED-598B-6694D72B25C1}"/>
              </a:ext>
            </a:extLst>
          </p:cNvPr>
          <p:cNvSpPr>
            <a:spLocks noGrp="1"/>
          </p:cNvSpPr>
          <p:nvPr>
            <p:ph idx="1"/>
          </p:nvPr>
        </p:nvSpPr>
        <p:spPr>
          <a:xfrm>
            <a:off x="838200" y="1825625"/>
            <a:ext cx="8772144" cy="4351338"/>
          </a:xfrm>
        </p:spPr>
        <p:txBody>
          <a:bodyPr/>
          <a:lstStyle/>
          <a:p>
            <a:r>
              <a:rPr lang="fi-FI"/>
              <a:t>Monipuolisempien ominaisuuksien tavoittelu johtaa raaka-aineiden sekoittamiseen</a:t>
            </a:r>
          </a:p>
          <a:p>
            <a:r>
              <a:rPr lang="fi-FI"/>
              <a:t>Laskee kierrätysraaka-aineen hintaa</a:t>
            </a:r>
          </a:p>
          <a:p>
            <a:r>
              <a:rPr lang="fi-FI"/>
              <a:t>Huonontaa kierrätysraaka-aineen laatua</a:t>
            </a:r>
          </a:p>
          <a:p>
            <a:r>
              <a:rPr lang="fi-FI"/>
              <a:t>Voi estää koko kierrätyksen</a:t>
            </a:r>
          </a:p>
        </p:txBody>
      </p:sp>
      <p:pic>
        <p:nvPicPr>
          <p:cNvPr id="7" name="Kuva 6" descr="Roska tasaisella täytöllä">
            <a:extLst>
              <a:ext uri="{FF2B5EF4-FFF2-40B4-BE49-F238E27FC236}">
                <a16:creationId xmlns:a16="http://schemas.microsoft.com/office/drawing/2014/main" id="{6012EDA7-62E2-0530-B816-6D9CDBC49B3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610344" y="4056604"/>
            <a:ext cx="1743456" cy="1743456"/>
          </a:xfrm>
          <a:prstGeom prst="rect">
            <a:avLst/>
          </a:prstGeom>
        </p:spPr>
      </p:pic>
    </p:spTree>
    <p:extLst>
      <p:ext uri="{BB962C8B-B14F-4D97-AF65-F5344CB8AC3E}">
        <p14:creationId xmlns:p14="http://schemas.microsoft.com/office/powerpoint/2010/main" val="342170689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EAAEFC1-0108-D521-59E9-52ECE804F8A9}"/>
              </a:ext>
            </a:extLst>
          </p:cNvPr>
          <p:cNvSpPr>
            <a:spLocks noGrp="1"/>
          </p:cNvSpPr>
          <p:nvPr>
            <p:ph type="title"/>
          </p:nvPr>
        </p:nvSpPr>
        <p:spPr/>
        <p:txBody>
          <a:bodyPr/>
          <a:lstStyle/>
          <a:p>
            <a:r>
              <a:rPr lang="fi-FI"/>
              <a:t>Haaste: Yhteistyö</a:t>
            </a:r>
          </a:p>
        </p:txBody>
      </p:sp>
      <p:sp>
        <p:nvSpPr>
          <p:cNvPr id="3" name="Sisällön paikkamerkki 2">
            <a:extLst>
              <a:ext uri="{FF2B5EF4-FFF2-40B4-BE49-F238E27FC236}">
                <a16:creationId xmlns:a16="http://schemas.microsoft.com/office/drawing/2014/main" id="{18C27A08-29C8-DDD3-7929-FF5CF6E75769}"/>
              </a:ext>
            </a:extLst>
          </p:cNvPr>
          <p:cNvSpPr>
            <a:spLocks noGrp="1"/>
          </p:cNvSpPr>
          <p:nvPr>
            <p:ph idx="1"/>
          </p:nvPr>
        </p:nvSpPr>
        <p:spPr>
          <a:xfrm>
            <a:off x="838200" y="1825625"/>
            <a:ext cx="8433391" cy="4351338"/>
          </a:xfrm>
        </p:spPr>
        <p:txBody>
          <a:bodyPr/>
          <a:lstStyle/>
          <a:p>
            <a:r>
              <a:rPr lang="fi-FI"/>
              <a:t>Sivu- tai jätevirtatiedot perinteisesti salaisia</a:t>
            </a:r>
          </a:p>
          <a:p>
            <a:r>
              <a:rPr lang="fi-FI"/>
              <a:t>Kierrätysraaka-ainemarkkinoilla tietoja pitää avata ja etsiä uusia yhteistyökumppaneita</a:t>
            </a:r>
          </a:p>
          <a:p>
            <a:r>
              <a:rPr lang="fi-FI"/>
              <a:t>Ekosysteemien muodostuminen vie aikaa ja vaatii luottamuksen rakentamista, myös kansainvälisesti</a:t>
            </a:r>
          </a:p>
        </p:txBody>
      </p:sp>
      <p:pic>
        <p:nvPicPr>
          <p:cNvPr id="5" name="Kuva 4" descr="Ryhmäideointi tasaisella täytöllä">
            <a:extLst>
              <a:ext uri="{FF2B5EF4-FFF2-40B4-BE49-F238E27FC236}">
                <a16:creationId xmlns:a16="http://schemas.microsoft.com/office/drawing/2014/main" id="{4EC225A9-4F5E-58DF-A140-39DE8F1850B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346019" y="4042144"/>
            <a:ext cx="1747284" cy="1747284"/>
          </a:xfrm>
          <a:prstGeom prst="rect">
            <a:avLst/>
          </a:prstGeom>
        </p:spPr>
      </p:pic>
    </p:spTree>
    <p:extLst>
      <p:ext uri="{BB962C8B-B14F-4D97-AF65-F5344CB8AC3E}">
        <p14:creationId xmlns:p14="http://schemas.microsoft.com/office/powerpoint/2010/main" val="716975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5">
            <a:extLst>
              <a:ext uri="{FF2B5EF4-FFF2-40B4-BE49-F238E27FC236}">
                <a16:creationId xmlns:a16="http://schemas.microsoft.com/office/drawing/2014/main" id="{5A5575D0-F4E0-ED09-A1FC-80E8E543CE1E}"/>
              </a:ext>
            </a:extLst>
          </p:cNvPr>
          <p:cNvSpPr txBox="1">
            <a:spLocks noGrp="1"/>
          </p:cNvSpPr>
          <p:nvPr>
            <p:ph type="title"/>
          </p:nvPr>
        </p:nvSpPr>
        <p:spPr/>
        <p:txBody>
          <a:bodyPr/>
          <a:lstStyle/>
          <a:p>
            <a:r>
              <a:rPr lang="fi-FI"/>
              <a:t>(Piilo)energian vaihdanta </a:t>
            </a:r>
          </a:p>
        </p:txBody>
      </p:sp>
      <p:pic>
        <p:nvPicPr>
          <p:cNvPr id="3" name="Picture 3" descr="Energian tuotanto ja kulutus eri tulotason maissa. Energian tuotanto ja kulutus on suurinta korkean tulotason maissa.">
            <a:extLst>
              <a:ext uri="{FF2B5EF4-FFF2-40B4-BE49-F238E27FC236}">
                <a16:creationId xmlns:a16="http://schemas.microsoft.com/office/drawing/2014/main" id="{384B2E0D-5D67-E887-6695-52D6B6F761FD}"/>
              </a:ext>
            </a:extLst>
          </p:cNvPr>
          <p:cNvPicPr>
            <a:picLocks noChangeAspect="1"/>
          </p:cNvPicPr>
          <p:nvPr/>
        </p:nvPicPr>
        <p:blipFill rotWithShape="1">
          <a:blip r:embed="rId3"/>
          <a:srcRect l="50369" t="190" r="164" b="68049"/>
          <a:stretch/>
        </p:blipFill>
        <p:spPr>
          <a:xfrm>
            <a:off x="1497971" y="1428855"/>
            <a:ext cx="8667934" cy="4803504"/>
          </a:xfrm>
          <a:prstGeom prst="rect">
            <a:avLst/>
          </a:prstGeom>
        </p:spPr>
      </p:pic>
      <p:sp>
        <p:nvSpPr>
          <p:cNvPr id="4" name="Rectangle 3">
            <a:extLst>
              <a:ext uri="{FF2B5EF4-FFF2-40B4-BE49-F238E27FC236}">
                <a16:creationId xmlns:a16="http://schemas.microsoft.com/office/drawing/2014/main" id="{405B0FCF-31BF-3C38-1A66-747CB2362363}"/>
              </a:ext>
              <a:ext uri="{C183D7F6-B498-43B3-948B-1728B52AA6E4}">
                <adec:decorative xmlns:adec="http://schemas.microsoft.com/office/drawing/2017/decorative" val="1"/>
              </a:ext>
            </a:extLst>
          </p:cNvPr>
          <p:cNvSpPr/>
          <p:nvPr/>
        </p:nvSpPr>
        <p:spPr>
          <a:xfrm>
            <a:off x="2903129" y="1592447"/>
            <a:ext cx="6981372" cy="599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5221C6E4-EC3E-D86C-169F-4E96970201E8}"/>
              </a:ext>
            </a:extLst>
          </p:cNvPr>
          <p:cNvSpPr txBox="1"/>
          <p:nvPr/>
        </p:nvSpPr>
        <p:spPr>
          <a:xfrm>
            <a:off x="4745306" y="1402196"/>
            <a:ext cx="1851179"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i="1" err="1">
                <a:cs typeface="Calibri"/>
              </a:rPr>
              <a:t>Tuottajat</a:t>
            </a:r>
            <a:endParaRPr lang="en-US" sz="2000" i="1">
              <a:cs typeface="Calibri"/>
            </a:endParaRPr>
          </a:p>
        </p:txBody>
      </p:sp>
      <p:sp>
        <p:nvSpPr>
          <p:cNvPr id="5" name="TextBox 4">
            <a:extLst>
              <a:ext uri="{FF2B5EF4-FFF2-40B4-BE49-F238E27FC236}">
                <a16:creationId xmlns:a16="http://schemas.microsoft.com/office/drawing/2014/main" id="{8FA2CE77-65B2-C735-22E5-70BFEEC50B6E}"/>
              </a:ext>
            </a:extLst>
          </p:cNvPr>
          <p:cNvSpPr txBox="1"/>
          <p:nvPr/>
        </p:nvSpPr>
        <p:spPr>
          <a:xfrm>
            <a:off x="3426313" y="1777892"/>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Ko</a:t>
            </a:r>
            <a:endParaRPr lang="en-US" sz="2000">
              <a:cs typeface="Calibri"/>
            </a:endParaRPr>
          </a:p>
        </p:txBody>
      </p:sp>
      <p:sp>
        <p:nvSpPr>
          <p:cNvPr id="6" name="TextBox 5">
            <a:extLst>
              <a:ext uri="{FF2B5EF4-FFF2-40B4-BE49-F238E27FC236}">
                <a16:creationId xmlns:a16="http://schemas.microsoft.com/office/drawing/2014/main" id="{042710EC-CF8B-04A4-8C71-428A47FC5DD5}"/>
              </a:ext>
            </a:extLst>
          </p:cNvPr>
          <p:cNvSpPr txBox="1"/>
          <p:nvPr/>
        </p:nvSpPr>
        <p:spPr>
          <a:xfrm>
            <a:off x="5351772" y="1774101"/>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YKe</a:t>
            </a:r>
            <a:endParaRPr lang="en-US" sz="2000">
              <a:cs typeface="Calibri"/>
            </a:endParaRPr>
          </a:p>
        </p:txBody>
      </p:sp>
      <p:sp>
        <p:nvSpPr>
          <p:cNvPr id="7" name="TextBox 6">
            <a:extLst>
              <a:ext uri="{FF2B5EF4-FFF2-40B4-BE49-F238E27FC236}">
                <a16:creationId xmlns:a16="http://schemas.microsoft.com/office/drawing/2014/main" id="{F3DFB12B-F013-2483-3DE7-3701307A773C}"/>
              </a:ext>
            </a:extLst>
          </p:cNvPr>
          <p:cNvSpPr txBox="1"/>
          <p:nvPr/>
        </p:nvSpPr>
        <p:spPr>
          <a:xfrm>
            <a:off x="6638599" y="1777892"/>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Kiina</a:t>
            </a:r>
            <a:endParaRPr lang="en-US" sz="2000">
              <a:cs typeface="Calibri"/>
            </a:endParaRPr>
          </a:p>
        </p:txBody>
      </p:sp>
      <p:sp>
        <p:nvSpPr>
          <p:cNvPr id="8" name="TextBox 7">
            <a:extLst>
              <a:ext uri="{FF2B5EF4-FFF2-40B4-BE49-F238E27FC236}">
                <a16:creationId xmlns:a16="http://schemas.microsoft.com/office/drawing/2014/main" id="{6806E8DC-2477-4C8B-2661-31724C11772B}"/>
              </a:ext>
            </a:extLst>
          </p:cNvPr>
          <p:cNvSpPr txBox="1"/>
          <p:nvPr/>
        </p:nvSpPr>
        <p:spPr>
          <a:xfrm>
            <a:off x="7617316" y="179247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AKe</a:t>
            </a:r>
            <a:endParaRPr lang="en-US" sz="2000">
              <a:cs typeface="Calibri"/>
            </a:endParaRPr>
          </a:p>
        </p:txBody>
      </p:sp>
      <p:sp>
        <p:nvSpPr>
          <p:cNvPr id="9" name="TextBox 8">
            <a:extLst>
              <a:ext uri="{FF2B5EF4-FFF2-40B4-BE49-F238E27FC236}">
                <a16:creationId xmlns:a16="http://schemas.microsoft.com/office/drawing/2014/main" id="{972F7B00-3DD1-5013-950C-060FB66D625E}"/>
              </a:ext>
            </a:extLst>
          </p:cNvPr>
          <p:cNvSpPr txBox="1"/>
          <p:nvPr/>
        </p:nvSpPr>
        <p:spPr>
          <a:xfrm>
            <a:off x="8334043" y="1777892"/>
            <a:ext cx="273872"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In</a:t>
            </a:r>
            <a:endParaRPr lang="en-US" sz="2000">
              <a:cs typeface="Calibri"/>
            </a:endParaRPr>
          </a:p>
        </p:txBody>
      </p:sp>
      <p:sp>
        <p:nvSpPr>
          <p:cNvPr id="10" name="TextBox 9">
            <a:extLst>
              <a:ext uri="{FF2B5EF4-FFF2-40B4-BE49-F238E27FC236}">
                <a16:creationId xmlns:a16="http://schemas.microsoft.com/office/drawing/2014/main" id="{E25C81C7-F70E-5554-19F9-389717F779CA}"/>
              </a:ext>
            </a:extLst>
          </p:cNvPr>
          <p:cNvSpPr txBox="1"/>
          <p:nvPr/>
        </p:nvSpPr>
        <p:spPr>
          <a:xfrm>
            <a:off x="8731288" y="1777892"/>
            <a:ext cx="494388"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Ma</a:t>
            </a:r>
            <a:endParaRPr lang="en-US" sz="2000">
              <a:cs typeface="Calibri"/>
            </a:endParaRPr>
          </a:p>
        </p:txBody>
      </p:sp>
      <p:sp>
        <p:nvSpPr>
          <p:cNvPr id="11" name="Rectangle 10">
            <a:extLst>
              <a:ext uri="{FF2B5EF4-FFF2-40B4-BE49-F238E27FC236}">
                <a16:creationId xmlns:a16="http://schemas.microsoft.com/office/drawing/2014/main" id="{4E285E1B-8F2A-C675-928F-FBA039CFDDF1}"/>
              </a:ext>
              <a:ext uri="{C183D7F6-B498-43B3-948B-1728B52AA6E4}">
                <adec:decorative xmlns:adec="http://schemas.microsoft.com/office/drawing/2017/decorative" val="1"/>
              </a:ext>
            </a:extLst>
          </p:cNvPr>
          <p:cNvSpPr/>
          <p:nvPr/>
        </p:nvSpPr>
        <p:spPr>
          <a:xfrm>
            <a:off x="2910387" y="5547367"/>
            <a:ext cx="6981372" cy="599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4837CDCC-5148-4238-D420-CF138DA6AB89}"/>
              </a:ext>
            </a:extLst>
          </p:cNvPr>
          <p:cNvSpPr txBox="1"/>
          <p:nvPr/>
        </p:nvSpPr>
        <p:spPr>
          <a:xfrm>
            <a:off x="3549688" y="5573392"/>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Ko</a:t>
            </a:r>
            <a:endParaRPr lang="en-US" sz="2000">
              <a:cs typeface="Calibri"/>
            </a:endParaRPr>
          </a:p>
        </p:txBody>
      </p:sp>
      <p:sp>
        <p:nvSpPr>
          <p:cNvPr id="13" name="TextBox 12">
            <a:extLst>
              <a:ext uri="{FF2B5EF4-FFF2-40B4-BE49-F238E27FC236}">
                <a16:creationId xmlns:a16="http://schemas.microsoft.com/office/drawing/2014/main" id="{578EB705-A6B7-EC1A-20B4-249DE6F6F8A4}"/>
              </a:ext>
            </a:extLst>
          </p:cNvPr>
          <p:cNvSpPr txBox="1"/>
          <p:nvPr/>
        </p:nvSpPr>
        <p:spPr>
          <a:xfrm>
            <a:off x="5533200" y="5569601"/>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YKe</a:t>
            </a:r>
            <a:endParaRPr lang="en-US" sz="2000">
              <a:cs typeface="Calibri"/>
            </a:endParaRPr>
          </a:p>
        </p:txBody>
      </p:sp>
      <p:sp>
        <p:nvSpPr>
          <p:cNvPr id="14" name="TextBox 13">
            <a:extLst>
              <a:ext uri="{FF2B5EF4-FFF2-40B4-BE49-F238E27FC236}">
                <a16:creationId xmlns:a16="http://schemas.microsoft.com/office/drawing/2014/main" id="{2ABDF89F-A982-D398-7535-3D0714FD0BE3}"/>
              </a:ext>
            </a:extLst>
          </p:cNvPr>
          <p:cNvSpPr txBox="1"/>
          <p:nvPr/>
        </p:nvSpPr>
        <p:spPr>
          <a:xfrm>
            <a:off x="6849059" y="5573392"/>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Kiina</a:t>
            </a:r>
            <a:endParaRPr lang="en-US" sz="2000">
              <a:cs typeface="Calibri"/>
            </a:endParaRPr>
          </a:p>
        </p:txBody>
      </p:sp>
      <p:sp>
        <p:nvSpPr>
          <p:cNvPr id="15" name="TextBox 14">
            <a:extLst>
              <a:ext uri="{FF2B5EF4-FFF2-40B4-BE49-F238E27FC236}">
                <a16:creationId xmlns:a16="http://schemas.microsoft.com/office/drawing/2014/main" id="{48128EF3-F370-3913-0AB3-363D624AC904}"/>
              </a:ext>
            </a:extLst>
          </p:cNvPr>
          <p:cNvSpPr txBox="1"/>
          <p:nvPr/>
        </p:nvSpPr>
        <p:spPr>
          <a:xfrm>
            <a:off x="7697143" y="5573460"/>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AKe</a:t>
            </a:r>
            <a:endParaRPr lang="en-US" sz="2000">
              <a:cs typeface="Calibri"/>
            </a:endParaRPr>
          </a:p>
        </p:txBody>
      </p:sp>
      <p:sp>
        <p:nvSpPr>
          <p:cNvPr id="16" name="TextBox 15">
            <a:extLst>
              <a:ext uri="{FF2B5EF4-FFF2-40B4-BE49-F238E27FC236}">
                <a16:creationId xmlns:a16="http://schemas.microsoft.com/office/drawing/2014/main" id="{985BE4C3-A057-55E3-7923-D897450D6309}"/>
              </a:ext>
            </a:extLst>
          </p:cNvPr>
          <p:cNvSpPr txBox="1"/>
          <p:nvPr/>
        </p:nvSpPr>
        <p:spPr>
          <a:xfrm>
            <a:off x="8310843" y="5573392"/>
            <a:ext cx="318846"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In</a:t>
            </a:r>
            <a:endParaRPr lang="en-US" sz="2000">
              <a:cs typeface="Calibri"/>
            </a:endParaRPr>
          </a:p>
        </p:txBody>
      </p:sp>
      <p:sp>
        <p:nvSpPr>
          <p:cNvPr id="17" name="TextBox 16">
            <a:extLst>
              <a:ext uri="{FF2B5EF4-FFF2-40B4-BE49-F238E27FC236}">
                <a16:creationId xmlns:a16="http://schemas.microsoft.com/office/drawing/2014/main" id="{CD67B322-61E6-3C82-0EAF-2DA551ADFBE7}"/>
              </a:ext>
            </a:extLst>
          </p:cNvPr>
          <p:cNvSpPr txBox="1"/>
          <p:nvPr/>
        </p:nvSpPr>
        <p:spPr>
          <a:xfrm>
            <a:off x="8703884" y="5573392"/>
            <a:ext cx="52814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Ma</a:t>
            </a:r>
            <a:endParaRPr lang="en-US" sz="2000">
              <a:cs typeface="Calibri"/>
            </a:endParaRPr>
          </a:p>
        </p:txBody>
      </p:sp>
      <p:sp>
        <p:nvSpPr>
          <p:cNvPr id="19" name="TextBox 18">
            <a:extLst>
              <a:ext uri="{FF2B5EF4-FFF2-40B4-BE49-F238E27FC236}">
                <a16:creationId xmlns:a16="http://schemas.microsoft.com/office/drawing/2014/main" id="{F9763B6B-591C-C01B-A83F-F864F3C26A74}"/>
              </a:ext>
            </a:extLst>
          </p:cNvPr>
          <p:cNvSpPr txBox="1"/>
          <p:nvPr/>
        </p:nvSpPr>
        <p:spPr>
          <a:xfrm>
            <a:off x="4947394" y="5912792"/>
            <a:ext cx="1851179"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i="1" err="1">
                <a:cs typeface="Calibri"/>
              </a:rPr>
              <a:t>Kuluttajat</a:t>
            </a:r>
            <a:endParaRPr lang="en-US" sz="2000" i="1">
              <a:cs typeface="Calibri"/>
            </a:endParaRPr>
          </a:p>
        </p:txBody>
      </p:sp>
    </p:spTree>
    <p:extLst>
      <p:ext uri="{BB962C8B-B14F-4D97-AF65-F5344CB8AC3E}">
        <p14:creationId xmlns:p14="http://schemas.microsoft.com/office/powerpoint/2010/main" val="281265794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154CA0A-BFD6-BA9C-B65D-9D8BA97203C0}"/>
              </a:ext>
            </a:extLst>
          </p:cNvPr>
          <p:cNvSpPr>
            <a:spLocks noGrp="1"/>
          </p:cNvSpPr>
          <p:nvPr>
            <p:ph type="title"/>
          </p:nvPr>
        </p:nvSpPr>
        <p:spPr>
          <a:xfrm>
            <a:off x="838200" y="365125"/>
            <a:ext cx="10911840" cy="1325563"/>
          </a:xfrm>
        </p:spPr>
        <p:txBody>
          <a:bodyPr/>
          <a:lstStyle/>
          <a:p>
            <a:r>
              <a:rPr lang="fi-FI"/>
              <a:t>Haaste: Koko elinkaaren huomioiminen</a:t>
            </a:r>
          </a:p>
        </p:txBody>
      </p:sp>
      <p:sp>
        <p:nvSpPr>
          <p:cNvPr id="3" name="Sisällön paikkamerkki 2">
            <a:extLst>
              <a:ext uri="{FF2B5EF4-FFF2-40B4-BE49-F238E27FC236}">
                <a16:creationId xmlns:a16="http://schemas.microsoft.com/office/drawing/2014/main" id="{822417EA-CF09-A1A8-FC96-32479CD55DCE}"/>
              </a:ext>
            </a:extLst>
          </p:cNvPr>
          <p:cNvSpPr>
            <a:spLocks noGrp="1"/>
          </p:cNvSpPr>
          <p:nvPr>
            <p:ph idx="1"/>
          </p:nvPr>
        </p:nvSpPr>
        <p:spPr/>
        <p:txBody>
          <a:bodyPr/>
          <a:lstStyle/>
          <a:p>
            <a:r>
              <a:rPr lang="fi-FI"/>
              <a:t>Tasapainottelua:</a:t>
            </a:r>
          </a:p>
          <a:p>
            <a:pPr lvl="1"/>
            <a:r>
              <a:rPr lang="fi-FI"/>
              <a:t>Raaka-aineen kulutuksen minimointi</a:t>
            </a:r>
          </a:p>
          <a:p>
            <a:pPr lvl="1"/>
            <a:r>
              <a:rPr lang="fi-FI"/>
              <a:t>Tuotteen tai pakkauksen riittävä kestävyys</a:t>
            </a:r>
          </a:p>
          <a:p>
            <a:pPr lvl="1"/>
            <a:r>
              <a:rPr lang="fi-FI"/>
              <a:t>Elinkaaren aikaiset ilmastopäästöt</a:t>
            </a:r>
          </a:p>
          <a:p>
            <a:pPr lvl="1"/>
            <a:r>
              <a:rPr lang="fi-FI"/>
              <a:t>Elinkaaren aikaiset luontovaikutukset</a:t>
            </a:r>
          </a:p>
          <a:p>
            <a:pPr lvl="1"/>
            <a:r>
              <a:rPr lang="fi-FI"/>
              <a:t>Muut ympäristövaikutukset</a:t>
            </a:r>
          </a:p>
          <a:p>
            <a:pPr lvl="1"/>
            <a:r>
              <a:rPr lang="fi-FI"/>
              <a:t>Kierrätettävyys</a:t>
            </a:r>
          </a:p>
          <a:p>
            <a:pPr marL="457200" lvl="1" indent="0">
              <a:buNone/>
            </a:pPr>
            <a:r>
              <a:rPr lang="fi-FI"/>
              <a:t>+ tietenkin ei-ympäristöön liittyvät kysymykset</a:t>
            </a:r>
          </a:p>
          <a:p>
            <a:pPr marL="457200" lvl="1" indent="0">
              <a:buNone/>
            </a:pPr>
            <a:r>
              <a:rPr lang="fi-FI">
                <a:sym typeface="Wingdings" panose="05000000000000000000" pitchFamily="2" charset="2"/>
              </a:rPr>
              <a:t> Ei voida maksimoida vain kierrätystä</a:t>
            </a:r>
            <a:endParaRPr lang="fi-FI"/>
          </a:p>
        </p:txBody>
      </p:sp>
    </p:spTree>
    <p:extLst>
      <p:ext uri="{BB962C8B-B14F-4D97-AF65-F5344CB8AC3E}">
        <p14:creationId xmlns:p14="http://schemas.microsoft.com/office/powerpoint/2010/main" val="203157698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4EAC2E8-10AB-BB11-A11A-5ADB6DE5E960}"/>
              </a:ext>
            </a:extLst>
          </p:cNvPr>
          <p:cNvSpPr>
            <a:spLocks noGrp="1"/>
          </p:cNvSpPr>
          <p:nvPr>
            <p:ph type="title"/>
          </p:nvPr>
        </p:nvSpPr>
        <p:spPr/>
        <p:txBody>
          <a:bodyPr/>
          <a:lstStyle/>
          <a:p>
            <a:r>
              <a:rPr lang="fi-FI"/>
              <a:t>Lähteet ja lisätietoa, Kierrätysraaka-aineiden haasteet</a:t>
            </a:r>
          </a:p>
        </p:txBody>
      </p:sp>
      <p:sp>
        <p:nvSpPr>
          <p:cNvPr id="3" name="Sisällön paikkamerkki 2">
            <a:extLst>
              <a:ext uri="{FF2B5EF4-FFF2-40B4-BE49-F238E27FC236}">
                <a16:creationId xmlns:a16="http://schemas.microsoft.com/office/drawing/2014/main" id="{5DF86303-0811-E135-4A4C-C029393B02C1}"/>
              </a:ext>
            </a:extLst>
          </p:cNvPr>
          <p:cNvSpPr>
            <a:spLocks noGrp="1"/>
          </p:cNvSpPr>
          <p:nvPr>
            <p:ph idx="1"/>
          </p:nvPr>
        </p:nvSpPr>
        <p:spPr/>
        <p:txBody>
          <a:bodyPr>
            <a:normAutofit fontScale="70000" lnSpcReduction="20000"/>
          </a:bodyPr>
          <a:lstStyle/>
          <a:p>
            <a:r>
              <a:rPr lang="fi-FI" sz="3200" err="1"/>
              <a:t>Gaia</a:t>
            </a:r>
            <a:r>
              <a:rPr lang="fi-FI" sz="3200"/>
              <a:t> (2021): </a:t>
            </a:r>
            <a:r>
              <a:rPr lang="fi-FI" sz="3200">
                <a:hlinkClick r:id="rId2"/>
              </a:rPr>
              <a:t>Käyttöosuusvelvoitteen laajentamismahdollisuudet kiertotalouden edistämisessä</a:t>
            </a:r>
            <a:endParaRPr lang="fi-FI" sz="3200"/>
          </a:p>
          <a:p>
            <a:r>
              <a:rPr lang="fi-FI" sz="3200"/>
              <a:t>Kauppi S ym. (2019): </a:t>
            </a:r>
            <a:r>
              <a:rPr lang="fi-FI" sz="3200">
                <a:hlinkClick r:id="rId3"/>
              </a:rPr>
              <a:t>Kestävä ja turvallinen kiertotalous - Selvitys POP-yhdisteiden ja SVHC-aineiden hallinnasta kiertotaloudessa</a:t>
            </a:r>
            <a:endParaRPr lang="fi-FI" sz="3200"/>
          </a:p>
          <a:p>
            <a:r>
              <a:rPr lang="fi-FI" sz="3200"/>
              <a:t>Kehittyvä elintarvike (2021): </a:t>
            </a:r>
            <a:r>
              <a:rPr lang="fi-FI" sz="3200">
                <a:hlinkClick r:id="rId4"/>
              </a:rPr>
              <a:t>Kierrätysmuovia on vaikea saada</a:t>
            </a:r>
            <a:r>
              <a:rPr lang="fi-FI" sz="3200"/>
              <a:t> (uutinen)</a:t>
            </a:r>
          </a:p>
          <a:p>
            <a:r>
              <a:rPr lang="fi-FI" sz="3200" err="1"/>
              <a:t>Textile</a:t>
            </a:r>
            <a:r>
              <a:rPr lang="fi-FI" sz="3200"/>
              <a:t> Exchange (2022): </a:t>
            </a:r>
            <a:r>
              <a:rPr lang="en-US" sz="3200">
                <a:hlinkClick r:id="rId5"/>
              </a:rPr>
              <a:t>Preferred Fiber &amp; Materials. Market Report</a:t>
            </a:r>
            <a:endParaRPr lang="en-US"/>
          </a:p>
          <a:p>
            <a:r>
              <a:rPr lang="fi-FI" sz="3200"/>
              <a:t>Tilastokeskus: </a:t>
            </a:r>
            <a:r>
              <a:rPr lang="fi-FI" sz="3200">
                <a:hlinkClick r:id="rId6"/>
              </a:rPr>
              <a:t>Kiertotalousliiketoiminnan indikaattorit</a:t>
            </a:r>
            <a:r>
              <a:rPr lang="fi-FI" sz="3200"/>
              <a:t> (haettu 21.2.2023)</a:t>
            </a:r>
          </a:p>
          <a:p>
            <a:r>
              <a:rPr lang="fi-FI" sz="3200"/>
              <a:t>Tukes (2019: </a:t>
            </a:r>
            <a:r>
              <a:rPr lang="fi-FI" sz="3200">
                <a:hlinkClick r:id="rId7"/>
              </a:rPr>
              <a:t>Erityistä huolta aiheuttavat aineet (SVHC-aineet) kiertotalouden tekstiilivirroissa</a:t>
            </a:r>
            <a:endParaRPr lang="fi-FI" sz="3200"/>
          </a:p>
          <a:p>
            <a:r>
              <a:rPr lang="en-US" sz="3200" err="1"/>
              <a:t>Uusiouutiset</a:t>
            </a:r>
            <a:r>
              <a:rPr lang="en-US" sz="3200"/>
              <a:t> (2021): </a:t>
            </a:r>
            <a:r>
              <a:rPr lang="fi-FI" sz="3200">
                <a:hlinkClick r:id="rId8"/>
              </a:rPr>
              <a:t>Suomi voisi jo suosia kierrätysraaka-aineita</a:t>
            </a:r>
            <a:endParaRPr lang="en-US"/>
          </a:p>
          <a:p>
            <a:r>
              <a:rPr lang="en-US" sz="3200"/>
              <a:t>YIT (2021): </a:t>
            </a:r>
            <a:r>
              <a:rPr lang="en-US" sz="3200" err="1">
                <a:hlinkClick r:id="rId9"/>
              </a:rPr>
              <a:t>Uusio</a:t>
            </a:r>
            <a:r>
              <a:rPr lang="en-US" sz="3200">
                <a:hlinkClick r:id="rId9"/>
              </a:rPr>
              <a:t>- ja </a:t>
            </a:r>
            <a:r>
              <a:rPr lang="en-US" sz="3200" err="1">
                <a:hlinkClick r:id="rId9"/>
              </a:rPr>
              <a:t>kierrätysmateriaalit</a:t>
            </a:r>
            <a:r>
              <a:rPr lang="en-US" sz="3200">
                <a:hlinkClick r:id="rId9"/>
              </a:rPr>
              <a:t> </a:t>
            </a:r>
            <a:r>
              <a:rPr lang="en-US" sz="3200" err="1">
                <a:hlinkClick r:id="rId9"/>
              </a:rPr>
              <a:t>rakentamisessa</a:t>
            </a:r>
            <a:r>
              <a:rPr lang="en-US" sz="3200">
                <a:hlinkClick r:id="rId9"/>
              </a:rPr>
              <a:t> –</a:t>
            </a:r>
            <a:r>
              <a:rPr lang="en-US" sz="3200" err="1">
                <a:hlinkClick r:id="rId9"/>
              </a:rPr>
              <a:t>esitys</a:t>
            </a:r>
            <a:r>
              <a:rPr lang="en-US" sz="3200"/>
              <a:t> </a:t>
            </a:r>
            <a:r>
              <a:rPr lang="en-US" sz="3200" err="1"/>
              <a:t>YTP:n</a:t>
            </a:r>
            <a:r>
              <a:rPr lang="en-US" sz="3200"/>
              <a:t> </a:t>
            </a:r>
            <a:r>
              <a:rPr lang="en-US" sz="3200" err="1"/>
              <a:t>webinaarissa</a:t>
            </a:r>
            <a:endParaRPr lang="en-US"/>
          </a:p>
          <a:p>
            <a:r>
              <a:rPr lang="fi-FI" sz="3200"/>
              <a:t>YTP (2021): </a:t>
            </a:r>
            <a:r>
              <a:rPr lang="fi-FI" sz="3200">
                <a:hlinkClick r:id="rId10"/>
              </a:rPr>
              <a:t>Kiertotalous ei toimi, jos kierrätysmateriaaleille ei ole kysyntää – näin markkinat saataisiin kasvuun</a:t>
            </a:r>
            <a:endParaRPr lang="fi-FI" sz="3200"/>
          </a:p>
        </p:txBody>
      </p:sp>
    </p:spTree>
    <p:extLst>
      <p:ext uri="{BB962C8B-B14F-4D97-AF65-F5344CB8AC3E}">
        <p14:creationId xmlns:p14="http://schemas.microsoft.com/office/powerpoint/2010/main" val="378458756"/>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215CA17-A6B2-4901-A767-DB3805C6358D}"/>
              </a:ext>
            </a:extLst>
          </p:cNvPr>
          <p:cNvSpPr>
            <a:spLocks noGrp="1"/>
          </p:cNvSpPr>
          <p:nvPr>
            <p:ph type="ctrTitle"/>
          </p:nvPr>
        </p:nvSpPr>
        <p:spPr/>
        <p:txBody>
          <a:bodyPr>
            <a:normAutofit/>
          </a:bodyPr>
          <a:lstStyle/>
          <a:p>
            <a:r>
              <a:rPr lang="fi-FI"/>
              <a:t>Kiertotalouteen </a:t>
            </a:r>
            <a:br>
              <a:rPr lang="fi-FI"/>
            </a:br>
            <a:r>
              <a:rPr lang="fi-FI"/>
              <a:t>liittyvä ohjaus</a:t>
            </a:r>
          </a:p>
        </p:txBody>
      </p:sp>
      <p:sp>
        <p:nvSpPr>
          <p:cNvPr id="3" name="Alaotsikko 2">
            <a:extLst>
              <a:ext uri="{FF2B5EF4-FFF2-40B4-BE49-F238E27FC236}">
                <a16:creationId xmlns:a16="http://schemas.microsoft.com/office/drawing/2014/main" id="{B7D906C5-6C6B-4300-9117-D2DB8C28CE06}"/>
              </a:ext>
            </a:extLst>
          </p:cNvPr>
          <p:cNvSpPr>
            <a:spLocks noGrp="1"/>
          </p:cNvSpPr>
          <p:nvPr>
            <p:ph type="subTitle" idx="1"/>
          </p:nvPr>
        </p:nvSpPr>
        <p:spPr/>
        <p:txBody>
          <a:bodyPr>
            <a:normAutofit/>
          </a:bodyPr>
          <a:lstStyle/>
          <a:p>
            <a:r>
              <a:rPr lang="fi-FI"/>
              <a:t>Päivi Kosunen</a:t>
            </a:r>
          </a:p>
        </p:txBody>
      </p:sp>
    </p:spTree>
    <p:extLst>
      <p:ext uri="{BB962C8B-B14F-4D97-AF65-F5344CB8AC3E}">
        <p14:creationId xmlns:p14="http://schemas.microsoft.com/office/powerpoint/2010/main" val="4290297693"/>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https://m3.jyu.fi/jyumv/ohjelmat/science/muut/polku-2.0/miten-siirtya-kiertotalouteen-verkkototeutus/recording-14-07-2023-12.24</a:t>
            </a:r>
            <a:endParaRPr lang="en-US"/>
          </a:p>
        </p:txBody>
      </p:sp>
    </p:spTree>
    <p:extLst>
      <p:ext uri="{BB962C8B-B14F-4D97-AF65-F5344CB8AC3E}">
        <p14:creationId xmlns:p14="http://schemas.microsoft.com/office/powerpoint/2010/main" val="256821527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D8280FE-1CD0-4CCA-8260-D9CF2EBD4356}"/>
              </a:ext>
            </a:extLst>
          </p:cNvPr>
          <p:cNvSpPr>
            <a:spLocks noGrp="1"/>
          </p:cNvSpPr>
          <p:nvPr>
            <p:ph type="title"/>
          </p:nvPr>
        </p:nvSpPr>
        <p:spPr/>
        <p:txBody>
          <a:bodyPr/>
          <a:lstStyle/>
          <a:p>
            <a:r>
              <a:rPr lang="fi-FI"/>
              <a:t>Taustaa</a:t>
            </a:r>
          </a:p>
        </p:txBody>
      </p:sp>
      <p:sp>
        <p:nvSpPr>
          <p:cNvPr id="3" name="Tekstin paikkamerkki 2">
            <a:extLst>
              <a:ext uri="{FF2B5EF4-FFF2-40B4-BE49-F238E27FC236}">
                <a16:creationId xmlns:a16="http://schemas.microsoft.com/office/drawing/2014/main" id="{611884AA-5D50-4F44-AA50-D776C8C98B96}"/>
              </a:ext>
            </a:extLst>
          </p:cNvPr>
          <p:cNvSpPr>
            <a:spLocks noGrp="1"/>
          </p:cNvSpPr>
          <p:nvPr>
            <p:ph type="body" sz="quarter" idx="10"/>
          </p:nvPr>
        </p:nvSpPr>
        <p:spPr>
          <a:xfrm>
            <a:off x="838200" y="1771650"/>
            <a:ext cx="10515600" cy="4376738"/>
          </a:xfrm>
        </p:spPr>
        <p:txBody>
          <a:bodyPr>
            <a:normAutofit/>
          </a:bodyPr>
          <a:lstStyle/>
          <a:p>
            <a:pPr marL="457200" indent="-457200">
              <a:buFont typeface="Arial" panose="020B0604020202020204" pitchFamily="34" charset="0"/>
              <a:buChar char="•"/>
            </a:pPr>
            <a:r>
              <a:rPr lang="fi-FI"/>
              <a:t>Tämä esitys keskittyy materiaaleihin ja raaka-aineisiin eikä sisällä energiaan ja ilmastopäästöihin liittyvää regulaatiota</a:t>
            </a:r>
          </a:p>
          <a:p>
            <a:pPr marL="457200" indent="-457200">
              <a:buFont typeface="Arial" panose="020B0604020202020204" pitchFamily="34" charset="0"/>
              <a:buChar char="•"/>
            </a:pPr>
            <a:r>
              <a:rPr lang="fi-FI"/>
              <a:t>Sääntelyn painopiste siirtynyt jätteistä tuotepolitiikkaan</a:t>
            </a:r>
          </a:p>
          <a:p>
            <a:pPr marL="457200" indent="-457200">
              <a:buFont typeface="Arial" panose="020B0604020202020204" pitchFamily="34" charset="0"/>
              <a:buChar char="•"/>
            </a:pPr>
            <a:r>
              <a:rPr lang="fi-FI"/>
              <a:t>Yhteensovittaminen voi olla vaikeaa</a:t>
            </a:r>
          </a:p>
        </p:txBody>
      </p:sp>
    </p:spTree>
    <p:extLst>
      <p:ext uri="{BB962C8B-B14F-4D97-AF65-F5344CB8AC3E}">
        <p14:creationId xmlns:p14="http://schemas.microsoft.com/office/powerpoint/2010/main" val="2269747067"/>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B53CE44C-518D-4EA5-B94F-07D2D74AEFA2}"/>
              </a:ext>
            </a:extLst>
          </p:cNvPr>
          <p:cNvSpPr>
            <a:spLocks noGrp="1"/>
          </p:cNvSpPr>
          <p:nvPr>
            <p:ph type="title"/>
          </p:nvPr>
        </p:nvSpPr>
        <p:spPr>
          <a:xfrm>
            <a:off x="838200" y="365125"/>
            <a:ext cx="10515600" cy="1325563"/>
          </a:xfrm>
        </p:spPr>
        <p:txBody>
          <a:bodyPr/>
          <a:lstStyle/>
          <a:p>
            <a:r>
              <a:rPr lang="fi-FI"/>
              <a:t>Kiertotalouden strateginen ohjelma (2021)</a:t>
            </a:r>
          </a:p>
        </p:txBody>
      </p:sp>
      <p:sp>
        <p:nvSpPr>
          <p:cNvPr id="5" name="Tekstin paikkamerkki 4">
            <a:extLst>
              <a:ext uri="{FF2B5EF4-FFF2-40B4-BE49-F238E27FC236}">
                <a16:creationId xmlns:a16="http://schemas.microsoft.com/office/drawing/2014/main" id="{6B1AB625-DDA8-42A5-A0EE-DFFB36CEA662}"/>
              </a:ext>
            </a:extLst>
          </p:cNvPr>
          <p:cNvSpPr>
            <a:spLocks noGrp="1"/>
          </p:cNvSpPr>
          <p:nvPr>
            <p:ph type="body" sz="quarter" idx="10"/>
          </p:nvPr>
        </p:nvSpPr>
        <p:spPr>
          <a:xfrm>
            <a:off x="838200" y="1771650"/>
            <a:ext cx="10515600" cy="2706221"/>
          </a:xfrm>
        </p:spPr>
        <p:txBody>
          <a:bodyPr anchor="ctr">
            <a:normAutofit lnSpcReduction="10000"/>
          </a:bodyPr>
          <a:lstStyle/>
          <a:p>
            <a:pPr marL="457200" indent="-457200">
              <a:buFont typeface="Arial" panose="020B0604020202020204" pitchFamily="34" charset="0"/>
              <a:buChar char="•"/>
            </a:pPr>
            <a:r>
              <a:rPr lang="fi-FI"/>
              <a:t>Kiertotaloudesta luodaan talouden uusi perusta vuoteen 2035 mennessä</a:t>
            </a:r>
          </a:p>
          <a:p>
            <a:pPr marL="457200" indent="-457200">
              <a:buFont typeface="Arial" panose="020B0604020202020204" pitchFamily="34" charset="0"/>
              <a:buChar char="•"/>
            </a:pPr>
            <a:r>
              <a:rPr lang="fi-FI"/>
              <a:t>Vähennetään luonnonvarojen käyttöä ja kasvatetaan resurssien tuottavuutta</a:t>
            </a:r>
          </a:p>
          <a:p>
            <a:pPr marL="457200" indent="-457200">
              <a:buFont typeface="Arial" panose="020B0604020202020204" pitchFamily="34" charset="0"/>
              <a:buChar char="•"/>
            </a:pPr>
            <a:r>
              <a:rPr lang="fi-FI"/>
              <a:t>18 toimenpidettä eri ministeriöille 2021-2024</a:t>
            </a:r>
          </a:p>
        </p:txBody>
      </p:sp>
    </p:spTree>
    <p:extLst>
      <p:ext uri="{BB962C8B-B14F-4D97-AF65-F5344CB8AC3E}">
        <p14:creationId xmlns:p14="http://schemas.microsoft.com/office/powerpoint/2010/main" val="98983848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DC4AC2D-F362-44FB-9752-708B45B2DB8B}"/>
              </a:ext>
            </a:extLst>
          </p:cNvPr>
          <p:cNvSpPr>
            <a:spLocks noGrp="1"/>
          </p:cNvSpPr>
          <p:nvPr>
            <p:ph type="title"/>
          </p:nvPr>
        </p:nvSpPr>
        <p:spPr>
          <a:xfrm>
            <a:off x="838200" y="365125"/>
            <a:ext cx="10040471" cy="1325563"/>
          </a:xfrm>
        </p:spPr>
        <p:txBody>
          <a:bodyPr/>
          <a:lstStyle/>
          <a:p>
            <a:r>
              <a:rPr lang="fi-FI"/>
              <a:t>Muovitiekartta Suomelle versio 2.0</a:t>
            </a:r>
          </a:p>
        </p:txBody>
      </p:sp>
      <p:sp>
        <p:nvSpPr>
          <p:cNvPr id="3" name="Tekstin paikkamerkki 2">
            <a:extLst>
              <a:ext uri="{FF2B5EF4-FFF2-40B4-BE49-F238E27FC236}">
                <a16:creationId xmlns:a16="http://schemas.microsoft.com/office/drawing/2014/main" id="{E7D233E6-436A-4468-8D16-524FC83EB449}"/>
              </a:ext>
            </a:extLst>
          </p:cNvPr>
          <p:cNvSpPr>
            <a:spLocks noGrp="1"/>
          </p:cNvSpPr>
          <p:nvPr>
            <p:ph type="body" sz="quarter" idx="10"/>
          </p:nvPr>
        </p:nvSpPr>
        <p:spPr/>
        <p:txBody>
          <a:bodyPr>
            <a:normAutofit/>
          </a:bodyPr>
          <a:lstStyle/>
          <a:p>
            <a:pPr marL="457200" indent="-457200">
              <a:buFont typeface="Arial" panose="020B0604020202020204" pitchFamily="34" charset="0"/>
              <a:buChar char="•"/>
            </a:pPr>
            <a:r>
              <a:rPr lang="fi-FI"/>
              <a:t>Vähennetään ympäristön roskaantumista</a:t>
            </a:r>
          </a:p>
          <a:p>
            <a:pPr marL="457200" indent="-457200">
              <a:buFont typeface="Arial" panose="020B0604020202020204" pitchFamily="34" charset="0"/>
              <a:buChar char="•"/>
            </a:pPr>
            <a:r>
              <a:rPr lang="fi-FI"/>
              <a:t>Vältetään turhaa kulutusta ja edistetään uudelleenkäyttöä </a:t>
            </a:r>
          </a:p>
          <a:p>
            <a:pPr marL="457200" indent="-457200">
              <a:buFont typeface="Arial" panose="020B0604020202020204" pitchFamily="34" charset="0"/>
              <a:buChar char="•"/>
            </a:pPr>
            <a:r>
              <a:rPr lang="fi-FI"/>
              <a:t>Tehostetaan muovin kierrätystä ja muovituotteiden kierrätettävyyttä</a:t>
            </a:r>
          </a:p>
          <a:p>
            <a:pPr marL="457200" indent="-457200">
              <a:buFont typeface="Arial" panose="020B0604020202020204" pitchFamily="34" charset="0"/>
              <a:buChar char="•"/>
            </a:pPr>
            <a:r>
              <a:rPr lang="fi-FI"/>
              <a:t>Korvataan fossiilisista raaka-aineista valmistettua neitseellistä muovia</a:t>
            </a:r>
          </a:p>
        </p:txBody>
      </p:sp>
    </p:spTree>
    <p:extLst>
      <p:ext uri="{BB962C8B-B14F-4D97-AF65-F5344CB8AC3E}">
        <p14:creationId xmlns:p14="http://schemas.microsoft.com/office/powerpoint/2010/main" val="1232485414"/>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3231E12-9F6B-4F3E-8563-69568FF250EF}"/>
              </a:ext>
            </a:extLst>
          </p:cNvPr>
          <p:cNvSpPr>
            <a:spLocks noGrp="1"/>
          </p:cNvSpPr>
          <p:nvPr>
            <p:ph type="title"/>
          </p:nvPr>
        </p:nvSpPr>
        <p:spPr/>
        <p:txBody>
          <a:bodyPr/>
          <a:lstStyle/>
          <a:p>
            <a:r>
              <a:rPr lang="fi-FI"/>
              <a:t>Muita tiekarttoja ja ohjelmia</a:t>
            </a:r>
          </a:p>
        </p:txBody>
      </p:sp>
      <p:sp>
        <p:nvSpPr>
          <p:cNvPr id="3" name="Tekstin paikkamerkki 2">
            <a:extLst>
              <a:ext uri="{FF2B5EF4-FFF2-40B4-BE49-F238E27FC236}">
                <a16:creationId xmlns:a16="http://schemas.microsoft.com/office/drawing/2014/main" id="{1E2EE452-DEB4-4B1E-BCBB-E592B7918665}"/>
              </a:ext>
            </a:extLst>
          </p:cNvPr>
          <p:cNvSpPr>
            <a:spLocks noGrp="1"/>
          </p:cNvSpPr>
          <p:nvPr>
            <p:ph type="body" sz="quarter" idx="10"/>
          </p:nvPr>
        </p:nvSpPr>
        <p:spPr/>
        <p:txBody>
          <a:bodyPr>
            <a:normAutofit fontScale="92500" lnSpcReduction="10000"/>
          </a:bodyPr>
          <a:lstStyle/>
          <a:p>
            <a:pPr marL="457200" indent="-457200">
              <a:buFont typeface="Arial" panose="020B0604020202020204" pitchFamily="34" charset="0"/>
              <a:buChar char="•"/>
            </a:pPr>
            <a:r>
              <a:rPr lang="fi-FI">
                <a:cs typeface="Calibri"/>
              </a:rPr>
              <a:t>Kansallinen ruokahävikkitiekartta 2022</a:t>
            </a:r>
          </a:p>
          <a:p>
            <a:pPr marL="914400" lvl="1" indent="-457200">
              <a:buFont typeface="Arial" panose="020B0604020202020204" pitchFamily="34" charset="0"/>
              <a:buChar char="•"/>
            </a:pPr>
            <a:r>
              <a:rPr lang="fi-FI" sz="2800" b="0">
                <a:cs typeface="Calibri"/>
              </a:rPr>
              <a:t>Puolitetaan ruokahävikki vuoteen 2030 mennessä</a:t>
            </a:r>
            <a:endParaRPr lang="fi-FI"/>
          </a:p>
          <a:p>
            <a:pPr marL="457200" indent="-457200">
              <a:buFont typeface="Arial" panose="020B0604020202020204" pitchFamily="34" charset="0"/>
              <a:buChar char="•"/>
            </a:pPr>
            <a:r>
              <a:rPr lang="fi-FI"/>
              <a:t>Kansallinen kemikaaliohjelma 2022-2035</a:t>
            </a:r>
          </a:p>
          <a:p>
            <a:pPr marL="914400" lvl="1" indent="-457200">
              <a:buFont typeface="Arial" panose="020B0604020202020204" pitchFamily="34" charset="0"/>
              <a:buChar char="•"/>
            </a:pPr>
            <a:r>
              <a:rPr lang="fi-FI"/>
              <a:t>Kemikaalien riskienhallinta kiertotaloudessa</a:t>
            </a:r>
          </a:p>
          <a:p>
            <a:pPr marL="457200" indent="-457200">
              <a:buFont typeface="Arial" panose="020B0604020202020204" pitchFamily="34" charset="0"/>
              <a:buChar char="•"/>
            </a:pPr>
            <a:r>
              <a:rPr lang="fi-FI"/>
              <a:t>Korjausrakentamisen tiekartta</a:t>
            </a:r>
          </a:p>
          <a:p>
            <a:pPr marL="914400" lvl="1" indent="-457200">
              <a:buFont typeface="Arial" panose="020B0604020202020204" pitchFamily="34" charset="0"/>
              <a:buChar char="•"/>
            </a:pPr>
            <a:r>
              <a:rPr lang="fi-FI" b="0" i="0">
                <a:solidFill>
                  <a:srgbClr val="0F0F0F"/>
                </a:solidFill>
                <a:effectLst/>
                <a:latin typeface="myriad-pro"/>
              </a:rPr>
              <a:t>90 % päästövähennys 2050 (vrt. 2020)</a:t>
            </a:r>
          </a:p>
          <a:p>
            <a:pPr marL="914400" lvl="1" indent="-457200">
              <a:buFont typeface="Arial" panose="020B0604020202020204" pitchFamily="34" charset="0"/>
              <a:buChar char="•"/>
            </a:pPr>
            <a:r>
              <a:rPr lang="fi-FI" b="0" i="0">
                <a:solidFill>
                  <a:srgbClr val="0F0F0F"/>
                </a:solidFill>
                <a:effectLst/>
                <a:latin typeface="myriad-pro"/>
              </a:rPr>
              <a:t>tilatehokkuus, energiatehokkuutta parantava kiinteistönpito, energiatehokkuusparannukset sekä vähähiilinen lämmitys</a:t>
            </a:r>
          </a:p>
          <a:p>
            <a:pPr marL="914400" lvl="1" indent="-457200">
              <a:buFont typeface="Arial" panose="020B0604020202020204" pitchFamily="34" charset="0"/>
              <a:buChar char="•"/>
            </a:pPr>
            <a:r>
              <a:rPr lang="fi-FI">
                <a:solidFill>
                  <a:srgbClr val="0F0F0F"/>
                </a:solidFill>
                <a:latin typeface="myriad-pro"/>
              </a:rPr>
              <a:t>Panostus neuvontaan, viestintään ja koulutukseen</a:t>
            </a:r>
          </a:p>
        </p:txBody>
      </p:sp>
    </p:spTree>
    <p:extLst>
      <p:ext uri="{BB962C8B-B14F-4D97-AF65-F5344CB8AC3E}">
        <p14:creationId xmlns:p14="http://schemas.microsoft.com/office/powerpoint/2010/main" val="257017961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8EC2DFA-2836-4200-875B-9B7EADB60A89}"/>
              </a:ext>
            </a:extLst>
          </p:cNvPr>
          <p:cNvSpPr>
            <a:spLocks noGrp="1"/>
          </p:cNvSpPr>
          <p:nvPr>
            <p:ph type="title"/>
          </p:nvPr>
        </p:nvSpPr>
        <p:spPr/>
        <p:txBody>
          <a:bodyPr/>
          <a:lstStyle/>
          <a:p>
            <a:r>
              <a:rPr lang="fi-FI"/>
              <a:t>Kiertotalous EU:ssa</a:t>
            </a:r>
          </a:p>
        </p:txBody>
      </p:sp>
      <p:sp>
        <p:nvSpPr>
          <p:cNvPr id="3" name="Tekstin paikkamerkki 2">
            <a:extLst>
              <a:ext uri="{FF2B5EF4-FFF2-40B4-BE49-F238E27FC236}">
                <a16:creationId xmlns:a16="http://schemas.microsoft.com/office/drawing/2014/main" id="{F80E2349-806A-473E-93BF-29F67DDA7FFA}"/>
              </a:ext>
            </a:extLst>
          </p:cNvPr>
          <p:cNvSpPr>
            <a:spLocks noGrp="1"/>
          </p:cNvSpPr>
          <p:nvPr>
            <p:ph type="body" sz="quarter" idx="10"/>
          </p:nvPr>
        </p:nvSpPr>
        <p:spPr>
          <a:xfrm>
            <a:off x="838200" y="1771650"/>
            <a:ext cx="6527104" cy="4376738"/>
          </a:xfrm>
        </p:spPr>
        <p:txBody>
          <a:bodyPr/>
          <a:lstStyle/>
          <a:p>
            <a:pPr marL="457200" indent="-457200">
              <a:buFont typeface="Arial" panose="020B0604020202020204" pitchFamily="34" charset="0"/>
              <a:buChar char="•"/>
            </a:pPr>
            <a:r>
              <a:rPr lang="fi-FI"/>
              <a:t>Kiertotalouteen liittyvä sääntely kiristyy ja kannusteet lisääntyvät</a:t>
            </a:r>
          </a:p>
          <a:p>
            <a:pPr marL="457200" indent="-457200">
              <a:buFont typeface="Arial" panose="020B0604020202020204" pitchFamily="34" charset="0"/>
              <a:buChar char="•"/>
            </a:pPr>
            <a:r>
              <a:rPr lang="fi-FI"/>
              <a:t>Edelläkävijät voivat yrittää hyötyä tilanteesta</a:t>
            </a:r>
          </a:p>
          <a:p>
            <a:pPr marL="457200" indent="-457200">
              <a:buFont typeface="Arial" panose="020B0604020202020204" pitchFamily="34" charset="0"/>
              <a:buChar char="•"/>
            </a:pPr>
            <a:r>
              <a:rPr lang="fi-FI"/>
              <a:t>Perässähiihtäjät joutuvat sopeutumaan</a:t>
            </a:r>
          </a:p>
        </p:txBody>
      </p:sp>
      <p:pic>
        <p:nvPicPr>
          <p:cNvPr id="6" name="Kuva 5" descr="elektroniikan korjausta">
            <a:extLst>
              <a:ext uri="{FF2B5EF4-FFF2-40B4-BE49-F238E27FC236}">
                <a16:creationId xmlns:a16="http://schemas.microsoft.com/office/drawing/2014/main" id="{A313D6BA-B351-E376-377D-80C9EA0DA730}"/>
              </a:ext>
            </a:extLst>
          </p:cNvPr>
          <p:cNvPicPr>
            <a:picLocks noChangeAspect="1"/>
          </p:cNvPicPr>
          <p:nvPr/>
        </p:nvPicPr>
        <p:blipFill>
          <a:blip r:embed="rId2"/>
          <a:stretch>
            <a:fillRect/>
          </a:stretch>
        </p:blipFill>
        <p:spPr>
          <a:xfrm>
            <a:off x="7528142" y="3476722"/>
            <a:ext cx="4035877" cy="2671666"/>
          </a:xfrm>
          <a:prstGeom prst="rect">
            <a:avLst/>
          </a:prstGeom>
        </p:spPr>
      </p:pic>
    </p:spTree>
    <p:extLst>
      <p:ext uri="{BB962C8B-B14F-4D97-AF65-F5344CB8AC3E}">
        <p14:creationId xmlns:p14="http://schemas.microsoft.com/office/powerpoint/2010/main" val="181951527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69811FE-9A10-4725-92F6-4739CEFB5921}"/>
              </a:ext>
            </a:extLst>
          </p:cNvPr>
          <p:cNvSpPr>
            <a:spLocks noGrp="1"/>
          </p:cNvSpPr>
          <p:nvPr>
            <p:ph type="title"/>
          </p:nvPr>
        </p:nvSpPr>
        <p:spPr>
          <a:xfrm>
            <a:off x="838200" y="365125"/>
            <a:ext cx="9435353" cy="1325563"/>
          </a:xfrm>
        </p:spPr>
        <p:txBody>
          <a:bodyPr/>
          <a:lstStyle/>
          <a:p>
            <a:r>
              <a:rPr lang="fi-FI"/>
              <a:t>Kiertotalouden toimintasuunnitelma</a:t>
            </a:r>
          </a:p>
        </p:txBody>
      </p:sp>
      <p:sp>
        <p:nvSpPr>
          <p:cNvPr id="3" name="Tekstin paikkamerkki 2">
            <a:extLst>
              <a:ext uri="{FF2B5EF4-FFF2-40B4-BE49-F238E27FC236}">
                <a16:creationId xmlns:a16="http://schemas.microsoft.com/office/drawing/2014/main" id="{E4F5328A-134F-45D1-BAB4-00EF3A68FC86}"/>
              </a:ext>
            </a:extLst>
          </p:cNvPr>
          <p:cNvSpPr>
            <a:spLocks noGrp="1"/>
          </p:cNvSpPr>
          <p:nvPr>
            <p:ph type="body" sz="quarter" idx="10"/>
          </p:nvPr>
        </p:nvSpPr>
        <p:spPr/>
        <p:txBody>
          <a:bodyPr>
            <a:normAutofit fontScale="92500"/>
          </a:bodyPr>
          <a:lstStyle/>
          <a:p>
            <a:pPr marL="457200" indent="-457200">
              <a:buFont typeface="Arial" panose="020B0604020202020204" pitchFamily="34" charset="0"/>
              <a:buChar char="•"/>
            </a:pPr>
            <a:r>
              <a:rPr lang="fi-FI"/>
              <a:t>Uusi kiertotalouden toimintasuunnitelma 2020</a:t>
            </a:r>
          </a:p>
          <a:p>
            <a:pPr marL="457200" indent="-457200">
              <a:buFont typeface="Arial" panose="020B0604020202020204" pitchFamily="34" charset="0"/>
              <a:buChar char="•"/>
            </a:pPr>
            <a:r>
              <a:rPr lang="fi-FI"/>
              <a:t>Valmistellaan talous vihreään siirtymään, parannetaan kilpailukykyä, suojellaan ympäristöä sekä lisätään kuluttajien oikeuksia</a:t>
            </a:r>
          </a:p>
          <a:p>
            <a:pPr marL="457200" indent="-457200">
              <a:buFont typeface="Arial" panose="020B0604020202020204" pitchFamily="34" charset="0"/>
              <a:buChar char="•"/>
            </a:pPr>
            <a:r>
              <a:rPr lang="fi-FI"/>
              <a:t>Kestävät tuotteet, kuluttajien vaikutusmahdollisuudet, vähennetään jätemäärää</a:t>
            </a:r>
          </a:p>
          <a:p>
            <a:pPr marL="457200" indent="-457200">
              <a:buFont typeface="Arial" panose="020B0604020202020204" pitchFamily="34" charset="0"/>
              <a:buChar char="•"/>
            </a:pPr>
            <a:r>
              <a:rPr lang="fi-FI"/>
              <a:t>Painopistealat: </a:t>
            </a:r>
            <a:r>
              <a:rPr lang="fi-FI" err="1"/>
              <a:t>elektroniikka&amp;ICT</a:t>
            </a:r>
            <a:r>
              <a:rPr lang="fi-FI"/>
              <a:t>, </a:t>
            </a:r>
            <a:r>
              <a:rPr lang="fi-FI" err="1"/>
              <a:t>ajoneuvot&amp;akut</a:t>
            </a:r>
            <a:r>
              <a:rPr lang="fi-FI"/>
              <a:t>, pakkaukset, muovit, tekstiilit, </a:t>
            </a:r>
            <a:r>
              <a:rPr lang="fi-FI" err="1"/>
              <a:t>rakentaminen&amp;rakennukset</a:t>
            </a:r>
            <a:r>
              <a:rPr lang="fi-FI"/>
              <a:t>, </a:t>
            </a:r>
            <a:r>
              <a:rPr lang="fi-FI" err="1"/>
              <a:t>elintarvikeet</a:t>
            </a:r>
            <a:r>
              <a:rPr lang="fi-FI"/>
              <a:t> </a:t>
            </a:r>
          </a:p>
        </p:txBody>
      </p:sp>
    </p:spTree>
    <p:extLst>
      <p:ext uri="{BB962C8B-B14F-4D97-AF65-F5344CB8AC3E}">
        <p14:creationId xmlns:p14="http://schemas.microsoft.com/office/powerpoint/2010/main" val="2980711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5">
            <a:extLst>
              <a:ext uri="{FF2B5EF4-FFF2-40B4-BE49-F238E27FC236}">
                <a16:creationId xmlns:a16="http://schemas.microsoft.com/office/drawing/2014/main" id="{A52FDC48-C443-0346-BA04-C0F60087B840}"/>
              </a:ext>
            </a:extLst>
          </p:cNvPr>
          <p:cNvSpPr txBox="1">
            <a:spLocks noGrp="1"/>
          </p:cNvSpPr>
          <p:nvPr>
            <p:ph type="title"/>
          </p:nvPr>
        </p:nvSpPr>
        <p:spPr/>
        <p:txBody>
          <a:bodyPr/>
          <a:lstStyle/>
          <a:p>
            <a:r>
              <a:rPr lang="fi-FI"/>
              <a:t>(Piilo)maankäytön vaihdanta </a:t>
            </a:r>
          </a:p>
        </p:txBody>
      </p:sp>
      <p:pic>
        <p:nvPicPr>
          <p:cNvPr id="3" name="Picture 3" descr="Maankäyttö ja maankäytön tuotannon kulutus eri tulotason maissa. Maankäytön tuotannon kulutus ohjautuu matalamman tulotason maista korkeamman tulotason maihin.">
            <a:extLst>
              <a:ext uri="{FF2B5EF4-FFF2-40B4-BE49-F238E27FC236}">
                <a16:creationId xmlns:a16="http://schemas.microsoft.com/office/drawing/2014/main" id="{384B2E0D-5D67-E887-6695-52D6B6F761FD}"/>
              </a:ext>
            </a:extLst>
          </p:cNvPr>
          <p:cNvPicPr>
            <a:picLocks noChangeAspect="1"/>
          </p:cNvPicPr>
          <p:nvPr/>
        </p:nvPicPr>
        <p:blipFill rotWithShape="1">
          <a:blip r:embed="rId3"/>
          <a:srcRect l="-738" t="33968" r="54717" b="33111"/>
          <a:stretch/>
        </p:blipFill>
        <p:spPr>
          <a:xfrm>
            <a:off x="1603227" y="1235964"/>
            <a:ext cx="8064206" cy="4978884"/>
          </a:xfrm>
          <a:prstGeom prst="rect">
            <a:avLst/>
          </a:prstGeom>
        </p:spPr>
      </p:pic>
      <p:sp>
        <p:nvSpPr>
          <p:cNvPr id="4" name="Rectangle 3">
            <a:extLst>
              <a:ext uri="{FF2B5EF4-FFF2-40B4-BE49-F238E27FC236}">
                <a16:creationId xmlns:a16="http://schemas.microsoft.com/office/drawing/2014/main" id="{7647D31F-87D6-6FDA-E1C2-EFFF5CDA69A7}"/>
              </a:ext>
              <a:ext uri="{C183D7F6-B498-43B3-948B-1728B52AA6E4}">
                <adec:decorative xmlns:adec="http://schemas.microsoft.com/office/drawing/2017/decorative" val="1"/>
              </a:ext>
            </a:extLst>
          </p:cNvPr>
          <p:cNvSpPr/>
          <p:nvPr/>
        </p:nvSpPr>
        <p:spPr>
          <a:xfrm>
            <a:off x="3037140" y="1413837"/>
            <a:ext cx="6981372" cy="599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F67A7031-A04D-6478-9DC7-233ACC358E0A}"/>
              </a:ext>
            </a:extLst>
          </p:cNvPr>
          <p:cNvSpPr txBox="1"/>
          <p:nvPr/>
        </p:nvSpPr>
        <p:spPr>
          <a:xfrm>
            <a:off x="4891349" y="1304593"/>
            <a:ext cx="1851179"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i="1" err="1">
                <a:cs typeface="Calibri"/>
              </a:rPr>
              <a:t>Tuottajat</a:t>
            </a:r>
            <a:endParaRPr lang="en-US" sz="2000" i="1">
              <a:cs typeface="Calibri"/>
            </a:endParaRPr>
          </a:p>
        </p:txBody>
      </p:sp>
      <p:sp>
        <p:nvSpPr>
          <p:cNvPr id="5" name="TextBox 4">
            <a:extLst>
              <a:ext uri="{FF2B5EF4-FFF2-40B4-BE49-F238E27FC236}">
                <a16:creationId xmlns:a16="http://schemas.microsoft.com/office/drawing/2014/main" id="{683EAD87-56E0-B2AC-02F7-6F96FE13BDF4}"/>
              </a:ext>
            </a:extLst>
          </p:cNvPr>
          <p:cNvSpPr txBox="1"/>
          <p:nvPr/>
        </p:nvSpPr>
        <p:spPr>
          <a:xfrm>
            <a:off x="3608452" y="1643058"/>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Ko</a:t>
            </a:r>
            <a:endParaRPr lang="en-US" sz="2000">
              <a:cs typeface="Calibri"/>
            </a:endParaRPr>
          </a:p>
        </p:txBody>
      </p:sp>
      <p:sp>
        <p:nvSpPr>
          <p:cNvPr id="6" name="TextBox 5">
            <a:extLst>
              <a:ext uri="{FF2B5EF4-FFF2-40B4-BE49-F238E27FC236}">
                <a16:creationId xmlns:a16="http://schemas.microsoft.com/office/drawing/2014/main" id="{5AFE2120-7E1C-F3C1-0F66-104A365BE557}"/>
              </a:ext>
            </a:extLst>
          </p:cNvPr>
          <p:cNvSpPr txBox="1"/>
          <p:nvPr/>
        </p:nvSpPr>
        <p:spPr>
          <a:xfrm>
            <a:off x="5432313" y="1639267"/>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YKe</a:t>
            </a:r>
            <a:endParaRPr lang="en-US" sz="2000">
              <a:cs typeface="Calibri"/>
            </a:endParaRPr>
          </a:p>
        </p:txBody>
      </p:sp>
      <p:sp>
        <p:nvSpPr>
          <p:cNvPr id="7" name="TextBox 6">
            <a:extLst>
              <a:ext uri="{FF2B5EF4-FFF2-40B4-BE49-F238E27FC236}">
                <a16:creationId xmlns:a16="http://schemas.microsoft.com/office/drawing/2014/main" id="{5B7852D1-936B-8C2B-D5D3-7F042FCDC0A2}"/>
              </a:ext>
            </a:extLst>
          </p:cNvPr>
          <p:cNvSpPr txBox="1"/>
          <p:nvPr/>
        </p:nvSpPr>
        <p:spPr>
          <a:xfrm>
            <a:off x="6820738" y="1643058"/>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Kiina</a:t>
            </a:r>
            <a:endParaRPr lang="en-US" sz="2000">
              <a:cs typeface="Calibri"/>
            </a:endParaRPr>
          </a:p>
        </p:txBody>
      </p:sp>
      <p:sp>
        <p:nvSpPr>
          <p:cNvPr id="8" name="TextBox 7">
            <a:extLst>
              <a:ext uri="{FF2B5EF4-FFF2-40B4-BE49-F238E27FC236}">
                <a16:creationId xmlns:a16="http://schemas.microsoft.com/office/drawing/2014/main" id="{9A1BB62B-7DB6-C593-3760-A745ABB075C4}"/>
              </a:ext>
            </a:extLst>
          </p:cNvPr>
          <p:cNvSpPr txBox="1"/>
          <p:nvPr/>
        </p:nvSpPr>
        <p:spPr>
          <a:xfrm>
            <a:off x="7654315" y="1657640"/>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AKe</a:t>
            </a:r>
            <a:endParaRPr lang="en-US" sz="2000">
              <a:cs typeface="Calibri"/>
            </a:endParaRPr>
          </a:p>
        </p:txBody>
      </p:sp>
      <p:sp>
        <p:nvSpPr>
          <p:cNvPr id="9" name="TextBox 8">
            <a:extLst>
              <a:ext uri="{FF2B5EF4-FFF2-40B4-BE49-F238E27FC236}">
                <a16:creationId xmlns:a16="http://schemas.microsoft.com/office/drawing/2014/main" id="{D6BC2E83-BB71-4619-1E51-620319981C88}"/>
              </a:ext>
            </a:extLst>
          </p:cNvPr>
          <p:cNvSpPr txBox="1"/>
          <p:nvPr/>
        </p:nvSpPr>
        <p:spPr>
          <a:xfrm>
            <a:off x="8371042" y="1643058"/>
            <a:ext cx="273872"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In</a:t>
            </a:r>
            <a:endParaRPr lang="en-US" sz="2000">
              <a:cs typeface="Calibri"/>
            </a:endParaRPr>
          </a:p>
        </p:txBody>
      </p:sp>
      <p:sp>
        <p:nvSpPr>
          <p:cNvPr id="10" name="TextBox 9">
            <a:extLst>
              <a:ext uri="{FF2B5EF4-FFF2-40B4-BE49-F238E27FC236}">
                <a16:creationId xmlns:a16="http://schemas.microsoft.com/office/drawing/2014/main" id="{5A671DBB-BCB0-8422-E322-3B49B902A1AE}"/>
              </a:ext>
            </a:extLst>
          </p:cNvPr>
          <p:cNvSpPr txBox="1"/>
          <p:nvPr/>
        </p:nvSpPr>
        <p:spPr>
          <a:xfrm>
            <a:off x="8913427" y="1643058"/>
            <a:ext cx="494388"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Ma</a:t>
            </a:r>
            <a:endParaRPr lang="en-US" sz="2000">
              <a:cs typeface="Calibri"/>
            </a:endParaRPr>
          </a:p>
        </p:txBody>
      </p:sp>
      <p:sp>
        <p:nvSpPr>
          <p:cNvPr id="11" name="Rectangle 10">
            <a:extLst>
              <a:ext uri="{FF2B5EF4-FFF2-40B4-BE49-F238E27FC236}">
                <a16:creationId xmlns:a16="http://schemas.microsoft.com/office/drawing/2014/main" id="{08BAA44E-CBFD-D67E-BC9B-CAC73BFE03B2}"/>
              </a:ext>
              <a:ext uri="{C183D7F6-B498-43B3-948B-1728B52AA6E4}">
                <adec:decorative xmlns:adec="http://schemas.microsoft.com/office/drawing/2017/decorative" val="1"/>
              </a:ext>
            </a:extLst>
          </p:cNvPr>
          <p:cNvSpPr/>
          <p:nvPr/>
        </p:nvSpPr>
        <p:spPr>
          <a:xfrm>
            <a:off x="3044398" y="5441561"/>
            <a:ext cx="6981372" cy="599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E0EA04E4-AD03-CEC6-D364-A6F0846DF578}"/>
              </a:ext>
            </a:extLst>
          </p:cNvPr>
          <p:cNvSpPr txBox="1"/>
          <p:nvPr/>
        </p:nvSpPr>
        <p:spPr>
          <a:xfrm>
            <a:off x="3731827" y="5467586"/>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Ko</a:t>
            </a:r>
            <a:endParaRPr lang="en-US" sz="2000">
              <a:cs typeface="Calibri"/>
            </a:endParaRPr>
          </a:p>
        </p:txBody>
      </p:sp>
      <p:sp>
        <p:nvSpPr>
          <p:cNvPr id="13" name="TextBox 12">
            <a:extLst>
              <a:ext uri="{FF2B5EF4-FFF2-40B4-BE49-F238E27FC236}">
                <a16:creationId xmlns:a16="http://schemas.microsoft.com/office/drawing/2014/main" id="{F638F770-8096-2FA5-ECF2-41706CF10F9E}"/>
              </a:ext>
            </a:extLst>
          </p:cNvPr>
          <p:cNvSpPr txBox="1"/>
          <p:nvPr/>
        </p:nvSpPr>
        <p:spPr>
          <a:xfrm>
            <a:off x="5657283" y="5463795"/>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YKe</a:t>
            </a:r>
            <a:endParaRPr lang="en-US" sz="2000">
              <a:cs typeface="Calibri"/>
            </a:endParaRPr>
          </a:p>
        </p:txBody>
      </p:sp>
      <p:sp>
        <p:nvSpPr>
          <p:cNvPr id="14" name="TextBox 13">
            <a:extLst>
              <a:ext uri="{FF2B5EF4-FFF2-40B4-BE49-F238E27FC236}">
                <a16:creationId xmlns:a16="http://schemas.microsoft.com/office/drawing/2014/main" id="{3A925D81-7DF7-0668-93E7-C31F24BCA1BD}"/>
              </a:ext>
            </a:extLst>
          </p:cNvPr>
          <p:cNvSpPr txBox="1"/>
          <p:nvPr/>
        </p:nvSpPr>
        <p:spPr>
          <a:xfrm>
            <a:off x="7205367" y="5467586"/>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Kiina</a:t>
            </a:r>
            <a:endParaRPr lang="en-US" sz="2000">
              <a:cs typeface="Calibri"/>
            </a:endParaRPr>
          </a:p>
        </p:txBody>
      </p:sp>
      <p:sp>
        <p:nvSpPr>
          <p:cNvPr id="15" name="TextBox 14">
            <a:extLst>
              <a:ext uri="{FF2B5EF4-FFF2-40B4-BE49-F238E27FC236}">
                <a16:creationId xmlns:a16="http://schemas.microsoft.com/office/drawing/2014/main" id="{42A231A7-38C1-294E-F0B9-5D5807431778}"/>
              </a:ext>
            </a:extLst>
          </p:cNvPr>
          <p:cNvSpPr txBox="1"/>
          <p:nvPr/>
        </p:nvSpPr>
        <p:spPr>
          <a:xfrm>
            <a:off x="8082481" y="546765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AKe</a:t>
            </a:r>
            <a:endParaRPr lang="en-US" sz="2000">
              <a:cs typeface="Calibri"/>
            </a:endParaRPr>
          </a:p>
        </p:txBody>
      </p:sp>
      <p:sp>
        <p:nvSpPr>
          <p:cNvPr id="16" name="TextBox 15">
            <a:extLst>
              <a:ext uri="{FF2B5EF4-FFF2-40B4-BE49-F238E27FC236}">
                <a16:creationId xmlns:a16="http://schemas.microsoft.com/office/drawing/2014/main" id="{70FC08AC-A14F-AB22-231A-12A281CC759F}"/>
              </a:ext>
            </a:extLst>
          </p:cNvPr>
          <p:cNvSpPr txBox="1"/>
          <p:nvPr/>
        </p:nvSpPr>
        <p:spPr>
          <a:xfrm>
            <a:off x="8667155" y="5467586"/>
            <a:ext cx="318846"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In</a:t>
            </a:r>
            <a:endParaRPr lang="en-US" sz="2000">
              <a:cs typeface="Calibri"/>
            </a:endParaRPr>
          </a:p>
        </p:txBody>
      </p:sp>
      <p:sp>
        <p:nvSpPr>
          <p:cNvPr id="17" name="TextBox 16">
            <a:extLst>
              <a:ext uri="{FF2B5EF4-FFF2-40B4-BE49-F238E27FC236}">
                <a16:creationId xmlns:a16="http://schemas.microsoft.com/office/drawing/2014/main" id="{62C05AE2-AA62-FCD7-5FEB-7546DC7B2E76}"/>
              </a:ext>
            </a:extLst>
          </p:cNvPr>
          <p:cNvSpPr txBox="1"/>
          <p:nvPr/>
        </p:nvSpPr>
        <p:spPr>
          <a:xfrm>
            <a:off x="9002136" y="5467586"/>
            <a:ext cx="52814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Ma</a:t>
            </a:r>
            <a:endParaRPr lang="en-US" sz="2000">
              <a:cs typeface="Calibri"/>
            </a:endParaRPr>
          </a:p>
        </p:txBody>
      </p:sp>
      <p:sp>
        <p:nvSpPr>
          <p:cNvPr id="19" name="TextBox 18">
            <a:extLst>
              <a:ext uri="{FF2B5EF4-FFF2-40B4-BE49-F238E27FC236}">
                <a16:creationId xmlns:a16="http://schemas.microsoft.com/office/drawing/2014/main" id="{3E59B39E-0457-A45E-82B9-260B6B96218B}"/>
              </a:ext>
            </a:extLst>
          </p:cNvPr>
          <p:cNvSpPr txBox="1"/>
          <p:nvPr/>
        </p:nvSpPr>
        <p:spPr>
          <a:xfrm>
            <a:off x="4888898" y="5862939"/>
            <a:ext cx="1851179"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i="1" err="1">
                <a:cs typeface="Calibri"/>
              </a:rPr>
              <a:t>Kuluttajat</a:t>
            </a:r>
            <a:endParaRPr lang="en-US" sz="2000" i="1">
              <a:cs typeface="Calibri"/>
            </a:endParaRPr>
          </a:p>
        </p:txBody>
      </p:sp>
    </p:spTree>
    <p:extLst>
      <p:ext uri="{BB962C8B-B14F-4D97-AF65-F5344CB8AC3E}">
        <p14:creationId xmlns:p14="http://schemas.microsoft.com/office/powerpoint/2010/main" val="223473946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4E5A3A1-3051-4370-9C67-C5A3CCC0D021}"/>
              </a:ext>
            </a:extLst>
          </p:cNvPr>
          <p:cNvSpPr>
            <a:spLocks noGrp="1"/>
          </p:cNvSpPr>
          <p:nvPr>
            <p:ph type="title"/>
          </p:nvPr>
        </p:nvSpPr>
        <p:spPr/>
        <p:txBody>
          <a:bodyPr/>
          <a:lstStyle/>
          <a:p>
            <a:r>
              <a:rPr lang="fi-FI"/>
              <a:t>EU:n kiertotalouspaketti 2022</a:t>
            </a:r>
          </a:p>
        </p:txBody>
      </p:sp>
      <p:sp>
        <p:nvSpPr>
          <p:cNvPr id="3" name="Tekstin paikkamerkki 2">
            <a:extLst>
              <a:ext uri="{FF2B5EF4-FFF2-40B4-BE49-F238E27FC236}">
                <a16:creationId xmlns:a16="http://schemas.microsoft.com/office/drawing/2014/main" id="{AB698926-871F-44B2-9ED0-144DFB7E2187}"/>
              </a:ext>
            </a:extLst>
          </p:cNvPr>
          <p:cNvSpPr>
            <a:spLocks noGrp="1"/>
          </p:cNvSpPr>
          <p:nvPr>
            <p:ph type="body" sz="quarter" idx="10"/>
          </p:nvPr>
        </p:nvSpPr>
        <p:spPr/>
        <p:txBody>
          <a:bodyPr/>
          <a:lstStyle/>
          <a:p>
            <a:pPr marL="457200" indent="-457200">
              <a:buFont typeface="Arial" panose="020B0604020202020204" pitchFamily="34" charset="0"/>
              <a:buChar char="•"/>
            </a:pPr>
            <a:r>
              <a:rPr lang="fi-FI"/>
              <a:t>Ekosuunnitteludirektiivin laajentaminen</a:t>
            </a:r>
          </a:p>
          <a:p>
            <a:pPr marL="457200" indent="-457200">
              <a:buFont typeface="Arial" panose="020B0604020202020204" pitchFamily="34" charset="0"/>
              <a:buChar char="•"/>
            </a:pPr>
            <a:r>
              <a:rPr lang="fi-FI"/>
              <a:t>Tekstiilistrategia</a:t>
            </a:r>
          </a:p>
          <a:p>
            <a:pPr marL="914400" lvl="1" indent="-457200">
              <a:buFont typeface="Arial" panose="020B0604020202020204" pitchFamily="34" charset="0"/>
              <a:buChar char="•"/>
            </a:pPr>
            <a:r>
              <a:rPr lang="fi-FI"/>
              <a:t>kestävämpiä, korjattavia, uudelleenkäytettäviä ja kierrätettäviä</a:t>
            </a:r>
          </a:p>
          <a:p>
            <a:pPr marL="457200" indent="-457200">
              <a:buFont typeface="Arial" panose="020B0604020202020204" pitchFamily="34" charset="0"/>
              <a:buChar char="•"/>
            </a:pPr>
            <a:r>
              <a:rPr lang="fi-FI">
                <a:solidFill>
                  <a:srgbClr val="0F0F0F"/>
                </a:solidFill>
                <a:latin typeface="myriad-pro"/>
              </a:rPr>
              <a:t>R</a:t>
            </a:r>
            <a:r>
              <a:rPr lang="fi-FI" b="0" i="0">
                <a:solidFill>
                  <a:srgbClr val="0F0F0F"/>
                </a:solidFill>
                <a:effectLst/>
                <a:latin typeface="myriad-pro"/>
              </a:rPr>
              <a:t>akennustuoteasetuksen muutosehdotus</a:t>
            </a:r>
          </a:p>
          <a:p>
            <a:pPr marL="914400" lvl="1" indent="-457200">
              <a:buFont typeface="Arial" panose="020B0604020202020204" pitchFamily="34" charset="0"/>
              <a:buChar char="•"/>
            </a:pPr>
            <a:r>
              <a:rPr lang="fi-FI">
                <a:solidFill>
                  <a:srgbClr val="0F0F0F"/>
                </a:solidFill>
                <a:latin typeface="myriad-pro"/>
              </a:rPr>
              <a:t>Rakennukset ja rakentaminen EU:ssa: 50 % luonnonvaroista, yli 30 % jätteistä, 40 % energiasta</a:t>
            </a:r>
          </a:p>
          <a:p>
            <a:pPr marL="457200" indent="-457200">
              <a:buFont typeface="Arial" panose="020B0604020202020204" pitchFamily="34" charset="0"/>
              <a:buChar char="•"/>
            </a:pPr>
            <a:r>
              <a:rPr lang="fi-FI">
                <a:solidFill>
                  <a:srgbClr val="0F0F0F"/>
                </a:solidFill>
                <a:latin typeface="myriad-pro"/>
              </a:rPr>
              <a:t>Kuluttajille lisää tietoa ympäristövaikutuksista ja suojaa viherpesulta</a:t>
            </a:r>
            <a:endParaRPr lang="fi-FI"/>
          </a:p>
        </p:txBody>
      </p:sp>
    </p:spTree>
    <p:extLst>
      <p:ext uri="{BB962C8B-B14F-4D97-AF65-F5344CB8AC3E}">
        <p14:creationId xmlns:p14="http://schemas.microsoft.com/office/powerpoint/2010/main" val="1125572360"/>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D41A305-75F6-48CB-A791-19318A9B7786}"/>
              </a:ext>
            </a:extLst>
          </p:cNvPr>
          <p:cNvSpPr>
            <a:spLocks noGrp="1"/>
          </p:cNvSpPr>
          <p:nvPr>
            <p:ph type="title"/>
          </p:nvPr>
        </p:nvSpPr>
        <p:spPr/>
        <p:txBody>
          <a:bodyPr/>
          <a:lstStyle/>
          <a:p>
            <a:r>
              <a:rPr lang="fi-FI"/>
              <a:t>Ekosuunnittelusääntely</a:t>
            </a:r>
          </a:p>
        </p:txBody>
      </p:sp>
      <p:sp>
        <p:nvSpPr>
          <p:cNvPr id="3" name="Tekstin paikkamerkki 2">
            <a:extLst>
              <a:ext uri="{FF2B5EF4-FFF2-40B4-BE49-F238E27FC236}">
                <a16:creationId xmlns:a16="http://schemas.microsoft.com/office/drawing/2014/main" id="{DF66FF63-8DEF-4B0C-9ED2-5C447C749472}"/>
              </a:ext>
            </a:extLst>
          </p:cNvPr>
          <p:cNvSpPr>
            <a:spLocks noGrp="1"/>
          </p:cNvSpPr>
          <p:nvPr>
            <p:ph type="body" sz="quarter" idx="10"/>
          </p:nvPr>
        </p:nvSpPr>
        <p:spPr>
          <a:xfrm>
            <a:off x="838200" y="1771650"/>
            <a:ext cx="10324171" cy="4376738"/>
          </a:xfrm>
        </p:spPr>
        <p:txBody>
          <a:bodyPr>
            <a:normAutofit fontScale="92500" lnSpcReduction="10000"/>
          </a:bodyPr>
          <a:lstStyle/>
          <a:p>
            <a:pPr marL="457200" indent="-457200">
              <a:buFont typeface="Arial" panose="020B0604020202020204" pitchFamily="34" charset="0"/>
              <a:buChar char="•"/>
            </a:pPr>
            <a:r>
              <a:rPr lang="fi-FI"/>
              <a:t>80 % ympäristövaikutuksista määritellään suunnitteluvaiheessa</a:t>
            </a:r>
          </a:p>
          <a:p>
            <a:pPr marL="457200" indent="-457200">
              <a:buFont typeface="Arial" panose="020B0604020202020204" pitchFamily="34" charset="0"/>
              <a:buChar char="•"/>
            </a:pPr>
            <a:r>
              <a:rPr lang="fi-FI"/>
              <a:t>Laki ekologisesta suunnittelusta voimaan 2009</a:t>
            </a:r>
          </a:p>
          <a:p>
            <a:pPr marL="457200" indent="-457200">
              <a:buFont typeface="Arial" panose="020B0604020202020204" pitchFamily="34" charset="0"/>
              <a:buChar char="•"/>
            </a:pPr>
            <a:r>
              <a:rPr lang="fi-FI"/>
              <a:t>Energiamerkinnät uudistuivat 2021 (A-G)</a:t>
            </a:r>
          </a:p>
          <a:p>
            <a:pPr marL="457200" indent="-457200">
              <a:buFont typeface="Arial" panose="020B0604020202020204" pitchFamily="34" charset="0"/>
              <a:buChar char="•"/>
            </a:pPr>
            <a:r>
              <a:rPr lang="fi-FI"/>
              <a:t>Vuodesta 2019 kiertotalous mukaan</a:t>
            </a:r>
          </a:p>
          <a:p>
            <a:pPr marL="914400" lvl="1" indent="-457200">
              <a:buFont typeface="Arial" panose="020B0604020202020204" pitchFamily="34" charset="0"/>
              <a:buChar char="•"/>
            </a:pPr>
            <a:r>
              <a:rPr lang="fi-FI"/>
              <a:t>Laitteita pystyttävä korjaamaan ja varaosia on oltava saatavilla</a:t>
            </a:r>
          </a:p>
          <a:p>
            <a:pPr marL="914400" lvl="1" indent="-457200">
              <a:buFont typeface="Arial" panose="020B0604020202020204" pitchFamily="34" charset="0"/>
              <a:buChar char="•"/>
            </a:pPr>
            <a:r>
              <a:rPr lang="fi-FI"/>
              <a:t>Ohjelmistoja pystyttävä päivittämään</a:t>
            </a:r>
          </a:p>
          <a:p>
            <a:pPr marL="457200" indent="-457200">
              <a:buFont typeface="Arial" panose="020B0604020202020204" pitchFamily="34" charset="0"/>
              <a:buChar char="•"/>
            </a:pPr>
            <a:r>
              <a:rPr lang="fi-FI"/>
              <a:t>Uusi aloite laajentaisi sekä tuoteryhmiä että vaatimuksia lähivuosina</a:t>
            </a:r>
          </a:p>
        </p:txBody>
      </p:sp>
    </p:spTree>
    <p:extLst>
      <p:ext uri="{BB962C8B-B14F-4D97-AF65-F5344CB8AC3E}">
        <p14:creationId xmlns:p14="http://schemas.microsoft.com/office/powerpoint/2010/main" val="2125031780"/>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4B83E67-799B-4C63-96B9-055094F6109D}"/>
              </a:ext>
            </a:extLst>
          </p:cNvPr>
          <p:cNvSpPr>
            <a:spLocks noGrp="1"/>
          </p:cNvSpPr>
          <p:nvPr>
            <p:ph type="title"/>
          </p:nvPr>
        </p:nvSpPr>
        <p:spPr/>
        <p:txBody>
          <a:bodyPr/>
          <a:lstStyle/>
          <a:p>
            <a:r>
              <a:rPr lang="fi-FI"/>
              <a:t>EU tekstiilistrategia (2022)</a:t>
            </a:r>
          </a:p>
        </p:txBody>
      </p:sp>
      <p:sp>
        <p:nvSpPr>
          <p:cNvPr id="3" name="Tekstin paikkamerkki 2">
            <a:extLst>
              <a:ext uri="{FF2B5EF4-FFF2-40B4-BE49-F238E27FC236}">
                <a16:creationId xmlns:a16="http://schemas.microsoft.com/office/drawing/2014/main" id="{E3890848-65B1-4E88-9AB4-ADF6E6160711}"/>
              </a:ext>
            </a:extLst>
          </p:cNvPr>
          <p:cNvSpPr>
            <a:spLocks noGrp="1"/>
          </p:cNvSpPr>
          <p:nvPr>
            <p:ph type="body" sz="quarter" idx="10"/>
          </p:nvPr>
        </p:nvSpPr>
        <p:spPr>
          <a:xfrm>
            <a:off x="838201" y="1771650"/>
            <a:ext cx="8122920" cy="4376738"/>
          </a:xfrm>
        </p:spPr>
        <p:txBody>
          <a:bodyPr>
            <a:normAutofit/>
          </a:bodyPr>
          <a:lstStyle/>
          <a:p>
            <a:pPr marL="457200" indent="-457200">
              <a:buFont typeface="Arial" panose="020B0604020202020204" pitchFamily="34" charset="0"/>
              <a:buChar char="•"/>
            </a:pPr>
            <a:r>
              <a:rPr lang="fi-FI">
                <a:solidFill>
                  <a:schemeClr val="tx1"/>
                </a:solidFill>
              </a:rPr>
              <a:t>Tavoitteena pitkäikäiset, kierrätettävät tekstiilit ja tarjolla hyvin uudelleenkäyttö- ja korjauspalveluita</a:t>
            </a:r>
          </a:p>
          <a:p>
            <a:pPr marL="457200" indent="-457200">
              <a:buFont typeface="Arial" panose="020B0604020202020204" pitchFamily="34" charset="0"/>
              <a:buChar char="•"/>
            </a:pPr>
            <a:r>
              <a:rPr lang="fi-FI">
                <a:solidFill>
                  <a:schemeClr val="tx1"/>
                </a:solidFill>
              </a:rPr>
              <a:t>Keinoja:</a:t>
            </a:r>
          </a:p>
          <a:p>
            <a:pPr marL="914400" lvl="1" indent="-457200">
              <a:buFont typeface="Arial" panose="020B0604020202020204" pitchFamily="34" charset="0"/>
              <a:buChar char="•"/>
            </a:pPr>
            <a:r>
              <a:rPr lang="fi-FI">
                <a:solidFill>
                  <a:schemeClr val="tx1"/>
                </a:solidFill>
              </a:rPr>
              <a:t>Parempi suunnittelu, myymättä jääneiden vaatteiden hävittämiskielto, digitaalinen tuotepassi sekä harhaanjohtavien ympäristöväittäminen kieltäminen, tuottajavastuun laajentaminen</a:t>
            </a:r>
          </a:p>
        </p:txBody>
      </p:sp>
      <p:pic>
        <p:nvPicPr>
          <p:cNvPr id="6" name="Kuva 5" descr="vaatteita kaapissa">
            <a:extLst>
              <a:ext uri="{FF2B5EF4-FFF2-40B4-BE49-F238E27FC236}">
                <a16:creationId xmlns:a16="http://schemas.microsoft.com/office/drawing/2014/main" id="{43F8E0C4-0A05-C3E7-5032-36F45BE1DF18}"/>
              </a:ext>
            </a:extLst>
          </p:cNvPr>
          <p:cNvPicPr>
            <a:picLocks noChangeAspect="1"/>
          </p:cNvPicPr>
          <p:nvPr/>
        </p:nvPicPr>
        <p:blipFill>
          <a:blip r:embed="rId2"/>
          <a:stretch>
            <a:fillRect/>
          </a:stretch>
        </p:blipFill>
        <p:spPr>
          <a:xfrm>
            <a:off x="8415211" y="4042124"/>
            <a:ext cx="3154467" cy="2106264"/>
          </a:xfrm>
          <a:prstGeom prst="rect">
            <a:avLst/>
          </a:prstGeom>
        </p:spPr>
      </p:pic>
    </p:spTree>
    <p:extLst>
      <p:ext uri="{BB962C8B-B14F-4D97-AF65-F5344CB8AC3E}">
        <p14:creationId xmlns:p14="http://schemas.microsoft.com/office/powerpoint/2010/main" val="112088815"/>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7F30F9-F474-4271-8739-1D6CFE6E28FD}"/>
              </a:ext>
            </a:extLst>
          </p:cNvPr>
          <p:cNvSpPr>
            <a:spLocks noGrp="1"/>
          </p:cNvSpPr>
          <p:nvPr>
            <p:ph type="title"/>
          </p:nvPr>
        </p:nvSpPr>
        <p:spPr>
          <a:xfrm>
            <a:off x="838200" y="365125"/>
            <a:ext cx="10515600" cy="1325563"/>
          </a:xfrm>
        </p:spPr>
        <p:txBody>
          <a:bodyPr/>
          <a:lstStyle/>
          <a:p>
            <a:r>
              <a:rPr lang="fi-FI"/>
              <a:t>Korjauttamisoikeus, ”right to repair”</a:t>
            </a:r>
          </a:p>
        </p:txBody>
      </p:sp>
      <p:sp>
        <p:nvSpPr>
          <p:cNvPr id="3" name="Tekstin paikkamerkki 2">
            <a:extLst>
              <a:ext uri="{FF2B5EF4-FFF2-40B4-BE49-F238E27FC236}">
                <a16:creationId xmlns:a16="http://schemas.microsoft.com/office/drawing/2014/main" id="{8FF99733-6C52-4534-B50B-F29B431E05C6}"/>
              </a:ext>
            </a:extLst>
          </p:cNvPr>
          <p:cNvSpPr>
            <a:spLocks noGrp="1"/>
          </p:cNvSpPr>
          <p:nvPr>
            <p:ph type="body" sz="quarter" idx="10"/>
          </p:nvPr>
        </p:nvSpPr>
        <p:spPr>
          <a:xfrm>
            <a:off x="838200" y="1771650"/>
            <a:ext cx="10515600" cy="4376738"/>
          </a:xfrm>
        </p:spPr>
        <p:txBody>
          <a:bodyPr>
            <a:normAutofit/>
          </a:bodyPr>
          <a:lstStyle/>
          <a:p>
            <a:pPr marL="457200" indent="-457200">
              <a:buFont typeface="Arial" panose="020B0604020202020204" pitchFamily="34" charset="0"/>
              <a:buChar char="•"/>
            </a:pPr>
            <a:r>
              <a:rPr lang="fi-FI"/>
              <a:t>Keinoja:</a:t>
            </a:r>
          </a:p>
          <a:p>
            <a:pPr marL="914400" lvl="1" indent="-457200">
              <a:buFont typeface="Arial" panose="020B0604020202020204" pitchFamily="34" charset="0"/>
              <a:buChar char="•"/>
            </a:pPr>
            <a:r>
              <a:rPr lang="fi-FI"/>
              <a:t>Korjauttaminen houkuttelevammaksi</a:t>
            </a:r>
          </a:p>
          <a:p>
            <a:pPr marL="914400" lvl="1" indent="-457200">
              <a:buFont typeface="Arial" panose="020B0604020202020204" pitchFamily="34" charset="0"/>
              <a:buChar char="•"/>
            </a:pPr>
            <a:r>
              <a:rPr lang="fi-FI"/>
              <a:t>Velvollisuus kertoa korjauksesta, huollosta ja päivityksistä</a:t>
            </a:r>
          </a:p>
          <a:p>
            <a:pPr marL="914400" lvl="1" indent="-457200">
              <a:buFont typeface="Arial" panose="020B0604020202020204" pitchFamily="34" charset="0"/>
              <a:buChar char="•"/>
            </a:pPr>
            <a:r>
              <a:rPr lang="fi-FI"/>
              <a:t>Velvoite valmistaa kestävämpiä, helpommin korjattavia tuotteita, joiden osat on mahdollista poistaa ja vaihtaa uusiin</a:t>
            </a:r>
          </a:p>
          <a:p>
            <a:pPr marL="914400" lvl="1" indent="-457200">
              <a:buFont typeface="Arial" panose="020B0604020202020204" pitchFamily="34" charset="0"/>
              <a:buChar char="•"/>
            </a:pPr>
            <a:r>
              <a:rPr lang="fi-FI"/>
              <a:t>Laadukkaamman tiedon tarjoaminen kuluttajille laitteiden korjausmahdollisuuksista</a:t>
            </a:r>
          </a:p>
          <a:p>
            <a:pPr marL="914400" lvl="1" indent="-457200">
              <a:buFont typeface="Arial" panose="020B0604020202020204" pitchFamily="34" charset="0"/>
              <a:buChar char="•"/>
            </a:pPr>
            <a:r>
              <a:rPr lang="fi-FI"/>
              <a:t>Pidemmät takuuajat</a:t>
            </a:r>
          </a:p>
        </p:txBody>
      </p:sp>
    </p:spTree>
    <p:extLst>
      <p:ext uri="{BB962C8B-B14F-4D97-AF65-F5344CB8AC3E}">
        <p14:creationId xmlns:p14="http://schemas.microsoft.com/office/powerpoint/2010/main" val="2522197937"/>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E4519B8-2791-410C-8CB6-10802D44CDD3}"/>
              </a:ext>
            </a:extLst>
          </p:cNvPr>
          <p:cNvSpPr>
            <a:spLocks noGrp="1"/>
          </p:cNvSpPr>
          <p:nvPr>
            <p:ph type="title"/>
          </p:nvPr>
        </p:nvSpPr>
        <p:spPr/>
        <p:txBody>
          <a:bodyPr/>
          <a:lstStyle/>
          <a:p>
            <a:r>
              <a:rPr lang="fi-FI"/>
              <a:t>Lähteet ja lisätietoa, Kiertotalouteen liittyvä ohjaus</a:t>
            </a:r>
          </a:p>
        </p:txBody>
      </p:sp>
      <p:sp>
        <p:nvSpPr>
          <p:cNvPr id="3" name="Tekstin paikkamerkki 2">
            <a:extLst>
              <a:ext uri="{FF2B5EF4-FFF2-40B4-BE49-F238E27FC236}">
                <a16:creationId xmlns:a16="http://schemas.microsoft.com/office/drawing/2014/main" id="{6BFCCE68-EC6A-4FB2-90E5-B1342F5BBE91}"/>
              </a:ext>
            </a:extLst>
          </p:cNvPr>
          <p:cNvSpPr>
            <a:spLocks noGrp="1"/>
          </p:cNvSpPr>
          <p:nvPr>
            <p:ph type="body" sz="quarter" idx="10"/>
          </p:nvPr>
        </p:nvSpPr>
        <p:spPr/>
        <p:txBody>
          <a:bodyPr>
            <a:normAutofit fontScale="47500" lnSpcReduction="20000"/>
          </a:bodyPr>
          <a:lstStyle/>
          <a:p>
            <a:r>
              <a:rPr lang="fi-FI"/>
              <a:t>Ympäristöministeriö: </a:t>
            </a:r>
            <a:r>
              <a:rPr lang="fi-FI">
                <a:hlinkClick r:id="rId2"/>
              </a:rPr>
              <a:t>listaus jätelaeista ja –asetuksista</a:t>
            </a:r>
            <a:endParaRPr lang="fi-FI"/>
          </a:p>
          <a:p>
            <a:r>
              <a:rPr lang="fi-FI"/>
              <a:t>Tilastokeskus: </a:t>
            </a:r>
            <a:r>
              <a:rPr lang="fi-FI">
                <a:hlinkClick r:id="rId3"/>
              </a:rPr>
              <a:t>jätetilastot</a:t>
            </a:r>
            <a:r>
              <a:rPr lang="fi-FI"/>
              <a:t> </a:t>
            </a:r>
          </a:p>
          <a:p>
            <a:r>
              <a:rPr lang="fi-FI"/>
              <a:t>Keski-Suomen liitto:</a:t>
            </a:r>
            <a:r>
              <a:rPr lang="fi-FI">
                <a:hlinkClick r:id="rId4"/>
              </a:rPr>
              <a:t> Sekajätteen koostumus Keski-Suomessa</a:t>
            </a:r>
            <a:endParaRPr lang="fi-FI"/>
          </a:p>
          <a:p>
            <a:r>
              <a:rPr lang="fi-FI"/>
              <a:t>Luonnonvarakeskus: </a:t>
            </a:r>
            <a:r>
              <a:rPr lang="fi-FI">
                <a:hlinkClick r:id="rId5"/>
              </a:rPr>
              <a:t>Ruokahävikkitiekartta</a:t>
            </a:r>
            <a:endParaRPr lang="fi-FI"/>
          </a:p>
          <a:p>
            <a:r>
              <a:rPr lang="fi-FI"/>
              <a:t>Ympäristöministeriö: </a:t>
            </a:r>
            <a:r>
              <a:rPr lang="fi-FI">
                <a:hlinkClick r:id="rId6"/>
              </a:rPr>
              <a:t>Kiertotalous</a:t>
            </a:r>
            <a:r>
              <a:rPr lang="fi-FI"/>
              <a:t> (mm. edistämisohjelma, sopimukset)</a:t>
            </a:r>
          </a:p>
          <a:p>
            <a:r>
              <a:rPr lang="fi-FI"/>
              <a:t>YM: </a:t>
            </a:r>
            <a:r>
              <a:rPr lang="fi-FI">
                <a:hlinkClick r:id="rId7"/>
              </a:rPr>
              <a:t>Kansallinen kemikaaliohjelma</a:t>
            </a:r>
            <a:endParaRPr lang="fi-FI"/>
          </a:p>
          <a:p>
            <a:r>
              <a:rPr lang="fi-FI"/>
              <a:t>VN: </a:t>
            </a:r>
            <a:r>
              <a:rPr lang="fi-FI">
                <a:hlinkClick r:id="rId8"/>
              </a:rPr>
              <a:t>Korjausrakentamisen tiekartta</a:t>
            </a:r>
            <a:endParaRPr lang="fi-FI"/>
          </a:p>
          <a:p>
            <a:r>
              <a:rPr lang="fi-FI"/>
              <a:t>Euroopan komissio: </a:t>
            </a:r>
            <a:r>
              <a:rPr lang="fi-FI">
                <a:hlinkClick r:id="rId9"/>
              </a:rPr>
              <a:t>Uusi kiertotalouden toimintasuunnitelma</a:t>
            </a:r>
            <a:endParaRPr lang="fi-FI"/>
          </a:p>
          <a:p>
            <a:r>
              <a:rPr lang="fi-FI"/>
              <a:t>Energiavirasto: </a:t>
            </a:r>
            <a:r>
              <a:rPr lang="fi-FI">
                <a:hlinkClick r:id="rId10"/>
              </a:rPr>
              <a:t>https://ekosuunnittelu.info/</a:t>
            </a:r>
            <a:endParaRPr lang="fi-FI"/>
          </a:p>
          <a:p>
            <a:r>
              <a:rPr lang="fi-FI">
                <a:hlinkClick r:id="rId11"/>
              </a:rPr>
              <a:t>https://energiamerkinta.fi/</a:t>
            </a:r>
            <a:endParaRPr lang="fi-FI"/>
          </a:p>
          <a:p>
            <a:r>
              <a:rPr lang="fi-FI"/>
              <a:t>Energiavirasto: </a:t>
            </a:r>
            <a:r>
              <a:rPr lang="fi-FI">
                <a:hlinkClick r:id="rId12"/>
              </a:rPr>
              <a:t>https://www.motiva.fi/</a:t>
            </a:r>
            <a:r>
              <a:rPr lang="fi-FI"/>
              <a:t> </a:t>
            </a:r>
          </a:p>
          <a:p>
            <a:r>
              <a:rPr lang="fi-FI"/>
              <a:t>EU komissio: </a:t>
            </a:r>
            <a:r>
              <a:rPr lang="fi-FI">
                <a:hlinkClick r:id="rId13"/>
              </a:rPr>
              <a:t>Kiertotalouspaketti 2022</a:t>
            </a:r>
            <a:endParaRPr lang="fi-FI"/>
          </a:p>
          <a:p>
            <a:r>
              <a:rPr lang="fi-FI"/>
              <a:t>EU komissio: </a:t>
            </a:r>
            <a:r>
              <a:rPr lang="fi-FI">
                <a:hlinkClick r:id="rId14"/>
              </a:rPr>
              <a:t>Korjauttamisoikeus 2023</a:t>
            </a:r>
            <a:endParaRPr lang="fi-FI"/>
          </a:p>
        </p:txBody>
      </p:sp>
    </p:spTree>
    <p:extLst>
      <p:ext uri="{BB962C8B-B14F-4D97-AF65-F5344CB8AC3E}">
        <p14:creationId xmlns:p14="http://schemas.microsoft.com/office/powerpoint/2010/main" val="16221839"/>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a:xfrm>
            <a:off x="1524000" y="1384028"/>
            <a:ext cx="9144000" cy="2387600"/>
          </a:xfrm>
        </p:spPr>
        <p:txBody>
          <a:bodyPr>
            <a:normAutofit fontScale="90000"/>
          </a:bodyPr>
          <a:lstStyle/>
          <a:p>
            <a:r>
              <a:rPr lang="fi-FI"/>
              <a:t>Orientaatio pakkaussuunnitteluun kiertotalouden näkökulmasta</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a:xfrm>
            <a:off x="1523999" y="3925693"/>
            <a:ext cx="9144000" cy="724636"/>
          </a:xfrm>
        </p:spPr>
        <p:txBody>
          <a:bodyPr/>
          <a:lstStyle/>
          <a:p>
            <a:r>
              <a:rPr lang="fi-FI"/>
              <a:t>Klaus Sjöblom</a:t>
            </a:r>
          </a:p>
        </p:txBody>
      </p:sp>
    </p:spTree>
    <p:extLst>
      <p:ext uri="{BB962C8B-B14F-4D97-AF65-F5344CB8AC3E}">
        <p14:creationId xmlns:p14="http://schemas.microsoft.com/office/powerpoint/2010/main" val="3893529665"/>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https://m3.jyu.fi/jyumv/ohjelmat/science/muut/polku-2.0/miten-siirtya-kiertotalouteen-verkkototeutus/recording-14-07-2023-12.31</a:t>
            </a:r>
            <a:r>
              <a:rPr lang="en-US" dirty="0">
                <a:ea typeface="+mj-lt"/>
                <a:cs typeface="+mj-lt"/>
              </a:rPr>
              <a:t> </a:t>
            </a:r>
            <a:endParaRPr lang="en-US"/>
          </a:p>
        </p:txBody>
      </p:sp>
    </p:spTree>
    <p:extLst>
      <p:ext uri="{BB962C8B-B14F-4D97-AF65-F5344CB8AC3E}">
        <p14:creationId xmlns:p14="http://schemas.microsoft.com/office/powerpoint/2010/main" val="4109189431"/>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0A18E-DF8A-4371-BE13-C115654F4C3F}"/>
              </a:ext>
            </a:extLst>
          </p:cNvPr>
          <p:cNvSpPr>
            <a:spLocks noGrp="1"/>
          </p:cNvSpPr>
          <p:nvPr>
            <p:ph type="title"/>
          </p:nvPr>
        </p:nvSpPr>
        <p:spPr/>
        <p:txBody>
          <a:bodyPr/>
          <a:lstStyle/>
          <a:p>
            <a:r>
              <a:rPr lang="fi-FI"/>
              <a:t>Pakkausmateriaalit ja niiden kierrätettävyys yleisesti</a:t>
            </a:r>
          </a:p>
        </p:txBody>
      </p:sp>
      <p:sp>
        <p:nvSpPr>
          <p:cNvPr id="3" name="Text Placeholder 2">
            <a:extLst>
              <a:ext uri="{FF2B5EF4-FFF2-40B4-BE49-F238E27FC236}">
                <a16:creationId xmlns:a16="http://schemas.microsoft.com/office/drawing/2014/main" id="{25DB365E-FDD4-4C29-B09C-90F833C59432}"/>
              </a:ext>
            </a:extLst>
          </p:cNvPr>
          <p:cNvSpPr>
            <a:spLocks noGrp="1"/>
          </p:cNvSpPr>
          <p:nvPr>
            <p:ph type="body" sz="quarter" idx="10"/>
          </p:nvPr>
        </p:nvSpPr>
        <p:spPr>
          <a:xfrm>
            <a:off x="838200" y="1783505"/>
            <a:ext cx="10515600" cy="4600575"/>
          </a:xfrm>
        </p:spPr>
        <p:txBody>
          <a:bodyPr>
            <a:normAutofit fontScale="62500" lnSpcReduction="20000"/>
          </a:bodyPr>
          <a:lstStyle/>
          <a:p>
            <a:pPr marL="457200" indent="-457200">
              <a:buFont typeface="Arial" panose="020B0604020202020204" pitchFamily="34" charset="0"/>
              <a:buChar char="•"/>
            </a:pPr>
            <a:r>
              <a:rPr lang="fi-FI"/>
              <a:t>Pakkausmateriaali vaikuttaa kierrätettävyyteen, lajittelu ja mitä voidaan kierrättää</a:t>
            </a:r>
          </a:p>
          <a:p>
            <a:pPr marL="914400" lvl="1" indent="-457200">
              <a:buFont typeface="Arial" panose="020B0604020202020204" pitchFamily="34" charset="0"/>
              <a:buChar char="•"/>
            </a:pPr>
            <a:r>
              <a:rPr lang="fi-FI"/>
              <a:t>Muovit ja kartongit (aaltopahvi ja mikroaaltopahvi)</a:t>
            </a:r>
          </a:p>
          <a:p>
            <a:pPr marL="914400" lvl="1" indent="-457200">
              <a:buFont typeface="Arial" panose="020B0604020202020204" pitchFamily="34" charset="0"/>
              <a:buChar char="•"/>
            </a:pPr>
            <a:r>
              <a:rPr lang="fi-FI"/>
              <a:t>Muut, lasi, metalli, puu, edellisten yhdistelmät</a:t>
            </a:r>
          </a:p>
          <a:p>
            <a:pPr marL="457200" indent="-457200">
              <a:buFont typeface="Arial" panose="020B0604020202020204" pitchFamily="34" charset="0"/>
              <a:buChar char="•"/>
            </a:pPr>
            <a:r>
              <a:rPr lang="fi-FI"/>
              <a:t>Perinteinen materiaalikierrätys tarkoittaa lähinnä pakkauksen elinkaarta, jolloin pakkausta käytetään kerran ja sitten se kulkeutuu lajittelun kautta kierrätykseen</a:t>
            </a:r>
          </a:p>
          <a:p>
            <a:pPr marL="914400" lvl="1" indent="-457200">
              <a:buFont typeface="Arial" panose="020B0604020202020204" pitchFamily="34" charset="0"/>
              <a:buChar char="•"/>
            </a:pPr>
            <a:r>
              <a:rPr lang="fi-FI"/>
              <a:t>Kierrätysohjeita löydettävissä internetistä, </a:t>
            </a:r>
            <a:r>
              <a:rPr lang="fi-FI" err="1"/>
              <a:t>esim</a:t>
            </a:r>
            <a:r>
              <a:rPr lang="fi-FI"/>
              <a:t> </a:t>
            </a:r>
            <a:r>
              <a:rPr lang="fi-FI">
                <a:hlinkClick r:id="rId3"/>
              </a:rPr>
              <a:t>https://rinkiin.fi</a:t>
            </a:r>
            <a:endParaRPr lang="fi-FI"/>
          </a:p>
          <a:p>
            <a:pPr marL="457200" indent="-457200">
              <a:buFont typeface="Arial" panose="020B0604020202020204" pitchFamily="34" charset="0"/>
              <a:buChar char="•"/>
            </a:pPr>
            <a:r>
              <a:rPr lang="fi-FI">
                <a:solidFill>
                  <a:srgbClr val="FF0000"/>
                </a:solidFill>
              </a:rPr>
              <a:t>Ei kierrätystä =&gt; yleensä energiajäte =&gt; poltto, huonoin vaihtoehto ja luonnonvaroja kuluu</a:t>
            </a:r>
          </a:p>
          <a:p>
            <a:pPr marL="457200" indent="-457200">
              <a:buFont typeface="Arial" panose="020B0604020202020204" pitchFamily="34" charset="0"/>
              <a:buChar char="•"/>
            </a:pPr>
            <a:r>
              <a:rPr lang="fi-FI">
                <a:solidFill>
                  <a:srgbClr val="00B050"/>
                </a:solidFill>
              </a:rPr>
              <a:t>Materiaalit, jotka sisältävät kierrätettyä raaka-ainetta ja jotka ovat kierrätettävissä (suositellaan)</a:t>
            </a:r>
          </a:p>
          <a:p>
            <a:pPr marL="457200" indent="-457200">
              <a:buFont typeface="Arial" panose="020B0604020202020204" pitchFamily="34" charset="0"/>
              <a:buChar char="•"/>
            </a:pPr>
            <a:r>
              <a:rPr lang="fi-FI">
                <a:solidFill>
                  <a:srgbClr val="00B050"/>
                </a:solidFill>
              </a:rPr>
              <a:t>Teolliset pakkausinnovaatiot yhdistettyinä biomateriaaleihin (suositellaan)</a:t>
            </a:r>
          </a:p>
          <a:p>
            <a:pPr marL="914400" lvl="1" indent="-457200">
              <a:buFont typeface="Arial" panose="020B0604020202020204" pitchFamily="34" charset="0"/>
              <a:buChar char="•"/>
            </a:pPr>
            <a:r>
              <a:rPr lang="fi-FI">
                <a:solidFill>
                  <a:schemeClr val="tx1"/>
                </a:solidFill>
              </a:rPr>
              <a:t>Suunnittelukilpailut, kokeilut, prototyypit</a:t>
            </a:r>
            <a:endParaRPr lang="fi-FI">
              <a:solidFill>
                <a:srgbClr val="00B050"/>
              </a:solidFill>
            </a:endParaRPr>
          </a:p>
          <a:p>
            <a:pPr marL="457200" indent="-457200">
              <a:buFont typeface="Arial" panose="020B0604020202020204" pitchFamily="34" charset="0"/>
              <a:buChar char="•"/>
            </a:pPr>
            <a:r>
              <a:rPr lang="fi-FI">
                <a:solidFill>
                  <a:srgbClr val="00B050"/>
                </a:solidFill>
              </a:rPr>
              <a:t>Ihmisen kekseliäisyys vaikuttaa kierrätykseen</a:t>
            </a:r>
          </a:p>
          <a:p>
            <a:pPr marL="914400" lvl="1" indent="-457200">
              <a:buFont typeface="Arial" panose="020B0604020202020204" pitchFamily="34" charset="0"/>
              <a:buChar char="•"/>
            </a:pPr>
            <a:r>
              <a:rPr lang="fi-FI" err="1"/>
              <a:t>Esim</a:t>
            </a:r>
            <a:r>
              <a:rPr lang="fi-FI"/>
              <a:t> muovipullojen ja kanisterien muotoilu uudelleen käyttötarkoituksen mukaan, lasipurkit</a:t>
            </a:r>
          </a:p>
          <a:p>
            <a:pPr marL="914400" lvl="1" indent="-457200">
              <a:buFont typeface="Arial" panose="020B0604020202020204" pitchFamily="34" charset="0"/>
              <a:buChar char="•"/>
            </a:pPr>
            <a:r>
              <a:rPr lang="fi-FI"/>
              <a:t>Pienempien kappalemateriaalien kokoaminen suuremmiksi kokonaisuuksiksi (</a:t>
            </a:r>
            <a:r>
              <a:rPr lang="fi-FI" err="1"/>
              <a:t>esim</a:t>
            </a:r>
            <a:r>
              <a:rPr lang="fi-FI"/>
              <a:t> sisustus verhot, matot </a:t>
            </a:r>
            <a:r>
              <a:rPr lang="fi-FI" err="1"/>
              <a:t>jne</a:t>
            </a:r>
            <a:r>
              <a:rPr lang="fi-FI"/>
              <a:t>)</a:t>
            </a:r>
          </a:p>
        </p:txBody>
      </p:sp>
    </p:spTree>
    <p:extLst>
      <p:ext uri="{BB962C8B-B14F-4D97-AF65-F5344CB8AC3E}">
        <p14:creationId xmlns:p14="http://schemas.microsoft.com/office/powerpoint/2010/main" val="2531739632"/>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0A18E-DF8A-4371-BE13-C115654F4C3F}"/>
              </a:ext>
            </a:extLst>
          </p:cNvPr>
          <p:cNvSpPr>
            <a:spLocks noGrp="1"/>
          </p:cNvSpPr>
          <p:nvPr>
            <p:ph type="title"/>
          </p:nvPr>
        </p:nvSpPr>
        <p:spPr>
          <a:xfrm>
            <a:off x="838199" y="365125"/>
            <a:ext cx="11025753" cy="1325563"/>
          </a:xfrm>
        </p:spPr>
        <p:txBody>
          <a:bodyPr/>
          <a:lstStyle/>
          <a:p>
            <a:r>
              <a:rPr lang="fi-FI"/>
              <a:t>Lähtökohdat (kartonki) pakkaussuunnittelulle</a:t>
            </a:r>
          </a:p>
        </p:txBody>
      </p:sp>
      <p:sp>
        <p:nvSpPr>
          <p:cNvPr id="3" name="Text Placeholder 2">
            <a:extLst>
              <a:ext uri="{FF2B5EF4-FFF2-40B4-BE49-F238E27FC236}">
                <a16:creationId xmlns:a16="http://schemas.microsoft.com/office/drawing/2014/main" id="{25DB365E-FDD4-4C29-B09C-90F833C59432}"/>
              </a:ext>
            </a:extLst>
          </p:cNvPr>
          <p:cNvSpPr>
            <a:spLocks noGrp="1"/>
          </p:cNvSpPr>
          <p:nvPr>
            <p:ph type="body" sz="quarter" idx="10"/>
          </p:nvPr>
        </p:nvSpPr>
        <p:spPr>
          <a:xfrm>
            <a:off x="838200" y="1573193"/>
            <a:ext cx="10515600" cy="4701653"/>
          </a:xfrm>
        </p:spPr>
        <p:txBody>
          <a:bodyPr>
            <a:normAutofit fontScale="92500" lnSpcReduction="10000"/>
          </a:bodyPr>
          <a:lstStyle/>
          <a:p>
            <a:r>
              <a:rPr lang="fi-FI"/>
              <a:t>Pakkauksia tarvitsevan yrityksen huomioitava</a:t>
            </a:r>
          </a:p>
          <a:p>
            <a:pPr marL="914400" lvl="1" indent="-457200">
              <a:buFont typeface="Arial" panose="020B0604020202020204" pitchFamily="34" charset="0"/>
              <a:buChar char="•"/>
            </a:pPr>
            <a:r>
              <a:rPr lang="fi-FI"/>
              <a:t>Pakattavan tuotteen suojaaminen, ensisijainen tehtävä</a:t>
            </a:r>
          </a:p>
          <a:p>
            <a:pPr marL="914400" lvl="1" indent="-457200">
              <a:buFont typeface="Arial" panose="020B0604020202020204" pitchFamily="34" charset="0"/>
              <a:buChar char="•"/>
            </a:pPr>
            <a:r>
              <a:rPr lang="fi-FI"/>
              <a:t>Brändi, mielikuva yrityksestä (miten näkyy pakkauksessa)</a:t>
            </a:r>
          </a:p>
          <a:p>
            <a:pPr marL="914400" lvl="1" indent="-457200">
              <a:buFont typeface="Arial" panose="020B0604020202020204" pitchFamily="34" charset="0"/>
              <a:buChar char="•"/>
            </a:pPr>
            <a:r>
              <a:rPr lang="fi-FI"/>
              <a:t>Arvot, vetovoimaisuus, markkina-asema</a:t>
            </a:r>
          </a:p>
          <a:p>
            <a:pPr marL="914400" lvl="1" indent="-457200">
              <a:buFont typeface="Arial" panose="020B0604020202020204" pitchFamily="34" charset="0"/>
              <a:buChar char="•"/>
            </a:pPr>
            <a:r>
              <a:rPr lang="fi-FI"/>
              <a:t>Valmistettavat tuotteet, mitä pakataan</a:t>
            </a:r>
          </a:p>
          <a:p>
            <a:pPr marL="914400" lvl="1" indent="-457200">
              <a:buFont typeface="Arial" panose="020B0604020202020204" pitchFamily="34" charset="0"/>
              <a:buChar char="•"/>
            </a:pPr>
            <a:r>
              <a:rPr lang="fi-FI"/>
              <a:t>Kohderyhmän tarpeet, minkälainen pakkaus</a:t>
            </a:r>
          </a:p>
          <a:p>
            <a:pPr marL="914400" lvl="1" indent="-457200">
              <a:buFont typeface="Arial" panose="020B0604020202020204" pitchFamily="34" charset="0"/>
              <a:buChar char="•"/>
            </a:pPr>
            <a:r>
              <a:rPr lang="fi-FI"/>
              <a:t>Erikoispakkaukset, tarvitaanko sisäpakkaus</a:t>
            </a:r>
          </a:p>
          <a:p>
            <a:pPr marL="914400" lvl="1" indent="-457200">
              <a:buFont typeface="Arial" panose="020B0604020202020204" pitchFamily="34" charset="0"/>
              <a:buChar char="•"/>
            </a:pPr>
            <a:r>
              <a:rPr lang="fi-FI"/>
              <a:t>Pakkausmateriaalit</a:t>
            </a:r>
          </a:p>
          <a:p>
            <a:pPr marL="914400" lvl="1" indent="-457200">
              <a:buFont typeface="Arial" panose="020B0604020202020204" pitchFamily="34" charset="0"/>
              <a:buChar char="•"/>
            </a:pPr>
            <a:r>
              <a:rPr lang="fi-FI"/>
              <a:t>Ympäristöystävällisyys, pakkauksen elinkaari/kiertokulku, kierrätysohje</a:t>
            </a:r>
          </a:p>
          <a:p>
            <a:pPr marL="914400" lvl="1" indent="-457200">
              <a:buFont typeface="Arial" panose="020B0604020202020204" pitchFamily="34" charset="0"/>
              <a:buChar char="•"/>
            </a:pPr>
            <a:r>
              <a:rPr lang="fi-FI"/>
              <a:t>Logistiset vaikutukset</a:t>
            </a:r>
          </a:p>
        </p:txBody>
      </p:sp>
    </p:spTree>
    <p:extLst>
      <p:ext uri="{BB962C8B-B14F-4D97-AF65-F5344CB8AC3E}">
        <p14:creationId xmlns:p14="http://schemas.microsoft.com/office/powerpoint/2010/main" val="978475743"/>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0A18E-DF8A-4371-BE13-C115654F4C3F}"/>
              </a:ext>
            </a:extLst>
          </p:cNvPr>
          <p:cNvSpPr>
            <a:spLocks noGrp="1"/>
          </p:cNvSpPr>
          <p:nvPr>
            <p:ph type="title"/>
          </p:nvPr>
        </p:nvSpPr>
        <p:spPr/>
        <p:txBody>
          <a:bodyPr/>
          <a:lstStyle/>
          <a:p>
            <a:r>
              <a:rPr lang="fi-FI"/>
              <a:t>Pakkauksen valmistus</a:t>
            </a:r>
            <a:endParaRPr lang="fi-FI" sz="3200" b="0"/>
          </a:p>
        </p:txBody>
      </p:sp>
      <p:sp>
        <p:nvSpPr>
          <p:cNvPr id="3" name="Text Placeholder 2">
            <a:extLst>
              <a:ext uri="{FF2B5EF4-FFF2-40B4-BE49-F238E27FC236}">
                <a16:creationId xmlns:a16="http://schemas.microsoft.com/office/drawing/2014/main" id="{25DB365E-FDD4-4C29-B09C-90F833C59432}"/>
              </a:ext>
            </a:extLst>
          </p:cNvPr>
          <p:cNvSpPr>
            <a:spLocks noGrp="1"/>
          </p:cNvSpPr>
          <p:nvPr>
            <p:ph type="body" sz="quarter" idx="10"/>
          </p:nvPr>
        </p:nvSpPr>
        <p:spPr>
          <a:xfrm>
            <a:off x="838199" y="1771650"/>
            <a:ext cx="10847523" cy="4376738"/>
          </a:xfrm>
        </p:spPr>
        <p:txBody>
          <a:bodyPr>
            <a:normAutofit/>
          </a:bodyPr>
          <a:lstStyle/>
          <a:p>
            <a:pPr marL="457200" indent="-457200">
              <a:buFont typeface="Arial" panose="020B0604020202020204" pitchFamily="34" charset="0"/>
              <a:buChar char="•"/>
            </a:pPr>
            <a:r>
              <a:rPr lang="fi-FI"/>
              <a:t>Rakennesuunnittelu, pakkauksen suojaava tarkoitus, toteutuuko tämä </a:t>
            </a:r>
          </a:p>
          <a:p>
            <a:pPr marL="457200" indent="-457200">
              <a:buFont typeface="Arial" panose="020B0604020202020204" pitchFamily="34" charset="0"/>
              <a:buChar char="•"/>
            </a:pPr>
            <a:r>
              <a:rPr lang="fi-FI"/>
              <a:t>Pakkauksen materiaali, mitä pakataan</a:t>
            </a:r>
          </a:p>
          <a:p>
            <a:pPr marL="457200" indent="-457200">
              <a:buFont typeface="Arial" panose="020B0604020202020204" pitchFamily="34" charset="0"/>
              <a:buChar char="•"/>
            </a:pPr>
            <a:r>
              <a:rPr lang="fi-FI"/>
              <a:t>Kustannustehokkuus pakkauksen valmistuksessa</a:t>
            </a:r>
          </a:p>
          <a:p>
            <a:pPr marL="457200" indent="-457200">
              <a:buFont typeface="Arial" panose="020B0604020202020204" pitchFamily="34" charset="0"/>
              <a:buChar char="•"/>
            </a:pPr>
            <a:r>
              <a:rPr lang="fi-FI" err="1"/>
              <a:t>Lay</a:t>
            </a:r>
            <a:r>
              <a:rPr lang="fi-FI"/>
              <a:t>-out/design/ulkoasu, pinnat, </a:t>
            </a:r>
            <a:r>
              <a:rPr lang="fi-FI" err="1"/>
              <a:t>barrier</a:t>
            </a:r>
            <a:r>
              <a:rPr lang="fi-FI"/>
              <a:t>, </a:t>
            </a:r>
            <a:r>
              <a:rPr lang="fi-FI" err="1"/>
              <a:t>kraftliner</a:t>
            </a:r>
            <a:r>
              <a:rPr lang="fi-FI"/>
              <a:t> (aaltopahvi)</a:t>
            </a:r>
          </a:p>
          <a:p>
            <a:pPr marL="457200" indent="-457200">
              <a:buFont typeface="Arial" panose="020B0604020202020204" pitchFamily="34" charset="0"/>
              <a:buChar char="•"/>
            </a:pPr>
            <a:r>
              <a:rPr lang="fi-FI"/>
              <a:t>Näkyvyys, esillepano, myymälä, verkkokauppa/nettisivusto</a:t>
            </a:r>
          </a:p>
          <a:p>
            <a:pPr marL="457200" indent="-457200">
              <a:buFont typeface="Arial" panose="020B0604020202020204" pitchFamily="34" charset="0"/>
              <a:buChar char="•"/>
            </a:pPr>
            <a:r>
              <a:rPr lang="fi-FI"/>
              <a:t>Muu funktio, älypakkaus, tunnisteet</a:t>
            </a:r>
          </a:p>
        </p:txBody>
      </p:sp>
    </p:spTree>
    <p:extLst>
      <p:ext uri="{BB962C8B-B14F-4D97-AF65-F5344CB8AC3E}">
        <p14:creationId xmlns:p14="http://schemas.microsoft.com/office/powerpoint/2010/main" val="1831220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F40F5-6713-43BE-000A-ACD0CAA3C839}"/>
              </a:ext>
            </a:extLst>
          </p:cNvPr>
          <p:cNvSpPr>
            <a:spLocks noGrp="1"/>
          </p:cNvSpPr>
          <p:nvPr>
            <p:ph type="title"/>
          </p:nvPr>
        </p:nvSpPr>
        <p:spPr/>
        <p:txBody>
          <a:bodyPr/>
          <a:lstStyle/>
          <a:p>
            <a:r>
              <a:rPr lang="fi-FI"/>
              <a:t>(Piilo)työn vaihdanta</a:t>
            </a:r>
          </a:p>
        </p:txBody>
      </p:sp>
      <p:pic>
        <p:nvPicPr>
          <p:cNvPr id="3" name="Picture 3" descr="Henkilötyövuosien teko ja työn tulosten kulutus eri tulotason maissa. Merkittävä osa matalamman tulotason maissa tehdystä työstä ohjautuu korkeamman tulotason maiden kulutukseen.">
            <a:extLst>
              <a:ext uri="{FF2B5EF4-FFF2-40B4-BE49-F238E27FC236}">
                <a16:creationId xmlns:a16="http://schemas.microsoft.com/office/drawing/2014/main" id="{384B2E0D-5D67-E887-6695-52D6B6F761FD}"/>
              </a:ext>
            </a:extLst>
          </p:cNvPr>
          <p:cNvPicPr>
            <a:picLocks noChangeAspect="1"/>
          </p:cNvPicPr>
          <p:nvPr/>
        </p:nvPicPr>
        <p:blipFill rotWithShape="1">
          <a:blip r:embed="rId3"/>
          <a:srcRect l="50739" t="34373" r="3366" b="33302"/>
          <a:stretch/>
        </p:blipFill>
        <p:spPr>
          <a:xfrm>
            <a:off x="1907504" y="1349829"/>
            <a:ext cx="8041937" cy="4888718"/>
          </a:xfrm>
          <a:prstGeom prst="rect">
            <a:avLst/>
          </a:prstGeom>
        </p:spPr>
      </p:pic>
      <p:sp>
        <p:nvSpPr>
          <p:cNvPr id="4" name="Rectangle 3">
            <a:extLst>
              <a:ext uri="{FF2B5EF4-FFF2-40B4-BE49-F238E27FC236}">
                <a16:creationId xmlns:a16="http://schemas.microsoft.com/office/drawing/2014/main" id="{030DF6D4-8521-20F5-0472-E7725B9C429F}"/>
              </a:ext>
              <a:ext uri="{C183D7F6-B498-43B3-948B-1728B52AA6E4}">
                <adec:decorative xmlns:adec="http://schemas.microsoft.com/office/drawing/2017/decorative" val="1"/>
              </a:ext>
            </a:extLst>
          </p:cNvPr>
          <p:cNvSpPr/>
          <p:nvPr/>
        </p:nvSpPr>
        <p:spPr>
          <a:xfrm>
            <a:off x="3312662" y="1437523"/>
            <a:ext cx="6981372" cy="599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017238F0-4E18-8918-45EC-B9DDCB62DFD9}"/>
              </a:ext>
            </a:extLst>
          </p:cNvPr>
          <p:cNvSpPr txBox="1"/>
          <p:nvPr/>
        </p:nvSpPr>
        <p:spPr>
          <a:xfrm>
            <a:off x="5166871" y="1265636"/>
            <a:ext cx="1851179"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i="1" err="1">
                <a:cs typeface="Calibri"/>
              </a:rPr>
              <a:t>Tuottajat</a:t>
            </a:r>
            <a:endParaRPr lang="en-US" sz="2000" i="1">
              <a:cs typeface="Calibri"/>
            </a:endParaRPr>
          </a:p>
        </p:txBody>
      </p:sp>
      <p:sp>
        <p:nvSpPr>
          <p:cNvPr id="5" name="TextBox 4">
            <a:extLst>
              <a:ext uri="{FF2B5EF4-FFF2-40B4-BE49-F238E27FC236}">
                <a16:creationId xmlns:a16="http://schemas.microsoft.com/office/drawing/2014/main" id="{2345B5FE-F930-3C5C-F092-80F776CD21B7}"/>
              </a:ext>
            </a:extLst>
          </p:cNvPr>
          <p:cNvSpPr txBox="1"/>
          <p:nvPr/>
        </p:nvSpPr>
        <p:spPr>
          <a:xfrm>
            <a:off x="3303404" y="166674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Ko</a:t>
            </a:r>
            <a:endParaRPr lang="en-US" sz="2000">
              <a:cs typeface="Calibri"/>
            </a:endParaRPr>
          </a:p>
        </p:txBody>
      </p:sp>
      <p:sp>
        <p:nvSpPr>
          <p:cNvPr id="6" name="TextBox 5">
            <a:extLst>
              <a:ext uri="{FF2B5EF4-FFF2-40B4-BE49-F238E27FC236}">
                <a16:creationId xmlns:a16="http://schemas.microsoft.com/office/drawing/2014/main" id="{43A93D33-416B-2E72-84FF-ED0375BC8533}"/>
              </a:ext>
            </a:extLst>
          </p:cNvPr>
          <p:cNvSpPr txBox="1"/>
          <p:nvPr/>
        </p:nvSpPr>
        <p:spPr>
          <a:xfrm>
            <a:off x="4401553" y="1662953"/>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YKe</a:t>
            </a:r>
            <a:endParaRPr lang="en-US" sz="2000">
              <a:cs typeface="Calibri"/>
            </a:endParaRPr>
          </a:p>
        </p:txBody>
      </p:sp>
      <p:sp>
        <p:nvSpPr>
          <p:cNvPr id="7" name="TextBox 6">
            <a:extLst>
              <a:ext uri="{FF2B5EF4-FFF2-40B4-BE49-F238E27FC236}">
                <a16:creationId xmlns:a16="http://schemas.microsoft.com/office/drawing/2014/main" id="{B7FDF2B1-74D3-5A79-36B3-5FFB3CEDC63D}"/>
              </a:ext>
            </a:extLst>
          </p:cNvPr>
          <p:cNvSpPr txBox="1"/>
          <p:nvPr/>
        </p:nvSpPr>
        <p:spPr>
          <a:xfrm>
            <a:off x="5877060" y="166674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Kiina</a:t>
            </a:r>
            <a:endParaRPr lang="en-US" sz="2000">
              <a:cs typeface="Calibri"/>
            </a:endParaRPr>
          </a:p>
        </p:txBody>
      </p:sp>
      <p:sp>
        <p:nvSpPr>
          <p:cNvPr id="8" name="TextBox 7">
            <a:extLst>
              <a:ext uri="{FF2B5EF4-FFF2-40B4-BE49-F238E27FC236}">
                <a16:creationId xmlns:a16="http://schemas.microsoft.com/office/drawing/2014/main" id="{7C386C76-8C30-1E13-118C-78E4BC4B1120}"/>
              </a:ext>
            </a:extLst>
          </p:cNvPr>
          <p:cNvSpPr txBox="1"/>
          <p:nvPr/>
        </p:nvSpPr>
        <p:spPr>
          <a:xfrm>
            <a:off x="7160581" y="1681326"/>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AKe</a:t>
            </a:r>
            <a:endParaRPr lang="en-US" sz="2000">
              <a:cs typeface="Calibri"/>
            </a:endParaRPr>
          </a:p>
        </p:txBody>
      </p:sp>
      <p:sp>
        <p:nvSpPr>
          <p:cNvPr id="9" name="TextBox 8">
            <a:extLst>
              <a:ext uri="{FF2B5EF4-FFF2-40B4-BE49-F238E27FC236}">
                <a16:creationId xmlns:a16="http://schemas.microsoft.com/office/drawing/2014/main" id="{23A0133F-E534-83B8-355D-1576128A5995}"/>
              </a:ext>
            </a:extLst>
          </p:cNvPr>
          <p:cNvSpPr txBox="1"/>
          <p:nvPr/>
        </p:nvSpPr>
        <p:spPr>
          <a:xfrm>
            <a:off x="8341766" y="1666744"/>
            <a:ext cx="273872"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In</a:t>
            </a:r>
            <a:endParaRPr lang="en-US" sz="2000">
              <a:cs typeface="Calibri"/>
            </a:endParaRPr>
          </a:p>
        </p:txBody>
      </p:sp>
      <p:sp>
        <p:nvSpPr>
          <p:cNvPr id="10" name="TextBox 9">
            <a:extLst>
              <a:ext uri="{FF2B5EF4-FFF2-40B4-BE49-F238E27FC236}">
                <a16:creationId xmlns:a16="http://schemas.microsoft.com/office/drawing/2014/main" id="{190EE021-2635-7B70-8AE1-6A95EBBCA19E}"/>
              </a:ext>
            </a:extLst>
          </p:cNvPr>
          <p:cNvSpPr txBox="1"/>
          <p:nvPr/>
        </p:nvSpPr>
        <p:spPr>
          <a:xfrm>
            <a:off x="9130893" y="1666744"/>
            <a:ext cx="494388"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Ma</a:t>
            </a:r>
            <a:endParaRPr lang="en-US" sz="2000">
              <a:cs typeface="Calibri"/>
            </a:endParaRPr>
          </a:p>
        </p:txBody>
      </p:sp>
      <p:sp>
        <p:nvSpPr>
          <p:cNvPr id="11" name="Rectangle 10">
            <a:extLst>
              <a:ext uri="{FF2B5EF4-FFF2-40B4-BE49-F238E27FC236}">
                <a16:creationId xmlns:a16="http://schemas.microsoft.com/office/drawing/2014/main" id="{87FD7E74-F381-C904-6DFE-4D3F4110995F}"/>
              </a:ext>
              <a:ext uri="{C183D7F6-B498-43B3-948B-1728B52AA6E4}">
                <adec:decorative xmlns:adec="http://schemas.microsoft.com/office/drawing/2017/decorative" val="1"/>
              </a:ext>
            </a:extLst>
          </p:cNvPr>
          <p:cNvSpPr/>
          <p:nvPr/>
        </p:nvSpPr>
        <p:spPr>
          <a:xfrm>
            <a:off x="3319920" y="5508789"/>
            <a:ext cx="6981372" cy="599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2D8B028C-EA49-26D3-0EAE-226185E0581E}"/>
              </a:ext>
            </a:extLst>
          </p:cNvPr>
          <p:cNvSpPr txBox="1"/>
          <p:nvPr/>
        </p:nvSpPr>
        <p:spPr>
          <a:xfrm>
            <a:off x="3557406" y="553481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Ko</a:t>
            </a:r>
            <a:endParaRPr lang="en-US" sz="2000">
              <a:cs typeface="Calibri"/>
            </a:endParaRPr>
          </a:p>
        </p:txBody>
      </p:sp>
      <p:sp>
        <p:nvSpPr>
          <p:cNvPr id="13" name="TextBox 12">
            <a:extLst>
              <a:ext uri="{FF2B5EF4-FFF2-40B4-BE49-F238E27FC236}">
                <a16:creationId xmlns:a16="http://schemas.microsoft.com/office/drawing/2014/main" id="{6630F6E1-0EB5-28C5-0D2A-E0C75EF85337}"/>
              </a:ext>
            </a:extLst>
          </p:cNvPr>
          <p:cNvSpPr txBox="1"/>
          <p:nvPr/>
        </p:nvSpPr>
        <p:spPr>
          <a:xfrm>
            <a:off x="4829717" y="5531023"/>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YKe</a:t>
            </a:r>
            <a:endParaRPr lang="en-US" sz="2000">
              <a:cs typeface="Calibri"/>
            </a:endParaRPr>
          </a:p>
        </p:txBody>
      </p:sp>
      <p:sp>
        <p:nvSpPr>
          <p:cNvPr id="14" name="TextBox 13">
            <a:extLst>
              <a:ext uri="{FF2B5EF4-FFF2-40B4-BE49-F238E27FC236}">
                <a16:creationId xmlns:a16="http://schemas.microsoft.com/office/drawing/2014/main" id="{9105A8EA-B7FB-49C6-F0F6-6E31511D4742}"/>
              </a:ext>
            </a:extLst>
          </p:cNvPr>
          <p:cNvSpPr txBox="1"/>
          <p:nvPr/>
        </p:nvSpPr>
        <p:spPr>
          <a:xfrm>
            <a:off x="6131056" y="5534814"/>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Kiina</a:t>
            </a:r>
            <a:endParaRPr lang="en-US" sz="2000">
              <a:cs typeface="Calibri"/>
            </a:endParaRPr>
          </a:p>
        </p:txBody>
      </p:sp>
      <p:sp>
        <p:nvSpPr>
          <p:cNvPr id="15" name="TextBox 14">
            <a:extLst>
              <a:ext uri="{FF2B5EF4-FFF2-40B4-BE49-F238E27FC236}">
                <a16:creationId xmlns:a16="http://schemas.microsoft.com/office/drawing/2014/main" id="{56F4E58C-35EB-55F1-9788-4AF176FEA6CB}"/>
              </a:ext>
            </a:extLst>
          </p:cNvPr>
          <p:cNvSpPr txBox="1"/>
          <p:nvPr/>
        </p:nvSpPr>
        <p:spPr>
          <a:xfrm>
            <a:off x="7400059" y="5534882"/>
            <a:ext cx="62411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err="1">
                <a:cs typeface="Calibri"/>
              </a:rPr>
              <a:t>AKe</a:t>
            </a:r>
            <a:endParaRPr lang="en-US" sz="2000">
              <a:cs typeface="Calibri"/>
            </a:endParaRPr>
          </a:p>
        </p:txBody>
      </p:sp>
      <p:sp>
        <p:nvSpPr>
          <p:cNvPr id="16" name="TextBox 15">
            <a:extLst>
              <a:ext uri="{FF2B5EF4-FFF2-40B4-BE49-F238E27FC236}">
                <a16:creationId xmlns:a16="http://schemas.microsoft.com/office/drawing/2014/main" id="{67641497-A94F-5E90-BEB1-B1EEF01E6249}"/>
              </a:ext>
            </a:extLst>
          </p:cNvPr>
          <p:cNvSpPr txBox="1"/>
          <p:nvPr/>
        </p:nvSpPr>
        <p:spPr>
          <a:xfrm>
            <a:off x="8463706" y="5534814"/>
            <a:ext cx="318846"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In</a:t>
            </a:r>
            <a:endParaRPr lang="en-US" sz="2000">
              <a:cs typeface="Calibri"/>
            </a:endParaRPr>
          </a:p>
        </p:txBody>
      </p:sp>
      <p:sp>
        <p:nvSpPr>
          <p:cNvPr id="17" name="TextBox 16">
            <a:extLst>
              <a:ext uri="{FF2B5EF4-FFF2-40B4-BE49-F238E27FC236}">
                <a16:creationId xmlns:a16="http://schemas.microsoft.com/office/drawing/2014/main" id="{B406EEEE-9B8E-C47C-C56A-6E8A059066C4}"/>
              </a:ext>
            </a:extLst>
          </p:cNvPr>
          <p:cNvSpPr txBox="1"/>
          <p:nvPr/>
        </p:nvSpPr>
        <p:spPr>
          <a:xfrm>
            <a:off x="9176060" y="5534814"/>
            <a:ext cx="528144"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a:cs typeface="Calibri"/>
              </a:rPr>
              <a:t>Ma</a:t>
            </a:r>
            <a:endParaRPr lang="en-US" sz="2000">
              <a:cs typeface="Calibri"/>
            </a:endParaRPr>
          </a:p>
        </p:txBody>
      </p:sp>
      <p:sp>
        <p:nvSpPr>
          <p:cNvPr id="19" name="TextBox 18">
            <a:extLst>
              <a:ext uri="{FF2B5EF4-FFF2-40B4-BE49-F238E27FC236}">
                <a16:creationId xmlns:a16="http://schemas.microsoft.com/office/drawing/2014/main" id="{00C36690-FC4C-623A-6275-14021B7A2CFB}"/>
              </a:ext>
            </a:extLst>
          </p:cNvPr>
          <p:cNvSpPr txBox="1"/>
          <p:nvPr/>
        </p:nvSpPr>
        <p:spPr>
          <a:xfrm>
            <a:off x="5164420" y="5901140"/>
            <a:ext cx="1851179" cy="369332"/>
          </a:xfrm>
          <a:prstGeom prst="rect">
            <a:avLst/>
          </a:prstGeom>
          <a:solidFill>
            <a:srgbClr val="FFFFFF"/>
          </a:solid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algn="ctr"/>
            <a:r>
              <a:rPr lang="en-US" sz="2400" i="1" err="1">
                <a:cs typeface="Calibri"/>
              </a:rPr>
              <a:t>Kuluttajat</a:t>
            </a:r>
            <a:endParaRPr lang="en-US" sz="2000" i="1">
              <a:cs typeface="Calibri"/>
            </a:endParaRPr>
          </a:p>
        </p:txBody>
      </p:sp>
    </p:spTree>
    <p:extLst>
      <p:ext uri="{BB962C8B-B14F-4D97-AF65-F5344CB8AC3E}">
        <p14:creationId xmlns:p14="http://schemas.microsoft.com/office/powerpoint/2010/main" val="53227358"/>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A6E2399-E78D-48B7-8C21-9C42A8661ECA}"/>
              </a:ext>
            </a:extLst>
          </p:cNvPr>
          <p:cNvSpPr>
            <a:spLocks noGrp="1"/>
          </p:cNvSpPr>
          <p:nvPr>
            <p:ph type="title"/>
          </p:nvPr>
        </p:nvSpPr>
        <p:spPr/>
        <p:txBody>
          <a:bodyPr/>
          <a:lstStyle/>
          <a:p>
            <a:r>
              <a:rPr lang="fi-FI"/>
              <a:t>Monipakkaus säilykkeille, </a:t>
            </a:r>
            <a:r>
              <a:rPr lang="fi-FI" b="0"/>
              <a:t>video</a:t>
            </a:r>
          </a:p>
        </p:txBody>
      </p:sp>
      <p:pic>
        <p:nvPicPr>
          <p:cNvPr id="10" name="Kuva 9" descr="pakkaus">
            <a:extLst>
              <a:ext uri="{FF2B5EF4-FFF2-40B4-BE49-F238E27FC236}">
                <a16:creationId xmlns:a16="http://schemas.microsoft.com/office/drawing/2014/main" id="{216930AA-5078-4AFC-AB96-44FB25CCF4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206" t="7936" r="31814"/>
          <a:stretch/>
        </p:blipFill>
        <p:spPr>
          <a:xfrm>
            <a:off x="1211823" y="1274511"/>
            <a:ext cx="2621793" cy="4471602"/>
          </a:xfrm>
          <a:prstGeom prst="rect">
            <a:avLst/>
          </a:prstGeom>
        </p:spPr>
      </p:pic>
      <p:pic>
        <p:nvPicPr>
          <p:cNvPr id="12" name="Kuva 11" descr="pakkaus">
            <a:extLst>
              <a:ext uri="{FF2B5EF4-FFF2-40B4-BE49-F238E27FC236}">
                <a16:creationId xmlns:a16="http://schemas.microsoft.com/office/drawing/2014/main" id="{0B4B417B-5976-432A-ADA6-39A9F81CCF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6504" t="9245" r="6405"/>
          <a:stretch/>
        </p:blipFill>
        <p:spPr>
          <a:xfrm>
            <a:off x="4151785" y="1992240"/>
            <a:ext cx="3088170" cy="3635559"/>
          </a:xfrm>
          <a:prstGeom prst="rect">
            <a:avLst/>
          </a:prstGeom>
        </p:spPr>
      </p:pic>
      <p:pic>
        <p:nvPicPr>
          <p:cNvPr id="9" name="Kuva 8" descr="pinotut säilyketölkit">
            <a:extLst>
              <a:ext uri="{FF2B5EF4-FFF2-40B4-BE49-F238E27FC236}">
                <a16:creationId xmlns:a16="http://schemas.microsoft.com/office/drawing/2014/main" id="{89DBFD35-F29A-4B7E-8010-E1E1077487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97087" y="1731715"/>
            <a:ext cx="2001330" cy="4156610"/>
          </a:xfrm>
          <a:prstGeom prst="rect">
            <a:avLst/>
          </a:prstGeom>
        </p:spPr>
      </p:pic>
    </p:spTree>
    <p:extLst>
      <p:ext uri="{BB962C8B-B14F-4D97-AF65-F5344CB8AC3E}">
        <p14:creationId xmlns:p14="http://schemas.microsoft.com/office/powerpoint/2010/main" val="779720408"/>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0A18E-DF8A-4371-BE13-C115654F4C3F}"/>
              </a:ext>
            </a:extLst>
          </p:cNvPr>
          <p:cNvSpPr>
            <a:spLocks noGrp="1"/>
          </p:cNvSpPr>
          <p:nvPr>
            <p:ph type="title"/>
          </p:nvPr>
        </p:nvSpPr>
        <p:spPr/>
        <p:txBody>
          <a:bodyPr/>
          <a:lstStyle/>
          <a:p>
            <a:r>
              <a:rPr lang="fi-FI"/>
              <a:t>Pakkausten kierrätettävyys (+,-)</a:t>
            </a:r>
          </a:p>
        </p:txBody>
      </p:sp>
      <p:sp>
        <p:nvSpPr>
          <p:cNvPr id="3" name="Text Placeholder 2">
            <a:extLst>
              <a:ext uri="{FF2B5EF4-FFF2-40B4-BE49-F238E27FC236}">
                <a16:creationId xmlns:a16="http://schemas.microsoft.com/office/drawing/2014/main" id="{25DB365E-FDD4-4C29-B09C-90F833C59432}"/>
              </a:ext>
            </a:extLst>
          </p:cNvPr>
          <p:cNvSpPr>
            <a:spLocks noGrp="1"/>
          </p:cNvSpPr>
          <p:nvPr>
            <p:ph type="body" sz="quarter" idx="10"/>
          </p:nvPr>
        </p:nvSpPr>
        <p:spPr/>
        <p:txBody>
          <a:bodyPr>
            <a:normAutofit lnSpcReduction="10000"/>
          </a:bodyPr>
          <a:lstStyle/>
          <a:p>
            <a:pPr marL="457200" indent="-457200">
              <a:buFont typeface="Arial" panose="020B0604020202020204" pitchFamily="34" charset="0"/>
              <a:buChar char="•"/>
            </a:pPr>
            <a:r>
              <a:rPr lang="fi-FI"/>
              <a:t>pakkauksen materiaali, pahvi, kartonki -&gt; lajittelu (+) -&gt; kierrätys (+)</a:t>
            </a:r>
          </a:p>
          <a:p>
            <a:pPr marL="457200" indent="-457200">
              <a:buFont typeface="Arial" panose="020B0604020202020204" pitchFamily="34" charset="0"/>
              <a:buChar char="•"/>
            </a:pPr>
            <a:r>
              <a:rPr lang="fi-FI"/>
              <a:t>kierrätykseen vaikuttavat pinnat, laminointi, painatus (-)</a:t>
            </a:r>
          </a:p>
          <a:p>
            <a:pPr marL="457200" indent="-457200">
              <a:buFont typeface="Arial" panose="020B0604020202020204" pitchFamily="34" charset="0"/>
              <a:buChar char="•"/>
            </a:pPr>
            <a:r>
              <a:rPr lang="fi-FI"/>
              <a:t>kiinnikkeet, muovit, folioikkunat, elektroniikka, älypakkaus yms (-)</a:t>
            </a:r>
          </a:p>
          <a:p>
            <a:pPr marL="457200" indent="-457200">
              <a:buFont typeface="Arial" panose="020B0604020202020204" pitchFamily="34" charset="0"/>
              <a:buChar char="•"/>
            </a:pPr>
            <a:r>
              <a:rPr lang="fi-FI"/>
              <a:t>monikäyttöisyys, pahvinen säilytyslaatikko (+), lasinen säilykepurkki (+), muovikanisterit, –pullot ja -rasiat (+)</a:t>
            </a:r>
          </a:p>
          <a:p>
            <a:pPr marL="457200" indent="-457200">
              <a:buFont typeface="Arial" panose="020B0604020202020204" pitchFamily="34" charset="0"/>
              <a:buChar char="•"/>
            </a:pPr>
            <a:r>
              <a:rPr lang="fi-FI"/>
              <a:t>muu funktio, listaa voi itse miettiä lisää</a:t>
            </a:r>
          </a:p>
        </p:txBody>
      </p:sp>
    </p:spTree>
    <p:extLst>
      <p:ext uri="{BB962C8B-B14F-4D97-AF65-F5344CB8AC3E}">
        <p14:creationId xmlns:p14="http://schemas.microsoft.com/office/powerpoint/2010/main" val="1768888969"/>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0A18E-DF8A-4371-BE13-C115654F4C3F}"/>
              </a:ext>
            </a:extLst>
          </p:cNvPr>
          <p:cNvSpPr>
            <a:spLocks noGrp="1"/>
          </p:cNvSpPr>
          <p:nvPr>
            <p:ph type="title"/>
          </p:nvPr>
        </p:nvSpPr>
        <p:spPr>
          <a:xfrm>
            <a:off x="838200" y="365125"/>
            <a:ext cx="10515600" cy="1325563"/>
          </a:xfrm>
        </p:spPr>
        <p:txBody>
          <a:bodyPr>
            <a:normAutofit/>
          </a:bodyPr>
          <a:lstStyle/>
          <a:p>
            <a:r>
              <a:rPr lang="fi-FI"/>
              <a:t>Haasteet kierrätettävyyttä tukevalle pakkaussuunnittelulle</a:t>
            </a:r>
          </a:p>
        </p:txBody>
      </p:sp>
      <p:sp>
        <p:nvSpPr>
          <p:cNvPr id="3" name="Text Placeholder 2">
            <a:extLst>
              <a:ext uri="{FF2B5EF4-FFF2-40B4-BE49-F238E27FC236}">
                <a16:creationId xmlns:a16="http://schemas.microsoft.com/office/drawing/2014/main" id="{25DB365E-FDD4-4C29-B09C-90F833C59432}"/>
              </a:ext>
            </a:extLst>
          </p:cNvPr>
          <p:cNvSpPr>
            <a:spLocks noGrp="1"/>
          </p:cNvSpPr>
          <p:nvPr>
            <p:ph type="body" sz="quarter" idx="10"/>
          </p:nvPr>
        </p:nvSpPr>
        <p:spPr>
          <a:xfrm>
            <a:off x="838200" y="1771650"/>
            <a:ext cx="9045388" cy="4376738"/>
          </a:xfrm>
        </p:spPr>
        <p:txBody>
          <a:bodyPr>
            <a:normAutofit/>
          </a:bodyPr>
          <a:lstStyle/>
          <a:p>
            <a:r>
              <a:rPr lang="fi-FI"/>
              <a:t>Arvot, markkinatalous, tottumukset, laki ja sääntely</a:t>
            </a:r>
          </a:p>
          <a:p>
            <a:r>
              <a:rPr lang="fi-FI"/>
              <a:t>Ydinkysymykset</a:t>
            </a:r>
          </a:p>
          <a:p>
            <a:pPr marL="457200" indent="-457200">
              <a:buFont typeface="Arial" panose="020B0604020202020204" pitchFamily="34" charset="0"/>
              <a:buChar char="•"/>
            </a:pPr>
            <a:r>
              <a:rPr lang="fi-FI"/>
              <a:t>Miksi pakkaamme?</a:t>
            </a:r>
          </a:p>
          <a:p>
            <a:pPr marL="457200" indent="-457200">
              <a:buFont typeface="Arial" panose="020B0604020202020204" pitchFamily="34" charset="0"/>
              <a:buChar char="•"/>
            </a:pPr>
            <a:r>
              <a:rPr lang="fi-FI"/>
              <a:t>Tarvitaanko pakkausta?</a:t>
            </a:r>
          </a:p>
          <a:p>
            <a:pPr marL="457200" indent="-457200">
              <a:buFont typeface="Arial" panose="020B0604020202020204" pitchFamily="34" charset="0"/>
              <a:buChar char="•"/>
            </a:pPr>
            <a:r>
              <a:rPr lang="fi-FI"/>
              <a:t>Onko vaihtoehtoja?</a:t>
            </a:r>
          </a:p>
          <a:p>
            <a:pPr marL="457200" indent="-457200">
              <a:buFont typeface="Arial" panose="020B0604020202020204" pitchFamily="34" charset="0"/>
              <a:buChar char="•"/>
            </a:pPr>
            <a:r>
              <a:rPr lang="fi-FI"/>
              <a:t>Nykytilanteessa, miten tehostamme pakkausten ja pakkausjätteen kierrätettävyyttä? Ylipakkaaminen</a:t>
            </a:r>
          </a:p>
        </p:txBody>
      </p:sp>
      <p:pic>
        <p:nvPicPr>
          <p:cNvPr id="4" name="Sisällön paikkamerkki 7" descr="avattu pakkaus">
            <a:extLst>
              <a:ext uri="{FF2B5EF4-FFF2-40B4-BE49-F238E27FC236}">
                <a16:creationId xmlns:a16="http://schemas.microsoft.com/office/drawing/2014/main" id="{C9817EEC-9E7E-5D8B-8D51-6A7649C8190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666" t="7936" r="17839"/>
          <a:stretch/>
        </p:blipFill>
        <p:spPr>
          <a:xfrm>
            <a:off x="9524789" y="1236710"/>
            <a:ext cx="2653764" cy="3674182"/>
          </a:xfrm>
          <a:prstGeom prst="rect">
            <a:avLst/>
          </a:prstGeom>
        </p:spPr>
      </p:pic>
    </p:spTree>
    <p:extLst>
      <p:ext uri="{BB962C8B-B14F-4D97-AF65-F5344CB8AC3E}">
        <p14:creationId xmlns:p14="http://schemas.microsoft.com/office/powerpoint/2010/main" val="2385635239"/>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AE67547-DCF3-D6B9-84CF-628AA5691CE2}"/>
              </a:ext>
            </a:extLst>
          </p:cNvPr>
          <p:cNvSpPr>
            <a:spLocks noGrp="1"/>
          </p:cNvSpPr>
          <p:nvPr>
            <p:ph type="title"/>
          </p:nvPr>
        </p:nvSpPr>
        <p:spPr>
          <a:xfrm>
            <a:off x="838200" y="365125"/>
            <a:ext cx="10515600" cy="5783263"/>
          </a:xfrm>
        </p:spPr>
        <p:txBody>
          <a:bodyPr/>
          <a:lstStyle/>
          <a:p>
            <a:pPr algn="ctr"/>
            <a:r>
              <a:rPr lang="fi-FI"/>
              <a:t>Esimerkkejä monikäyttöisistä pakkausinnovaatioista</a:t>
            </a:r>
            <a:endParaRPr lang="fi-FI" sz="3200" b="0"/>
          </a:p>
        </p:txBody>
      </p:sp>
    </p:spTree>
    <p:extLst>
      <p:ext uri="{BB962C8B-B14F-4D97-AF65-F5344CB8AC3E}">
        <p14:creationId xmlns:p14="http://schemas.microsoft.com/office/powerpoint/2010/main" val="1585064256"/>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AE67547-DCF3-D6B9-84CF-628AA5691CE2}"/>
              </a:ext>
            </a:extLst>
          </p:cNvPr>
          <p:cNvSpPr>
            <a:spLocks noGrp="1"/>
          </p:cNvSpPr>
          <p:nvPr>
            <p:ph type="title"/>
          </p:nvPr>
        </p:nvSpPr>
        <p:spPr/>
        <p:txBody>
          <a:bodyPr/>
          <a:lstStyle/>
          <a:p>
            <a:r>
              <a:rPr lang="fi-FI"/>
              <a:t>Useasti käytettävä pakkaus</a:t>
            </a:r>
            <a:r>
              <a:rPr lang="fi-FI" sz="3200" b="0"/>
              <a:t>, kannettavat pakkaukset</a:t>
            </a:r>
          </a:p>
        </p:txBody>
      </p:sp>
      <p:sp>
        <p:nvSpPr>
          <p:cNvPr id="3" name="Tekstin paikkamerkki 2">
            <a:extLst>
              <a:ext uri="{FF2B5EF4-FFF2-40B4-BE49-F238E27FC236}">
                <a16:creationId xmlns:a16="http://schemas.microsoft.com/office/drawing/2014/main" id="{857DA916-37DB-BFB8-AE30-0B44DF1585E1}"/>
              </a:ext>
            </a:extLst>
          </p:cNvPr>
          <p:cNvSpPr>
            <a:spLocks noGrp="1"/>
          </p:cNvSpPr>
          <p:nvPr>
            <p:ph type="body" sz="quarter" idx="10"/>
          </p:nvPr>
        </p:nvSpPr>
        <p:spPr>
          <a:xfrm>
            <a:off x="838200" y="1771650"/>
            <a:ext cx="10515600" cy="4475170"/>
          </a:xfrm>
        </p:spPr>
        <p:txBody>
          <a:bodyPr>
            <a:normAutofit fontScale="92500" lnSpcReduction="10000"/>
          </a:bodyPr>
          <a:lstStyle/>
          <a:p>
            <a:pPr marL="457200" indent="-457200">
              <a:buFont typeface="Arial" panose="020B0604020202020204" pitchFamily="34" charset="0"/>
              <a:buChar char="•"/>
            </a:pPr>
            <a:r>
              <a:rPr lang="fi-FI"/>
              <a:t>Käsin kannettavat</a:t>
            </a:r>
            <a:br>
              <a:rPr lang="fi-FI"/>
            </a:br>
            <a:r>
              <a:rPr lang="fi-FI"/>
              <a:t>”kantolaukut ja -kassit”</a:t>
            </a:r>
          </a:p>
          <a:p>
            <a:pPr marL="457200" indent="-457200">
              <a:buFont typeface="Arial" panose="020B0604020202020204" pitchFamily="34" charset="0"/>
              <a:buChar char="•"/>
            </a:pPr>
            <a:r>
              <a:rPr lang="fi-FI"/>
              <a:t>Korvaa esim. muovikassin</a:t>
            </a:r>
          </a:p>
          <a:p>
            <a:pPr marL="457200" indent="-457200">
              <a:buFont typeface="Arial" panose="020B0604020202020204" pitchFamily="34" charset="0"/>
              <a:buChar char="•"/>
            </a:pPr>
            <a:r>
              <a:rPr lang="fi-FI"/>
              <a:t>Pullot ja tölkit (kylmä)</a:t>
            </a:r>
          </a:p>
          <a:p>
            <a:pPr marL="457200" indent="-457200">
              <a:buFont typeface="Arial" panose="020B0604020202020204" pitchFamily="34" charset="0"/>
              <a:buChar char="•"/>
            </a:pPr>
            <a:r>
              <a:rPr lang="fi-FI"/>
              <a:t>Materiavaatimukset</a:t>
            </a:r>
            <a:br>
              <a:rPr lang="fi-FI"/>
            </a:br>
            <a:r>
              <a:rPr lang="fi-FI"/>
              <a:t>vaativat, luja ja</a:t>
            </a:r>
            <a:br>
              <a:rPr lang="fi-FI"/>
            </a:br>
            <a:r>
              <a:rPr lang="fi-FI"/>
              <a:t>joustava rakenne</a:t>
            </a:r>
          </a:p>
          <a:p>
            <a:pPr marL="457200" indent="-457200">
              <a:buFont typeface="Arial" panose="020B0604020202020204" pitchFamily="34" charset="0"/>
              <a:buChar char="•"/>
            </a:pPr>
            <a:r>
              <a:rPr lang="fi-FI"/>
              <a:t>Haasteena ympäristö-</a:t>
            </a:r>
            <a:br>
              <a:rPr lang="fi-FI"/>
            </a:br>
            <a:r>
              <a:rPr lang="fi-FI"/>
              <a:t>ystävällinen materiaali</a:t>
            </a:r>
          </a:p>
        </p:txBody>
      </p:sp>
      <p:pic>
        <p:nvPicPr>
          <p:cNvPr id="5" name="Kuva 4" descr="Kuva, joka sisältää kohteen laatikko&#10;&#10;Kuvaus luotu automaattisesti">
            <a:extLst>
              <a:ext uri="{FF2B5EF4-FFF2-40B4-BE49-F238E27FC236}">
                <a16:creationId xmlns:a16="http://schemas.microsoft.com/office/drawing/2014/main" id="{BC2003C8-8455-9601-20F7-B6D175120CEB}"/>
              </a:ext>
            </a:extLst>
          </p:cNvPr>
          <p:cNvPicPr>
            <a:picLocks noChangeAspect="1"/>
          </p:cNvPicPr>
          <p:nvPr/>
        </p:nvPicPr>
        <p:blipFill>
          <a:blip r:embed="rId3"/>
          <a:stretch>
            <a:fillRect/>
          </a:stretch>
        </p:blipFill>
        <p:spPr>
          <a:xfrm>
            <a:off x="6148316" y="1200149"/>
            <a:ext cx="2476501" cy="2476501"/>
          </a:xfrm>
          <a:prstGeom prst="rect">
            <a:avLst/>
          </a:prstGeom>
        </p:spPr>
      </p:pic>
      <p:pic>
        <p:nvPicPr>
          <p:cNvPr id="7" name="Kuva 6" descr="Kuva, joka sisältää kohteen asuste, kauppakassi, pussi, Kangaskassi&#10;&#10;Kuvaus luotu automaattisesti">
            <a:extLst>
              <a:ext uri="{FF2B5EF4-FFF2-40B4-BE49-F238E27FC236}">
                <a16:creationId xmlns:a16="http://schemas.microsoft.com/office/drawing/2014/main" id="{9B32E2E2-A123-CF89-3846-5227B0A75A4E}"/>
              </a:ext>
            </a:extLst>
          </p:cNvPr>
          <p:cNvPicPr>
            <a:picLocks noChangeAspect="1"/>
          </p:cNvPicPr>
          <p:nvPr/>
        </p:nvPicPr>
        <p:blipFill>
          <a:blip r:embed="rId4"/>
          <a:stretch>
            <a:fillRect/>
          </a:stretch>
        </p:blipFill>
        <p:spPr>
          <a:xfrm>
            <a:off x="5876781" y="3473053"/>
            <a:ext cx="2385231" cy="2385231"/>
          </a:xfrm>
          <a:prstGeom prst="rect">
            <a:avLst/>
          </a:prstGeom>
        </p:spPr>
      </p:pic>
      <p:pic>
        <p:nvPicPr>
          <p:cNvPr id="11" name="Kuva 10" descr="pakkaus, jossa halloweenkurpitsa">
            <a:extLst>
              <a:ext uri="{FF2B5EF4-FFF2-40B4-BE49-F238E27FC236}">
                <a16:creationId xmlns:a16="http://schemas.microsoft.com/office/drawing/2014/main" id="{A162B74A-7D54-E7D0-1B2F-5923ACADC93F}"/>
              </a:ext>
            </a:extLst>
          </p:cNvPr>
          <p:cNvPicPr>
            <a:picLocks noChangeAspect="1"/>
          </p:cNvPicPr>
          <p:nvPr/>
        </p:nvPicPr>
        <p:blipFill>
          <a:blip r:embed="rId5"/>
          <a:stretch>
            <a:fillRect/>
          </a:stretch>
        </p:blipFill>
        <p:spPr>
          <a:xfrm>
            <a:off x="8968568" y="1771650"/>
            <a:ext cx="2188369" cy="2188369"/>
          </a:xfrm>
          <a:prstGeom prst="rect">
            <a:avLst/>
          </a:prstGeom>
        </p:spPr>
      </p:pic>
      <p:pic>
        <p:nvPicPr>
          <p:cNvPr id="13" name="Kuva 12" descr="Kuva, joka sisältää kohteen pussi&#10;&#10;Kuvaus luotu automaattisesti">
            <a:extLst>
              <a:ext uri="{FF2B5EF4-FFF2-40B4-BE49-F238E27FC236}">
                <a16:creationId xmlns:a16="http://schemas.microsoft.com/office/drawing/2014/main" id="{AE2ECB76-35AD-B2C5-DAC9-7F8560609B80}"/>
              </a:ext>
            </a:extLst>
          </p:cNvPr>
          <p:cNvPicPr>
            <a:picLocks noChangeAspect="1"/>
          </p:cNvPicPr>
          <p:nvPr/>
        </p:nvPicPr>
        <p:blipFill>
          <a:blip r:embed="rId6"/>
          <a:stretch>
            <a:fillRect/>
          </a:stretch>
        </p:blipFill>
        <p:spPr>
          <a:xfrm>
            <a:off x="8316603" y="3861588"/>
            <a:ext cx="2385231" cy="2385231"/>
          </a:xfrm>
          <a:prstGeom prst="rect">
            <a:avLst/>
          </a:prstGeom>
        </p:spPr>
      </p:pic>
    </p:spTree>
    <p:extLst>
      <p:ext uri="{BB962C8B-B14F-4D97-AF65-F5344CB8AC3E}">
        <p14:creationId xmlns:p14="http://schemas.microsoft.com/office/powerpoint/2010/main" val="3822214913"/>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AE67547-DCF3-D6B9-84CF-628AA5691CE2}"/>
              </a:ext>
            </a:extLst>
          </p:cNvPr>
          <p:cNvSpPr>
            <a:spLocks noGrp="1"/>
          </p:cNvSpPr>
          <p:nvPr>
            <p:ph type="title"/>
          </p:nvPr>
        </p:nvSpPr>
        <p:spPr/>
        <p:txBody>
          <a:bodyPr/>
          <a:lstStyle/>
          <a:p>
            <a:r>
              <a:rPr lang="fi-FI"/>
              <a:t>Polttopuupakkaus </a:t>
            </a:r>
            <a:r>
              <a:rPr lang="fi-FI" sz="3200" b="0"/>
              <a:t>(+ muu funktio, istuin)</a:t>
            </a:r>
          </a:p>
        </p:txBody>
      </p:sp>
      <p:sp>
        <p:nvSpPr>
          <p:cNvPr id="3" name="Tekstin paikkamerkki 2">
            <a:extLst>
              <a:ext uri="{FF2B5EF4-FFF2-40B4-BE49-F238E27FC236}">
                <a16:creationId xmlns:a16="http://schemas.microsoft.com/office/drawing/2014/main" id="{857DA916-37DB-BFB8-AE30-0B44DF1585E1}"/>
              </a:ext>
            </a:extLst>
          </p:cNvPr>
          <p:cNvSpPr>
            <a:spLocks noGrp="1"/>
          </p:cNvSpPr>
          <p:nvPr>
            <p:ph type="body" sz="quarter" idx="10"/>
          </p:nvPr>
        </p:nvSpPr>
        <p:spPr/>
        <p:txBody>
          <a:bodyPr>
            <a:normAutofit fontScale="92500" lnSpcReduction="20000"/>
          </a:bodyPr>
          <a:lstStyle/>
          <a:p>
            <a:pPr marL="457200" indent="-457200">
              <a:buFont typeface="Arial" panose="020B0604020202020204" pitchFamily="34" charset="0"/>
              <a:buChar char="•"/>
            </a:pPr>
            <a:r>
              <a:rPr lang="fi-FI" sz="2800"/>
              <a:t>Materiaali tukeva paksuudeltaan</a:t>
            </a:r>
            <a:br>
              <a:rPr lang="fi-FI" sz="2800"/>
            </a:br>
            <a:r>
              <a:rPr lang="fi-FI" sz="2800"/>
              <a:t>kaksinkertainen kerrosaaltopahvi</a:t>
            </a:r>
          </a:p>
          <a:p>
            <a:pPr marL="457200" indent="-457200">
              <a:buFont typeface="Arial" panose="020B0604020202020204" pitchFamily="34" charset="0"/>
              <a:buChar char="•"/>
            </a:pPr>
            <a:r>
              <a:rPr lang="fi-FI" sz="2800"/>
              <a:t>Paino- ja tulostuskelpoinen </a:t>
            </a:r>
            <a:br>
              <a:rPr lang="fi-FI" sz="2800"/>
            </a:br>
            <a:r>
              <a:rPr lang="fi-FI" sz="2800"/>
              <a:t>valkoinen </a:t>
            </a:r>
            <a:r>
              <a:rPr lang="fi-FI" sz="2800" err="1"/>
              <a:t>kraftliner</a:t>
            </a:r>
            <a:r>
              <a:rPr lang="fi-FI" sz="2800"/>
              <a:t>-pinta</a:t>
            </a:r>
          </a:p>
          <a:p>
            <a:pPr marL="457200" indent="-457200">
              <a:buFont typeface="Arial" panose="020B0604020202020204" pitchFamily="34" charset="0"/>
              <a:buChar char="•"/>
            </a:pPr>
            <a:r>
              <a:rPr lang="fi-FI" sz="2800"/>
              <a:t>Koivunrungon jäljitys</a:t>
            </a:r>
          </a:p>
          <a:p>
            <a:pPr marL="457200" indent="-457200">
              <a:buFont typeface="Arial" panose="020B0604020202020204" pitchFamily="34" charset="0"/>
              <a:buChar char="•"/>
            </a:pPr>
            <a:r>
              <a:rPr lang="fi-FI" sz="2800"/>
              <a:t>Kansi- ja pohjaosat irrotettavia</a:t>
            </a:r>
          </a:p>
          <a:p>
            <a:pPr marL="457200" indent="-457200">
              <a:buFont typeface="Arial" panose="020B0604020202020204" pitchFamily="34" charset="0"/>
              <a:buChar char="•"/>
            </a:pPr>
            <a:r>
              <a:rPr lang="fi-FI" sz="2800"/>
              <a:t>Sisuksessa tukilevyt tupla-</a:t>
            </a:r>
            <a:br>
              <a:rPr lang="fi-FI" sz="2800"/>
            </a:br>
            <a:r>
              <a:rPr lang="fi-FI" sz="2800"/>
              <a:t>kerrosaaltopahvista</a:t>
            </a:r>
          </a:p>
          <a:p>
            <a:pPr marL="457200" indent="-457200">
              <a:buFont typeface="Arial" panose="020B0604020202020204" pitchFamily="34" charset="0"/>
              <a:buChar char="•"/>
            </a:pPr>
            <a:r>
              <a:rPr lang="fi-FI" sz="2800"/>
              <a:t>Halot pystyssä pakkauksen </a:t>
            </a:r>
            <a:br>
              <a:rPr lang="fi-FI" sz="2800"/>
            </a:br>
            <a:r>
              <a:rPr lang="fi-FI" sz="2800"/>
              <a:t>sisällä</a:t>
            </a:r>
          </a:p>
          <a:p>
            <a:pPr marL="457200" indent="-457200">
              <a:buFont typeface="Arial" panose="020B0604020202020204" pitchFamily="34" charset="0"/>
              <a:buChar char="•"/>
            </a:pPr>
            <a:r>
              <a:rPr lang="fi-FI" sz="2800"/>
              <a:t>Kylkeen voi lisätä kantokahvan</a:t>
            </a:r>
          </a:p>
        </p:txBody>
      </p:sp>
      <p:pic>
        <p:nvPicPr>
          <p:cNvPr id="4" name="Sisällön paikkamerkki 2" descr="Kuva koivunrunkoa muistuttavasta polttopuupakkauksesta. Pakkaus on kuusikulmainen, pohjaväri on valkoinen ja siinä on tummia läikkiä kuvaamassa koivun kaarnaa.">
            <a:extLst>
              <a:ext uri="{FF2B5EF4-FFF2-40B4-BE49-F238E27FC236}">
                <a16:creationId xmlns:a16="http://schemas.microsoft.com/office/drawing/2014/main" id="{8BE29C86-3F84-342A-6735-DF47BE5F783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051" r="34386"/>
          <a:stretch/>
        </p:blipFill>
        <p:spPr>
          <a:xfrm rot="5400000">
            <a:off x="6580276" y="1640582"/>
            <a:ext cx="4400466" cy="4536504"/>
          </a:xfrm>
          <a:prstGeom prst="rect">
            <a:avLst/>
          </a:prstGeom>
        </p:spPr>
      </p:pic>
    </p:spTree>
    <p:extLst>
      <p:ext uri="{BB962C8B-B14F-4D97-AF65-F5344CB8AC3E}">
        <p14:creationId xmlns:p14="http://schemas.microsoft.com/office/powerpoint/2010/main" val="1290220283"/>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AE67547-DCF3-D6B9-84CF-628AA5691CE2}"/>
              </a:ext>
            </a:extLst>
          </p:cNvPr>
          <p:cNvSpPr>
            <a:spLocks noGrp="1"/>
          </p:cNvSpPr>
          <p:nvPr>
            <p:ph type="title"/>
          </p:nvPr>
        </p:nvSpPr>
        <p:spPr/>
        <p:txBody>
          <a:bodyPr/>
          <a:lstStyle/>
          <a:p>
            <a:r>
              <a:rPr lang="fi-FI"/>
              <a:t>Säilytyslaatikko</a:t>
            </a:r>
            <a:br>
              <a:rPr lang="fi-FI"/>
            </a:br>
            <a:r>
              <a:rPr lang="fi-FI" sz="2800" b="0"/>
              <a:t>(+ muu funktio, äitiyspakkaus) </a:t>
            </a:r>
          </a:p>
        </p:txBody>
      </p:sp>
      <p:sp>
        <p:nvSpPr>
          <p:cNvPr id="3" name="Tekstin paikkamerkki 2">
            <a:extLst>
              <a:ext uri="{FF2B5EF4-FFF2-40B4-BE49-F238E27FC236}">
                <a16:creationId xmlns:a16="http://schemas.microsoft.com/office/drawing/2014/main" id="{857DA916-37DB-BFB8-AE30-0B44DF1585E1}"/>
              </a:ext>
            </a:extLst>
          </p:cNvPr>
          <p:cNvSpPr>
            <a:spLocks noGrp="1"/>
          </p:cNvSpPr>
          <p:nvPr>
            <p:ph type="body" sz="quarter" idx="10"/>
          </p:nvPr>
        </p:nvSpPr>
        <p:spPr/>
        <p:txBody>
          <a:bodyPr/>
          <a:lstStyle/>
          <a:p>
            <a:pPr marL="457200" indent="-457200">
              <a:buFont typeface="Arial" panose="020B0604020202020204" pitchFamily="34" charset="0"/>
              <a:buChar char="•"/>
            </a:pPr>
            <a:r>
              <a:rPr lang="fi-FI"/>
              <a:t>Vuodelaatikko, ensivuode</a:t>
            </a:r>
            <a:br>
              <a:rPr lang="fi-FI"/>
            </a:br>
            <a:r>
              <a:rPr lang="fi-FI"/>
              <a:t>vauvalle (80 vuotta)</a:t>
            </a:r>
          </a:p>
          <a:p>
            <a:pPr marL="457200" indent="-457200">
              <a:buFont typeface="Arial" panose="020B0604020202020204" pitchFamily="34" charset="0"/>
              <a:buChar char="•"/>
            </a:pPr>
            <a:r>
              <a:rPr lang="fi-FI"/>
              <a:t>Uusi </a:t>
            </a:r>
            <a:r>
              <a:rPr lang="fi-FI" err="1"/>
              <a:t>lay</a:t>
            </a:r>
            <a:r>
              <a:rPr lang="fi-FI"/>
              <a:t>-out, palkittiin 2017</a:t>
            </a:r>
            <a:br>
              <a:rPr lang="fi-FI"/>
            </a:br>
            <a:r>
              <a:rPr lang="fi-FI"/>
              <a:t>suunnittelukilpailussa</a:t>
            </a:r>
          </a:p>
          <a:p>
            <a:pPr marL="457200" indent="-457200">
              <a:buFont typeface="Arial" panose="020B0604020202020204" pitchFamily="34" charset="0"/>
              <a:buChar char="•"/>
            </a:pPr>
            <a:r>
              <a:rPr lang="fi-FI"/>
              <a:t>Säilytyslaatikko</a:t>
            </a:r>
            <a:br>
              <a:rPr lang="fi-FI"/>
            </a:br>
            <a:r>
              <a:rPr lang="fi-FI"/>
              <a:t>muuhun</a:t>
            </a:r>
            <a:br>
              <a:rPr lang="fi-FI"/>
            </a:br>
            <a:r>
              <a:rPr lang="fi-FI"/>
              <a:t>tarkoitukseen</a:t>
            </a:r>
          </a:p>
        </p:txBody>
      </p:sp>
      <p:pic>
        <p:nvPicPr>
          <p:cNvPr id="5" name="Kuva 4" descr="Kuva, joka sisältää kohteen laatikko, kartonkitölkki, kontti, teksti&#10;&#10;Kuvaus luotu automaattisesti">
            <a:extLst>
              <a:ext uri="{FF2B5EF4-FFF2-40B4-BE49-F238E27FC236}">
                <a16:creationId xmlns:a16="http://schemas.microsoft.com/office/drawing/2014/main" id="{004FB6FA-C083-6C98-8370-AA6E5958EDD4}"/>
              </a:ext>
            </a:extLst>
          </p:cNvPr>
          <p:cNvPicPr>
            <a:picLocks noChangeAspect="1"/>
          </p:cNvPicPr>
          <p:nvPr/>
        </p:nvPicPr>
        <p:blipFill>
          <a:blip r:embed="rId3"/>
          <a:stretch>
            <a:fillRect/>
          </a:stretch>
        </p:blipFill>
        <p:spPr>
          <a:xfrm>
            <a:off x="4107976" y="3881678"/>
            <a:ext cx="2320119" cy="2347672"/>
          </a:xfrm>
          <a:prstGeom prst="rect">
            <a:avLst/>
          </a:prstGeom>
        </p:spPr>
      </p:pic>
      <p:pic>
        <p:nvPicPr>
          <p:cNvPr id="7" name="Kuva 6" descr="Äitiyspakkaus sänkynä">
            <a:extLst>
              <a:ext uri="{FF2B5EF4-FFF2-40B4-BE49-F238E27FC236}">
                <a16:creationId xmlns:a16="http://schemas.microsoft.com/office/drawing/2014/main" id="{823A8021-836C-340E-3A97-D4D1D26C7121}"/>
              </a:ext>
            </a:extLst>
          </p:cNvPr>
          <p:cNvPicPr>
            <a:picLocks noChangeAspect="1"/>
          </p:cNvPicPr>
          <p:nvPr/>
        </p:nvPicPr>
        <p:blipFill>
          <a:blip r:embed="rId4"/>
          <a:stretch>
            <a:fillRect/>
          </a:stretch>
        </p:blipFill>
        <p:spPr>
          <a:xfrm>
            <a:off x="6722845" y="0"/>
            <a:ext cx="4716170" cy="5868537"/>
          </a:xfrm>
          <a:prstGeom prst="rect">
            <a:avLst/>
          </a:prstGeom>
        </p:spPr>
      </p:pic>
      <p:pic>
        <p:nvPicPr>
          <p:cNvPr id="9" name="Kuva 8" descr="Kuva, joka sisältää kohteen liikenne, lastenrattaat&#10;&#10;Kuvaus luotu automaattisesti">
            <a:extLst>
              <a:ext uri="{FF2B5EF4-FFF2-40B4-BE49-F238E27FC236}">
                <a16:creationId xmlns:a16="http://schemas.microsoft.com/office/drawing/2014/main" id="{876DAABC-8172-5449-BFA0-ACE6D2710951}"/>
              </a:ext>
            </a:extLst>
          </p:cNvPr>
          <p:cNvPicPr>
            <a:picLocks noChangeAspect="1"/>
          </p:cNvPicPr>
          <p:nvPr/>
        </p:nvPicPr>
        <p:blipFill>
          <a:blip r:embed="rId5"/>
          <a:stretch>
            <a:fillRect/>
          </a:stretch>
        </p:blipFill>
        <p:spPr>
          <a:xfrm>
            <a:off x="7592989" y="4154037"/>
            <a:ext cx="1714500" cy="1714500"/>
          </a:xfrm>
          <a:prstGeom prst="rect">
            <a:avLst/>
          </a:prstGeom>
        </p:spPr>
      </p:pic>
    </p:spTree>
    <p:extLst>
      <p:ext uri="{BB962C8B-B14F-4D97-AF65-F5344CB8AC3E}">
        <p14:creationId xmlns:p14="http://schemas.microsoft.com/office/powerpoint/2010/main" val="4114173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tsikko 5">
            <a:extLst>
              <a:ext uri="{FF2B5EF4-FFF2-40B4-BE49-F238E27FC236}">
                <a16:creationId xmlns:a16="http://schemas.microsoft.com/office/drawing/2014/main" id="{FEF6B041-A3D5-6D37-D141-D3BDCC2E85B2}"/>
              </a:ext>
            </a:extLst>
          </p:cNvPr>
          <p:cNvSpPr>
            <a:spLocks noGrp="1"/>
          </p:cNvSpPr>
          <p:nvPr>
            <p:ph type="ctrTitle"/>
          </p:nvPr>
        </p:nvSpPr>
        <p:spPr/>
        <p:txBody>
          <a:bodyPr/>
          <a:lstStyle/>
          <a:p>
            <a:r>
              <a:rPr lang="fi-FI"/>
              <a:t>Raaka-aineiden riskit</a:t>
            </a:r>
          </a:p>
        </p:txBody>
      </p:sp>
      <p:sp>
        <p:nvSpPr>
          <p:cNvPr id="7" name="Alaotsikko 6">
            <a:extLst>
              <a:ext uri="{FF2B5EF4-FFF2-40B4-BE49-F238E27FC236}">
                <a16:creationId xmlns:a16="http://schemas.microsoft.com/office/drawing/2014/main" id="{2673DD44-24EB-3AF8-3CF7-506F77F23E33}"/>
              </a:ext>
            </a:extLst>
          </p:cNvPr>
          <p:cNvSpPr>
            <a:spLocks noGrp="1"/>
          </p:cNvSpPr>
          <p:nvPr>
            <p:ph type="subTitle" idx="1"/>
          </p:nvPr>
        </p:nvSpPr>
        <p:spPr/>
        <p:txBody>
          <a:bodyPr>
            <a:normAutofit/>
          </a:bodyPr>
          <a:lstStyle/>
          <a:p>
            <a:r>
              <a:rPr lang="fi-FI"/>
              <a:t>Päivi Kosunen</a:t>
            </a:r>
          </a:p>
        </p:txBody>
      </p:sp>
    </p:spTree>
    <p:extLst>
      <p:ext uri="{BB962C8B-B14F-4D97-AF65-F5344CB8AC3E}">
        <p14:creationId xmlns:p14="http://schemas.microsoft.com/office/powerpoint/2010/main" val="3875008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https://m3.jyu.fi/jyumv/ohjelmat/science/muut/polku-2.0/miten-siirtya-kiertotalouteen-verkkototeutus/recording-13-07-2023-14.04</a:t>
            </a:r>
            <a:endParaRPr lang="en-US"/>
          </a:p>
        </p:txBody>
      </p:sp>
    </p:spTree>
    <p:extLst>
      <p:ext uri="{BB962C8B-B14F-4D97-AF65-F5344CB8AC3E}">
        <p14:creationId xmlns:p14="http://schemas.microsoft.com/office/powerpoint/2010/main" val="297604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6911C5D-51E6-5950-CD08-0791F60E9C6E}"/>
              </a:ext>
            </a:extLst>
          </p:cNvPr>
          <p:cNvSpPr>
            <a:spLocks noGrp="1"/>
          </p:cNvSpPr>
          <p:nvPr>
            <p:ph type="title"/>
          </p:nvPr>
        </p:nvSpPr>
        <p:spPr>
          <a:xfrm>
            <a:off x="838199" y="342823"/>
            <a:ext cx="10268415" cy="961870"/>
          </a:xfrm>
        </p:spPr>
        <p:txBody>
          <a:bodyPr>
            <a:normAutofit fontScale="90000"/>
          </a:bodyPr>
          <a:lstStyle/>
          <a:p>
            <a:r>
              <a:rPr lang="en-US" err="1"/>
              <a:t>Luonnonvarojen</a:t>
            </a:r>
            <a:r>
              <a:rPr lang="en-US"/>
              <a:t> </a:t>
            </a:r>
            <a:r>
              <a:rPr lang="en-US" err="1"/>
              <a:t>kulutus</a:t>
            </a:r>
            <a:r>
              <a:rPr lang="en-US"/>
              <a:t>  on </a:t>
            </a:r>
            <a:r>
              <a:rPr lang="en-US" err="1"/>
              <a:t>moninkertaistunut</a:t>
            </a:r>
            <a:endParaRPr lang="en-US"/>
          </a:p>
        </p:txBody>
      </p:sp>
      <p:sp>
        <p:nvSpPr>
          <p:cNvPr id="8" name="TextBox 7">
            <a:extLst>
              <a:ext uri="{FF2B5EF4-FFF2-40B4-BE49-F238E27FC236}">
                <a16:creationId xmlns:a16="http://schemas.microsoft.com/office/drawing/2014/main" id="{425097B1-F6D2-4C86-87A4-BB24909654AE}"/>
              </a:ext>
            </a:extLst>
          </p:cNvPr>
          <p:cNvSpPr txBox="1"/>
          <p:nvPr/>
        </p:nvSpPr>
        <p:spPr>
          <a:xfrm>
            <a:off x="9157263" y="2604375"/>
            <a:ext cx="2659837" cy="1938992"/>
          </a:xfrm>
          <a:prstGeom prst="rect">
            <a:avLst/>
          </a:prstGeom>
          <a:noFill/>
        </p:spPr>
        <p:txBody>
          <a:bodyPr wrap="square" rtlCol="0">
            <a:spAutoFit/>
          </a:bodyPr>
          <a:lstStyle/>
          <a:p>
            <a:r>
              <a:rPr lang="fi-FI" sz="2000" b="1"/>
              <a:t>Ennuste v. 2060: Luonnonvarojen käyttö 190 miljardia tonnia eli tuplasti nykytilaan verrattuna</a:t>
            </a:r>
          </a:p>
          <a:p>
            <a:endParaRPr lang="fi-FI" sz="2000" b="1"/>
          </a:p>
        </p:txBody>
      </p:sp>
      <p:graphicFrame>
        <p:nvGraphicFramePr>
          <p:cNvPr id="2" name="Kaavio 1" descr="Diagrammi, jossa pylväät miljardeja tonneja seuraavasti: biomassa 9 ja 24, metallit 2,6 ja 9,1; fosiiliset 6 ja 15, ei-metalliset 9 ja 44. Ensimmäinen luku vuodelta 1970 ja jälkimmäinen vuodelta 2017. Lisäksi erikseen väkiluku kyseisiltä vuosilta: 3,7 ja 7,6 miljardia.">
            <a:extLst>
              <a:ext uri="{FF2B5EF4-FFF2-40B4-BE49-F238E27FC236}">
                <a16:creationId xmlns:a16="http://schemas.microsoft.com/office/drawing/2014/main" id="{ABD4C5F3-8CF5-4908-AE9E-646E4EF8A5D2}"/>
              </a:ext>
            </a:extLst>
          </p:cNvPr>
          <p:cNvGraphicFramePr>
            <a:graphicFrameLocks/>
          </p:cNvGraphicFramePr>
          <p:nvPr>
            <p:extLst>
              <p:ext uri="{D42A27DB-BD31-4B8C-83A1-F6EECF244321}">
                <p14:modId xmlns:p14="http://schemas.microsoft.com/office/powerpoint/2010/main" val="3964795639"/>
              </p:ext>
            </p:extLst>
          </p:nvPr>
        </p:nvGraphicFramePr>
        <p:xfrm>
          <a:off x="838200" y="1304693"/>
          <a:ext cx="7543800" cy="4538357"/>
        </p:xfrm>
        <a:graphic>
          <a:graphicData uri="http://schemas.openxmlformats.org/drawingml/2006/chart">
            <c:chart xmlns:c="http://schemas.openxmlformats.org/drawingml/2006/chart" xmlns:r="http://schemas.openxmlformats.org/officeDocument/2006/relationships" r:id="rId3"/>
          </a:graphicData>
        </a:graphic>
      </p:graphicFrame>
      <p:sp>
        <p:nvSpPr>
          <p:cNvPr id="3" name="Tekstiruutu 2">
            <a:extLst>
              <a:ext uri="{FF2B5EF4-FFF2-40B4-BE49-F238E27FC236}">
                <a16:creationId xmlns:a16="http://schemas.microsoft.com/office/drawing/2014/main" id="{C61F4970-045D-1946-EFA1-D993BB443C92}"/>
              </a:ext>
            </a:extLst>
          </p:cNvPr>
          <p:cNvSpPr txBox="1"/>
          <p:nvPr/>
        </p:nvSpPr>
        <p:spPr>
          <a:xfrm>
            <a:off x="9256531" y="4524235"/>
            <a:ext cx="2461302" cy="1477328"/>
          </a:xfrm>
          <a:prstGeom prst="rect">
            <a:avLst/>
          </a:prstGeom>
          <a:noFill/>
        </p:spPr>
        <p:txBody>
          <a:bodyPr wrap="square" rtlCol="0">
            <a:spAutoFit/>
          </a:bodyPr>
          <a:lstStyle/>
          <a:p>
            <a:r>
              <a:rPr lang="fi-FI" sz="1800" b="1"/>
              <a:t>Globaali kierrätysaste 2018: 9,1%</a:t>
            </a:r>
          </a:p>
          <a:p>
            <a:r>
              <a:rPr lang="fi-FI" sz="1800" b="1"/>
              <a:t>2020: 8,6%</a:t>
            </a:r>
          </a:p>
          <a:p>
            <a:r>
              <a:rPr lang="fi-FI" sz="1800" b="1"/>
              <a:t>2023: 7,2%</a:t>
            </a:r>
          </a:p>
          <a:p>
            <a:endParaRPr lang="fi-FI"/>
          </a:p>
        </p:txBody>
      </p:sp>
    </p:spTree>
    <p:extLst>
      <p:ext uri="{BB962C8B-B14F-4D97-AF65-F5344CB8AC3E}">
        <p14:creationId xmlns:p14="http://schemas.microsoft.com/office/powerpoint/2010/main" val="4186500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8BF5A63-5643-3E17-A2C2-C3879255AAAA}"/>
              </a:ext>
              <a:ext uri="{C183D7F6-B498-43B3-948B-1728B52AA6E4}">
                <adec:decorative xmlns:adec="http://schemas.microsoft.com/office/drawing/2017/decorative" val="1"/>
              </a:ext>
            </a:extLst>
          </p:cNvPr>
          <p:cNvSpPr/>
          <p:nvPr/>
        </p:nvSpPr>
        <p:spPr>
          <a:xfrm>
            <a:off x="1792941" y="2459691"/>
            <a:ext cx="8639735" cy="16024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2A4FB5-1869-ED3D-6F13-928B5FCC0265}"/>
              </a:ext>
            </a:extLst>
          </p:cNvPr>
          <p:cNvSpPr>
            <a:spLocks noGrp="1"/>
          </p:cNvSpPr>
          <p:nvPr>
            <p:ph type="title"/>
          </p:nvPr>
        </p:nvSpPr>
        <p:spPr/>
        <p:txBody>
          <a:bodyPr/>
          <a:lstStyle/>
          <a:p>
            <a:r>
              <a:rPr lang="en-US" err="1">
                <a:cs typeface="Calibri"/>
              </a:rPr>
              <a:t>Lisenssiehdot</a:t>
            </a:r>
          </a:p>
        </p:txBody>
      </p:sp>
      <p:pic>
        <p:nvPicPr>
          <p:cNvPr id="3" name="Picture 2" descr="Creative Commons -lisenssi">
            <a:extLst>
              <a:ext uri="{FF2B5EF4-FFF2-40B4-BE49-F238E27FC236}">
                <a16:creationId xmlns:a16="http://schemas.microsoft.com/office/drawing/2014/main" id="{51AC839C-0D2E-DF0E-A27E-AF087D91B8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507" y="2993775"/>
            <a:ext cx="1556106" cy="548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EDB45A-BC8B-0F7C-5D37-3EB3E9D38C60}"/>
              </a:ext>
            </a:extLst>
          </p:cNvPr>
          <p:cNvSpPr txBox="1"/>
          <p:nvPr/>
        </p:nvSpPr>
        <p:spPr>
          <a:xfrm>
            <a:off x="3766770" y="2937746"/>
            <a:ext cx="6422805" cy="646331"/>
          </a:xfrm>
          <a:prstGeom prst="rect">
            <a:avLst/>
          </a:prstGeom>
          <a:noFill/>
        </p:spPr>
        <p:txBody>
          <a:bodyPr wrap="square">
            <a:spAutoFit/>
          </a:bodyPr>
          <a:lstStyle/>
          <a:p>
            <a:r>
              <a:rPr lang="fi-FI" b="1" i="0">
                <a:solidFill>
                  <a:srgbClr val="FFFFFF"/>
                </a:solidFill>
                <a:effectLst/>
                <a:latin typeface="source sans pro" panose="020B0503030403020204" pitchFamily="34" charset="0"/>
              </a:rPr>
              <a:t>Tämä teos on lisensoitu </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Creative </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Commons</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Nimeä-</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EiKaupallinen</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JaaSamoin</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4.0 Kansainvälinen -lisenssillä</a:t>
            </a:r>
            <a:r>
              <a:rPr lang="fi-FI" b="1" i="0">
                <a:solidFill>
                  <a:srgbClr val="FFFFFF"/>
                </a:solidFill>
                <a:effectLst/>
                <a:latin typeface="source sans pro" panose="020B0503030403020204" pitchFamily="34" charset="0"/>
              </a:rPr>
              <a:t>.</a:t>
            </a:r>
            <a:endParaRPr lang="fi-FI" b="1">
              <a:solidFill>
                <a:srgbClr val="FFFFFF"/>
              </a:solidFill>
            </a:endParaRPr>
          </a:p>
        </p:txBody>
      </p:sp>
    </p:spTree>
    <p:extLst>
      <p:ext uri="{BB962C8B-B14F-4D97-AF65-F5344CB8AC3E}">
        <p14:creationId xmlns:p14="http://schemas.microsoft.com/office/powerpoint/2010/main" val="814534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6677D6-2700-640A-2338-5958FE600615}"/>
              </a:ext>
            </a:extLst>
          </p:cNvPr>
          <p:cNvSpPr>
            <a:spLocks noGrp="1"/>
          </p:cNvSpPr>
          <p:nvPr>
            <p:ph type="title"/>
          </p:nvPr>
        </p:nvSpPr>
        <p:spPr>
          <a:xfrm>
            <a:off x="838200" y="-1325563"/>
            <a:ext cx="10515600" cy="1325563"/>
          </a:xfrm>
        </p:spPr>
        <p:txBody>
          <a:bodyPr/>
          <a:lstStyle/>
          <a:p>
            <a:r>
              <a:rPr lang="fi-FI"/>
              <a:t>Luonnonvarojen hankinta ja prosessointi</a:t>
            </a:r>
          </a:p>
        </p:txBody>
      </p:sp>
      <p:pic>
        <p:nvPicPr>
          <p:cNvPr id="5" name="Sisällön paikkamerkki 4" descr="Kuvassa ympyröissä tekstit: Luonnonvarojen hankinta ja prosessointi. Ilmastonmuutos (n. 50 %). Luonnonvarojen ylikulutus (100%). Luontokato (n. 90 %).">
            <a:extLst>
              <a:ext uri="{FF2B5EF4-FFF2-40B4-BE49-F238E27FC236}">
                <a16:creationId xmlns:a16="http://schemas.microsoft.com/office/drawing/2014/main" id="{AC4E3EA7-08FC-6744-62BA-9E29C344C98C}"/>
              </a:ext>
            </a:extLst>
          </p:cNvPr>
          <p:cNvPicPr>
            <a:picLocks noGrp="1" noChangeAspect="1"/>
          </p:cNvPicPr>
          <p:nvPr>
            <p:ph idx="1"/>
          </p:nvPr>
        </p:nvPicPr>
        <p:blipFill>
          <a:blip r:embed="rId3"/>
          <a:stretch>
            <a:fillRect/>
          </a:stretch>
        </p:blipFill>
        <p:spPr>
          <a:xfrm>
            <a:off x="4529156" y="1579026"/>
            <a:ext cx="5614969" cy="4337565"/>
          </a:xfrm>
          <a:noFill/>
        </p:spPr>
      </p:pic>
      <p:pic>
        <p:nvPicPr>
          <p:cNvPr id="2" name="Kuva 1">
            <a:extLst>
              <a:ext uri="{FF2B5EF4-FFF2-40B4-BE49-F238E27FC236}">
                <a16:creationId xmlns:a16="http://schemas.microsoft.com/office/drawing/2014/main" id="{1D1985AE-B5C0-9F5B-102C-177F7051BAB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52634" y="741749"/>
            <a:ext cx="2988561" cy="5174843"/>
          </a:xfrm>
          <a:prstGeom prst="rect">
            <a:avLst/>
          </a:prstGeom>
        </p:spPr>
      </p:pic>
    </p:spTree>
    <p:extLst>
      <p:ext uri="{BB962C8B-B14F-4D97-AF65-F5344CB8AC3E}">
        <p14:creationId xmlns:p14="http://schemas.microsoft.com/office/powerpoint/2010/main" val="351195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3601B7A4-5A93-ACC7-E6E0-5035A38A06E6}"/>
              </a:ext>
            </a:extLst>
          </p:cNvPr>
          <p:cNvSpPr>
            <a:spLocks noGrp="1"/>
          </p:cNvSpPr>
          <p:nvPr>
            <p:ph type="title"/>
          </p:nvPr>
        </p:nvSpPr>
        <p:spPr>
          <a:xfrm>
            <a:off x="838200" y="365125"/>
            <a:ext cx="11022106" cy="1325563"/>
          </a:xfrm>
        </p:spPr>
        <p:txBody>
          <a:bodyPr/>
          <a:lstStyle/>
          <a:p>
            <a:r>
              <a:rPr lang="fi-FI"/>
              <a:t>Yhä suurempi osa </a:t>
            </a:r>
            <a:r>
              <a:rPr lang="fi-FI" err="1"/>
              <a:t>khk</a:t>
            </a:r>
            <a:r>
              <a:rPr lang="fi-FI"/>
              <a:t>-päästöistä syntyy materiaalien tuotannosta</a:t>
            </a:r>
          </a:p>
        </p:txBody>
      </p:sp>
      <p:graphicFrame>
        <p:nvGraphicFramePr>
          <p:cNvPr id="7" name="Kaavio 6" descr="Piirakkadiagrammi, josta korostettu osuus 15 %">
            <a:extLst>
              <a:ext uri="{FF2B5EF4-FFF2-40B4-BE49-F238E27FC236}">
                <a16:creationId xmlns:a16="http://schemas.microsoft.com/office/drawing/2014/main" id="{E9E056DF-FE59-7B2B-AD7A-35F679A93316}"/>
              </a:ext>
            </a:extLst>
          </p:cNvPr>
          <p:cNvGraphicFramePr>
            <a:graphicFrameLocks/>
          </p:cNvGraphicFramePr>
          <p:nvPr>
            <p:extLst>
              <p:ext uri="{D42A27DB-BD31-4B8C-83A1-F6EECF244321}">
                <p14:modId xmlns:p14="http://schemas.microsoft.com/office/powerpoint/2010/main" val="1004798340"/>
              </p:ext>
            </p:extLst>
          </p:nvPr>
        </p:nvGraphicFramePr>
        <p:xfrm>
          <a:off x="515510" y="2321779"/>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kstiruutu 10">
            <a:extLst>
              <a:ext uri="{FF2B5EF4-FFF2-40B4-BE49-F238E27FC236}">
                <a16:creationId xmlns:a16="http://schemas.microsoft.com/office/drawing/2014/main" id="{78319075-9D8B-1214-F824-E94CF5C09AB2}"/>
              </a:ext>
            </a:extLst>
          </p:cNvPr>
          <p:cNvSpPr txBox="1"/>
          <p:nvPr/>
        </p:nvSpPr>
        <p:spPr>
          <a:xfrm>
            <a:off x="3005428" y="2617789"/>
            <a:ext cx="699714" cy="369332"/>
          </a:xfrm>
          <a:prstGeom prst="rect">
            <a:avLst/>
          </a:prstGeom>
          <a:noFill/>
        </p:spPr>
        <p:txBody>
          <a:bodyPr wrap="square" rtlCol="0">
            <a:spAutoFit/>
          </a:bodyPr>
          <a:lstStyle/>
          <a:p>
            <a:r>
              <a:rPr lang="fi-FI"/>
              <a:t>15 %</a:t>
            </a:r>
          </a:p>
        </p:txBody>
      </p:sp>
      <p:graphicFrame>
        <p:nvGraphicFramePr>
          <p:cNvPr id="8" name="Kaavio 7" descr="Piirakkadiagrammi, josta korostettu 23 %">
            <a:extLst>
              <a:ext uri="{FF2B5EF4-FFF2-40B4-BE49-F238E27FC236}">
                <a16:creationId xmlns:a16="http://schemas.microsoft.com/office/drawing/2014/main" id="{9DA33751-2DBE-4051-1B25-D207FA87A86B}"/>
              </a:ext>
            </a:extLst>
          </p:cNvPr>
          <p:cNvGraphicFramePr>
            <a:graphicFrameLocks/>
          </p:cNvGraphicFramePr>
          <p:nvPr>
            <p:extLst>
              <p:ext uri="{D42A27DB-BD31-4B8C-83A1-F6EECF244321}">
                <p14:modId xmlns:p14="http://schemas.microsoft.com/office/powerpoint/2010/main" val="171734590"/>
              </p:ext>
            </p:extLst>
          </p:nvPr>
        </p:nvGraphicFramePr>
        <p:xfrm>
          <a:off x="5441950" y="1862779"/>
          <a:ext cx="4572000" cy="3661200"/>
        </p:xfrm>
        <a:graphic>
          <a:graphicData uri="http://schemas.openxmlformats.org/drawingml/2006/chart">
            <c:chart xmlns:c="http://schemas.openxmlformats.org/drawingml/2006/chart" xmlns:r="http://schemas.openxmlformats.org/officeDocument/2006/relationships" r:id="rId4"/>
          </a:graphicData>
        </a:graphic>
      </p:graphicFrame>
      <p:sp>
        <p:nvSpPr>
          <p:cNvPr id="13" name="Tekstiruutu 12">
            <a:extLst>
              <a:ext uri="{FF2B5EF4-FFF2-40B4-BE49-F238E27FC236}">
                <a16:creationId xmlns:a16="http://schemas.microsoft.com/office/drawing/2014/main" id="{2FC9D483-3FFB-49AB-12D0-FF8D3DA63830}"/>
              </a:ext>
            </a:extLst>
          </p:cNvPr>
          <p:cNvSpPr txBox="1"/>
          <p:nvPr/>
        </p:nvSpPr>
        <p:spPr>
          <a:xfrm>
            <a:off x="7948986" y="2987121"/>
            <a:ext cx="699714" cy="369332"/>
          </a:xfrm>
          <a:prstGeom prst="rect">
            <a:avLst/>
          </a:prstGeom>
          <a:noFill/>
        </p:spPr>
        <p:txBody>
          <a:bodyPr wrap="square" rtlCol="0">
            <a:spAutoFit/>
          </a:bodyPr>
          <a:lstStyle/>
          <a:p>
            <a:r>
              <a:rPr lang="fi-FI"/>
              <a:t>23 %</a:t>
            </a:r>
          </a:p>
        </p:txBody>
      </p:sp>
      <p:sp>
        <p:nvSpPr>
          <p:cNvPr id="9" name="Tekstiruutu 8">
            <a:extLst>
              <a:ext uri="{FF2B5EF4-FFF2-40B4-BE49-F238E27FC236}">
                <a16:creationId xmlns:a16="http://schemas.microsoft.com/office/drawing/2014/main" id="{054D9D16-7DE3-CFEA-2C73-42E557059575}"/>
              </a:ext>
            </a:extLst>
          </p:cNvPr>
          <p:cNvSpPr txBox="1"/>
          <p:nvPr/>
        </p:nvSpPr>
        <p:spPr>
          <a:xfrm>
            <a:off x="1635470" y="5696070"/>
            <a:ext cx="2332079" cy="646331"/>
          </a:xfrm>
          <a:prstGeom prst="rect">
            <a:avLst/>
          </a:prstGeom>
          <a:noFill/>
        </p:spPr>
        <p:txBody>
          <a:bodyPr wrap="square" rtlCol="0">
            <a:spAutoFit/>
          </a:bodyPr>
          <a:lstStyle/>
          <a:p>
            <a:r>
              <a:rPr lang="fi-FI"/>
              <a:t>Vuosi 1995 Kokonaispäästöt 35 Gt</a:t>
            </a:r>
          </a:p>
        </p:txBody>
      </p:sp>
      <p:sp>
        <p:nvSpPr>
          <p:cNvPr id="10" name="Tekstiruutu 9">
            <a:extLst>
              <a:ext uri="{FF2B5EF4-FFF2-40B4-BE49-F238E27FC236}">
                <a16:creationId xmlns:a16="http://schemas.microsoft.com/office/drawing/2014/main" id="{8C4EA072-6A30-3F97-A329-61AAFB4D8D5F}"/>
              </a:ext>
            </a:extLst>
          </p:cNvPr>
          <p:cNvSpPr txBox="1"/>
          <p:nvPr/>
        </p:nvSpPr>
        <p:spPr>
          <a:xfrm>
            <a:off x="6561910" y="5696070"/>
            <a:ext cx="2332079" cy="646331"/>
          </a:xfrm>
          <a:prstGeom prst="rect">
            <a:avLst/>
          </a:prstGeom>
          <a:noFill/>
        </p:spPr>
        <p:txBody>
          <a:bodyPr wrap="square" rtlCol="0">
            <a:spAutoFit/>
          </a:bodyPr>
          <a:lstStyle/>
          <a:p>
            <a:r>
              <a:rPr lang="fi-FI"/>
              <a:t>Vuosi 2015 Kokonaispäästöt 49 Gt</a:t>
            </a:r>
          </a:p>
        </p:txBody>
      </p:sp>
    </p:spTree>
    <p:extLst>
      <p:ext uri="{BB962C8B-B14F-4D97-AF65-F5344CB8AC3E}">
        <p14:creationId xmlns:p14="http://schemas.microsoft.com/office/powerpoint/2010/main" val="11304464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245C367-E9B7-B130-3F77-F15FC8B279AD}"/>
              </a:ext>
            </a:extLst>
          </p:cNvPr>
          <p:cNvSpPr>
            <a:spLocks noGrp="1"/>
          </p:cNvSpPr>
          <p:nvPr>
            <p:ph type="title"/>
          </p:nvPr>
        </p:nvSpPr>
        <p:spPr>
          <a:xfrm>
            <a:off x="838199" y="365125"/>
            <a:ext cx="9354671" cy="1325563"/>
          </a:xfrm>
        </p:spPr>
        <p:txBody>
          <a:bodyPr/>
          <a:lstStyle/>
          <a:p>
            <a:r>
              <a:rPr lang="fi-FI"/>
              <a:t>Materiaalien tuotannon </a:t>
            </a:r>
            <a:r>
              <a:rPr lang="fi-FI" err="1"/>
              <a:t>khk</a:t>
            </a:r>
            <a:r>
              <a:rPr lang="fi-FI"/>
              <a:t>-päästöt</a:t>
            </a:r>
          </a:p>
        </p:txBody>
      </p:sp>
      <p:graphicFrame>
        <p:nvGraphicFramePr>
          <p:cNvPr id="4" name="Sisällön paikkamerkki 3" descr="Piirakkadiagrammi, jossa noin 1/4 osa irrotettu ja korostettu neljällä eri värillä osioihin. Osiot ovat pinkki: rauta, teräs, alumiini ja muut metallit. Keltainen: ei-metalliset mineraalit. Sininen: muovi ja kumi. Oranssi: puu. Silmämääräisesti osuudet kokonaisuudesta 8, 8, 4 ja 3 prosenttia">
            <a:extLst>
              <a:ext uri="{FF2B5EF4-FFF2-40B4-BE49-F238E27FC236}">
                <a16:creationId xmlns:a16="http://schemas.microsoft.com/office/drawing/2014/main" id="{2E40914F-5C25-7D05-8397-FE6AF92D81FE}"/>
              </a:ext>
            </a:extLst>
          </p:cNvPr>
          <p:cNvGraphicFramePr>
            <a:graphicFrameLocks noGrp="1"/>
          </p:cNvGraphicFramePr>
          <p:nvPr>
            <p:ph idx="1"/>
            <p:extLst>
              <p:ext uri="{D42A27DB-BD31-4B8C-83A1-F6EECF244321}">
                <p14:modId xmlns:p14="http://schemas.microsoft.com/office/powerpoint/2010/main" val="1159576417"/>
              </p:ext>
            </p:extLst>
          </p:nvPr>
        </p:nvGraphicFramePr>
        <p:xfrm>
          <a:off x="838200" y="1825625"/>
          <a:ext cx="7210425"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72310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1C5651B-24F9-F452-E5F1-71365B2E8D10}"/>
              </a:ext>
            </a:extLst>
          </p:cNvPr>
          <p:cNvSpPr>
            <a:spLocks noGrp="1"/>
          </p:cNvSpPr>
          <p:nvPr>
            <p:ph type="title"/>
          </p:nvPr>
        </p:nvSpPr>
        <p:spPr/>
        <p:txBody>
          <a:bodyPr/>
          <a:lstStyle/>
          <a:p>
            <a:r>
              <a:rPr lang="fi-FI"/>
              <a:t>Luonnonvarojen käytön vaikutukset luontokatoon</a:t>
            </a:r>
          </a:p>
        </p:txBody>
      </p:sp>
      <p:sp>
        <p:nvSpPr>
          <p:cNvPr id="3" name="Sisällön paikkamerkki 2">
            <a:extLst>
              <a:ext uri="{FF2B5EF4-FFF2-40B4-BE49-F238E27FC236}">
                <a16:creationId xmlns:a16="http://schemas.microsoft.com/office/drawing/2014/main" id="{8A3F0C2D-49CC-F9F6-8735-F1008A1B5F67}"/>
              </a:ext>
            </a:extLst>
          </p:cNvPr>
          <p:cNvSpPr>
            <a:spLocks noGrp="1"/>
          </p:cNvSpPr>
          <p:nvPr>
            <p:ph idx="1"/>
          </p:nvPr>
        </p:nvSpPr>
        <p:spPr>
          <a:xfrm>
            <a:off x="838200" y="1825625"/>
            <a:ext cx="8982075" cy="4351338"/>
          </a:xfrm>
        </p:spPr>
        <p:txBody>
          <a:bodyPr/>
          <a:lstStyle/>
          <a:p>
            <a:r>
              <a:rPr lang="fi-FI"/>
              <a:t>Luonnon monimuotoisuuden heikentymistä on vaikeampi mitata kuin ilmastopäästöjä</a:t>
            </a:r>
          </a:p>
          <a:p>
            <a:r>
              <a:rPr lang="fi-FI"/>
              <a:t>Edelläkävijäyritykset ovat heränneet ja tutkimusta tehdään ja mittareita kehitetään</a:t>
            </a:r>
          </a:p>
          <a:p>
            <a:r>
              <a:rPr lang="fi-FI"/>
              <a:t>Käytännöllinen nyrkkisääntö: mitä enemmän tarvitaan maa-alaa, sitä enemmän vaikutuksia luonnon monimuotoisuuteen</a:t>
            </a:r>
          </a:p>
          <a:p>
            <a:endParaRPr lang="fi-FI"/>
          </a:p>
        </p:txBody>
      </p:sp>
    </p:spTree>
    <p:extLst>
      <p:ext uri="{BB962C8B-B14F-4D97-AF65-F5344CB8AC3E}">
        <p14:creationId xmlns:p14="http://schemas.microsoft.com/office/powerpoint/2010/main" val="1863587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EF56D50-BAE1-6138-352E-37148F9CCBC1}"/>
              </a:ext>
            </a:extLst>
          </p:cNvPr>
          <p:cNvSpPr>
            <a:spLocks noGrp="1"/>
          </p:cNvSpPr>
          <p:nvPr>
            <p:ph type="title"/>
          </p:nvPr>
        </p:nvSpPr>
        <p:spPr/>
        <p:txBody>
          <a:bodyPr/>
          <a:lstStyle/>
          <a:p>
            <a:r>
              <a:rPr lang="fi-FI"/>
              <a:t>Raaka-aineisiin liittyviä riskejä</a:t>
            </a:r>
          </a:p>
        </p:txBody>
      </p:sp>
      <p:sp>
        <p:nvSpPr>
          <p:cNvPr id="3" name="Sisällön paikkamerkki 2">
            <a:extLst>
              <a:ext uri="{FF2B5EF4-FFF2-40B4-BE49-F238E27FC236}">
                <a16:creationId xmlns:a16="http://schemas.microsoft.com/office/drawing/2014/main" id="{8A9B9A59-8AD3-C250-99C0-D141B644D711}"/>
              </a:ext>
            </a:extLst>
          </p:cNvPr>
          <p:cNvSpPr>
            <a:spLocks noGrp="1"/>
          </p:cNvSpPr>
          <p:nvPr>
            <p:ph idx="1"/>
          </p:nvPr>
        </p:nvSpPr>
        <p:spPr>
          <a:xfrm>
            <a:off x="838200" y="1825625"/>
            <a:ext cx="10353675" cy="4351338"/>
          </a:xfrm>
        </p:spPr>
        <p:txBody>
          <a:bodyPr>
            <a:normAutofit fontScale="92500" lnSpcReduction="10000"/>
          </a:bodyPr>
          <a:lstStyle/>
          <a:p>
            <a:r>
              <a:rPr lang="fi-FI" sz="3200"/>
              <a:t>Saatavuus yhden yrityksen tai alueen varassa</a:t>
            </a:r>
          </a:p>
          <a:p>
            <a:r>
              <a:rPr lang="fi-FI"/>
              <a:t>Geopolitiikka</a:t>
            </a:r>
          </a:p>
          <a:p>
            <a:r>
              <a:rPr lang="fi-FI"/>
              <a:t>Pitkät ja monimutkaiset tuotantoketjut</a:t>
            </a:r>
          </a:p>
          <a:p>
            <a:pPr>
              <a:lnSpc>
                <a:spcPct val="100000"/>
              </a:lnSpc>
            </a:pPr>
            <a:r>
              <a:rPr lang="fi-FI"/>
              <a:t>Kasvava kysyntä</a:t>
            </a:r>
          </a:p>
          <a:p>
            <a:pPr>
              <a:lnSpc>
                <a:spcPct val="100000"/>
              </a:lnSpc>
            </a:pPr>
            <a:r>
              <a:rPr lang="fi-FI"/>
              <a:t>Hintariskit</a:t>
            </a:r>
          </a:p>
          <a:p>
            <a:pPr>
              <a:lnSpc>
                <a:spcPct val="100000"/>
              </a:lnSpc>
            </a:pPr>
            <a:r>
              <a:rPr lang="fi-FI"/>
              <a:t>Tuotannon sosiaalinen kestävyys</a:t>
            </a:r>
          </a:p>
          <a:p>
            <a:pPr>
              <a:lnSpc>
                <a:spcPct val="100000"/>
              </a:lnSpc>
            </a:pPr>
            <a:r>
              <a:rPr lang="fi-FI"/>
              <a:t>Ilmastonmuutos, luontokato ja muut ympäristönäkökulmat</a:t>
            </a:r>
          </a:p>
          <a:p>
            <a:pPr>
              <a:lnSpc>
                <a:spcPct val="100000"/>
              </a:lnSpc>
            </a:pPr>
            <a:r>
              <a:rPr lang="fi-FI"/>
              <a:t>Kiristyvä sääntely</a:t>
            </a:r>
          </a:p>
        </p:txBody>
      </p:sp>
    </p:spTree>
    <p:extLst>
      <p:ext uri="{BB962C8B-B14F-4D97-AF65-F5344CB8AC3E}">
        <p14:creationId xmlns:p14="http://schemas.microsoft.com/office/powerpoint/2010/main" val="765551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991AB05-FFC6-460A-BC54-88306CED855A}"/>
              </a:ext>
            </a:extLst>
          </p:cNvPr>
          <p:cNvSpPr>
            <a:spLocks noGrp="1"/>
          </p:cNvSpPr>
          <p:nvPr>
            <p:ph type="title"/>
          </p:nvPr>
        </p:nvSpPr>
        <p:spPr/>
        <p:txBody>
          <a:bodyPr/>
          <a:lstStyle/>
          <a:p>
            <a:r>
              <a:rPr lang="fi-FI"/>
              <a:t>Kriittiset raaka-aineet</a:t>
            </a:r>
          </a:p>
        </p:txBody>
      </p:sp>
      <p:sp>
        <p:nvSpPr>
          <p:cNvPr id="3" name="Sisällön paikkamerkki 2">
            <a:extLst>
              <a:ext uri="{FF2B5EF4-FFF2-40B4-BE49-F238E27FC236}">
                <a16:creationId xmlns:a16="http://schemas.microsoft.com/office/drawing/2014/main" id="{28B1F7CD-7F58-48B4-833A-7F3ECA9E2436}"/>
              </a:ext>
            </a:extLst>
          </p:cNvPr>
          <p:cNvSpPr>
            <a:spLocks noGrp="1"/>
          </p:cNvSpPr>
          <p:nvPr>
            <p:ph idx="1"/>
          </p:nvPr>
        </p:nvSpPr>
        <p:spPr>
          <a:xfrm>
            <a:off x="838200" y="1825625"/>
            <a:ext cx="8420100" cy="4351338"/>
          </a:xfrm>
        </p:spPr>
        <p:txBody>
          <a:bodyPr/>
          <a:lstStyle/>
          <a:p>
            <a:r>
              <a:rPr lang="fi-FI"/>
              <a:t>EU on listannut raaka-aineita, jotka ovat erityisen tärkeitä</a:t>
            </a:r>
          </a:p>
          <a:p>
            <a:pPr lvl="1"/>
            <a:r>
              <a:rPr lang="fi-FI"/>
              <a:t>eurooppalaiselle teollisuudelle</a:t>
            </a:r>
          </a:p>
          <a:p>
            <a:pPr lvl="1"/>
            <a:r>
              <a:rPr lang="fi-FI"/>
              <a:t>modernille elämäntavalla (nk. </a:t>
            </a:r>
            <a:r>
              <a:rPr lang="fi-FI" err="1"/>
              <a:t>high</a:t>
            </a:r>
            <a:r>
              <a:rPr lang="fi-FI"/>
              <a:t> </a:t>
            </a:r>
            <a:r>
              <a:rPr lang="fi-FI" err="1"/>
              <a:t>tech</a:t>
            </a:r>
            <a:r>
              <a:rPr lang="fi-FI"/>
              <a:t> -mineraalit)</a:t>
            </a:r>
          </a:p>
          <a:p>
            <a:pPr lvl="1"/>
            <a:r>
              <a:rPr lang="fi-FI"/>
              <a:t>vihreälle siirtymälle (aurinkopaneelit, tuulivoimalat, sähköautoilu)</a:t>
            </a:r>
          </a:p>
          <a:p>
            <a:r>
              <a:rPr lang="fi-FI"/>
              <a:t>Julkaistu vuodesta 2011 lähtien, vuoden 2020 listalla 30 raaka-ainetta</a:t>
            </a:r>
          </a:p>
        </p:txBody>
      </p:sp>
    </p:spTree>
    <p:extLst>
      <p:ext uri="{BB962C8B-B14F-4D97-AF65-F5344CB8AC3E}">
        <p14:creationId xmlns:p14="http://schemas.microsoft.com/office/powerpoint/2010/main" val="882946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tsikko 6">
            <a:extLst>
              <a:ext uri="{FF2B5EF4-FFF2-40B4-BE49-F238E27FC236}">
                <a16:creationId xmlns:a16="http://schemas.microsoft.com/office/drawing/2014/main" id="{844A95AC-3ADD-4647-A657-B951F6FCB5B3}"/>
              </a:ext>
            </a:extLst>
          </p:cNvPr>
          <p:cNvSpPr>
            <a:spLocks noGrp="1"/>
          </p:cNvSpPr>
          <p:nvPr>
            <p:ph type="title"/>
          </p:nvPr>
        </p:nvSpPr>
        <p:spPr>
          <a:xfrm>
            <a:off x="838200" y="365125"/>
            <a:ext cx="10515600" cy="1325563"/>
          </a:xfrm>
        </p:spPr>
        <p:txBody>
          <a:bodyPr/>
          <a:lstStyle/>
          <a:p>
            <a:r>
              <a:rPr lang="fi-FI"/>
              <a:t>Kriittisten raaka-aineiden tärkeimmät toimittajamaat EU:hun</a:t>
            </a:r>
          </a:p>
        </p:txBody>
      </p:sp>
      <p:pic>
        <p:nvPicPr>
          <p:cNvPr id="5" name="Sisällön paikkamerkki 4" descr="Kartta kriittisten raaka-aineiden tärkeimmistä toimittajamaista EU:hun">
            <a:extLst>
              <a:ext uri="{FF2B5EF4-FFF2-40B4-BE49-F238E27FC236}">
                <a16:creationId xmlns:a16="http://schemas.microsoft.com/office/drawing/2014/main" id="{3EF2A61B-CC03-42EF-954D-6A95041A103B}"/>
              </a:ext>
            </a:extLst>
          </p:cNvPr>
          <p:cNvPicPr>
            <a:picLocks noGrp="1" noChangeAspect="1"/>
          </p:cNvPicPr>
          <p:nvPr>
            <p:ph idx="1"/>
          </p:nvPr>
        </p:nvPicPr>
        <p:blipFill>
          <a:blip r:embed="rId3"/>
          <a:srcRect/>
          <a:stretch/>
        </p:blipFill>
        <p:spPr>
          <a:xfrm>
            <a:off x="1586824" y="1573306"/>
            <a:ext cx="9018351" cy="4428341"/>
          </a:xfrm>
          <a:noFill/>
        </p:spPr>
      </p:pic>
      <p:sp>
        <p:nvSpPr>
          <p:cNvPr id="6" name="Tekstiruutu 5">
            <a:extLst>
              <a:ext uri="{FF2B5EF4-FFF2-40B4-BE49-F238E27FC236}">
                <a16:creationId xmlns:a16="http://schemas.microsoft.com/office/drawing/2014/main" id="{6F238A3C-41C7-4323-8784-3766FE28467A}"/>
              </a:ext>
            </a:extLst>
          </p:cNvPr>
          <p:cNvSpPr txBox="1"/>
          <p:nvPr/>
        </p:nvSpPr>
        <p:spPr>
          <a:xfrm>
            <a:off x="8965005" y="5782588"/>
            <a:ext cx="2388795" cy="430887"/>
          </a:xfrm>
          <a:prstGeom prst="rect">
            <a:avLst/>
          </a:prstGeom>
          <a:noFill/>
        </p:spPr>
        <p:txBody>
          <a:bodyPr wrap="none" rtlCol="0">
            <a:spAutoFit/>
          </a:bodyPr>
          <a:lstStyle/>
          <a:p>
            <a:r>
              <a:rPr lang="en-US" sz="1100"/>
              <a:t>European Commission: Action Plan on </a:t>
            </a:r>
          </a:p>
          <a:p>
            <a:r>
              <a:rPr lang="en-US" sz="1100"/>
              <a:t>Critical Raw Materials</a:t>
            </a:r>
            <a:endParaRPr lang="fi-FI" sz="1100"/>
          </a:p>
        </p:txBody>
      </p:sp>
    </p:spTree>
    <p:extLst>
      <p:ext uri="{BB962C8B-B14F-4D97-AF65-F5344CB8AC3E}">
        <p14:creationId xmlns:p14="http://schemas.microsoft.com/office/powerpoint/2010/main" val="38487274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AE92EB4-DDD9-4A9A-881D-2446A5A31BBF}"/>
              </a:ext>
            </a:extLst>
          </p:cNvPr>
          <p:cNvSpPr>
            <a:spLocks noGrp="1"/>
          </p:cNvSpPr>
          <p:nvPr>
            <p:ph type="title"/>
          </p:nvPr>
        </p:nvSpPr>
        <p:spPr/>
        <p:txBody>
          <a:bodyPr/>
          <a:lstStyle/>
          <a:p>
            <a:r>
              <a:rPr lang="fi-FI"/>
              <a:t>Kriittisten raaka-aineiden käyttö</a:t>
            </a:r>
          </a:p>
        </p:txBody>
      </p:sp>
      <p:pic>
        <p:nvPicPr>
          <p:cNvPr id="5" name="Sisällön paikkamerkki 4" descr="Vuokaavio kriittisten raaka-aineiden käytöstä eri teknologioissa">
            <a:extLst>
              <a:ext uri="{FF2B5EF4-FFF2-40B4-BE49-F238E27FC236}">
                <a16:creationId xmlns:a16="http://schemas.microsoft.com/office/drawing/2014/main" id="{839B0207-E2D0-CBD3-5A83-D92FA31865FE}"/>
              </a:ext>
            </a:extLst>
          </p:cNvPr>
          <p:cNvPicPr>
            <a:picLocks noGrp="1" noChangeAspect="1"/>
          </p:cNvPicPr>
          <p:nvPr>
            <p:ph idx="1"/>
          </p:nvPr>
        </p:nvPicPr>
        <p:blipFill>
          <a:blip r:embed="rId2"/>
          <a:stretch>
            <a:fillRect/>
          </a:stretch>
        </p:blipFill>
        <p:spPr>
          <a:xfrm>
            <a:off x="2059464" y="1421974"/>
            <a:ext cx="8073071" cy="4591805"/>
          </a:xfrm>
        </p:spPr>
      </p:pic>
      <p:sp>
        <p:nvSpPr>
          <p:cNvPr id="6" name="Tekstiruutu 5">
            <a:extLst>
              <a:ext uri="{FF2B5EF4-FFF2-40B4-BE49-F238E27FC236}">
                <a16:creationId xmlns:a16="http://schemas.microsoft.com/office/drawing/2014/main" id="{B01452D0-65AE-461A-37CE-12741A6CDB34}"/>
              </a:ext>
            </a:extLst>
          </p:cNvPr>
          <p:cNvSpPr txBox="1"/>
          <p:nvPr/>
        </p:nvSpPr>
        <p:spPr>
          <a:xfrm>
            <a:off x="8969542" y="5775960"/>
            <a:ext cx="2639528" cy="430887"/>
          </a:xfrm>
          <a:prstGeom prst="rect">
            <a:avLst/>
          </a:prstGeom>
          <a:noFill/>
        </p:spPr>
        <p:txBody>
          <a:bodyPr wrap="square" rtlCol="0">
            <a:spAutoFit/>
          </a:bodyPr>
          <a:lstStyle/>
          <a:p>
            <a:r>
              <a:rPr lang="en-US" sz="1100"/>
              <a:t>European Commission: Action Plan on </a:t>
            </a:r>
          </a:p>
          <a:p>
            <a:r>
              <a:rPr lang="en-US" sz="1100"/>
              <a:t>Critical Raw Materials</a:t>
            </a:r>
            <a:endParaRPr lang="fi-FI" sz="1100"/>
          </a:p>
        </p:txBody>
      </p:sp>
    </p:spTree>
    <p:extLst>
      <p:ext uri="{BB962C8B-B14F-4D97-AF65-F5344CB8AC3E}">
        <p14:creationId xmlns:p14="http://schemas.microsoft.com/office/powerpoint/2010/main" val="3414346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E5FF75E-378C-9550-D3D0-ECFBA6422DFE}"/>
              </a:ext>
            </a:extLst>
          </p:cNvPr>
          <p:cNvSpPr>
            <a:spLocks noGrp="1"/>
          </p:cNvSpPr>
          <p:nvPr>
            <p:ph type="title"/>
          </p:nvPr>
        </p:nvSpPr>
        <p:spPr/>
        <p:txBody>
          <a:bodyPr/>
          <a:lstStyle/>
          <a:p>
            <a:r>
              <a:rPr lang="fi-FI"/>
              <a:t>Riskeihin varautuminen</a:t>
            </a:r>
          </a:p>
        </p:txBody>
      </p:sp>
      <p:sp>
        <p:nvSpPr>
          <p:cNvPr id="3" name="Sisällön paikkamerkki 2">
            <a:extLst>
              <a:ext uri="{FF2B5EF4-FFF2-40B4-BE49-F238E27FC236}">
                <a16:creationId xmlns:a16="http://schemas.microsoft.com/office/drawing/2014/main" id="{6330F2D9-1913-7924-15BF-3B8BBACE9D70}"/>
              </a:ext>
            </a:extLst>
          </p:cNvPr>
          <p:cNvSpPr>
            <a:spLocks noGrp="1"/>
          </p:cNvSpPr>
          <p:nvPr>
            <p:ph idx="1"/>
          </p:nvPr>
        </p:nvSpPr>
        <p:spPr/>
        <p:txBody>
          <a:bodyPr/>
          <a:lstStyle/>
          <a:p>
            <a:r>
              <a:rPr lang="fi-FI"/>
              <a:t>Raaka-aineiden viisas käyttö, pidetään raaka-aineet pitkään tuotteita, kierrätys, vaihtoehtoiset raaka-aineet, hajauttaminen, kotimaiset/lähellä tuotetut raaka-aineet, biopohjaiset raaka-aineet</a:t>
            </a:r>
          </a:p>
          <a:p>
            <a:r>
              <a:rPr lang="fi-FI">
                <a:sym typeface="Wingdings" panose="05000000000000000000" pitchFamily="2" charset="2"/>
              </a:rPr>
              <a:t> kiertotalous</a:t>
            </a:r>
            <a:endParaRPr lang="fi-FI"/>
          </a:p>
        </p:txBody>
      </p:sp>
    </p:spTree>
    <p:extLst>
      <p:ext uri="{BB962C8B-B14F-4D97-AF65-F5344CB8AC3E}">
        <p14:creationId xmlns:p14="http://schemas.microsoft.com/office/powerpoint/2010/main" val="36467945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CBB471C-671A-71B8-EB1A-F033CCB115CF}"/>
              </a:ext>
            </a:extLst>
          </p:cNvPr>
          <p:cNvSpPr>
            <a:spLocks noGrp="1"/>
          </p:cNvSpPr>
          <p:nvPr>
            <p:ph type="title"/>
          </p:nvPr>
        </p:nvSpPr>
        <p:spPr/>
        <p:txBody>
          <a:bodyPr/>
          <a:lstStyle/>
          <a:p>
            <a:r>
              <a:rPr lang="fi-FI"/>
              <a:t>Lähteet</a:t>
            </a:r>
          </a:p>
        </p:txBody>
      </p:sp>
      <p:sp>
        <p:nvSpPr>
          <p:cNvPr id="3" name="Tekstin paikkamerkki 2">
            <a:extLst>
              <a:ext uri="{FF2B5EF4-FFF2-40B4-BE49-F238E27FC236}">
                <a16:creationId xmlns:a16="http://schemas.microsoft.com/office/drawing/2014/main" id="{084D652F-8D49-BC5F-FFE5-DEAEA8EE7CD7}"/>
              </a:ext>
            </a:extLst>
          </p:cNvPr>
          <p:cNvSpPr>
            <a:spLocks noGrp="1"/>
          </p:cNvSpPr>
          <p:nvPr>
            <p:ph type="body" sz="quarter" idx="10"/>
          </p:nvPr>
        </p:nvSpPr>
        <p:spPr/>
        <p:txBody>
          <a:bodyPr>
            <a:normAutofit fontScale="77500" lnSpcReduction="20000"/>
          </a:bodyPr>
          <a:lstStyle/>
          <a:p>
            <a:pPr marL="457200" indent="-457200">
              <a:buFont typeface="Arial" panose="020B0604020202020204" pitchFamily="34" charset="0"/>
              <a:buChar char="•"/>
            </a:pPr>
            <a:r>
              <a:rPr lang="fi-FI" sz="3200"/>
              <a:t>IRP (2019): Global Resource Outlook 2019 </a:t>
            </a:r>
            <a:r>
              <a:rPr lang="fi-FI" sz="3200">
                <a:hlinkClick r:id="rId2"/>
              </a:rPr>
              <a:t>https://www.resourcepanel.org/reports/global-resources-outlook</a:t>
            </a:r>
            <a:endParaRPr lang="fi-FI" sz="3200"/>
          </a:p>
          <a:p>
            <a:pPr marL="457200" indent="-457200">
              <a:buFont typeface="Arial" panose="020B0604020202020204" pitchFamily="34" charset="0"/>
              <a:buChar char="•"/>
            </a:pPr>
            <a:r>
              <a:rPr lang="en-US" sz="3200" b="0" i="0">
                <a:solidFill>
                  <a:srgbClr val="333333"/>
                </a:solidFill>
                <a:effectLst/>
              </a:rPr>
              <a:t>IRP (2020): Resource Efficiency and Climate Change: Material Efficiency Strategies for a Low-Carbon Future </a:t>
            </a:r>
            <a:r>
              <a:rPr lang="en-US" sz="3200" b="0" i="0">
                <a:solidFill>
                  <a:srgbClr val="333333"/>
                </a:solidFill>
                <a:effectLst/>
                <a:hlinkClick r:id="rId3"/>
              </a:rPr>
              <a:t>https://www.resourcepanel.org/reports/resource-efficiency-and-climate-change</a:t>
            </a:r>
            <a:endParaRPr lang="en-US" sz="3200" b="0" i="0">
              <a:solidFill>
                <a:srgbClr val="333333"/>
              </a:solidFill>
              <a:effectLst/>
            </a:endParaRPr>
          </a:p>
          <a:p>
            <a:pPr marL="457200" indent="-457200">
              <a:buFont typeface="Arial" panose="020B0604020202020204" pitchFamily="34" charset="0"/>
              <a:buChar char="•"/>
            </a:pPr>
            <a:r>
              <a:rPr lang="en-US" err="1">
                <a:solidFill>
                  <a:srgbClr val="333333"/>
                </a:solidFill>
              </a:rPr>
              <a:t>Euroopan</a:t>
            </a:r>
            <a:r>
              <a:rPr lang="en-US">
                <a:solidFill>
                  <a:srgbClr val="333333"/>
                </a:solidFill>
              </a:rPr>
              <a:t> </a:t>
            </a:r>
            <a:r>
              <a:rPr lang="en-US" err="1">
                <a:solidFill>
                  <a:srgbClr val="333333"/>
                </a:solidFill>
              </a:rPr>
              <a:t>komissio</a:t>
            </a:r>
            <a:r>
              <a:rPr lang="en-US">
                <a:solidFill>
                  <a:srgbClr val="333333"/>
                </a:solidFill>
              </a:rPr>
              <a:t>: </a:t>
            </a:r>
            <a:r>
              <a:rPr lang="fi-FI">
                <a:solidFill>
                  <a:srgbClr val="333333"/>
                </a:solidFill>
              </a:rPr>
              <a:t>Kriittisiin raaka-aineisiin liittyvä häiriönsietokyky: miten lisätä toimitusvarmuutta ja kestävyyttä </a:t>
            </a:r>
            <a:r>
              <a:rPr lang="fi-FI">
                <a:solidFill>
                  <a:srgbClr val="333333"/>
                </a:solidFill>
                <a:hlinkClick r:id="rId4"/>
              </a:rPr>
              <a:t>https://eur-lex.europa.eu/legal-content/FI/TXT/HTML/?uri=CELEX:52020DC0474</a:t>
            </a:r>
            <a:endParaRPr lang="en-US" sz="3200" b="0" i="0">
              <a:solidFill>
                <a:srgbClr val="333333"/>
              </a:solidFill>
              <a:effectLst/>
            </a:endParaRPr>
          </a:p>
          <a:p>
            <a:pPr marL="457200" indent="-457200">
              <a:buFont typeface="Arial" panose="020B0604020202020204" pitchFamily="34" charset="0"/>
              <a:buChar char="•"/>
            </a:pPr>
            <a:r>
              <a:rPr lang="en-US" sz="3200"/>
              <a:t>European Commission: Action Plan on Critical Raw Materials</a:t>
            </a:r>
          </a:p>
          <a:p>
            <a:pPr marL="457200" indent="-457200">
              <a:buFont typeface="Arial" panose="020B0604020202020204" pitchFamily="34" charset="0"/>
              <a:buChar char="•"/>
            </a:pPr>
            <a:r>
              <a:rPr lang="en-US" err="1"/>
              <a:t>CGRi</a:t>
            </a:r>
            <a:r>
              <a:rPr lang="en-US"/>
              <a:t>: The Circularity Gap Report 2023 </a:t>
            </a:r>
            <a:r>
              <a:rPr lang="fi-FI" sz="3200">
                <a:hlinkClick r:id="rId5"/>
              </a:rPr>
              <a:t>https://www.circularity-gap.world/2023</a:t>
            </a:r>
            <a:r>
              <a:rPr lang="fi-FI" sz="3200"/>
              <a:t> </a:t>
            </a:r>
          </a:p>
          <a:p>
            <a:endParaRPr lang="fi-FI"/>
          </a:p>
        </p:txBody>
      </p:sp>
    </p:spTree>
    <p:extLst>
      <p:ext uri="{BB962C8B-B14F-4D97-AF65-F5344CB8AC3E}">
        <p14:creationId xmlns:p14="http://schemas.microsoft.com/office/powerpoint/2010/main" val="3765316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7FF7DB-39EB-0D48-2A9B-9BABB38BAD7C}"/>
              </a:ext>
            </a:extLst>
          </p:cNvPr>
          <p:cNvSpPr>
            <a:spLocks noGrp="1"/>
          </p:cNvSpPr>
          <p:nvPr>
            <p:ph type="ctrTitle"/>
          </p:nvPr>
        </p:nvSpPr>
        <p:spPr/>
        <p:txBody>
          <a:bodyPr/>
          <a:lstStyle/>
          <a:p>
            <a:r>
              <a:rPr lang="fi-FI"/>
              <a:t>Ilmasto, luonto ja materiavirrat</a:t>
            </a:r>
          </a:p>
        </p:txBody>
      </p:sp>
      <p:sp>
        <p:nvSpPr>
          <p:cNvPr id="5" name="Subtitle 4">
            <a:extLst>
              <a:ext uri="{FF2B5EF4-FFF2-40B4-BE49-F238E27FC236}">
                <a16:creationId xmlns:a16="http://schemas.microsoft.com/office/drawing/2014/main" id="{C9924C6A-454E-2BD6-45D9-842F8C0E50DF}"/>
              </a:ext>
            </a:extLst>
          </p:cNvPr>
          <p:cNvSpPr>
            <a:spLocks noGrp="1"/>
          </p:cNvSpPr>
          <p:nvPr>
            <p:ph type="subTitle" idx="1"/>
          </p:nvPr>
        </p:nvSpPr>
        <p:spPr/>
        <p:txBody>
          <a:bodyPr/>
          <a:lstStyle/>
          <a:p>
            <a:r>
              <a:rPr lang="fi-FI"/>
              <a:t>Mikael Puurtinen</a:t>
            </a:r>
          </a:p>
        </p:txBody>
      </p:sp>
    </p:spTree>
    <p:extLst>
      <p:ext uri="{BB962C8B-B14F-4D97-AF65-F5344CB8AC3E}">
        <p14:creationId xmlns:p14="http://schemas.microsoft.com/office/powerpoint/2010/main" val="25113623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7AB2093-45D6-F373-7F9C-9B8AF54C3B81}"/>
              </a:ext>
            </a:extLst>
          </p:cNvPr>
          <p:cNvSpPr>
            <a:spLocks noGrp="1"/>
          </p:cNvSpPr>
          <p:nvPr>
            <p:ph type="ctrTitle"/>
          </p:nvPr>
        </p:nvSpPr>
        <p:spPr>
          <a:xfrm>
            <a:off x="641267" y="1372152"/>
            <a:ext cx="11103429" cy="2387600"/>
          </a:xfrm>
        </p:spPr>
        <p:txBody>
          <a:bodyPr/>
          <a:lstStyle/>
          <a:p>
            <a:r>
              <a:rPr lang="fi-FI"/>
              <a:t>Lineaaritaloudesta kiertotalouteen</a:t>
            </a:r>
          </a:p>
        </p:txBody>
      </p:sp>
      <p:sp>
        <p:nvSpPr>
          <p:cNvPr id="4" name="Subtitle 4">
            <a:extLst>
              <a:ext uri="{FF2B5EF4-FFF2-40B4-BE49-F238E27FC236}">
                <a16:creationId xmlns:a16="http://schemas.microsoft.com/office/drawing/2014/main" id="{5901FFAD-1945-36EB-7CD5-A9EAD65846FB}"/>
              </a:ext>
            </a:extLst>
          </p:cNvPr>
          <p:cNvSpPr>
            <a:spLocks noGrp="1"/>
          </p:cNvSpPr>
          <p:nvPr>
            <p:ph type="subTitle" idx="1"/>
          </p:nvPr>
        </p:nvSpPr>
        <p:spPr>
          <a:xfrm>
            <a:off x="1523999" y="3751522"/>
            <a:ext cx="9144000" cy="724636"/>
          </a:xfrm>
        </p:spPr>
        <p:txBody>
          <a:bodyPr>
            <a:normAutofit fontScale="92500" lnSpcReduction="20000"/>
          </a:bodyPr>
          <a:lstStyle/>
          <a:p>
            <a:endParaRPr lang="fi-FI"/>
          </a:p>
          <a:p>
            <a:r>
              <a:rPr lang="fi-FI">
                <a:solidFill>
                  <a:schemeClr val="tx1"/>
                </a:solidFill>
              </a:rPr>
              <a:t>Elisa Vallius ja Päivi Kosunen</a:t>
            </a:r>
          </a:p>
        </p:txBody>
      </p:sp>
    </p:spTree>
    <p:extLst>
      <p:ext uri="{BB962C8B-B14F-4D97-AF65-F5344CB8AC3E}">
        <p14:creationId xmlns:p14="http://schemas.microsoft.com/office/powerpoint/2010/main" val="34735419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https://m3.jyu.fi/jyumv/ohjelmat/science/muut/polku-2.0/miten-siirtya-kiertotalouteen-verkkototeutus/recording-13-07-2023-14.39</a:t>
            </a:r>
            <a:r>
              <a:rPr lang="en-US" dirty="0">
                <a:ea typeface="+mj-lt"/>
                <a:cs typeface="+mj-lt"/>
              </a:rPr>
              <a:t> </a:t>
            </a:r>
            <a:endParaRPr lang="en-US"/>
          </a:p>
          <a:p>
            <a:endParaRPr lang="en-US" dirty="0">
              <a:ea typeface="+mj-lt"/>
              <a:cs typeface="+mj-lt"/>
            </a:endParaRPr>
          </a:p>
        </p:txBody>
      </p:sp>
    </p:spTree>
    <p:extLst>
      <p:ext uri="{BB962C8B-B14F-4D97-AF65-F5344CB8AC3E}">
        <p14:creationId xmlns:p14="http://schemas.microsoft.com/office/powerpoint/2010/main" val="9083181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531C9-3258-9044-E2FC-60446D78AF19}"/>
              </a:ext>
            </a:extLst>
          </p:cNvPr>
          <p:cNvSpPr>
            <a:spLocks noGrp="1"/>
          </p:cNvSpPr>
          <p:nvPr>
            <p:ph type="title" idx="4294967295"/>
          </p:nvPr>
        </p:nvSpPr>
        <p:spPr>
          <a:xfrm>
            <a:off x="855883" y="-1325563"/>
            <a:ext cx="10515600" cy="1325563"/>
          </a:xfrm>
        </p:spPr>
        <p:txBody>
          <a:bodyPr/>
          <a:lstStyle/>
          <a:p>
            <a:r>
              <a:rPr lang="fi-FI"/>
              <a:t>Lineaarinen</a:t>
            </a:r>
            <a:r>
              <a:rPr lang="fi-FI" baseline="0"/>
              <a:t> talousmalli</a:t>
            </a:r>
            <a:endParaRPr lang="fi-FI"/>
          </a:p>
        </p:txBody>
      </p:sp>
      <p:pic>
        <p:nvPicPr>
          <p:cNvPr id="7" name="Kuva 6" descr="Teksti: lineaarinen talousmalli.">
            <a:extLst>
              <a:ext uri="{FF2B5EF4-FFF2-40B4-BE49-F238E27FC236}">
                <a16:creationId xmlns:a16="http://schemas.microsoft.com/office/drawing/2014/main" id="{FB822859-862F-FB12-9042-4B3DF4298CBE}"/>
              </a:ext>
            </a:extLst>
          </p:cNvPr>
          <p:cNvPicPr>
            <a:picLocks noChangeAspect="1"/>
          </p:cNvPicPr>
          <p:nvPr/>
        </p:nvPicPr>
        <p:blipFill>
          <a:blip r:embed="rId3"/>
          <a:stretch>
            <a:fillRect/>
          </a:stretch>
        </p:blipFill>
        <p:spPr>
          <a:xfrm>
            <a:off x="855883" y="1324179"/>
            <a:ext cx="9772420" cy="645055"/>
          </a:xfrm>
          <a:prstGeom prst="rect">
            <a:avLst/>
          </a:prstGeom>
        </p:spPr>
      </p:pic>
      <p:pic>
        <p:nvPicPr>
          <p:cNvPr id="5" name="Kuva 4" descr="Neljästä nuolesta koostuva vaakasuora ketju. Nuolissa sanat: raaka-aineet, tuotanto, käyttö sekä jäte/energiantuotanto.">
            <a:extLst>
              <a:ext uri="{FF2B5EF4-FFF2-40B4-BE49-F238E27FC236}">
                <a16:creationId xmlns:a16="http://schemas.microsoft.com/office/drawing/2014/main" id="{DB910A85-ABB0-2093-863A-2B701C18E527}"/>
              </a:ext>
            </a:extLst>
          </p:cNvPr>
          <p:cNvPicPr>
            <a:picLocks noChangeAspect="1"/>
          </p:cNvPicPr>
          <p:nvPr/>
        </p:nvPicPr>
        <p:blipFill>
          <a:blip r:embed="rId4"/>
          <a:stretch>
            <a:fillRect/>
          </a:stretch>
        </p:blipFill>
        <p:spPr>
          <a:xfrm>
            <a:off x="855883" y="2904575"/>
            <a:ext cx="10181588" cy="2306718"/>
          </a:xfrm>
          <a:prstGeom prst="rect">
            <a:avLst/>
          </a:prstGeom>
        </p:spPr>
      </p:pic>
    </p:spTree>
    <p:extLst>
      <p:ext uri="{BB962C8B-B14F-4D97-AF65-F5344CB8AC3E}">
        <p14:creationId xmlns:p14="http://schemas.microsoft.com/office/powerpoint/2010/main" val="14623675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D8974-FF2F-37D2-0628-C30E4D8A2FE7}"/>
              </a:ext>
            </a:extLst>
          </p:cNvPr>
          <p:cNvSpPr>
            <a:spLocks noGrp="1"/>
          </p:cNvSpPr>
          <p:nvPr>
            <p:ph type="title" idx="4294967295"/>
          </p:nvPr>
        </p:nvSpPr>
        <p:spPr>
          <a:xfrm>
            <a:off x="838200" y="-1337213"/>
            <a:ext cx="10515600" cy="1325563"/>
          </a:xfrm>
        </p:spPr>
        <p:txBody>
          <a:bodyPr/>
          <a:lstStyle/>
          <a:p>
            <a:r>
              <a:rPr lang="fi-FI"/>
              <a:t>Kierrätys</a:t>
            </a:r>
          </a:p>
        </p:txBody>
      </p:sp>
      <p:pic>
        <p:nvPicPr>
          <p:cNvPr id="7" name="Kuva 6" descr="teksti: kierrätys.">
            <a:extLst>
              <a:ext uri="{FF2B5EF4-FFF2-40B4-BE49-F238E27FC236}">
                <a16:creationId xmlns:a16="http://schemas.microsoft.com/office/drawing/2014/main" id="{FB822859-862F-FB12-9042-4B3DF4298CBE}"/>
              </a:ext>
            </a:extLst>
          </p:cNvPr>
          <p:cNvPicPr>
            <a:picLocks noChangeAspect="1"/>
          </p:cNvPicPr>
          <p:nvPr/>
        </p:nvPicPr>
        <p:blipFill>
          <a:blip r:embed="rId3"/>
          <a:srcRect/>
          <a:stretch/>
        </p:blipFill>
        <p:spPr>
          <a:xfrm>
            <a:off x="851661" y="705182"/>
            <a:ext cx="3966106" cy="810033"/>
          </a:xfrm>
          <a:prstGeom prst="rect">
            <a:avLst/>
          </a:prstGeom>
        </p:spPr>
      </p:pic>
      <p:pic>
        <p:nvPicPr>
          <p:cNvPr id="5" name="Kuva 4" descr="Samat nuolet kuin lineaarisessa taloudessa: raaka-aineet, tuotanto, käyttö ja jäte/energia. Nyt nuolet ovat taipuneet muodostaen puolikaaren. Jätteestä nuoli takaisin raaka-aineisiin.">
            <a:extLst>
              <a:ext uri="{FF2B5EF4-FFF2-40B4-BE49-F238E27FC236}">
                <a16:creationId xmlns:a16="http://schemas.microsoft.com/office/drawing/2014/main" id="{DB910A85-ABB0-2093-863A-2B701C18E527}"/>
              </a:ext>
            </a:extLst>
          </p:cNvPr>
          <p:cNvPicPr>
            <a:picLocks noChangeAspect="1"/>
          </p:cNvPicPr>
          <p:nvPr/>
        </p:nvPicPr>
        <p:blipFill>
          <a:blip r:embed="rId4"/>
          <a:srcRect/>
          <a:stretch/>
        </p:blipFill>
        <p:spPr>
          <a:xfrm>
            <a:off x="1740256" y="1623317"/>
            <a:ext cx="9080727" cy="4529501"/>
          </a:xfrm>
          <a:prstGeom prst="rect">
            <a:avLst/>
          </a:prstGeom>
        </p:spPr>
      </p:pic>
    </p:spTree>
    <p:extLst>
      <p:ext uri="{BB962C8B-B14F-4D97-AF65-F5344CB8AC3E}">
        <p14:creationId xmlns:p14="http://schemas.microsoft.com/office/powerpoint/2010/main" val="37709176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4B241-2902-E36B-9483-3E619FA2050F}"/>
              </a:ext>
            </a:extLst>
          </p:cNvPr>
          <p:cNvSpPr>
            <a:spLocks noGrp="1"/>
          </p:cNvSpPr>
          <p:nvPr>
            <p:ph type="title" idx="4294967295"/>
          </p:nvPr>
        </p:nvSpPr>
        <p:spPr>
          <a:xfrm>
            <a:off x="838200" y="-1325563"/>
            <a:ext cx="10515600" cy="1325563"/>
          </a:xfrm>
        </p:spPr>
        <p:txBody>
          <a:bodyPr/>
          <a:lstStyle/>
          <a:p>
            <a:r>
              <a:rPr lang="fi-FI"/>
              <a:t>Kiertotalous</a:t>
            </a:r>
          </a:p>
        </p:txBody>
      </p:sp>
      <p:pic>
        <p:nvPicPr>
          <p:cNvPr id="7" name="Kuva 6" descr="teksti: kiertotalous.">
            <a:extLst>
              <a:ext uri="{FF2B5EF4-FFF2-40B4-BE49-F238E27FC236}">
                <a16:creationId xmlns:a16="http://schemas.microsoft.com/office/drawing/2014/main" id="{FB822859-862F-FB12-9042-4B3DF4298CBE}"/>
              </a:ext>
            </a:extLst>
          </p:cNvPr>
          <p:cNvPicPr>
            <a:picLocks noChangeAspect="1"/>
          </p:cNvPicPr>
          <p:nvPr/>
        </p:nvPicPr>
        <p:blipFill>
          <a:blip r:embed="rId3"/>
          <a:srcRect/>
          <a:stretch/>
        </p:blipFill>
        <p:spPr>
          <a:xfrm>
            <a:off x="564430" y="965771"/>
            <a:ext cx="6536138" cy="720954"/>
          </a:xfrm>
          <a:prstGeom prst="rect">
            <a:avLst/>
          </a:prstGeom>
        </p:spPr>
      </p:pic>
      <p:pic>
        <p:nvPicPr>
          <p:cNvPr id="5" name="Kuva 4" descr="Kuvio kiertotaloudesta: edellisiin verrattuna on lisätty uusi nuoli suunnittelu sekä käytön sisälle silmukka, jossa lukee uudelleen käyttö ja käytöstä tuotantoon, jossa lukee uudelleenvalmistus. Jäte-nuoli on pienentynyt.">
            <a:extLst>
              <a:ext uri="{FF2B5EF4-FFF2-40B4-BE49-F238E27FC236}">
                <a16:creationId xmlns:a16="http://schemas.microsoft.com/office/drawing/2014/main" id="{DB910A85-ABB0-2093-863A-2B701C18E527}"/>
              </a:ext>
            </a:extLst>
          </p:cNvPr>
          <p:cNvPicPr>
            <a:picLocks noChangeAspect="1"/>
          </p:cNvPicPr>
          <p:nvPr/>
        </p:nvPicPr>
        <p:blipFill>
          <a:blip r:embed="rId4"/>
          <a:srcRect/>
          <a:stretch/>
        </p:blipFill>
        <p:spPr>
          <a:xfrm>
            <a:off x="1878575" y="1962364"/>
            <a:ext cx="8743707" cy="4017378"/>
          </a:xfrm>
          <a:prstGeom prst="rect">
            <a:avLst/>
          </a:prstGeom>
        </p:spPr>
      </p:pic>
    </p:spTree>
    <p:extLst>
      <p:ext uri="{BB962C8B-B14F-4D97-AF65-F5344CB8AC3E}">
        <p14:creationId xmlns:p14="http://schemas.microsoft.com/office/powerpoint/2010/main" val="25638192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C5F377-D16F-BA88-2D6A-B3EDE17FAF65}"/>
              </a:ext>
            </a:extLst>
          </p:cNvPr>
          <p:cNvSpPr>
            <a:spLocks noGrp="1"/>
          </p:cNvSpPr>
          <p:nvPr>
            <p:ph type="title"/>
          </p:nvPr>
        </p:nvSpPr>
        <p:spPr>
          <a:xfrm>
            <a:off x="838200" y="-1335427"/>
            <a:ext cx="10515600" cy="1325563"/>
          </a:xfrm>
        </p:spPr>
        <p:txBody>
          <a:bodyPr/>
          <a:lstStyle/>
          <a:p>
            <a:r>
              <a:rPr lang="fi-FI"/>
              <a:t>Kiertotalouden perhoskuvaaja</a:t>
            </a:r>
          </a:p>
        </p:txBody>
      </p:sp>
      <p:pic>
        <p:nvPicPr>
          <p:cNvPr id="2" name="Picture 1" descr="Kiertotalouden nk. perhoskuvaaja, jossa vasemmalla puolella ovat biologiset  kierrot ja oikealla tekniset kierrot. Biologisissa kierroissa materiaali palaa biokaasu- ja/tai kompostointiprosessien kautta maaperään ja sitä kautta takaisin alkutuotantoon. Teknisissä kierroissa luetellaan toimenpiteet, joilla materiaalit pysyvät kierrossa: ylläpito, uudelleenkäyttö, jakaminen, uudistaminen ja uudelleenvalmistus sekä kierrätys. ">
            <a:extLst>
              <a:ext uri="{FF2B5EF4-FFF2-40B4-BE49-F238E27FC236}">
                <a16:creationId xmlns:a16="http://schemas.microsoft.com/office/drawing/2014/main" id="{E38E83E2-D556-C8A2-DE61-E439D90E9CF8}"/>
              </a:ext>
            </a:extLst>
          </p:cNvPr>
          <p:cNvPicPr>
            <a:picLocks noChangeAspect="1"/>
          </p:cNvPicPr>
          <p:nvPr/>
        </p:nvPicPr>
        <p:blipFill>
          <a:blip r:embed="rId3"/>
          <a:stretch>
            <a:fillRect/>
          </a:stretch>
        </p:blipFill>
        <p:spPr>
          <a:xfrm>
            <a:off x="1048844" y="294936"/>
            <a:ext cx="10904455" cy="5903616"/>
          </a:xfrm>
          <a:prstGeom prst="rect">
            <a:avLst/>
          </a:prstGeom>
        </p:spPr>
      </p:pic>
    </p:spTree>
    <p:extLst>
      <p:ext uri="{BB962C8B-B14F-4D97-AF65-F5344CB8AC3E}">
        <p14:creationId xmlns:p14="http://schemas.microsoft.com/office/powerpoint/2010/main" val="41942609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uva 2">
            <a:extLst>
              <a:ext uri="{FF2B5EF4-FFF2-40B4-BE49-F238E27FC236}">
                <a16:creationId xmlns:a16="http://schemas.microsoft.com/office/drawing/2014/main" id="{E84DF786-3688-4160-2CC4-377ED003B3F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919555" y="914097"/>
            <a:ext cx="8352890" cy="4698501"/>
          </a:xfrm>
          <a:prstGeom prst="rect">
            <a:avLst/>
          </a:prstGeom>
        </p:spPr>
      </p:pic>
      <p:sp>
        <p:nvSpPr>
          <p:cNvPr id="2" name="Title 1">
            <a:extLst>
              <a:ext uri="{FF2B5EF4-FFF2-40B4-BE49-F238E27FC236}">
                <a16:creationId xmlns:a16="http://schemas.microsoft.com/office/drawing/2014/main" id="{0E4EFFDA-3C16-00CE-232B-0DF70375F4CF}"/>
              </a:ext>
            </a:extLst>
          </p:cNvPr>
          <p:cNvSpPr>
            <a:spLocks noGrp="1"/>
          </p:cNvSpPr>
          <p:nvPr>
            <p:ph type="title" idx="4294967295"/>
          </p:nvPr>
        </p:nvSpPr>
        <p:spPr>
          <a:xfrm>
            <a:off x="838200" y="-1463675"/>
            <a:ext cx="10515600" cy="1325563"/>
          </a:xfrm>
        </p:spPr>
        <p:txBody>
          <a:bodyPr/>
          <a:lstStyle/>
          <a:p>
            <a:r>
              <a:rPr lang="fi-FI"/>
              <a:t>Mitä kiertotalous on?</a:t>
            </a:r>
          </a:p>
        </p:txBody>
      </p:sp>
    </p:spTree>
    <p:extLst>
      <p:ext uri="{BB962C8B-B14F-4D97-AF65-F5344CB8AC3E}">
        <p14:creationId xmlns:p14="http://schemas.microsoft.com/office/powerpoint/2010/main" val="30924021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9DACC-3808-4509-B169-2EAF30AAC112}"/>
              </a:ext>
            </a:extLst>
          </p:cNvPr>
          <p:cNvSpPr>
            <a:spLocks noGrp="1"/>
          </p:cNvSpPr>
          <p:nvPr>
            <p:ph type="title"/>
          </p:nvPr>
        </p:nvSpPr>
        <p:spPr/>
        <p:txBody>
          <a:bodyPr/>
          <a:lstStyle/>
          <a:p>
            <a:r>
              <a:rPr lang="fi-FI"/>
              <a:t>Kiertotalouden hyödyt 1/2</a:t>
            </a:r>
          </a:p>
        </p:txBody>
      </p:sp>
      <p:sp>
        <p:nvSpPr>
          <p:cNvPr id="3" name="Text Placeholder 2">
            <a:extLst>
              <a:ext uri="{FF2B5EF4-FFF2-40B4-BE49-F238E27FC236}">
                <a16:creationId xmlns:a16="http://schemas.microsoft.com/office/drawing/2014/main" id="{27F1B573-D83D-418B-B578-6709D1C96CA4}"/>
              </a:ext>
            </a:extLst>
          </p:cNvPr>
          <p:cNvSpPr>
            <a:spLocks noGrp="1"/>
          </p:cNvSpPr>
          <p:nvPr>
            <p:ph type="body" sz="quarter" idx="10"/>
          </p:nvPr>
        </p:nvSpPr>
        <p:spPr/>
        <p:txBody>
          <a:bodyPr/>
          <a:lstStyle/>
          <a:p>
            <a:pPr marL="457200" indent="-457200">
              <a:buFont typeface="Arial" panose="020B0604020202020204" pitchFamily="34" charset="0"/>
              <a:buChar char="•"/>
            </a:pPr>
            <a:r>
              <a:rPr lang="fi-FI" sz="3600"/>
              <a:t>Vaikutukset ekologiseen kestävyyteen</a:t>
            </a:r>
          </a:p>
          <a:p>
            <a:pPr marL="914400" lvl="1" indent="-457200">
              <a:buFont typeface="Arial" panose="020B0604020202020204" pitchFamily="34" charset="0"/>
              <a:buChar char="•"/>
            </a:pPr>
            <a:r>
              <a:rPr lang="fi-FI" sz="3200"/>
              <a:t>Tehostunut raaka-aineiden käyttö: vähemmän hankittavaa raaka-ainetta ja vähemmän jätettä</a:t>
            </a:r>
          </a:p>
          <a:p>
            <a:pPr marL="914400" lvl="1" indent="-457200">
              <a:buFont typeface="Arial" panose="020B0604020202020204" pitchFamily="34" charset="0"/>
              <a:buChar char="•"/>
            </a:pPr>
            <a:r>
              <a:rPr lang="fi-FI" sz="3200"/>
              <a:t>Kasvihuonekaasupäästöjen pienentyminen</a:t>
            </a:r>
          </a:p>
          <a:p>
            <a:pPr marL="457200" indent="-457200">
              <a:buFont typeface="Arial" panose="020B0604020202020204" pitchFamily="34" charset="0"/>
              <a:buChar char="•"/>
            </a:pPr>
            <a:r>
              <a:rPr lang="fi-FI" sz="3600"/>
              <a:t>Vaikutukset sosiaaliseen kestävyyteen</a:t>
            </a:r>
          </a:p>
          <a:p>
            <a:pPr marL="914400" lvl="1" indent="-457200">
              <a:buFont typeface="Arial" panose="020B0604020202020204" pitchFamily="34" charset="0"/>
              <a:buChar char="•"/>
            </a:pPr>
            <a:r>
              <a:rPr lang="fi-FI" sz="3200"/>
              <a:t>Yhteiskäyttömahdollisuudet edistävät yhdenvertaisuutta</a:t>
            </a:r>
          </a:p>
          <a:p>
            <a:pPr marL="914400" lvl="1" indent="-457200">
              <a:buFont typeface="Arial" panose="020B0604020202020204" pitchFamily="34" charset="0"/>
              <a:buChar char="•"/>
            </a:pPr>
            <a:r>
              <a:rPr lang="fi-FI" sz="3200"/>
              <a:t>Uudet työmahdollisuudet</a:t>
            </a:r>
          </a:p>
          <a:p>
            <a:endParaRPr lang="fi-FI"/>
          </a:p>
        </p:txBody>
      </p:sp>
    </p:spTree>
    <p:extLst>
      <p:ext uri="{BB962C8B-B14F-4D97-AF65-F5344CB8AC3E}">
        <p14:creationId xmlns:p14="http://schemas.microsoft.com/office/powerpoint/2010/main" val="29333718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9DACC-3808-4509-B169-2EAF30AAC112}"/>
              </a:ext>
            </a:extLst>
          </p:cNvPr>
          <p:cNvSpPr>
            <a:spLocks noGrp="1"/>
          </p:cNvSpPr>
          <p:nvPr>
            <p:ph type="title"/>
          </p:nvPr>
        </p:nvSpPr>
        <p:spPr/>
        <p:txBody>
          <a:bodyPr/>
          <a:lstStyle/>
          <a:p>
            <a:r>
              <a:rPr lang="fi-FI"/>
              <a:t>Kiertotalouden hyödyt 2/2</a:t>
            </a:r>
          </a:p>
        </p:txBody>
      </p:sp>
      <p:sp>
        <p:nvSpPr>
          <p:cNvPr id="3" name="Text Placeholder 2">
            <a:extLst>
              <a:ext uri="{FF2B5EF4-FFF2-40B4-BE49-F238E27FC236}">
                <a16:creationId xmlns:a16="http://schemas.microsoft.com/office/drawing/2014/main" id="{27F1B573-D83D-418B-B578-6709D1C96CA4}"/>
              </a:ext>
            </a:extLst>
          </p:cNvPr>
          <p:cNvSpPr>
            <a:spLocks noGrp="1"/>
          </p:cNvSpPr>
          <p:nvPr>
            <p:ph type="body" sz="quarter" idx="10"/>
          </p:nvPr>
        </p:nvSpPr>
        <p:spPr/>
        <p:txBody>
          <a:bodyPr/>
          <a:lstStyle/>
          <a:p>
            <a:pPr marL="457200" indent="-457200">
              <a:buFont typeface="Arial" panose="020B0604020202020204" pitchFamily="34" charset="0"/>
              <a:buChar char="•"/>
            </a:pPr>
            <a:r>
              <a:rPr lang="fi-FI" sz="3600"/>
              <a:t>Hyödyt yritykselle</a:t>
            </a:r>
          </a:p>
          <a:p>
            <a:pPr marL="914400" lvl="1" indent="-457200">
              <a:buFont typeface="Arial" panose="020B0604020202020204" pitchFamily="34" charset="0"/>
              <a:buChar char="•"/>
            </a:pPr>
            <a:r>
              <a:rPr lang="fi-FI" sz="3200"/>
              <a:t>Voi vähentää riippuvuutta tuonnista</a:t>
            </a:r>
          </a:p>
          <a:p>
            <a:pPr marL="914400" lvl="1" indent="-457200">
              <a:buFont typeface="Arial" panose="020B0604020202020204" pitchFamily="34" charset="0"/>
              <a:buChar char="•"/>
            </a:pPr>
            <a:r>
              <a:rPr lang="fi-FI" sz="3200"/>
              <a:t>Arvoketjut ovat vähemmän alttiita äkillisille hinnan muutoksille tai vaihtelulle raaka-aineiden saatavuudessa</a:t>
            </a:r>
          </a:p>
          <a:p>
            <a:pPr marL="914400" lvl="1" indent="-457200">
              <a:buFont typeface="Arial" panose="020B0604020202020204" pitchFamily="34" charset="0"/>
              <a:buChar char="•"/>
            </a:pPr>
            <a:r>
              <a:rPr lang="fi-FI" sz="3200"/>
              <a:t>Kustannussäästöt</a:t>
            </a:r>
          </a:p>
          <a:p>
            <a:pPr marL="914400" lvl="1" indent="-457200">
              <a:buFont typeface="Arial" panose="020B0604020202020204" pitchFamily="34" charset="0"/>
              <a:buChar char="•"/>
            </a:pPr>
            <a:r>
              <a:rPr lang="fi-FI" sz="3200"/>
              <a:t>Mahdollisuudet uusille innovaatioille, teknologioille ja liiketoiminnoille</a:t>
            </a:r>
          </a:p>
          <a:p>
            <a:endParaRPr lang="fi-FI"/>
          </a:p>
        </p:txBody>
      </p:sp>
    </p:spTree>
    <p:extLst>
      <p:ext uri="{BB962C8B-B14F-4D97-AF65-F5344CB8AC3E}">
        <p14:creationId xmlns:p14="http://schemas.microsoft.com/office/powerpoint/2010/main" val="15716887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4A7D624-4A7B-F303-6161-9D72A6787A8F}"/>
              </a:ext>
            </a:extLst>
          </p:cNvPr>
          <p:cNvSpPr>
            <a:spLocks noGrp="1"/>
          </p:cNvSpPr>
          <p:nvPr>
            <p:ph type="title"/>
          </p:nvPr>
        </p:nvSpPr>
        <p:spPr/>
        <p:txBody>
          <a:bodyPr/>
          <a:lstStyle/>
          <a:p>
            <a:r>
              <a:rPr lang="fi-FI"/>
              <a:t>Kiertotalouden edistäminen 1/3</a:t>
            </a:r>
          </a:p>
        </p:txBody>
      </p:sp>
      <p:sp>
        <p:nvSpPr>
          <p:cNvPr id="3" name="Sisällön paikkamerkki 2">
            <a:extLst>
              <a:ext uri="{FF2B5EF4-FFF2-40B4-BE49-F238E27FC236}">
                <a16:creationId xmlns:a16="http://schemas.microsoft.com/office/drawing/2014/main" id="{6C74C470-9827-0B98-2227-8B735A253AEA}"/>
              </a:ext>
            </a:extLst>
          </p:cNvPr>
          <p:cNvSpPr>
            <a:spLocks noGrp="1"/>
          </p:cNvSpPr>
          <p:nvPr>
            <p:ph idx="1"/>
          </p:nvPr>
        </p:nvSpPr>
        <p:spPr/>
        <p:txBody>
          <a:bodyPr/>
          <a:lstStyle/>
          <a:p>
            <a:r>
              <a:rPr lang="fi-FI" sz="3600"/>
              <a:t>Tuotteen suunnittelu</a:t>
            </a:r>
          </a:p>
          <a:p>
            <a:pPr lvl="1"/>
            <a:r>
              <a:rPr lang="fi-FI" sz="3200"/>
              <a:t>Materiaalivalinnat, modulaarisuus, muunneltavuus</a:t>
            </a:r>
          </a:p>
          <a:p>
            <a:r>
              <a:rPr lang="fi-FI" sz="3600"/>
              <a:t>Raaka-aineiden hankinta</a:t>
            </a:r>
          </a:p>
          <a:p>
            <a:pPr lvl="1"/>
            <a:r>
              <a:rPr lang="fi-FI" sz="3200"/>
              <a:t>Ei harvinaisia raaka-aineita, ei haitta-aineita</a:t>
            </a:r>
          </a:p>
          <a:p>
            <a:pPr lvl="1"/>
            <a:r>
              <a:rPr lang="fi-FI" sz="3200"/>
              <a:t>Uusioraaka-aineet</a:t>
            </a:r>
          </a:p>
          <a:p>
            <a:r>
              <a:rPr lang="fi-FI" sz="3600"/>
              <a:t>Valmistus</a:t>
            </a:r>
          </a:p>
          <a:p>
            <a:pPr lvl="1"/>
            <a:r>
              <a:rPr lang="fi-FI" sz="3200"/>
              <a:t>Materiaalia säästävä valmistus (esim. 3D-tulostus)</a:t>
            </a:r>
          </a:p>
          <a:p>
            <a:pPr lvl="1"/>
            <a:r>
              <a:rPr lang="fi-FI" sz="3200"/>
              <a:t>Sivuvirtojen hyödyntäminen</a:t>
            </a:r>
          </a:p>
          <a:p>
            <a:endParaRPr lang="fi-FI"/>
          </a:p>
        </p:txBody>
      </p:sp>
    </p:spTree>
    <p:extLst>
      <p:ext uri="{BB962C8B-B14F-4D97-AF65-F5344CB8AC3E}">
        <p14:creationId xmlns:p14="http://schemas.microsoft.com/office/powerpoint/2010/main" val="1558176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https://m3.jyu.fi/jyumv/ohjelmat/science/muut/polku-2.0/miten-siirtya-kiertotalouteen-verkkototeutus/recording-13-07-2023-13.54</a:t>
            </a:r>
            <a:endParaRPr lang="en-US"/>
          </a:p>
        </p:txBody>
      </p:sp>
    </p:spTree>
    <p:extLst>
      <p:ext uri="{BB962C8B-B14F-4D97-AF65-F5344CB8AC3E}">
        <p14:creationId xmlns:p14="http://schemas.microsoft.com/office/powerpoint/2010/main" val="8597583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571B8-E721-4EE8-BB5B-7DAAF9569408}"/>
              </a:ext>
            </a:extLst>
          </p:cNvPr>
          <p:cNvSpPr>
            <a:spLocks noGrp="1"/>
          </p:cNvSpPr>
          <p:nvPr>
            <p:ph type="title"/>
          </p:nvPr>
        </p:nvSpPr>
        <p:spPr/>
        <p:txBody>
          <a:bodyPr/>
          <a:lstStyle/>
          <a:p>
            <a:r>
              <a:rPr lang="fi-FI"/>
              <a:t>Kiertotalouden edistäminen 2/3</a:t>
            </a:r>
          </a:p>
        </p:txBody>
      </p:sp>
      <p:sp>
        <p:nvSpPr>
          <p:cNvPr id="3" name="Content Placeholder 2">
            <a:extLst>
              <a:ext uri="{FF2B5EF4-FFF2-40B4-BE49-F238E27FC236}">
                <a16:creationId xmlns:a16="http://schemas.microsoft.com/office/drawing/2014/main" id="{591BCEDD-1812-4F1F-B11A-533E81D0A2DD}"/>
              </a:ext>
            </a:extLst>
          </p:cNvPr>
          <p:cNvSpPr>
            <a:spLocks noGrp="1"/>
          </p:cNvSpPr>
          <p:nvPr>
            <p:ph idx="1"/>
          </p:nvPr>
        </p:nvSpPr>
        <p:spPr/>
        <p:txBody>
          <a:bodyPr>
            <a:normAutofit/>
          </a:bodyPr>
          <a:lstStyle/>
          <a:p>
            <a:r>
              <a:rPr lang="fi-FI" sz="3600"/>
              <a:t>Käyttö ja uudelleenkäyttö</a:t>
            </a:r>
          </a:p>
          <a:p>
            <a:pPr lvl="1"/>
            <a:r>
              <a:rPr lang="fi-FI" sz="3200"/>
              <a:t>Pitkäikäisyys, kestävyys</a:t>
            </a:r>
          </a:p>
          <a:p>
            <a:pPr lvl="1"/>
            <a:r>
              <a:rPr lang="fi-FI" sz="3200"/>
              <a:t>Huollettavuus</a:t>
            </a:r>
          </a:p>
          <a:p>
            <a:pPr lvl="1"/>
            <a:r>
              <a:rPr lang="fi-FI" sz="3200"/>
              <a:t>Käytön optimointi</a:t>
            </a:r>
          </a:p>
          <a:p>
            <a:pPr lvl="1"/>
            <a:r>
              <a:rPr lang="fi-FI" sz="3200"/>
              <a:t>Palvelut, yhteiskäyttö, leasing</a:t>
            </a:r>
          </a:p>
          <a:p>
            <a:pPr lvl="1"/>
            <a:r>
              <a:rPr lang="fi-FI" sz="3200"/>
              <a:t>Käytettyjen korjaus ja myynti</a:t>
            </a:r>
          </a:p>
          <a:p>
            <a:endParaRPr lang="fi-FI" sz="3600"/>
          </a:p>
        </p:txBody>
      </p:sp>
    </p:spTree>
    <p:extLst>
      <p:ext uri="{BB962C8B-B14F-4D97-AF65-F5344CB8AC3E}">
        <p14:creationId xmlns:p14="http://schemas.microsoft.com/office/powerpoint/2010/main" val="11452332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571B8-E721-4EE8-BB5B-7DAAF9569408}"/>
              </a:ext>
            </a:extLst>
          </p:cNvPr>
          <p:cNvSpPr>
            <a:spLocks noGrp="1"/>
          </p:cNvSpPr>
          <p:nvPr>
            <p:ph type="title"/>
          </p:nvPr>
        </p:nvSpPr>
        <p:spPr/>
        <p:txBody>
          <a:bodyPr/>
          <a:lstStyle/>
          <a:p>
            <a:r>
              <a:rPr lang="fi-FI"/>
              <a:t>Kiertotalouden edistäminen 3/3</a:t>
            </a:r>
          </a:p>
        </p:txBody>
      </p:sp>
      <p:sp>
        <p:nvSpPr>
          <p:cNvPr id="3" name="Content Placeholder 2">
            <a:extLst>
              <a:ext uri="{FF2B5EF4-FFF2-40B4-BE49-F238E27FC236}">
                <a16:creationId xmlns:a16="http://schemas.microsoft.com/office/drawing/2014/main" id="{591BCEDD-1812-4F1F-B11A-533E81D0A2DD}"/>
              </a:ext>
            </a:extLst>
          </p:cNvPr>
          <p:cNvSpPr>
            <a:spLocks noGrp="1"/>
          </p:cNvSpPr>
          <p:nvPr>
            <p:ph idx="1"/>
          </p:nvPr>
        </p:nvSpPr>
        <p:spPr/>
        <p:txBody>
          <a:bodyPr>
            <a:normAutofit/>
          </a:bodyPr>
          <a:lstStyle/>
          <a:p>
            <a:r>
              <a:rPr lang="fi-FI" sz="3600"/>
              <a:t>Uudistaminen ja uudelleenvalmistus</a:t>
            </a:r>
          </a:p>
          <a:p>
            <a:pPr lvl="1"/>
            <a:r>
              <a:rPr lang="fi-FI" sz="3200"/>
              <a:t>Päivitys</a:t>
            </a:r>
          </a:p>
          <a:p>
            <a:pPr lvl="1"/>
            <a:r>
              <a:rPr lang="fi-FI" sz="3200"/>
              <a:t>Uudet käyttötarkoitukset</a:t>
            </a:r>
          </a:p>
          <a:p>
            <a:pPr lvl="1"/>
            <a:r>
              <a:rPr lang="fi-FI" sz="3200"/>
              <a:t>Komponenttien uudelleenvalmistus</a:t>
            </a:r>
          </a:p>
          <a:p>
            <a:r>
              <a:rPr lang="fi-FI" sz="3600"/>
              <a:t>Kierrätyksen huomioiminen</a:t>
            </a:r>
          </a:p>
          <a:p>
            <a:pPr lvl="1"/>
            <a:r>
              <a:rPr lang="fi-FI" sz="3200"/>
              <a:t>Purettavuus, modulaarisuus</a:t>
            </a:r>
          </a:p>
          <a:p>
            <a:pPr lvl="1"/>
            <a:r>
              <a:rPr lang="fi-FI" sz="3200"/>
              <a:t>Keräämisen helpottaminen, käsiteltävyys,</a:t>
            </a:r>
          </a:p>
          <a:p>
            <a:pPr lvl="1"/>
            <a:r>
              <a:rPr lang="fi-FI" sz="3200"/>
              <a:t>Ravinnekierrot</a:t>
            </a:r>
          </a:p>
        </p:txBody>
      </p:sp>
    </p:spTree>
    <p:extLst>
      <p:ext uri="{BB962C8B-B14F-4D97-AF65-F5344CB8AC3E}">
        <p14:creationId xmlns:p14="http://schemas.microsoft.com/office/powerpoint/2010/main" val="19437307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A1B3A-25AC-9BCE-BFA3-4525FD36A9F0}"/>
              </a:ext>
            </a:extLst>
          </p:cNvPr>
          <p:cNvSpPr>
            <a:spLocks noGrp="1"/>
          </p:cNvSpPr>
          <p:nvPr>
            <p:ph type="title"/>
          </p:nvPr>
        </p:nvSpPr>
        <p:spPr>
          <a:xfrm>
            <a:off x="838200" y="365125"/>
            <a:ext cx="4648200" cy="1325563"/>
          </a:xfrm>
        </p:spPr>
        <p:txBody>
          <a:bodyPr/>
          <a:lstStyle/>
          <a:p>
            <a:r>
              <a:rPr lang="fi-FI"/>
              <a:t>Yritysten yhteistyö</a:t>
            </a:r>
          </a:p>
        </p:txBody>
      </p:sp>
      <p:sp>
        <p:nvSpPr>
          <p:cNvPr id="3" name="Content Placeholder 2">
            <a:extLst>
              <a:ext uri="{FF2B5EF4-FFF2-40B4-BE49-F238E27FC236}">
                <a16:creationId xmlns:a16="http://schemas.microsoft.com/office/drawing/2014/main" id="{0E13FFD6-0B2B-5819-B471-79AD31453AA1}"/>
              </a:ext>
            </a:extLst>
          </p:cNvPr>
          <p:cNvSpPr>
            <a:spLocks noGrp="1"/>
          </p:cNvSpPr>
          <p:nvPr>
            <p:ph idx="1"/>
          </p:nvPr>
        </p:nvSpPr>
        <p:spPr>
          <a:xfrm>
            <a:off x="838199" y="1825625"/>
            <a:ext cx="9594773" cy="4351338"/>
          </a:xfrm>
        </p:spPr>
        <p:txBody>
          <a:bodyPr>
            <a:normAutofit/>
          </a:bodyPr>
          <a:lstStyle/>
          <a:p>
            <a:r>
              <a:rPr lang="fi-FI"/>
              <a:t>Edellytys toimivalle kiertotaloudelle, joka usein perustuu erilaisten liiketoimintamallien yhdistelyyn </a:t>
            </a:r>
          </a:p>
          <a:p>
            <a:r>
              <a:rPr lang="fi-FI"/>
              <a:t>”Toisen roska on toisen aarre” – jätemateriaalien ja sivuvirtojen hyödyntäminen</a:t>
            </a:r>
          </a:p>
          <a:p>
            <a:pPr lvl="1"/>
            <a:r>
              <a:rPr lang="fi-FI"/>
              <a:t>Tarvitaan tietoja materiaalivirroista ja prosesseista, jotka usein mielletään yrityssalaisuuksiksi</a:t>
            </a:r>
          </a:p>
        </p:txBody>
      </p:sp>
    </p:spTree>
    <p:extLst>
      <p:ext uri="{BB962C8B-B14F-4D97-AF65-F5344CB8AC3E}">
        <p14:creationId xmlns:p14="http://schemas.microsoft.com/office/powerpoint/2010/main" val="35810215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p:txBody>
          <a:bodyPr/>
          <a:lstStyle/>
          <a:p>
            <a:r>
              <a:rPr lang="fi-FI"/>
              <a:t>Kiertotalouden liiketoimintamallit</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p:txBody>
          <a:bodyPr/>
          <a:lstStyle/>
          <a:p>
            <a:r>
              <a:rPr lang="fi-FI"/>
              <a:t>Päivi Kosunen</a:t>
            </a:r>
          </a:p>
          <a:p>
            <a:endParaRPr lang="fi-FI"/>
          </a:p>
        </p:txBody>
      </p:sp>
    </p:spTree>
    <p:extLst>
      <p:ext uri="{BB962C8B-B14F-4D97-AF65-F5344CB8AC3E}">
        <p14:creationId xmlns:p14="http://schemas.microsoft.com/office/powerpoint/2010/main" val="27090676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https://m3.jyu.fi/jyumv/ohjelmat/science/muut/polku-2.0/miten-siirtya-kiertotalouteen-verkkototeutus/recording-13-07-2023-15.03</a:t>
            </a:r>
            <a:r>
              <a:rPr lang="en-US" dirty="0">
                <a:ea typeface="+mj-lt"/>
                <a:cs typeface="+mj-lt"/>
              </a:rPr>
              <a:t> </a:t>
            </a:r>
            <a:endParaRPr lang="en-US"/>
          </a:p>
        </p:txBody>
      </p:sp>
    </p:spTree>
    <p:extLst>
      <p:ext uri="{BB962C8B-B14F-4D97-AF65-F5344CB8AC3E}">
        <p14:creationId xmlns:p14="http://schemas.microsoft.com/office/powerpoint/2010/main" val="6077678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0A18E-DF8A-4371-BE13-C115654F4C3F}"/>
              </a:ext>
            </a:extLst>
          </p:cNvPr>
          <p:cNvSpPr>
            <a:spLocks noGrp="1"/>
          </p:cNvSpPr>
          <p:nvPr>
            <p:ph type="title"/>
          </p:nvPr>
        </p:nvSpPr>
        <p:spPr>
          <a:xfrm>
            <a:off x="838200" y="365125"/>
            <a:ext cx="10766612" cy="1325563"/>
          </a:xfrm>
        </p:spPr>
        <p:txBody>
          <a:bodyPr/>
          <a:lstStyle/>
          <a:p>
            <a:r>
              <a:rPr lang="fi-FI"/>
              <a:t>Mitä ovat kiertotalouden liiketoimintamallit</a:t>
            </a:r>
          </a:p>
        </p:txBody>
      </p:sp>
      <p:sp>
        <p:nvSpPr>
          <p:cNvPr id="3" name="Text Placeholder 2">
            <a:extLst>
              <a:ext uri="{FF2B5EF4-FFF2-40B4-BE49-F238E27FC236}">
                <a16:creationId xmlns:a16="http://schemas.microsoft.com/office/drawing/2014/main" id="{25DB365E-FDD4-4C29-B09C-90F833C59432}"/>
              </a:ext>
            </a:extLst>
          </p:cNvPr>
          <p:cNvSpPr>
            <a:spLocks noGrp="1"/>
          </p:cNvSpPr>
          <p:nvPr>
            <p:ph type="body" sz="quarter" idx="10"/>
          </p:nvPr>
        </p:nvSpPr>
        <p:spPr/>
        <p:txBody>
          <a:bodyPr/>
          <a:lstStyle/>
          <a:p>
            <a:pPr marL="457200" indent="-457200">
              <a:buFont typeface="Arial" panose="020B0604020202020204" pitchFamily="34" charset="0"/>
              <a:buChar char="•"/>
            </a:pPr>
            <a:r>
              <a:rPr lang="fi-FI"/>
              <a:t>Usein käytetään jaottelua viiteen kategoriaan (Sitra)</a:t>
            </a:r>
          </a:p>
          <a:p>
            <a:pPr marL="457200" indent="-457200">
              <a:buFont typeface="Arial" panose="020B0604020202020204" pitchFamily="34" charset="0"/>
              <a:buChar char="•"/>
            </a:pPr>
            <a:r>
              <a:rPr lang="fi-FI"/>
              <a:t>Mallit ovat osin päällekkäisiä ja rajat voi olla häilyviä</a:t>
            </a:r>
          </a:p>
          <a:p>
            <a:pPr marL="457200" indent="-457200">
              <a:buFont typeface="Arial" panose="020B0604020202020204" pitchFamily="34" charset="0"/>
              <a:buChar char="•"/>
            </a:pPr>
            <a:r>
              <a:rPr lang="fi-FI"/>
              <a:t>Yritys voi hyödyntää niistä useita samassa liiketoiminnassa</a:t>
            </a:r>
          </a:p>
          <a:p>
            <a:pPr marL="457200" indent="-457200">
              <a:buFont typeface="Arial" panose="020B0604020202020204" pitchFamily="34" charset="0"/>
              <a:buChar char="•"/>
            </a:pPr>
            <a:r>
              <a:rPr lang="fi-FI"/>
              <a:t>Auttaa hahmottamaan, mitä kiertotalous on käytännössä </a:t>
            </a:r>
          </a:p>
          <a:p>
            <a:pPr marL="457200" indent="-457200">
              <a:buFont typeface="Arial" panose="020B0604020202020204" pitchFamily="34" charset="0"/>
              <a:buChar char="•"/>
            </a:pPr>
            <a:r>
              <a:rPr lang="fi-FI"/>
              <a:t>Kriittinen suhtautuminen: kaikki toiminta ei johda luonnonvarojen käytön vähentämiseen</a:t>
            </a:r>
          </a:p>
        </p:txBody>
      </p:sp>
    </p:spTree>
    <p:extLst>
      <p:ext uri="{BB962C8B-B14F-4D97-AF65-F5344CB8AC3E}">
        <p14:creationId xmlns:p14="http://schemas.microsoft.com/office/powerpoint/2010/main" val="10579382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88742-E6A9-8085-679D-82D516976B02}"/>
              </a:ext>
            </a:extLst>
          </p:cNvPr>
          <p:cNvSpPr>
            <a:spLocks noGrp="1"/>
          </p:cNvSpPr>
          <p:nvPr>
            <p:ph type="title"/>
          </p:nvPr>
        </p:nvSpPr>
        <p:spPr>
          <a:xfrm>
            <a:off x="838200" y="-1325563"/>
            <a:ext cx="10515600" cy="1325563"/>
          </a:xfrm>
        </p:spPr>
        <p:txBody>
          <a:bodyPr/>
          <a:lstStyle/>
          <a:p>
            <a:r>
              <a:rPr lang="fi-FI"/>
              <a:t>Elinkaaren pidentäminen</a:t>
            </a:r>
          </a:p>
        </p:txBody>
      </p:sp>
      <p:pic>
        <p:nvPicPr>
          <p:cNvPr id="5" name="Kuva 4" descr="Teksti: elinkaaren pidentäminen. Piirroskuvassa ihminen pitelee paitaa, jossa tägejä 5v, 10v ja 15v, joista viimeisin korostettu.">
            <a:extLst>
              <a:ext uri="{FF2B5EF4-FFF2-40B4-BE49-F238E27FC236}">
                <a16:creationId xmlns:a16="http://schemas.microsoft.com/office/drawing/2014/main" id="{29A46FC1-FA12-767F-D127-9E168CAA2F97}"/>
              </a:ext>
            </a:extLst>
          </p:cNvPr>
          <p:cNvPicPr>
            <a:picLocks noChangeAspect="1"/>
          </p:cNvPicPr>
          <p:nvPr/>
        </p:nvPicPr>
        <p:blipFill>
          <a:blip r:embed="rId2"/>
          <a:stretch>
            <a:fillRect/>
          </a:stretch>
        </p:blipFill>
        <p:spPr>
          <a:xfrm>
            <a:off x="2624130" y="68263"/>
            <a:ext cx="6943740" cy="6145212"/>
          </a:xfrm>
          <a:prstGeom prst="rect">
            <a:avLst/>
          </a:prstGeom>
          <a:noFill/>
        </p:spPr>
      </p:pic>
    </p:spTree>
    <p:extLst>
      <p:ext uri="{BB962C8B-B14F-4D97-AF65-F5344CB8AC3E}">
        <p14:creationId xmlns:p14="http://schemas.microsoft.com/office/powerpoint/2010/main" val="42180770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397CA-85A9-C6BF-B550-30CDFDA61AA2}"/>
              </a:ext>
            </a:extLst>
          </p:cNvPr>
          <p:cNvSpPr>
            <a:spLocks noGrp="1"/>
          </p:cNvSpPr>
          <p:nvPr>
            <p:ph type="title"/>
          </p:nvPr>
        </p:nvSpPr>
        <p:spPr>
          <a:xfrm>
            <a:off x="838200" y="-1325563"/>
            <a:ext cx="10515600" cy="1325563"/>
          </a:xfrm>
        </p:spPr>
        <p:txBody>
          <a:bodyPr/>
          <a:lstStyle/>
          <a:p>
            <a:r>
              <a:rPr lang="fi-FI"/>
              <a:t>Elinkaaren pidentäminen 2</a:t>
            </a:r>
          </a:p>
        </p:txBody>
      </p:sp>
      <p:sp>
        <p:nvSpPr>
          <p:cNvPr id="3" name="Sisällön paikkamerkki 2">
            <a:extLst>
              <a:ext uri="{FF2B5EF4-FFF2-40B4-BE49-F238E27FC236}">
                <a16:creationId xmlns:a16="http://schemas.microsoft.com/office/drawing/2014/main" id="{32A6942A-55E8-FB76-A5AD-949370094BF3}"/>
              </a:ext>
            </a:extLst>
          </p:cNvPr>
          <p:cNvSpPr>
            <a:spLocks noGrp="1"/>
          </p:cNvSpPr>
          <p:nvPr>
            <p:ph idx="1"/>
          </p:nvPr>
        </p:nvSpPr>
        <p:spPr>
          <a:xfrm>
            <a:off x="838200" y="735496"/>
            <a:ext cx="7791450" cy="5441467"/>
          </a:xfrm>
        </p:spPr>
        <p:txBody>
          <a:bodyPr>
            <a:normAutofit/>
          </a:bodyPr>
          <a:lstStyle/>
          <a:p>
            <a:r>
              <a:rPr lang="fi-FI"/>
              <a:t>Tavara pidetään alkuperäisessä käyttötarkoituksessaan mahdollisimman pitkään</a:t>
            </a:r>
          </a:p>
          <a:p>
            <a:r>
              <a:rPr lang="fi-FI"/>
              <a:t>Korjaus-, huolto- ja päivityspalvelut</a:t>
            </a:r>
          </a:p>
          <a:p>
            <a:r>
              <a:rPr lang="fi-FI"/>
              <a:t>Varaosien myynti</a:t>
            </a:r>
          </a:p>
          <a:p>
            <a:r>
              <a:rPr lang="fi-FI"/>
              <a:t>Komponenttien korjaus/päivitys</a:t>
            </a:r>
          </a:p>
          <a:p>
            <a:r>
              <a:rPr lang="fi-FI"/>
              <a:t>Tuotteelle uusi käyttäjä</a:t>
            </a:r>
          </a:p>
          <a:p>
            <a:r>
              <a:rPr lang="fi-FI"/>
              <a:t>Suunnittelun merkitys!</a:t>
            </a:r>
          </a:p>
        </p:txBody>
      </p:sp>
      <p:pic>
        <p:nvPicPr>
          <p:cNvPr id="4" name="Kuva 3" descr="Teksti: elinkaaren pidentäminen. Piirroskuvassa ihminen pitelee paitaa, jossa tägejä 5v, 10v ja 15v, joista viimeisin korostettu.">
            <a:extLst>
              <a:ext uri="{FF2B5EF4-FFF2-40B4-BE49-F238E27FC236}">
                <a16:creationId xmlns:a16="http://schemas.microsoft.com/office/drawing/2014/main" id="{51C76983-6991-BA17-23AB-8AA720F65DF9}"/>
              </a:ext>
            </a:extLst>
          </p:cNvPr>
          <p:cNvPicPr>
            <a:picLocks noChangeAspect="1"/>
          </p:cNvPicPr>
          <p:nvPr/>
        </p:nvPicPr>
        <p:blipFill>
          <a:blip r:embed="rId3"/>
          <a:stretch>
            <a:fillRect/>
          </a:stretch>
        </p:blipFill>
        <p:spPr>
          <a:xfrm>
            <a:off x="8279808" y="2538499"/>
            <a:ext cx="3645415" cy="3224791"/>
          </a:xfrm>
          <a:prstGeom prst="rect">
            <a:avLst/>
          </a:prstGeom>
        </p:spPr>
      </p:pic>
    </p:spTree>
    <p:extLst>
      <p:ext uri="{BB962C8B-B14F-4D97-AF65-F5344CB8AC3E}">
        <p14:creationId xmlns:p14="http://schemas.microsoft.com/office/powerpoint/2010/main" val="21009198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12C1A-E6C0-86D1-A09E-9E33166B2077}"/>
              </a:ext>
            </a:extLst>
          </p:cNvPr>
          <p:cNvSpPr>
            <a:spLocks noGrp="1"/>
          </p:cNvSpPr>
          <p:nvPr>
            <p:ph type="title"/>
          </p:nvPr>
        </p:nvSpPr>
        <p:spPr>
          <a:xfrm>
            <a:off x="712694" y="-1325563"/>
            <a:ext cx="10515600" cy="1325563"/>
          </a:xfrm>
        </p:spPr>
        <p:txBody>
          <a:bodyPr/>
          <a:lstStyle/>
          <a:p>
            <a:r>
              <a:rPr lang="fi-FI"/>
              <a:t>Tuote palveluna</a:t>
            </a:r>
          </a:p>
        </p:txBody>
      </p:sp>
      <p:pic>
        <p:nvPicPr>
          <p:cNvPr id="5" name="Kuva 4" descr="Teksti: tuote palveluna. Piirroskuva ihmisestä, joka soittaa puhelimella ja jonka kädessä on rikkinäinen tavara. Puhekuplassa työkaluja ja kysymysmerkki.">
            <a:extLst>
              <a:ext uri="{FF2B5EF4-FFF2-40B4-BE49-F238E27FC236}">
                <a16:creationId xmlns:a16="http://schemas.microsoft.com/office/drawing/2014/main" id="{29A46FC1-FA12-767F-D127-9E168CAA2F97}"/>
              </a:ext>
            </a:extLst>
          </p:cNvPr>
          <p:cNvPicPr>
            <a:picLocks noChangeAspect="1"/>
          </p:cNvPicPr>
          <p:nvPr/>
        </p:nvPicPr>
        <p:blipFill>
          <a:blip r:embed="rId2"/>
          <a:srcRect/>
          <a:stretch/>
        </p:blipFill>
        <p:spPr>
          <a:xfrm>
            <a:off x="2674955" y="68263"/>
            <a:ext cx="6842090" cy="6145212"/>
          </a:xfrm>
          <a:prstGeom prst="rect">
            <a:avLst/>
          </a:prstGeom>
          <a:noFill/>
        </p:spPr>
      </p:pic>
    </p:spTree>
    <p:extLst>
      <p:ext uri="{BB962C8B-B14F-4D97-AF65-F5344CB8AC3E}">
        <p14:creationId xmlns:p14="http://schemas.microsoft.com/office/powerpoint/2010/main" val="8727827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5E3D0-EB1B-72B5-0CDA-F8C6D907EDA2}"/>
              </a:ext>
            </a:extLst>
          </p:cNvPr>
          <p:cNvSpPr>
            <a:spLocks noGrp="1"/>
          </p:cNvSpPr>
          <p:nvPr>
            <p:ph type="title"/>
          </p:nvPr>
        </p:nvSpPr>
        <p:spPr>
          <a:xfrm>
            <a:off x="838200" y="-1325563"/>
            <a:ext cx="10515600" cy="1325563"/>
          </a:xfrm>
        </p:spPr>
        <p:txBody>
          <a:bodyPr/>
          <a:lstStyle/>
          <a:p>
            <a:r>
              <a:rPr lang="fi-FI"/>
              <a:t>Tuote palveluna 2</a:t>
            </a:r>
          </a:p>
        </p:txBody>
      </p:sp>
      <p:sp>
        <p:nvSpPr>
          <p:cNvPr id="3" name="Sisällön paikkamerkki 2">
            <a:extLst>
              <a:ext uri="{FF2B5EF4-FFF2-40B4-BE49-F238E27FC236}">
                <a16:creationId xmlns:a16="http://schemas.microsoft.com/office/drawing/2014/main" id="{32A6942A-55E8-FB76-A5AD-949370094BF3}"/>
              </a:ext>
            </a:extLst>
          </p:cNvPr>
          <p:cNvSpPr>
            <a:spLocks noGrp="1"/>
          </p:cNvSpPr>
          <p:nvPr>
            <p:ph idx="1"/>
          </p:nvPr>
        </p:nvSpPr>
        <p:spPr>
          <a:xfrm>
            <a:off x="838201" y="735496"/>
            <a:ext cx="7981950" cy="5441467"/>
          </a:xfrm>
        </p:spPr>
        <p:txBody>
          <a:bodyPr>
            <a:normAutofit/>
          </a:bodyPr>
          <a:lstStyle/>
          <a:p>
            <a:r>
              <a:rPr lang="fi-FI"/>
              <a:t>Asiakas maksaa käyttöoikeudesta tai toiminnosta tavaran sijaan</a:t>
            </a:r>
          </a:p>
          <a:p>
            <a:r>
              <a:rPr lang="fi-FI"/>
              <a:t>Tuloja palvelu- ja vuokraussopimuksista</a:t>
            </a:r>
          </a:p>
          <a:p>
            <a:r>
              <a:rPr lang="fi-FI"/>
              <a:t>Hyödyt yritykselle</a:t>
            </a:r>
          </a:p>
          <a:p>
            <a:pPr lvl="1"/>
            <a:r>
              <a:rPr lang="fi-FI"/>
              <a:t>Pitkäaikaiset asiakassuhteet</a:t>
            </a:r>
          </a:p>
          <a:p>
            <a:pPr lvl="1"/>
            <a:r>
              <a:rPr lang="fi-FI"/>
              <a:t>Parempi tuotetuntemus</a:t>
            </a:r>
          </a:p>
          <a:p>
            <a:pPr lvl="1"/>
            <a:r>
              <a:rPr lang="fi-FI"/>
              <a:t>Sama tuote myydään useaan kertaan</a:t>
            </a:r>
          </a:p>
          <a:p>
            <a:pPr lvl="1"/>
            <a:r>
              <a:rPr lang="fi-FI"/>
              <a:t>Datan käyttö</a:t>
            </a:r>
          </a:p>
          <a:p>
            <a:pPr lvl="1"/>
            <a:r>
              <a:rPr lang="fi-FI"/>
              <a:t>Tasainen tulovirta</a:t>
            </a:r>
          </a:p>
          <a:p>
            <a:pPr lvl="1"/>
            <a:r>
              <a:rPr lang="fi-FI"/>
              <a:t>Materiaalien jälkimarkkinat</a:t>
            </a:r>
          </a:p>
        </p:txBody>
      </p:sp>
      <p:pic>
        <p:nvPicPr>
          <p:cNvPr id="5" name="Kuva 4" descr="Teksti: tuote palveluna. Piirroskuva ihmisestä, joka soittaa puhelimella ja jonka kädessä on rikkinäinen tavara. Puhekuplassa työkaluja ja kysymysmerkki.">
            <a:extLst>
              <a:ext uri="{FF2B5EF4-FFF2-40B4-BE49-F238E27FC236}">
                <a16:creationId xmlns:a16="http://schemas.microsoft.com/office/drawing/2014/main" id="{E6B22981-0F5E-7059-7AB5-B977F86A74D8}"/>
              </a:ext>
            </a:extLst>
          </p:cNvPr>
          <p:cNvPicPr>
            <a:picLocks noChangeAspect="1"/>
          </p:cNvPicPr>
          <p:nvPr/>
        </p:nvPicPr>
        <p:blipFill>
          <a:blip r:embed="rId3"/>
          <a:stretch>
            <a:fillRect/>
          </a:stretch>
        </p:blipFill>
        <p:spPr>
          <a:xfrm>
            <a:off x="8955505" y="3619081"/>
            <a:ext cx="2787316" cy="2503423"/>
          </a:xfrm>
          <a:prstGeom prst="rect">
            <a:avLst/>
          </a:prstGeom>
        </p:spPr>
      </p:pic>
    </p:spTree>
    <p:extLst>
      <p:ext uri="{BB962C8B-B14F-4D97-AF65-F5344CB8AC3E}">
        <p14:creationId xmlns:p14="http://schemas.microsoft.com/office/powerpoint/2010/main" val="3591315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33EBF-F6B0-36F7-D852-4134874AACB6}"/>
              </a:ext>
            </a:extLst>
          </p:cNvPr>
          <p:cNvSpPr>
            <a:spLocks noGrp="1"/>
          </p:cNvSpPr>
          <p:nvPr>
            <p:ph type="ctrTitle"/>
          </p:nvPr>
        </p:nvSpPr>
        <p:spPr/>
        <p:txBody>
          <a:bodyPr/>
          <a:lstStyle/>
          <a:p>
            <a:r>
              <a:rPr lang="en-GB" err="1"/>
              <a:t>Maapallo</a:t>
            </a:r>
            <a:endParaRPr lang="en-GB"/>
          </a:p>
        </p:txBody>
      </p:sp>
      <p:sp>
        <p:nvSpPr>
          <p:cNvPr id="3" name="Subtitle 2">
            <a:extLst>
              <a:ext uri="{FF2B5EF4-FFF2-40B4-BE49-F238E27FC236}">
                <a16:creationId xmlns:a16="http://schemas.microsoft.com/office/drawing/2014/main" id="{E227C026-F6E2-111E-94DC-6572FE675F5E}"/>
              </a:ext>
            </a:extLst>
          </p:cNvPr>
          <p:cNvSpPr>
            <a:spLocks noGrp="1"/>
          </p:cNvSpPr>
          <p:nvPr>
            <p:ph type="subTitle" idx="1"/>
          </p:nvPr>
        </p:nvSpPr>
        <p:spPr>
          <a:xfrm>
            <a:off x="1524003" y="3925692"/>
            <a:ext cx="9144000" cy="724634"/>
          </a:xfrm>
        </p:spPr>
        <p:txBody>
          <a:bodyPr/>
          <a:lstStyle/>
          <a:p>
            <a:endParaRPr lang="en-GB"/>
          </a:p>
        </p:txBody>
      </p:sp>
      <p:sp>
        <p:nvSpPr>
          <p:cNvPr id="7" name="Rectangle 6">
            <a:extLst>
              <a:ext uri="{FF2B5EF4-FFF2-40B4-BE49-F238E27FC236}">
                <a16:creationId xmlns:a16="http://schemas.microsoft.com/office/drawing/2014/main" id="{84867CD1-BFEE-A434-FC66-E8B2F2DA8D7A}"/>
              </a:ext>
              <a:ext uri="{C183D7F6-B498-43B3-948B-1728B52AA6E4}">
                <adec:decorative xmlns:adec="http://schemas.microsoft.com/office/drawing/2017/decorative" val="1"/>
              </a:ext>
            </a:extLst>
          </p:cNvPr>
          <p:cNvSpPr/>
          <p:nvPr/>
        </p:nvSpPr>
        <p:spPr>
          <a:xfrm>
            <a:off x="0" y="0"/>
            <a:ext cx="12302836" cy="6858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8" name="Picture 4" descr="Maapallo avaruudesta kuvattuna">
            <a:extLst>
              <a:ext uri="{FF2B5EF4-FFF2-40B4-BE49-F238E27FC236}">
                <a16:creationId xmlns:a16="http://schemas.microsoft.com/office/drawing/2014/main" id="{17369197-E352-9032-2255-DB726A692F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621" y="1841054"/>
            <a:ext cx="1689410" cy="1689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40574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B93A53-A58A-2409-12BE-7EBDECDB04BE}"/>
              </a:ext>
            </a:extLst>
          </p:cNvPr>
          <p:cNvSpPr>
            <a:spLocks noGrp="1"/>
          </p:cNvSpPr>
          <p:nvPr>
            <p:ph type="title"/>
          </p:nvPr>
        </p:nvSpPr>
        <p:spPr>
          <a:xfrm>
            <a:off x="838200" y="-1369078"/>
            <a:ext cx="10515600" cy="1325563"/>
          </a:xfrm>
        </p:spPr>
        <p:txBody>
          <a:bodyPr/>
          <a:lstStyle/>
          <a:p>
            <a:r>
              <a:rPr lang="fi-FI"/>
              <a:t>Tuote palveluna 3</a:t>
            </a:r>
          </a:p>
        </p:txBody>
      </p:sp>
      <p:sp>
        <p:nvSpPr>
          <p:cNvPr id="3" name="Sisällön paikkamerkki 2">
            <a:extLst>
              <a:ext uri="{FF2B5EF4-FFF2-40B4-BE49-F238E27FC236}">
                <a16:creationId xmlns:a16="http://schemas.microsoft.com/office/drawing/2014/main" id="{32A6942A-55E8-FB76-A5AD-949370094BF3}"/>
              </a:ext>
            </a:extLst>
          </p:cNvPr>
          <p:cNvSpPr>
            <a:spLocks noGrp="1"/>
          </p:cNvSpPr>
          <p:nvPr>
            <p:ph idx="1"/>
          </p:nvPr>
        </p:nvSpPr>
        <p:spPr>
          <a:xfrm>
            <a:off x="838200" y="735496"/>
            <a:ext cx="10515600" cy="5441467"/>
          </a:xfrm>
        </p:spPr>
        <p:txBody>
          <a:bodyPr>
            <a:normAutofit/>
          </a:bodyPr>
          <a:lstStyle/>
          <a:p>
            <a:r>
              <a:rPr lang="fi-FI"/>
              <a:t>Hyödyt asiakkaalle</a:t>
            </a:r>
          </a:p>
          <a:p>
            <a:pPr lvl="1"/>
            <a:r>
              <a:rPr lang="fi-FI"/>
              <a:t>Ei tarvitse sitoa isoja pääomia</a:t>
            </a:r>
          </a:p>
          <a:p>
            <a:pPr lvl="1"/>
            <a:r>
              <a:rPr lang="fi-FI"/>
              <a:t>Suurempi valinnanmahdollisuus</a:t>
            </a:r>
          </a:p>
          <a:p>
            <a:pPr lvl="1"/>
            <a:r>
              <a:rPr lang="fi-FI"/>
              <a:t>Helppous</a:t>
            </a:r>
          </a:p>
          <a:p>
            <a:r>
              <a:rPr lang="fi-FI"/>
              <a:t>Hyödyt ympäristölle</a:t>
            </a:r>
          </a:p>
          <a:p>
            <a:pPr lvl="1"/>
            <a:r>
              <a:rPr lang="fi-FI"/>
              <a:t>Kannattaa tehdä kestävä</a:t>
            </a:r>
          </a:p>
          <a:p>
            <a:r>
              <a:rPr lang="fi-FI"/>
              <a:t>Haasteita</a:t>
            </a:r>
          </a:p>
          <a:p>
            <a:pPr lvl="1"/>
            <a:r>
              <a:rPr lang="fi-FI"/>
              <a:t>Eivät aina johda pienempään resurssien käyttöön</a:t>
            </a:r>
          </a:p>
          <a:p>
            <a:pPr lvl="1"/>
            <a:r>
              <a:rPr lang="fi-FI"/>
              <a:t>Vaatii asennemuutoksen: Haluamme omistaa!</a:t>
            </a:r>
          </a:p>
          <a:p>
            <a:pPr lvl="1"/>
            <a:r>
              <a:rPr lang="fi-FI"/>
              <a:t>Vastuukysymykset</a:t>
            </a:r>
          </a:p>
        </p:txBody>
      </p:sp>
      <p:pic>
        <p:nvPicPr>
          <p:cNvPr id="2" name="Kuva 1" descr="Teksti: tuote palveluna. Piirroskuva ihmisestä, joka soittaa puhelimella ja jonka kädessä on rikkinäinen tavara. Puhekuplassa työkaluja ja kysymysmerkki.">
            <a:extLst>
              <a:ext uri="{FF2B5EF4-FFF2-40B4-BE49-F238E27FC236}">
                <a16:creationId xmlns:a16="http://schemas.microsoft.com/office/drawing/2014/main" id="{66F4A4EB-2C37-70D0-CD35-FABA25C08935}"/>
              </a:ext>
            </a:extLst>
          </p:cNvPr>
          <p:cNvPicPr>
            <a:picLocks noChangeAspect="1"/>
          </p:cNvPicPr>
          <p:nvPr/>
        </p:nvPicPr>
        <p:blipFill>
          <a:blip r:embed="rId3"/>
          <a:stretch>
            <a:fillRect/>
          </a:stretch>
        </p:blipFill>
        <p:spPr>
          <a:xfrm>
            <a:off x="8955505" y="3619081"/>
            <a:ext cx="2787316" cy="2503423"/>
          </a:xfrm>
          <a:prstGeom prst="rect">
            <a:avLst/>
          </a:prstGeom>
        </p:spPr>
      </p:pic>
    </p:spTree>
    <p:extLst>
      <p:ext uri="{BB962C8B-B14F-4D97-AF65-F5344CB8AC3E}">
        <p14:creationId xmlns:p14="http://schemas.microsoft.com/office/powerpoint/2010/main" val="8767291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9EADD-9DF5-DD85-9DD7-CE61FDE0AFC4}"/>
              </a:ext>
            </a:extLst>
          </p:cNvPr>
          <p:cNvSpPr>
            <a:spLocks noGrp="1"/>
          </p:cNvSpPr>
          <p:nvPr>
            <p:ph type="title"/>
          </p:nvPr>
        </p:nvSpPr>
        <p:spPr>
          <a:xfrm>
            <a:off x="838199" y="-1325563"/>
            <a:ext cx="10515600" cy="1325563"/>
          </a:xfrm>
        </p:spPr>
        <p:txBody>
          <a:bodyPr/>
          <a:lstStyle/>
          <a:p>
            <a:r>
              <a:rPr lang="fi-FI"/>
              <a:t>Jakamisalustat</a:t>
            </a:r>
          </a:p>
        </p:txBody>
      </p:sp>
      <p:pic>
        <p:nvPicPr>
          <p:cNvPr id="5" name="Kuva 4" descr="Teksti: jakamisalustat. Piirroskuvassa kaksi hahmoa tietokoneiden äärellä ja keskellä hehkulamppu">
            <a:extLst>
              <a:ext uri="{FF2B5EF4-FFF2-40B4-BE49-F238E27FC236}">
                <a16:creationId xmlns:a16="http://schemas.microsoft.com/office/drawing/2014/main" id="{29A46FC1-FA12-767F-D127-9E168CAA2F97}"/>
              </a:ext>
            </a:extLst>
          </p:cNvPr>
          <p:cNvPicPr>
            <a:picLocks noChangeAspect="1"/>
          </p:cNvPicPr>
          <p:nvPr/>
        </p:nvPicPr>
        <p:blipFill>
          <a:blip r:embed="rId2"/>
          <a:srcRect/>
          <a:stretch/>
        </p:blipFill>
        <p:spPr>
          <a:xfrm>
            <a:off x="2765710" y="68263"/>
            <a:ext cx="6660579" cy="6145212"/>
          </a:xfrm>
          <a:prstGeom prst="rect">
            <a:avLst/>
          </a:prstGeom>
          <a:noFill/>
        </p:spPr>
      </p:pic>
    </p:spTree>
    <p:extLst>
      <p:ext uri="{BB962C8B-B14F-4D97-AF65-F5344CB8AC3E}">
        <p14:creationId xmlns:p14="http://schemas.microsoft.com/office/powerpoint/2010/main" val="16207116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4DE79-EED3-4C21-74ED-2B106AE1302F}"/>
              </a:ext>
            </a:extLst>
          </p:cNvPr>
          <p:cNvSpPr>
            <a:spLocks noGrp="1"/>
          </p:cNvSpPr>
          <p:nvPr>
            <p:ph type="title"/>
          </p:nvPr>
        </p:nvSpPr>
        <p:spPr>
          <a:xfrm>
            <a:off x="838200" y="-1325563"/>
            <a:ext cx="10515600" cy="1325563"/>
          </a:xfrm>
        </p:spPr>
        <p:txBody>
          <a:bodyPr/>
          <a:lstStyle/>
          <a:p>
            <a:r>
              <a:rPr lang="fi-FI"/>
              <a:t>Jakamisalustat 2</a:t>
            </a:r>
          </a:p>
        </p:txBody>
      </p:sp>
      <p:sp>
        <p:nvSpPr>
          <p:cNvPr id="3" name="Tekstin paikkamerkki 2">
            <a:extLst>
              <a:ext uri="{FF2B5EF4-FFF2-40B4-BE49-F238E27FC236}">
                <a16:creationId xmlns:a16="http://schemas.microsoft.com/office/drawing/2014/main" id="{B6E1FC99-7D5E-33E6-8F99-E17E2E4FC803}"/>
              </a:ext>
            </a:extLst>
          </p:cNvPr>
          <p:cNvSpPr>
            <a:spLocks noGrp="1"/>
          </p:cNvSpPr>
          <p:nvPr>
            <p:ph type="body" sz="quarter" idx="10"/>
          </p:nvPr>
        </p:nvSpPr>
        <p:spPr>
          <a:xfrm>
            <a:off x="838199" y="745958"/>
            <a:ext cx="7620001" cy="5402430"/>
          </a:xfrm>
        </p:spPr>
        <p:txBody>
          <a:bodyPr>
            <a:normAutofit/>
          </a:bodyPr>
          <a:lstStyle/>
          <a:p>
            <a:pPr marL="457200" indent="-457200">
              <a:buFont typeface="Arial" panose="020B0604020202020204" pitchFamily="34" charset="0"/>
              <a:buChar char="•"/>
            </a:pPr>
            <a:r>
              <a:rPr lang="fi-FI"/>
              <a:t>Digitaalisia palveluita tavaran käyttöasteen kasvattamiseen</a:t>
            </a:r>
          </a:p>
          <a:p>
            <a:pPr marL="457200" indent="-457200">
              <a:buFont typeface="Arial" panose="020B0604020202020204" pitchFamily="34" charset="0"/>
              <a:buChar char="•"/>
            </a:pPr>
            <a:r>
              <a:rPr lang="fi-FI"/>
              <a:t>Voi olla vuokraamista, myymistä, yhteiskäyttöä</a:t>
            </a:r>
          </a:p>
          <a:p>
            <a:pPr marL="457200" indent="-457200">
              <a:buFont typeface="Arial" panose="020B0604020202020204" pitchFamily="34" charset="0"/>
              <a:buChar char="•"/>
            </a:pPr>
            <a:r>
              <a:rPr lang="fi-FI"/>
              <a:t>Lisämyynti</a:t>
            </a:r>
          </a:p>
          <a:p>
            <a:pPr marL="457200" indent="-457200">
              <a:buFont typeface="Arial" panose="020B0604020202020204" pitchFamily="34" charset="0"/>
              <a:buChar char="•"/>
            </a:pPr>
            <a:r>
              <a:rPr lang="fi-FI"/>
              <a:t>Passiivista tuloa omistamistaan tavaroista</a:t>
            </a:r>
          </a:p>
          <a:p>
            <a:pPr marL="457200" indent="-457200">
              <a:buFont typeface="Arial" panose="020B0604020202020204" pitchFamily="34" charset="0"/>
              <a:buChar char="•"/>
            </a:pPr>
            <a:r>
              <a:rPr lang="fi-FI"/>
              <a:t>Mahdollisuus hankkia tavara, jonka omistamiseen ei ole varaa</a:t>
            </a:r>
          </a:p>
          <a:p>
            <a:pPr marL="457200" indent="-457200">
              <a:buFont typeface="Arial" panose="020B0604020202020204" pitchFamily="34" charset="0"/>
              <a:buChar char="•"/>
            </a:pPr>
            <a:r>
              <a:rPr lang="fi-FI"/>
              <a:t>Vertaisvuokrauksen pelisäännöt</a:t>
            </a:r>
          </a:p>
        </p:txBody>
      </p:sp>
      <p:pic>
        <p:nvPicPr>
          <p:cNvPr id="4" name="Kuva 3" descr="Teksti: jakamisalustat. Piirroskuvassa kaksi hahmoa tietokoneiden äärellä ja keskellä hehkulamppu">
            <a:extLst>
              <a:ext uri="{FF2B5EF4-FFF2-40B4-BE49-F238E27FC236}">
                <a16:creationId xmlns:a16="http://schemas.microsoft.com/office/drawing/2014/main" id="{4A386965-87D5-BE0E-A2EA-257444197966}"/>
              </a:ext>
            </a:extLst>
          </p:cNvPr>
          <p:cNvPicPr>
            <a:picLocks noChangeAspect="1"/>
          </p:cNvPicPr>
          <p:nvPr/>
        </p:nvPicPr>
        <p:blipFill>
          <a:blip r:embed="rId2"/>
          <a:stretch>
            <a:fillRect/>
          </a:stretch>
        </p:blipFill>
        <p:spPr>
          <a:xfrm>
            <a:off x="8886825" y="3471950"/>
            <a:ext cx="2900897" cy="2676438"/>
          </a:xfrm>
          <a:prstGeom prst="rect">
            <a:avLst/>
          </a:prstGeom>
        </p:spPr>
      </p:pic>
    </p:spTree>
    <p:extLst>
      <p:ext uri="{BB962C8B-B14F-4D97-AF65-F5344CB8AC3E}">
        <p14:creationId xmlns:p14="http://schemas.microsoft.com/office/powerpoint/2010/main" val="13751705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8C48C-28A4-A3DB-B3EE-4DDAED4648A8}"/>
              </a:ext>
            </a:extLst>
          </p:cNvPr>
          <p:cNvSpPr>
            <a:spLocks noGrp="1"/>
          </p:cNvSpPr>
          <p:nvPr>
            <p:ph type="title"/>
          </p:nvPr>
        </p:nvSpPr>
        <p:spPr>
          <a:xfrm>
            <a:off x="838199" y="-1325563"/>
            <a:ext cx="10515600" cy="1325563"/>
          </a:xfrm>
        </p:spPr>
        <p:txBody>
          <a:bodyPr/>
          <a:lstStyle/>
          <a:p>
            <a:r>
              <a:rPr lang="fi-FI"/>
              <a:t>Kiertävät ja uusiutuvat raaka-aineet</a:t>
            </a:r>
          </a:p>
        </p:txBody>
      </p:sp>
      <p:pic>
        <p:nvPicPr>
          <p:cNvPr id="5" name="Kuva 4" descr="Kiertävät ja uusiutuvat raaka-aineet. Piirroskuvassa laatikossa singahtelee esineitä.">
            <a:extLst>
              <a:ext uri="{FF2B5EF4-FFF2-40B4-BE49-F238E27FC236}">
                <a16:creationId xmlns:a16="http://schemas.microsoft.com/office/drawing/2014/main" id="{29A46FC1-FA12-767F-D127-9E168CAA2F97}"/>
              </a:ext>
            </a:extLst>
          </p:cNvPr>
          <p:cNvPicPr>
            <a:picLocks noChangeAspect="1"/>
          </p:cNvPicPr>
          <p:nvPr/>
        </p:nvPicPr>
        <p:blipFill>
          <a:blip r:embed="rId2"/>
          <a:srcRect/>
          <a:stretch/>
        </p:blipFill>
        <p:spPr>
          <a:xfrm>
            <a:off x="2765710" y="122706"/>
            <a:ext cx="6660579" cy="6036325"/>
          </a:xfrm>
          <a:prstGeom prst="rect">
            <a:avLst/>
          </a:prstGeom>
          <a:noFill/>
        </p:spPr>
      </p:pic>
    </p:spTree>
    <p:extLst>
      <p:ext uri="{BB962C8B-B14F-4D97-AF65-F5344CB8AC3E}">
        <p14:creationId xmlns:p14="http://schemas.microsoft.com/office/powerpoint/2010/main" val="814421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7170-FFE5-083D-410E-574FC2646B12}"/>
              </a:ext>
            </a:extLst>
          </p:cNvPr>
          <p:cNvSpPr>
            <a:spLocks noGrp="1"/>
          </p:cNvSpPr>
          <p:nvPr>
            <p:ph type="title"/>
          </p:nvPr>
        </p:nvSpPr>
        <p:spPr>
          <a:xfrm>
            <a:off x="838200" y="-1325563"/>
            <a:ext cx="10515600" cy="1325563"/>
          </a:xfrm>
        </p:spPr>
        <p:txBody>
          <a:bodyPr/>
          <a:lstStyle/>
          <a:p>
            <a:r>
              <a:rPr lang="fi-FI" sz="4400" b="1" kern="1200">
                <a:solidFill>
                  <a:srgbClr val="262728"/>
                </a:solidFill>
                <a:effectLst/>
                <a:latin typeface="Calibri" panose="020F0502020204030204" pitchFamily="34" charset="0"/>
                <a:ea typeface="+mj-ea"/>
                <a:cs typeface="+mj-cs"/>
              </a:rPr>
              <a:t>Kiertävät ja uusiutuvat raaka-aineet 2</a:t>
            </a:r>
            <a:endParaRPr lang="fi-FI"/>
          </a:p>
        </p:txBody>
      </p:sp>
      <p:sp>
        <p:nvSpPr>
          <p:cNvPr id="3" name="Sisällön paikkamerkki 2">
            <a:extLst>
              <a:ext uri="{FF2B5EF4-FFF2-40B4-BE49-F238E27FC236}">
                <a16:creationId xmlns:a16="http://schemas.microsoft.com/office/drawing/2014/main" id="{32A6942A-55E8-FB76-A5AD-949370094BF3}"/>
              </a:ext>
            </a:extLst>
          </p:cNvPr>
          <p:cNvSpPr>
            <a:spLocks noGrp="1"/>
          </p:cNvSpPr>
          <p:nvPr>
            <p:ph idx="1"/>
          </p:nvPr>
        </p:nvSpPr>
        <p:spPr>
          <a:xfrm>
            <a:off x="838200" y="735496"/>
            <a:ext cx="7000875" cy="5441467"/>
          </a:xfrm>
        </p:spPr>
        <p:txBody>
          <a:bodyPr>
            <a:normAutofit/>
          </a:bodyPr>
          <a:lstStyle/>
          <a:p>
            <a:r>
              <a:rPr lang="fi-FI"/>
              <a:t>Kestävät raaka-aineet</a:t>
            </a:r>
          </a:p>
          <a:p>
            <a:pPr lvl="1"/>
            <a:r>
              <a:rPr lang="fi-FI"/>
              <a:t>Kierrätetyt ja biopohjaiset</a:t>
            </a:r>
          </a:p>
          <a:p>
            <a:pPr lvl="1"/>
            <a:r>
              <a:rPr lang="fi-FI"/>
              <a:t>Huomioi koko elinkaaren</a:t>
            </a:r>
          </a:p>
          <a:p>
            <a:r>
              <a:rPr lang="fi-FI"/>
              <a:t>Tuotteet ja komponentit korjattavia ja kierrätettäviä</a:t>
            </a:r>
          </a:p>
          <a:p>
            <a:pPr lvl="1"/>
            <a:r>
              <a:rPr lang="fi-FI"/>
              <a:t>Modulaarisuus</a:t>
            </a:r>
          </a:p>
          <a:p>
            <a:r>
              <a:rPr lang="fi-FI"/>
              <a:t>Uusiutuva energia ja energiansäästö</a:t>
            </a:r>
          </a:p>
        </p:txBody>
      </p:sp>
      <p:pic>
        <p:nvPicPr>
          <p:cNvPr id="4" name="Kuva 3" descr="Kiertävät ja uusiutuvat raaka-aineet. Piirroskuvassa laatikossa singahtelee esineitä.">
            <a:extLst>
              <a:ext uri="{FF2B5EF4-FFF2-40B4-BE49-F238E27FC236}">
                <a16:creationId xmlns:a16="http://schemas.microsoft.com/office/drawing/2014/main" id="{619FB376-EF8C-AC6B-3BD4-B2282BB8981C}"/>
              </a:ext>
            </a:extLst>
          </p:cNvPr>
          <p:cNvPicPr>
            <a:picLocks noChangeAspect="1"/>
          </p:cNvPicPr>
          <p:nvPr/>
        </p:nvPicPr>
        <p:blipFill>
          <a:blip r:embed="rId3"/>
          <a:stretch>
            <a:fillRect/>
          </a:stretch>
        </p:blipFill>
        <p:spPr>
          <a:xfrm>
            <a:off x="7992573" y="2704936"/>
            <a:ext cx="3642367" cy="3300991"/>
          </a:xfrm>
          <a:prstGeom prst="rect">
            <a:avLst/>
          </a:prstGeom>
        </p:spPr>
      </p:pic>
    </p:spTree>
    <p:extLst>
      <p:ext uri="{BB962C8B-B14F-4D97-AF65-F5344CB8AC3E}">
        <p14:creationId xmlns:p14="http://schemas.microsoft.com/office/powerpoint/2010/main" val="37761980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3DF20-9656-AEA6-547F-AF283770FA31}"/>
              </a:ext>
            </a:extLst>
          </p:cNvPr>
          <p:cNvSpPr>
            <a:spLocks noGrp="1"/>
          </p:cNvSpPr>
          <p:nvPr>
            <p:ph type="title"/>
          </p:nvPr>
        </p:nvSpPr>
        <p:spPr>
          <a:xfrm>
            <a:off x="838199" y="-1499534"/>
            <a:ext cx="10515600" cy="1325563"/>
          </a:xfrm>
        </p:spPr>
        <p:txBody>
          <a:bodyPr/>
          <a:lstStyle/>
          <a:p>
            <a:r>
              <a:rPr lang="fi-FI"/>
              <a:t>Resurssien talteenotto ja kierrätys</a:t>
            </a:r>
          </a:p>
        </p:txBody>
      </p:sp>
      <p:pic>
        <p:nvPicPr>
          <p:cNvPr id="5" name="Kuva 4" descr="Teksti: resurssien talteenotto ja kierrätys. Piirroskuvassa tehtaasta tulee putki laatikkoon, jossa lämmityksen symboli">
            <a:extLst>
              <a:ext uri="{FF2B5EF4-FFF2-40B4-BE49-F238E27FC236}">
                <a16:creationId xmlns:a16="http://schemas.microsoft.com/office/drawing/2014/main" id="{29A46FC1-FA12-767F-D127-9E168CAA2F97}"/>
              </a:ext>
            </a:extLst>
          </p:cNvPr>
          <p:cNvPicPr>
            <a:picLocks noChangeAspect="1"/>
          </p:cNvPicPr>
          <p:nvPr/>
        </p:nvPicPr>
        <p:blipFill>
          <a:blip r:embed="rId2"/>
          <a:srcRect/>
          <a:stretch/>
        </p:blipFill>
        <p:spPr>
          <a:xfrm>
            <a:off x="2765710" y="149489"/>
            <a:ext cx="6660579" cy="5982758"/>
          </a:xfrm>
          <a:prstGeom prst="rect">
            <a:avLst/>
          </a:prstGeom>
          <a:noFill/>
        </p:spPr>
      </p:pic>
    </p:spTree>
    <p:extLst>
      <p:ext uri="{BB962C8B-B14F-4D97-AF65-F5344CB8AC3E}">
        <p14:creationId xmlns:p14="http://schemas.microsoft.com/office/powerpoint/2010/main" val="40008189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A3933-EEF9-9EB8-DF52-11A3D938F118}"/>
              </a:ext>
            </a:extLst>
          </p:cNvPr>
          <p:cNvSpPr>
            <a:spLocks noGrp="1"/>
          </p:cNvSpPr>
          <p:nvPr>
            <p:ph type="title"/>
          </p:nvPr>
        </p:nvSpPr>
        <p:spPr>
          <a:xfrm>
            <a:off x="842446" y="-1325563"/>
            <a:ext cx="10515600" cy="1325563"/>
          </a:xfrm>
        </p:spPr>
        <p:txBody>
          <a:bodyPr/>
          <a:lstStyle/>
          <a:p>
            <a:r>
              <a:rPr lang="fi-FI" sz="4400" b="1" kern="1200">
                <a:solidFill>
                  <a:srgbClr val="262728"/>
                </a:solidFill>
                <a:effectLst/>
                <a:latin typeface="Calibri" panose="020F0502020204030204" pitchFamily="34" charset="0"/>
                <a:ea typeface="+mj-ea"/>
                <a:cs typeface="+mj-cs"/>
              </a:rPr>
              <a:t>Resurssien talteenotto ja kierrätys 2</a:t>
            </a:r>
            <a:endParaRPr lang="fi-FI"/>
          </a:p>
        </p:txBody>
      </p:sp>
      <p:sp>
        <p:nvSpPr>
          <p:cNvPr id="3" name="Sisällön paikkamerkki 2">
            <a:extLst>
              <a:ext uri="{FF2B5EF4-FFF2-40B4-BE49-F238E27FC236}">
                <a16:creationId xmlns:a16="http://schemas.microsoft.com/office/drawing/2014/main" id="{32A6942A-55E8-FB76-A5AD-949370094BF3}"/>
              </a:ext>
            </a:extLst>
          </p:cNvPr>
          <p:cNvSpPr>
            <a:spLocks noGrp="1"/>
          </p:cNvSpPr>
          <p:nvPr>
            <p:ph idx="1"/>
          </p:nvPr>
        </p:nvSpPr>
        <p:spPr>
          <a:xfrm>
            <a:off x="838200" y="735496"/>
            <a:ext cx="8041105" cy="5441467"/>
          </a:xfrm>
        </p:spPr>
        <p:txBody>
          <a:bodyPr>
            <a:normAutofit/>
          </a:bodyPr>
          <a:lstStyle/>
          <a:p>
            <a:r>
              <a:rPr lang="fi-FI"/>
              <a:t>Perinteinen kierrätys</a:t>
            </a:r>
          </a:p>
          <a:p>
            <a:r>
              <a:rPr lang="fi-FI"/>
              <a:t>Sivuvirtojen hyödyntäminen</a:t>
            </a:r>
          </a:p>
          <a:p>
            <a:pPr lvl="1"/>
            <a:r>
              <a:rPr lang="fi-FI"/>
              <a:t>Joko yrityksen omia tai toisten</a:t>
            </a:r>
          </a:p>
          <a:p>
            <a:r>
              <a:rPr lang="fi-FI"/>
              <a:t>Materiaalin laatu usein heikkenee kierrätyksessä</a:t>
            </a:r>
          </a:p>
          <a:p>
            <a:pPr lvl="1"/>
            <a:r>
              <a:rPr lang="fi-FI" err="1"/>
              <a:t>Upcycling</a:t>
            </a:r>
            <a:endParaRPr lang="fi-FI"/>
          </a:p>
          <a:p>
            <a:r>
              <a:rPr lang="fi-FI"/>
              <a:t>Omien tuotteiden raaka-aineiden takaisinsaaminen</a:t>
            </a:r>
          </a:p>
          <a:p>
            <a:pPr lvl="1"/>
            <a:r>
              <a:rPr lang="fi-FI"/>
              <a:t>Esimerkiksi paristot</a:t>
            </a:r>
          </a:p>
        </p:txBody>
      </p:sp>
      <p:pic>
        <p:nvPicPr>
          <p:cNvPr id="4" name="Kuva 3" descr="Teksti: resurssien talteenotto ja kierrätys. Piirroskuvassa tehtaasta tulee putki laatikkoon, jossa lämmityksen symboli">
            <a:extLst>
              <a:ext uri="{FF2B5EF4-FFF2-40B4-BE49-F238E27FC236}">
                <a16:creationId xmlns:a16="http://schemas.microsoft.com/office/drawing/2014/main" id="{E128B1F1-D7BA-E3CC-EF47-04F7C052AE1F}"/>
              </a:ext>
            </a:extLst>
          </p:cNvPr>
          <p:cNvPicPr>
            <a:picLocks noChangeAspect="1"/>
          </p:cNvPicPr>
          <p:nvPr/>
        </p:nvPicPr>
        <p:blipFill>
          <a:blip r:embed="rId3"/>
          <a:stretch>
            <a:fillRect/>
          </a:stretch>
        </p:blipFill>
        <p:spPr>
          <a:xfrm>
            <a:off x="8302507" y="2867233"/>
            <a:ext cx="3624079" cy="3255271"/>
          </a:xfrm>
          <a:prstGeom prst="rect">
            <a:avLst/>
          </a:prstGeom>
        </p:spPr>
      </p:pic>
    </p:spTree>
    <p:extLst>
      <p:ext uri="{BB962C8B-B14F-4D97-AF65-F5344CB8AC3E}">
        <p14:creationId xmlns:p14="http://schemas.microsoft.com/office/powerpoint/2010/main" val="6517590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8AB53-64E3-E02F-7145-BE939C56E1E9}"/>
              </a:ext>
            </a:extLst>
          </p:cNvPr>
          <p:cNvSpPr>
            <a:spLocks noGrp="1"/>
          </p:cNvSpPr>
          <p:nvPr>
            <p:ph type="title" idx="4294967295"/>
          </p:nvPr>
        </p:nvSpPr>
        <p:spPr>
          <a:xfrm>
            <a:off x="838199" y="-1484865"/>
            <a:ext cx="10515600" cy="1325563"/>
          </a:xfrm>
        </p:spPr>
        <p:txBody>
          <a:bodyPr/>
          <a:lstStyle/>
          <a:p>
            <a:r>
              <a:rPr lang="fi-FI"/>
              <a:t>Muista suunnittelu!</a:t>
            </a:r>
          </a:p>
        </p:txBody>
      </p:sp>
      <p:pic>
        <p:nvPicPr>
          <p:cNvPr id="20" name="Kuva 19" descr="Teksti: elinkaaren pidentäminen. Piirroskuvassa ihminen pitelee paitaa, jossa tägejä 5v, 10v ja 15v, joista viimeisin korostettu.">
            <a:extLst>
              <a:ext uri="{FF2B5EF4-FFF2-40B4-BE49-F238E27FC236}">
                <a16:creationId xmlns:a16="http://schemas.microsoft.com/office/drawing/2014/main" id="{994E5A25-A915-17B6-E580-9D7371422DA6}"/>
              </a:ext>
            </a:extLst>
          </p:cNvPr>
          <p:cNvPicPr>
            <a:picLocks noChangeAspect="1"/>
          </p:cNvPicPr>
          <p:nvPr/>
        </p:nvPicPr>
        <p:blipFill>
          <a:blip r:embed="rId3"/>
          <a:stretch>
            <a:fillRect/>
          </a:stretch>
        </p:blipFill>
        <p:spPr>
          <a:xfrm>
            <a:off x="1327866" y="3606006"/>
            <a:ext cx="2034782" cy="1800000"/>
          </a:xfrm>
          <a:prstGeom prst="rect">
            <a:avLst/>
          </a:prstGeom>
        </p:spPr>
      </p:pic>
      <p:pic>
        <p:nvPicPr>
          <p:cNvPr id="22" name="Kuva 21" descr="Teksti: tuote palveluna. Piirroskuva ihmisestä, joka soittaa puhelimella ja jonka kädessä on rikkinäinen tavara. Puhekuplassa työkaluja ja kysymysmerkki.">
            <a:extLst>
              <a:ext uri="{FF2B5EF4-FFF2-40B4-BE49-F238E27FC236}">
                <a16:creationId xmlns:a16="http://schemas.microsoft.com/office/drawing/2014/main" id="{EFA6EFE8-F073-5BAD-C7E8-933F8B1BA96F}"/>
              </a:ext>
            </a:extLst>
          </p:cNvPr>
          <p:cNvPicPr>
            <a:picLocks noChangeAspect="1"/>
          </p:cNvPicPr>
          <p:nvPr/>
        </p:nvPicPr>
        <p:blipFill>
          <a:blip r:embed="rId4"/>
          <a:stretch>
            <a:fillRect/>
          </a:stretch>
        </p:blipFill>
        <p:spPr>
          <a:xfrm>
            <a:off x="1755400" y="994736"/>
            <a:ext cx="2004123" cy="1800000"/>
          </a:xfrm>
          <a:prstGeom prst="rect">
            <a:avLst/>
          </a:prstGeom>
        </p:spPr>
      </p:pic>
      <p:pic>
        <p:nvPicPr>
          <p:cNvPr id="24" name="Kuva 23" descr="Teksti: jakamisalustat. Piirroskuvassa kaksi hahmoa tietokoneiden äärellä ja keskellä hehkulamppu">
            <a:extLst>
              <a:ext uri="{FF2B5EF4-FFF2-40B4-BE49-F238E27FC236}">
                <a16:creationId xmlns:a16="http://schemas.microsoft.com/office/drawing/2014/main" id="{06129262-4ACC-63E3-4E6A-BF8968FF426E}"/>
              </a:ext>
            </a:extLst>
          </p:cNvPr>
          <p:cNvPicPr>
            <a:picLocks noChangeAspect="1"/>
          </p:cNvPicPr>
          <p:nvPr/>
        </p:nvPicPr>
        <p:blipFill>
          <a:blip r:embed="rId5"/>
          <a:stretch>
            <a:fillRect/>
          </a:stretch>
        </p:blipFill>
        <p:spPr>
          <a:xfrm>
            <a:off x="5120521" y="551995"/>
            <a:ext cx="1950957" cy="1800000"/>
          </a:xfrm>
          <a:prstGeom prst="rect">
            <a:avLst/>
          </a:prstGeom>
        </p:spPr>
      </p:pic>
      <p:pic>
        <p:nvPicPr>
          <p:cNvPr id="26" name="Kuva 25" descr="Kiertävät ja uusiutuvat raaka-aineet. Piirroskuvassa laatikossa singahtelee esineitä.">
            <a:extLst>
              <a:ext uri="{FF2B5EF4-FFF2-40B4-BE49-F238E27FC236}">
                <a16:creationId xmlns:a16="http://schemas.microsoft.com/office/drawing/2014/main" id="{FED205DF-80BA-6B5D-6DC6-EF5B3F2E73D4}"/>
              </a:ext>
            </a:extLst>
          </p:cNvPr>
          <p:cNvPicPr>
            <a:picLocks noChangeAspect="1"/>
          </p:cNvPicPr>
          <p:nvPr/>
        </p:nvPicPr>
        <p:blipFill>
          <a:blip r:embed="rId6"/>
          <a:stretch>
            <a:fillRect/>
          </a:stretch>
        </p:blipFill>
        <p:spPr>
          <a:xfrm>
            <a:off x="8432476" y="1308876"/>
            <a:ext cx="1986149" cy="1800000"/>
          </a:xfrm>
          <a:prstGeom prst="rect">
            <a:avLst/>
          </a:prstGeom>
        </p:spPr>
      </p:pic>
      <p:pic>
        <p:nvPicPr>
          <p:cNvPr id="28" name="Kuva 27" descr="Teksti: resurssien talteenotto ja kierrätys. Piirroskuvassa tehtaasta tulee putki laatikkoon, jossa lämmityksen symboli">
            <a:extLst>
              <a:ext uri="{FF2B5EF4-FFF2-40B4-BE49-F238E27FC236}">
                <a16:creationId xmlns:a16="http://schemas.microsoft.com/office/drawing/2014/main" id="{12F3EC60-91F0-285A-2766-74A67509FB7D}"/>
              </a:ext>
            </a:extLst>
          </p:cNvPr>
          <p:cNvPicPr>
            <a:picLocks noChangeAspect="1"/>
          </p:cNvPicPr>
          <p:nvPr/>
        </p:nvPicPr>
        <p:blipFill>
          <a:blip r:embed="rId7"/>
          <a:stretch>
            <a:fillRect/>
          </a:stretch>
        </p:blipFill>
        <p:spPr>
          <a:xfrm>
            <a:off x="9058778" y="4091389"/>
            <a:ext cx="2003932" cy="1800000"/>
          </a:xfrm>
          <a:prstGeom prst="rect">
            <a:avLst/>
          </a:prstGeom>
        </p:spPr>
      </p:pic>
      <p:pic>
        <p:nvPicPr>
          <p:cNvPr id="30" name="Kuva 29" descr="Teksti: Muista suunnittelu! Piirros kuva tietokonetta käyttävästä ihmisestä. Kuvaruudulla tekninen suunnitelma.">
            <a:extLst>
              <a:ext uri="{FF2B5EF4-FFF2-40B4-BE49-F238E27FC236}">
                <a16:creationId xmlns:a16="http://schemas.microsoft.com/office/drawing/2014/main" id="{F2576A9B-CD72-3A64-FC00-7FC6A727B1BA}"/>
              </a:ext>
            </a:extLst>
          </p:cNvPr>
          <p:cNvPicPr>
            <a:picLocks noChangeAspect="1"/>
          </p:cNvPicPr>
          <p:nvPr/>
        </p:nvPicPr>
        <p:blipFill>
          <a:blip r:embed="rId8"/>
          <a:stretch>
            <a:fillRect/>
          </a:stretch>
        </p:blipFill>
        <p:spPr>
          <a:xfrm>
            <a:off x="3906982" y="2794736"/>
            <a:ext cx="4172247" cy="3791062"/>
          </a:xfrm>
          <a:prstGeom prst="rect">
            <a:avLst/>
          </a:prstGeom>
        </p:spPr>
      </p:pic>
    </p:spTree>
    <p:extLst>
      <p:ext uri="{BB962C8B-B14F-4D97-AF65-F5344CB8AC3E}">
        <p14:creationId xmlns:p14="http://schemas.microsoft.com/office/powerpoint/2010/main" val="20516131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0A18E-DF8A-4371-BE13-C115654F4C3F}"/>
              </a:ext>
            </a:extLst>
          </p:cNvPr>
          <p:cNvSpPr>
            <a:spLocks noGrp="1"/>
          </p:cNvSpPr>
          <p:nvPr>
            <p:ph type="title"/>
          </p:nvPr>
        </p:nvSpPr>
        <p:spPr/>
        <p:txBody>
          <a:bodyPr/>
          <a:lstStyle/>
          <a:p>
            <a:r>
              <a:rPr lang="fi-FI"/>
              <a:t>Lähteet ja lisälukemista</a:t>
            </a:r>
          </a:p>
        </p:txBody>
      </p:sp>
      <p:sp>
        <p:nvSpPr>
          <p:cNvPr id="3" name="Text Placeholder 2">
            <a:extLst>
              <a:ext uri="{FF2B5EF4-FFF2-40B4-BE49-F238E27FC236}">
                <a16:creationId xmlns:a16="http://schemas.microsoft.com/office/drawing/2014/main" id="{25DB365E-FDD4-4C29-B09C-90F833C59432}"/>
              </a:ext>
            </a:extLst>
          </p:cNvPr>
          <p:cNvSpPr>
            <a:spLocks noGrp="1"/>
          </p:cNvSpPr>
          <p:nvPr>
            <p:ph type="body" sz="quarter" idx="10"/>
          </p:nvPr>
        </p:nvSpPr>
        <p:spPr/>
        <p:txBody>
          <a:bodyPr/>
          <a:lstStyle/>
          <a:p>
            <a:r>
              <a:rPr lang="fi-FI" sz="3200"/>
              <a:t>Sitra: </a:t>
            </a:r>
            <a:r>
              <a:rPr lang="fi-FI" sz="3200">
                <a:hlinkClick r:id="rId2"/>
              </a:rPr>
              <a:t>https://www.sitra.fi/aiheet/kiertotalous/</a:t>
            </a:r>
            <a:endParaRPr lang="fi-FI" sz="3200"/>
          </a:p>
          <a:p>
            <a:r>
              <a:rPr lang="fi-FI" sz="3200"/>
              <a:t>Sitra: </a:t>
            </a:r>
            <a:r>
              <a:rPr lang="fi-FI" sz="3200">
                <a:hlinkClick r:id="rId3"/>
              </a:rPr>
              <a:t>Kiertotalouden kiinnostavimmat</a:t>
            </a:r>
            <a:endParaRPr lang="fi-FI" sz="3200"/>
          </a:p>
          <a:p>
            <a:r>
              <a:rPr lang="fi-FI" sz="3200"/>
              <a:t>Sitra: </a:t>
            </a:r>
            <a:r>
              <a:rPr lang="fi-FI" sz="3200">
                <a:hlinkClick r:id="rId4"/>
              </a:rPr>
              <a:t>Kestävää kasvua kiertotalouden liiketoimintamalleista</a:t>
            </a:r>
            <a:endParaRPr lang="fi-FI" sz="3200"/>
          </a:p>
        </p:txBody>
      </p:sp>
    </p:spTree>
    <p:extLst>
      <p:ext uri="{BB962C8B-B14F-4D97-AF65-F5344CB8AC3E}">
        <p14:creationId xmlns:p14="http://schemas.microsoft.com/office/powerpoint/2010/main" val="710484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p:txBody>
          <a:bodyPr/>
          <a:lstStyle/>
          <a:p>
            <a:r>
              <a:rPr lang="fi-FI"/>
              <a:t>Kiertotalous vaatii systeemisen muutoksen</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p:txBody>
          <a:bodyPr>
            <a:normAutofit/>
          </a:bodyPr>
          <a:lstStyle/>
          <a:p>
            <a:r>
              <a:rPr lang="fi-FI"/>
              <a:t>Päivi Kosunen</a:t>
            </a:r>
          </a:p>
        </p:txBody>
      </p:sp>
    </p:spTree>
    <p:extLst>
      <p:ext uri="{BB962C8B-B14F-4D97-AF65-F5344CB8AC3E}">
        <p14:creationId xmlns:p14="http://schemas.microsoft.com/office/powerpoint/2010/main" val="1215945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87D311-966F-565D-0467-9FE41329E22B}"/>
              </a:ext>
            </a:extLst>
          </p:cNvPr>
          <p:cNvSpPr>
            <a:spLocks noGrp="1"/>
          </p:cNvSpPr>
          <p:nvPr>
            <p:ph type="title"/>
          </p:nvPr>
        </p:nvSpPr>
        <p:spPr>
          <a:xfrm>
            <a:off x="838200" y="-1349061"/>
            <a:ext cx="10515600" cy="1325563"/>
          </a:xfrm>
        </p:spPr>
        <p:txBody>
          <a:bodyPr/>
          <a:lstStyle/>
          <a:p>
            <a:r>
              <a:rPr lang="fi-FI"/>
              <a:t>Ilmakehän hiilidioksidipitoisuus</a:t>
            </a:r>
          </a:p>
        </p:txBody>
      </p:sp>
      <p:grpSp>
        <p:nvGrpSpPr>
          <p:cNvPr id="24" name="Group 23" descr="Kuvio, joka osoittaa CO2 konsentraation muutoksen viimeisen 800 000 vuoden ajalta. Kuviossa jyrkkä nousu vuodesta ja merkitty vuodet 1920, 1970 ja 2022. Kuviossa logo Our World in Data.">
            <a:extLst>
              <a:ext uri="{FF2B5EF4-FFF2-40B4-BE49-F238E27FC236}">
                <a16:creationId xmlns:a16="http://schemas.microsoft.com/office/drawing/2014/main" id="{5A30D7A9-25CD-17A2-B2BB-9BC4948662B5}"/>
              </a:ext>
            </a:extLst>
          </p:cNvPr>
          <p:cNvGrpSpPr/>
          <p:nvPr/>
        </p:nvGrpSpPr>
        <p:grpSpPr>
          <a:xfrm>
            <a:off x="1688805" y="228600"/>
            <a:ext cx="8952525" cy="5985544"/>
            <a:chOff x="1688805" y="0"/>
            <a:chExt cx="9123916" cy="6214144"/>
          </a:xfrm>
        </p:grpSpPr>
        <p:pic>
          <p:nvPicPr>
            <p:cNvPr id="6" name="Picture 5" descr="Ilmakehän hiilidioksidipitoisuus on vaihdellut noin 180 ja 280 miljoonasosan välillä viimeiset 800.000 vuotta, kunne käänty rajuun kasvuun sta vuotta sitten, ollen nykyään noin 415 miljoonasosaa.">
              <a:extLst>
                <a:ext uri="{FF2B5EF4-FFF2-40B4-BE49-F238E27FC236}">
                  <a16:creationId xmlns:a16="http://schemas.microsoft.com/office/drawing/2014/main" id="{820147FB-D327-AF84-45C8-E2E667C4DF72}"/>
                </a:ext>
              </a:extLst>
            </p:cNvPr>
            <p:cNvPicPr>
              <a:picLocks noChangeAspect="1"/>
            </p:cNvPicPr>
            <p:nvPr/>
          </p:nvPicPr>
          <p:blipFill>
            <a:blip r:embed="rId3"/>
            <a:stretch>
              <a:fillRect/>
            </a:stretch>
          </p:blipFill>
          <p:spPr>
            <a:xfrm>
              <a:off x="1688805" y="0"/>
              <a:ext cx="8814389" cy="6214144"/>
            </a:xfrm>
            <a:prstGeom prst="rect">
              <a:avLst/>
            </a:prstGeom>
          </p:spPr>
        </p:pic>
        <p:sp>
          <p:nvSpPr>
            <p:cNvPr id="2" name="TextBox 1">
              <a:extLst>
                <a:ext uri="{FF2B5EF4-FFF2-40B4-BE49-F238E27FC236}">
                  <a16:creationId xmlns:a16="http://schemas.microsoft.com/office/drawing/2014/main" id="{3257794F-40C9-2D35-7A5C-F06760418D89}"/>
                </a:ext>
              </a:extLst>
            </p:cNvPr>
            <p:cNvSpPr txBox="1"/>
            <p:nvPr/>
          </p:nvSpPr>
          <p:spPr>
            <a:xfrm>
              <a:off x="10159978" y="2691005"/>
              <a:ext cx="652743" cy="369332"/>
            </a:xfrm>
            <a:prstGeom prst="rect">
              <a:avLst/>
            </a:prstGeom>
            <a:noFill/>
          </p:spPr>
          <p:txBody>
            <a:bodyPr wrap="none" rtlCol="0">
              <a:spAutoFit/>
            </a:bodyPr>
            <a:lstStyle/>
            <a:p>
              <a:r>
                <a:rPr lang="en-GB">
                  <a:solidFill>
                    <a:srgbClr val="FF0000"/>
                  </a:solidFill>
                </a:rPr>
                <a:t>1920</a:t>
              </a:r>
            </a:p>
          </p:txBody>
        </p:sp>
        <p:cxnSp>
          <p:nvCxnSpPr>
            <p:cNvPr id="4" name="Straight Arrow Connector 3">
              <a:extLst>
                <a:ext uri="{FF2B5EF4-FFF2-40B4-BE49-F238E27FC236}">
                  <a16:creationId xmlns:a16="http://schemas.microsoft.com/office/drawing/2014/main" id="{2DFE6B4C-C16B-BA7D-557F-3F3B1B33D99F}"/>
                </a:ext>
              </a:extLst>
            </p:cNvPr>
            <p:cNvCxnSpPr>
              <a:cxnSpLocks/>
            </p:cNvCxnSpPr>
            <p:nvPr/>
          </p:nvCxnSpPr>
          <p:spPr>
            <a:xfrm flipH="1">
              <a:off x="9665588" y="2875671"/>
              <a:ext cx="534100" cy="0"/>
            </a:xfrm>
            <a:prstGeom prst="straightConnector1">
              <a:avLst/>
            </a:prstGeom>
            <a:ln w="190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2" name="TextBox 11">
              <a:extLst>
                <a:ext uri="{FF2B5EF4-FFF2-40B4-BE49-F238E27FC236}">
                  <a16:creationId xmlns:a16="http://schemas.microsoft.com/office/drawing/2014/main" id="{ADE75F6D-3E7D-5BCE-18EE-9DA295E6ADB7}"/>
                </a:ext>
              </a:extLst>
            </p:cNvPr>
            <p:cNvSpPr txBox="1"/>
            <p:nvPr/>
          </p:nvSpPr>
          <p:spPr>
            <a:xfrm>
              <a:off x="10143133" y="796620"/>
              <a:ext cx="669588" cy="383438"/>
            </a:xfrm>
            <a:prstGeom prst="rect">
              <a:avLst/>
            </a:prstGeom>
            <a:noFill/>
          </p:spPr>
          <p:txBody>
            <a:bodyPr wrap="square" rtlCol="0">
              <a:spAutoFit/>
            </a:bodyPr>
            <a:lstStyle/>
            <a:p>
              <a:r>
                <a:rPr lang="en-GB">
                  <a:solidFill>
                    <a:srgbClr val="FF0000"/>
                  </a:solidFill>
                </a:rPr>
                <a:t>2022</a:t>
              </a:r>
            </a:p>
          </p:txBody>
        </p:sp>
        <p:sp>
          <p:nvSpPr>
            <p:cNvPr id="29" name="TextBox 28">
              <a:extLst>
                <a:ext uri="{FF2B5EF4-FFF2-40B4-BE49-F238E27FC236}">
                  <a16:creationId xmlns:a16="http://schemas.microsoft.com/office/drawing/2014/main" id="{14848388-F3E5-35FC-F614-07E9116062BD}"/>
                </a:ext>
              </a:extLst>
            </p:cNvPr>
            <p:cNvSpPr txBox="1"/>
            <p:nvPr/>
          </p:nvSpPr>
          <p:spPr>
            <a:xfrm>
              <a:off x="10143134" y="2289893"/>
              <a:ext cx="652743" cy="369332"/>
            </a:xfrm>
            <a:prstGeom prst="rect">
              <a:avLst/>
            </a:prstGeom>
            <a:noFill/>
          </p:spPr>
          <p:txBody>
            <a:bodyPr wrap="none" rtlCol="0">
              <a:spAutoFit/>
            </a:bodyPr>
            <a:lstStyle/>
            <a:p>
              <a:r>
                <a:rPr lang="en-GB">
                  <a:solidFill>
                    <a:srgbClr val="FF0000"/>
                  </a:solidFill>
                </a:rPr>
                <a:t>1970</a:t>
              </a:r>
            </a:p>
          </p:txBody>
        </p:sp>
        <p:cxnSp>
          <p:nvCxnSpPr>
            <p:cNvPr id="8" name="Straight Arrow Connector 7">
              <a:extLst>
                <a:ext uri="{FF2B5EF4-FFF2-40B4-BE49-F238E27FC236}">
                  <a16:creationId xmlns:a16="http://schemas.microsoft.com/office/drawing/2014/main" id="{4F134771-ADAA-E7DC-9AC3-EA35E0AAC5E8}"/>
                </a:ext>
              </a:extLst>
            </p:cNvPr>
            <p:cNvCxnSpPr>
              <a:cxnSpLocks/>
            </p:cNvCxnSpPr>
            <p:nvPr/>
          </p:nvCxnSpPr>
          <p:spPr>
            <a:xfrm flipH="1">
              <a:off x="9665587" y="2489055"/>
              <a:ext cx="534101" cy="0"/>
            </a:xfrm>
            <a:prstGeom prst="straightConnector1">
              <a:avLst/>
            </a:prstGeom>
            <a:ln w="1905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9" name="Straight Arrow Connector 8">
              <a:extLst>
                <a:ext uri="{FF2B5EF4-FFF2-40B4-BE49-F238E27FC236}">
                  <a16:creationId xmlns:a16="http://schemas.microsoft.com/office/drawing/2014/main" id="{29920840-A39A-DDA9-3CA1-8EC4B8DE380E}"/>
                </a:ext>
              </a:extLst>
            </p:cNvPr>
            <p:cNvCxnSpPr>
              <a:cxnSpLocks/>
            </p:cNvCxnSpPr>
            <p:nvPr/>
          </p:nvCxnSpPr>
          <p:spPr>
            <a:xfrm flipH="1">
              <a:off x="9665587" y="981286"/>
              <a:ext cx="534101" cy="0"/>
            </a:xfrm>
            <a:prstGeom prst="straightConnector1">
              <a:avLst/>
            </a:prstGeom>
            <a:ln w="19050">
              <a:solidFill>
                <a:srgbClr val="FF0000"/>
              </a:solidFill>
              <a:tailEnd type="triangle"/>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4235719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https://m3.jyu.fi/jyumv/ohjelmat/science/muut/polku-2.0/miten-siirtya-kiertotalouteen-verkkototeutus/recording-13-07-2023-15.17</a:t>
            </a:r>
            <a:r>
              <a:rPr lang="en-US" dirty="0">
                <a:ea typeface="+mj-lt"/>
                <a:cs typeface="+mj-lt"/>
              </a:rPr>
              <a:t> </a:t>
            </a:r>
            <a:endParaRPr lang="en-US"/>
          </a:p>
          <a:p>
            <a:endParaRPr lang="en-US" dirty="0">
              <a:ea typeface="+mj-lt"/>
              <a:cs typeface="+mj-lt"/>
            </a:endParaRPr>
          </a:p>
        </p:txBody>
      </p:sp>
    </p:spTree>
    <p:extLst>
      <p:ext uri="{BB962C8B-B14F-4D97-AF65-F5344CB8AC3E}">
        <p14:creationId xmlns:p14="http://schemas.microsoft.com/office/powerpoint/2010/main" val="28026476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607C99F-5DC7-4C16-82DB-FC7398151DB9}"/>
              </a:ext>
            </a:extLst>
          </p:cNvPr>
          <p:cNvSpPr>
            <a:spLocks noGrp="1"/>
          </p:cNvSpPr>
          <p:nvPr>
            <p:ph type="title"/>
          </p:nvPr>
        </p:nvSpPr>
        <p:spPr/>
        <p:txBody>
          <a:bodyPr/>
          <a:lstStyle/>
          <a:p>
            <a:r>
              <a:rPr lang="fi-FI"/>
              <a:t>Systeemiajattelu</a:t>
            </a:r>
          </a:p>
        </p:txBody>
      </p:sp>
      <p:sp>
        <p:nvSpPr>
          <p:cNvPr id="3" name="Tekstin paikkamerkki 2">
            <a:extLst>
              <a:ext uri="{FF2B5EF4-FFF2-40B4-BE49-F238E27FC236}">
                <a16:creationId xmlns:a16="http://schemas.microsoft.com/office/drawing/2014/main" id="{96A71B4B-0467-4EF4-81F5-7A704F298B50}"/>
              </a:ext>
            </a:extLst>
          </p:cNvPr>
          <p:cNvSpPr>
            <a:spLocks noGrp="1"/>
          </p:cNvSpPr>
          <p:nvPr>
            <p:ph type="body" sz="quarter" idx="10"/>
          </p:nvPr>
        </p:nvSpPr>
        <p:spPr>
          <a:xfrm>
            <a:off x="838200" y="1771650"/>
            <a:ext cx="7867650" cy="4376738"/>
          </a:xfrm>
        </p:spPr>
        <p:txBody>
          <a:bodyPr>
            <a:normAutofit lnSpcReduction="10000"/>
          </a:bodyPr>
          <a:lstStyle/>
          <a:p>
            <a:pPr marL="457200" indent="-457200">
              <a:buFont typeface="Arial" panose="020B0604020202020204" pitchFamily="34" charset="0"/>
              <a:buChar char="•"/>
            </a:pPr>
            <a:r>
              <a:rPr lang="fi-FI"/>
              <a:t>Ei tarkastella yksittäistä, staattista muuttujaa, vaan tarkastellaan ilmiöitä tai ongelmia niiden verkostojen ja keskinäisten suhteiden kautta</a:t>
            </a:r>
          </a:p>
          <a:p>
            <a:pPr marL="457200" indent="-457200">
              <a:buFont typeface="Arial" panose="020B0604020202020204" pitchFamily="34" charset="0"/>
              <a:buChar char="•"/>
            </a:pPr>
            <a:r>
              <a:rPr lang="fi-FI"/>
              <a:t>Yritetään ymmärtää taustalla olevat rakenteet: mikä liittyy mihin</a:t>
            </a:r>
          </a:p>
          <a:p>
            <a:pPr marL="457200" indent="-457200">
              <a:buFont typeface="Arial" panose="020B0604020202020204" pitchFamily="34" charset="0"/>
              <a:buChar char="•"/>
            </a:pPr>
            <a:r>
              <a:rPr lang="fi-FI"/>
              <a:t>Etsitään ratkaisuja koko verkostosta: mitä osaa kannattaa muuttaa, jotta koko systeemi muuttuu haluttuun suuntaan</a:t>
            </a:r>
          </a:p>
        </p:txBody>
      </p:sp>
      <p:pic>
        <p:nvPicPr>
          <p:cNvPr id="6" name="Kuva 5" descr="Pää ja hammaspyörät ääriviiva">
            <a:extLst>
              <a:ext uri="{FF2B5EF4-FFF2-40B4-BE49-F238E27FC236}">
                <a16:creationId xmlns:a16="http://schemas.microsoft.com/office/drawing/2014/main" id="{F5EFA085-6E80-FD8C-5956-A669BCEACF1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61120" y="4505324"/>
            <a:ext cx="1381125" cy="1381125"/>
          </a:xfrm>
          <a:prstGeom prst="rect">
            <a:avLst/>
          </a:prstGeom>
        </p:spPr>
      </p:pic>
      <p:pic>
        <p:nvPicPr>
          <p:cNvPr id="7" name="Kuva 6" descr="Pää ja hammaspyörät ääriviiva">
            <a:extLst>
              <a:ext uri="{FF2B5EF4-FFF2-40B4-BE49-F238E27FC236}">
                <a16:creationId xmlns:a16="http://schemas.microsoft.com/office/drawing/2014/main" id="{3D346BE8-1C95-4BB4-D73D-6DF42303418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10199370" y="4505324"/>
            <a:ext cx="1381125" cy="1381125"/>
          </a:xfrm>
          <a:prstGeom prst="rect">
            <a:avLst/>
          </a:prstGeom>
        </p:spPr>
      </p:pic>
    </p:spTree>
    <p:extLst>
      <p:ext uri="{BB962C8B-B14F-4D97-AF65-F5344CB8AC3E}">
        <p14:creationId xmlns:p14="http://schemas.microsoft.com/office/powerpoint/2010/main" val="23673967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6009472E-29FB-41EB-9690-380D170155EF}"/>
              </a:ext>
            </a:extLst>
          </p:cNvPr>
          <p:cNvSpPr>
            <a:spLocks noGrp="1"/>
          </p:cNvSpPr>
          <p:nvPr>
            <p:ph type="title"/>
          </p:nvPr>
        </p:nvSpPr>
        <p:spPr>
          <a:xfrm>
            <a:off x="839788" y="365125"/>
            <a:ext cx="7284720" cy="1325563"/>
          </a:xfrm>
        </p:spPr>
        <p:txBody>
          <a:bodyPr>
            <a:normAutofit fontScale="90000"/>
          </a:bodyPr>
          <a:lstStyle/>
          <a:p>
            <a:r>
              <a:rPr lang="fi-FI"/>
              <a:t>Ongelma: </a:t>
            </a:r>
            <a:br>
              <a:rPr lang="fi-FI"/>
            </a:br>
            <a:r>
              <a:rPr lang="fi-FI"/>
              <a:t>liikenne tuottaa paljon päästöjä</a:t>
            </a:r>
          </a:p>
        </p:txBody>
      </p:sp>
      <p:sp>
        <p:nvSpPr>
          <p:cNvPr id="7" name="Tekstin paikkamerkki 6">
            <a:extLst>
              <a:ext uri="{FF2B5EF4-FFF2-40B4-BE49-F238E27FC236}">
                <a16:creationId xmlns:a16="http://schemas.microsoft.com/office/drawing/2014/main" id="{A94E2CBE-0CB9-40EA-88C5-B9DCD820A785}"/>
              </a:ext>
            </a:extLst>
          </p:cNvPr>
          <p:cNvSpPr>
            <a:spLocks noGrp="1"/>
          </p:cNvSpPr>
          <p:nvPr>
            <p:ph type="body" idx="1"/>
          </p:nvPr>
        </p:nvSpPr>
        <p:spPr/>
        <p:txBody>
          <a:bodyPr/>
          <a:lstStyle/>
          <a:p>
            <a:r>
              <a:rPr lang="fi-FI"/>
              <a:t>Osaoptimointi</a:t>
            </a:r>
          </a:p>
        </p:txBody>
      </p:sp>
      <p:sp>
        <p:nvSpPr>
          <p:cNvPr id="5" name="Sisällön paikkamerkki 4">
            <a:extLst>
              <a:ext uri="{FF2B5EF4-FFF2-40B4-BE49-F238E27FC236}">
                <a16:creationId xmlns:a16="http://schemas.microsoft.com/office/drawing/2014/main" id="{482B7CB9-A9FB-4A97-8E90-4736152FF655}"/>
              </a:ext>
            </a:extLst>
          </p:cNvPr>
          <p:cNvSpPr>
            <a:spLocks noGrp="1"/>
          </p:cNvSpPr>
          <p:nvPr>
            <p:ph sz="half" idx="2"/>
          </p:nvPr>
        </p:nvSpPr>
        <p:spPr>
          <a:xfrm>
            <a:off x="839788" y="2505075"/>
            <a:ext cx="5157787" cy="1695450"/>
          </a:xfrm>
        </p:spPr>
        <p:txBody>
          <a:bodyPr/>
          <a:lstStyle/>
          <a:p>
            <a:r>
              <a:rPr lang="fi-FI"/>
              <a:t>Vaihdetaan yksittäisten autojen energianlähdettä (sähkö/kaasu/vetyautot)</a:t>
            </a:r>
          </a:p>
          <a:p>
            <a:pPr marL="0" indent="0">
              <a:buNone/>
            </a:pPr>
            <a:endParaRPr lang="fi-FI"/>
          </a:p>
        </p:txBody>
      </p:sp>
      <p:sp>
        <p:nvSpPr>
          <p:cNvPr id="8" name="Tekstin paikkamerkki 7">
            <a:extLst>
              <a:ext uri="{FF2B5EF4-FFF2-40B4-BE49-F238E27FC236}">
                <a16:creationId xmlns:a16="http://schemas.microsoft.com/office/drawing/2014/main" id="{CC255AA7-6A89-4A9C-9890-663463FABE34}"/>
              </a:ext>
            </a:extLst>
          </p:cNvPr>
          <p:cNvSpPr>
            <a:spLocks noGrp="1"/>
          </p:cNvSpPr>
          <p:nvPr>
            <p:ph type="body" sz="quarter" idx="3"/>
          </p:nvPr>
        </p:nvSpPr>
        <p:spPr/>
        <p:txBody>
          <a:bodyPr/>
          <a:lstStyle/>
          <a:p>
            <a:r>
              <a:rPr lang="fi-FI"/>
              <a:t>Systeemiajattelu</a:t>
            </a:r>
          </a:p>
        </p:txBody>
      </p:sp>
      <p:sp>
        <p:nvSpPr>
          <p:cNvPr id="9" name="Sisällön paikkamerkki 8">
            <a:extLst>
              <a:ext uri="{FF2B5EF4-FFF2-40B4-BE49-F238E27FC236}">
                <a16:creationId xmlns:a16="http://schemas.microsoft.com/office/drawing/2014/main" id="{2876DAC6-00B7-41D6-8062-694A3397CB65}"/>
              </a:ext>
            </a:extLst>
          </p:cNvPr>
          <p:cNvSpPr>
            <a:spLocks noGrp="1"/>
          </p:cNvSpPr>
          <p:nvPr>
            <p:ph sz="half" idx="13"/>
          </p:nvPr>
        </p:nvSpPr>
        <p:spPr/>
        <p:txBody>
          <a:bodyPr/>
          <a:lstStyle/>
          <a:p>
            <a:r>
              <a:rPr lang="fi-FI"/>
              <a:t>Tarkastellaan koko yhteiskuntaa: mitkä kaikki asiat vaikuttavat päästöjen syntyyn</a:t>
            </a:r>
          </a:p>
          <a:p>
            <a:r>
              <a:rPr lang="fi-FI"/>
              <a:t>Etsitään vastauksia: mihin ajetaan, miksi ajetaan, kuka ajaa, miksi tulee paljon kilometrejä, miksi on ruuhkia jne.</a:t>
            </a:r>
          </a:p>
          <a:p>
            <a:r>
              <a:rPr lang="fi-FI"/>
              <a:t>Tutkitaan, mitkä muut toiminnot tai ilmiöt vaikuttavat henkilöautoiluun</a:t>
            </a:r>
          </a:p>
        </p:txBody>
      </p:sp>
    </p:spTree>
    <p:extLst>
      <p:ext uri="{BB962C8B-B14F-4D97-AF65-F5344CB8AC3E}">
        <p14:creationId xmlns:p14="http://schemas.microsoft.com/office/powerpoint/2010/main" val="5070169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tsikko 6">
            <a:extLst>
              <a:ext uri="{FF2B5EF4-FFF2-40B4-BE49-F238E27FC236}">
                <a16:creationId xmlns:a16="http://schemas.microsoft.com/office/drawing/2014/main" id="{6198F141-543D-BB4E-F02E-2C55EFA412ED}"/>
              </a:ext>
            </a:extLst>
          </p:cNvPr>
          <p:cNvSpPr>
            <a:spLocks noGrp="1"/>
          </p:cNvSpPr>
          <p:nvPr>
            <p:ph type="title"/>
          </p:nvPr>
        </p:nvSpPr>
        <p:spPr/>
        <p:txBody>
          <a:bodyPr>
            <a:normAutofit/>
          </a:bodyPr>
          <a:lstStyle/>
          <a:p>
            <a:r>
              <a:rPr lang="fi-FI" sz="4000"/>
              <a:t>Autoiluun liittyviä lukuja</a:t>
            </a:r>
          </a:p>
        </p:txBody>
      </p:sp>
      <p:sp>
        <p:nvSpPr>
          <p:cNvPr id="8" name="Sisällön paikkamerkki 7">
            <a:extLst>
              <a:ext uri="{FF2B5EF4-FFF2-40B4-BE49-F238E27FC236}">
                <a16:creationId xmlns:a16="http://schemas.microsoft.com/office/drawing/2014/main" id="{9E3A63E9-3C4A-BD1E-5AA2-C1F92849D4B8}"/>
              </a:ext>
            </a:extLst>
          </p:cNvPr>
          <p:cNvSpPr>
            <a:spLocks noGrp="1"/>
          </p:cNvSpPr>
          <p:nvPr>
            <p:ph idx="1"/>
          </p:nvPr>
        </p:nvSpPr>
        <p:spPr>
          <a:xfrm>
            <a:off x="838200" y="1908544"/>
            <a:ext cx="7134226" cy="4206506"/>
          </a:xfrm>
        </p:spPr>
        <p:txBody>
          <a:bodyPr>
            <a:normAutofit/>
          </a:bodyPr>
          <a:lstStyle/>
          <a:p>
            <a:r>
              <a:rPr lang="fi-FI" sz="2800">
                <a:latin typeface="+mn-lt"/>
              </a:rPr>
              <a:t>Henkilöautossa on kerrallaan 1,5 ihmistä</a:t>
            </a:r>
          </a:p>
          <a:p>
            <a:r>
              <a:rPr lang="fi-FI" sz="2800">
                <a:latin typeface="+mn-lt"/>
              </a:rPr>
              <a:t>Siirretään 1500 kg, kun halutaan siirtää 150 kg</a:t>
            </a:r>
          </a:p>
          <a:p>
            <a:r>
              <a:rPr lang="fi-FI" sz="2800">
                <a:latin typeface="+mn-lt"/>
              </a:rPr>
              <a:t>Henkilöauto on 92 % ajastaan pysäköitynä</a:t>
            </a:r>
          </a:p>
          <a:p>
            <a:pPr marL="228600" lvl="1" indent="-228600">
              <a:lnSpc>
                <a:spcPct val="70000"/>
              </a:lnSpc>
              <a:spcBef>
                <a:spcPts val="1000"/>
              </a:spcBef>
              <a:buFont typeface="Arial" panose="020B0604020202020204" pitchFamily="34" charset="0"/>
              <a:buChar char="•"/>
            </a:pPr>
            <a:r>
              <a:rPr lang="fi-FI">
                <a:solidFill>
                  <a:schemeClr val="tx1">
                    <a:lumMod val="50000"/>
                  </a:schemeClr>
                </a:solidFill>
                <a:latin typeface="+mn-lt"/>
                <a:ea typeface="Open Sans Light" panose="020B0606030504020204" pitchFamily="34" charset="0"/>
                <a:cs typeface="Open Sans Light" panose="020B0606030504020204" pitchFamily="34" charset="0"/>
              </a:rPr>
              <a:t>23 % alle 1 km matkoista tehdään henkilöautolla</a:t>
            </a:r>
          </a:p>
          <a:p>
            <a:pPr marL="228600" lvl="1" indent="-228600">
              <a:lnSpc>
                <a:spcPct val="70000"/>
              </a:lnSpc>
              <a:spcBef>
                <a:spcPts val="1000"/>
              </a:spcBef>
              <a:buFont typeface="Arial" panose="020B0604020202020204" pitchFamily="34" charset="0"/>
              <a:buChar char="•"/>
            </a:pPr>
            <a:r>
              <a:rPr lang="fi-FI">
                <a:solidFill>
                  <a:schemeClr val="tx1">
                    <a:lumMod val="50000"/>
                  </a:schemeClr>
                </a:solidFill>
                <a:latin typeface="+mn-lt"/>
                <a:ea typeface="Open Sans Light" panose="020B0606030504020204" pitchFamily="34" charset="0"/>
                <a:cs typeface="Open Sans Light" panose="020B0606030504020204" pitchFamily="34" charset="0"/>
              </a:rPr>
              <a:t>Reilu ¼ henkilöautomatkoista on alle 3 km</a:t>
            </a:r>
          </a:p>
          <a:p>
            <a:pPr marL="228600" indent="-228600">
              <a:lnSpc>
                <a:spcPct val="70000"/>
              </a:lnSpc>
              <a:spcBef>
                <a:spcPts val="1000"/>
              </a:spcBef>
              <a:buFont typeface="Arial" panose="020B0604020202020204" pitchFamily="34" charset="0"/>
              <a:buChar char="•"/>
            </a:pPr>
            <a:r>
              <a:rPr lang="fi-FI" sz="2800">
                <a:solidFill>
                  <a:schemeClr val="tx1">
                    <a:lumMod val="50000"/>
                  </a:schemeClr>
                </a:solidFill>
                <a:latin typeface="+mn-lt"/>
                <a:ea typeface="Open Sans Light" panose="020B0606030504020204" pitchFamily="34" charset="0"/>
                <a:cs typeface="Open Sans Light" panose="020B0606030504020204" pitchFamily="34" charset="0"/>
              </a:rPr>
              <a:t>Noin puolet kaupunkitilasta on teitä ja  parkkipaikkoja</a:t>
            </a:r>
          </a:p>
          <a:p>
            <a:endParaRPr lang="fi-FI"/>
          </a:p>
        </p:txBody>
      </p:sp>
      <p:pic>
        <p:nvPicPr>
          <p:cNvPr id="4" name="Kuva 3" descr="autoja jonossa">
            <a:extLst>
              <a:ext uri="{FF2B5EF4-FFF2-40B4-BE49-F238E27FC236}">
                <a16:creationId xmlns:a16="http://schemas.microsoft.com/office/drawing/2014/main" id="{A0A5B8AE-8428-2284-752C-8DC6EE021EDB}"/>
              </a:ext>
            </a:extLst>
          </p:cNvPr>
          <p:cNvPicPr>
            <a:picLocks noChangeAspect="1"/>
          </p:cNvPicPr>
          <p:nvPr/>
        </p:nvPicPr>
        <p:blipFill>
          <a:blip r:embed="rId3"/>
          <a:stretch>
            <a:fillRect/>
          </a:stretch>
        </p:blipFill>
        <p:spPr>
          <a:xfrm>
            <a:off x="8110536" y="3629025"/>
            <a:ext cx="3929063" cy="2619375"/>
          </a:xfrm>
          <a:prstGeom prst="rect">
            <a:avLst/>
          </a:prstGeom>
        </p:spPr>
      </p:pic>
    </p:spTree>
    <p:extLst>
      <p:ext uri="{BB962C8B-B14F-4D97-AF65-F5344CB8AC3E}">
        <p14:creationId xmlns:p14="http://schemas.microsoft.com/office/powerpoint/2010/main" val="138161091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a:extLst>
              <a:ext uri="{FF2B5EF4-FFF2-40B4-BE49-F238E27FC236}">
                <a16:creationId xmlns:a16="http://schemas.microsoft.com/office/drawing/2014/main" id="{50980963-B601-145A-42D7-6EBC98C5910F}"/>
              </a:ext>
            </a:extLst>
          </p:cNvPr>
          <p:cNvSpPr>
            <a:spLocks noGrp="1"/>
          </p:cNvSpPr>
          <p:nvPr>
            <p:ph type="title"/>
          </p:nvPr>
        </p:nvSpPr>
        <p:spPr>
          <a:xfrm>
            <a:off x="838199" y="365125"/>
            <a:ext cx="9771529" cy="1325563"/>
          </a:xfrm>
        </p:spPr>
        <p:txBody>
          <a:bodyPr/>
          <a:lstStyle/>
          <a:p>
            <a:r>
              <a:rPr lang="fi-FI"/>
              <a:t>Miksi haluamme liikkua henkilöautolla?</a:t>
            </a:r>
          </a:p>
        </p:txBody>
      </p:sp>
      <p:pic>
        <p:nvPicPr>
          <p:cNvPr id="5" name="Sisällön paikkamerkki 4" descr="Sanapilvi, jossa mm. julkinen liikenne, helppous, lasten harrastukset, päiväkoti eri suunnassa, tarvii autoa töissä, huonot vaihtoyhteydet, työsuhdeauto, pyöräillessä tulee hiki, kalliit junaliput jne.">
            <a:extLst>
              <a:ext uri="{FF2B5EF4-FFF2-40B4-BE49-F238E27FC236}">
                <a16:creationId xmlns:a16="http://schemas.microsoft.com/office/drawing/2014/main" id="{D1049743-6567-92A0-42CA-B3051F8B6AD8}"/>
              </a:ext>
            </a:extLst>
          </p:cNvPr>
          <p:cNvPicPr>
            <a:picLocks noGrp="1" noChangeAspect="1"/>
          </p:cNvPicPr>
          <p:nvPr>
            <p:ph idx="1"/>
          </p:nvPr>
        </p:nvPicPr>
        <p:blipFill>
          <a:blip r:embed="rId3"/>
          <a:stretch/>
        </p:blipFill>
        <p:spPr>
          <a:xfrm>
            <a:off x="1562100" y="1824833"/>
            <a:ext cx="7556655" cy="4214898"/>
          </a:xfrm>
          <a:noFill/>
        </p:spPr>
      </p:pic>
    </p:spTree>
    <p:extLst>
      <p:ext uri="{BB962C8B-B14F-4D97-AF65-F5344CB8AC3E}">
        <p14:creationId xmlns:p14="http://schemas.microsoft.com/office/powerpoint/2010/main" val="303777634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28C807C-0708-1362-3CFF-74B2E0852606}"/>
              </a:ext>
            </a:extLst>
          </p:cNvPr>
          <p:cNvSpPr>
            <a:spLocks noGrp="1"/>
          </p:cNvSpPr>
          <p:nvPr>
            <p:ph type="title"/>
          </p:nvPr>
        </p:nvSpPr>
        <p:spPr/>
        <p:txBody>
          <a:bodyPr/>
          <a:lstStyle/>
          <a:p>
            <a:r>
              <a:rPr lang="fi-FI"/>
              <a:t>Uusia kysymyksiä</a:t>
            </a:r>
          </a:p>
        </p:txBody>
      </p:sp>
      <p:sp>
        <p:nvSpPr>
          <p:cNvPr id="3" name="Sisällön paikkamerkki 2">
            <a:extLst>
              <a:ext uri="{FF2B5EF4-FFF2-40B4-BE49-F238E27FC236}">
                <a16:creationId xmlns:a16="http://schemas.microsoft.com/office/drawing/2014/main" id="{0A965743-08B9-EE37-6C3F-0FBC8A09E940}"/>
              </a:ext>
            </a:extLst>
          </p:cNvPr>
          <p:cNvSpPr>
            <a:spLocks noGrp="1"/>
          </p:cNvSpPr>
          <p:nvPr>
            <p:ph idx="1"/>
          </p:nvPr>
        </p:nvSpPr>
        <p:spPr>
          <a:xfrm>
            <a:off x="838200" y="1825625"/>
            <a:ext cx="8039100" cy="4351338"/>
          </a:xfrm>
        </p:spPr>
        <p:txBody>
          <a:bodyPr>
            <a:normAutofit/>
          </a:bodyPr>
          <a:lstStyle/>
          <a:p>
            <a:r>
              <a:rPr lang="fi-FI"/>
              <a:t>Millaisia muutoksia voidaan tehdä autoihin?</a:t>
            </a:r>
          </a:p>
          <a:p>
            <a:r>
              <a:rPr lang="fi-FI"/>
              <a:t>Miten kimppakyytejä saadaan lisättyä?</a:t>
            </a:r>
          </a:p>
          <a:p>
            <a:r>
              <a:rPr lang="fi-FI"/>
              <a:t>Miten kaavoituksella voidaan tukea kävelyä ja pyöräilyä?</a:t>
            </a:r>
          </a:p>
          <a:p>
            <a:r>
              <a:rPr lang="fi-FI"/>
              <a:t>Miten julkisesta liikenteestä tehdään houkuttelevampi?</a:t>
            </a:r>
          </a:p>
          <a:p>
            <a:r>
              <a:rPr lang="fi-FI"/>
              <a:t>Miten arki voidaan rakentaa niin, että autoa ei tarvitse?</a:t>
            </a:r>
          </a:p>
        </p:txBody>
      </p:sp>
    </p:spTree>
    <p:extLst>
      <p:ext uri="{BB962C8B-B14F-4D97-AF65-F5344CB8AC3E}">
        <p14:creationId xmlns:p14="http://schemas.microsoft.com/office/powerpoint/2010/main" val="38620673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5F9F1BD-16EB-B09B-6E3D-C3B5A4747F8E}"/>
              </a:ext>
            </a:extLst>
          </p:cNvPr>
          <p:cNvSpPr>
            <a:spLocks noGrp="1"/>
          </p:cNvSpPr>
          <p:nvPr>
            <p:ph type="title"/>
          </p:nvPr>
        </p:nvSpPr>
        <p:spPr>
          <a:xfrm>
            <a:off x="838200" y="365125"/>
            <a:ext cx="7759700" cy="1325563"/>
          </a:xfrm>
        </p:spPr>
        <p:txBody>
          <a:bodyPr/>
          <a:lstStyle/>
          <a:p>
            <a:r>
              <a:rPr lang="fi-FI"/>
              <a:t>Esimerkki: lapset alkoivat pyöräillä harrastukseen</a:t>
            </a:r>
          </a:p>
        </p:txBody>
      </p:sp>
      <p:sp>
        <p:nvSpPr>
          <p:cNvPr id="3" name="Sisällön paikkamerkki 2">
            <a:extLst>
              <a:ext uri="{FF2B5EF4-FFF2-40B4-BE49-F238E27FC236}">
                <a16:creationId xmlns:a16="http://schemas.microsoft.com/office/drawing/2014/main" id="{5736F52E-F575-3664-5C56-45CFDB7E18B6}"/>
              </a:ext>
            </a:extLst>
          </p:cNvPr>
          <p:cNvSpPr>
            <a:spLocks noGrp="1"/>
          </p:cNvSpPr>
          <p:nvPr>
            <p:ph idx="1"/>
          </p:nvPr>
        </p:nvSpPr>
        <p:spPr/>
        <p:txBody>
          <a:bodyPr/>
          <a:lstStyle/>
          <a:p>
            <a:r>
              <a:rPr lang="fi-FI"/>
              <a:t>Vaati</a:t>
            </a:r>
          </a:p>
          <a:p>
            <a:pPr lvl="1"/>
            <a:r>
              <a:rPr lang="fi-FI"/>
              <a:t>säilytyksen varusteille</a:t>
            </a:r>
          </a:p>
          <a:p>
            <a:pPr lvl="1"/>
            <a:r>
              <a:rPr lang="fi-FI"/>
              <a:t>polkupyörät kuntoon</a:t>
            </a:r>
          </a:p>
          <a:p>
            <a:pPr lvl="1"/>
            <a:r>
              <a:rPr lang="fi-FI"/>
              <a:t>yhdessä katsotut turvalliset reitit</a:t>
            </a:r>
          </a:p>
          <a:p>
            <a:r>
              <a:rPr lang="fi-FI"/>
              <a:t>Lasten, vanhempien ja valmentajien huomiot:</a:t>
            </a:r>
          </a:p>
          <a:p>
            <a:pPr lvl="1"/>
            <a:r>
              <a:rPr lang="fi-FI"/>
              <a:t>liikuntamäärät kasvoivat ja treenit sujuivat paremmin</a:t>
            </a:r>
          </a:p>
          <a:p>
            <a:pPr lvl="1"/>
            <a:r>
              <a:rPr lang="fi-FI"/>
              <a:t>vanhempien kuljetusrumba helpottui</a:t>
            </a:r>
          </a:p>
          <a:p>
            <a:pPr lvl="1"/>
            <a:r>
              <a:rPr lang="fi-FI"/>
              <a:t>koko perhe pyöräili enemmän</a:t>
            </a:r>
          </a:p>
          <a:p>
            <a:pPr lvl="1"/>
            <a:r>
              <a:rPr lang="fi-FI"/>
              <a:t>lapset saivat viettää aikaa kavereiden kanssa</a:t>
            </a:r>
          </a:p>
        </p:txBody>
      </p:sp>
      <p:pic>
        <p:nvPicPr>
          <p:cNvPr id="5" name="Kuva 4" descr="Polkupyöräily tasaisella täytöllä">
            <a:extLst>
              <a:ext uri="{FF2B5EF4-FFF2-40B4-BE49-F238E27FC236}">
                <a16:creationId xmlns:a16="http://schemas.microsoft.com/office/drawing/2014/main" id="{5033CC7F-14E4-0A15-C6C9-15456F192E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875837" y="4673600"/>
            <a:ext cx="1477963" cy="1477963"/>
          </a:xfrm>
          <a:prstGeom prst="rect">
            <a:avLst/>
          </a:prstGeom>
        </p:spPr>
      </p:pic>
    </p:spTree>
    <p:extLst>
      <p:ext uri="{BB962C8B-B14F-4D97-AF65-F5344CB8AC3E}">
        <p14:creationId xmlns:p14="http://schemas.microsoft.com/office/powerpoint/2010/main" val="13419823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E7E7075-036B-D160-3C6E-EF80DCA9AD4A}"/>
              </a:ext>
            </a:extLst>
          </p:cNvPr>
          <p:cNvSpPr>
            <a:spLocks noGrp="1"/>
          </p:cNvSpPr>
          <p:nvPr>
            <p:ph type="title"/>
          </p:nvPr>
        </p:nvSpPr>
        <p:spPr>
          <a:xfrm>
            <a:off x="838199" y="365125"/>
            <a:ext cx="9179859" cy="1325563"/>
          </a:xfrm>
        </p:spPr>
        <p:txBody>
          <a:bodyPr/>
          <a:lstStyle/>
          <a:p>
            <a:r>
              <a:rPr lang="fi-FI"/>
              <a:t>Roolit kiertotalouden edistämisessä</a:t>
            </a:r>
          </a:p>
        </p:txBody>
      </p:sp>
      <p:sp>
        <p:nvSpPr>
          <p:cNvPr id="3" name="Sisällön paikkamerkki 2">
            <a:extLst>
              <a:ext uri="{FF2B5EF4-FFF2-40B4-BE49-F238E27FC236}">
                <a16:creationId xmlns:a16="http://schemas.microsoft.com/office/drawing/2014/main" id="{FAC2AFF4-BAD7-1358-DD8E-D7664C164F1B}"/>
              </a:ext>
            </a:extLst>
          </p:cNvPr>
          <p:cNvSpPr>
            <a:spLocks noGrp="1"/>
          </p:cNvSpPr>
          <p:nvPr>
            <p:ph idx="1"/>
          </p:nvPr>
        </p:nvSpPr>
        <p:spPr/>
        <p:txBody>
          <a:bodyPr>
            <a:normAutofit fontScale="85000" lnSpcReduction="10000"/>
          </a:bodyPr>
          <a:lstStyle/>
          <a:p>
            <a:r>
              <a:rPr lang="fi-FI" sz="4000"/>
              <a:t>Valtio</a:t>
            </a:r>
          </a:p>
          <a:p>
            <a:pPr lvl="1"/>
            <a:r>
              <a:rPr lang="fi-FI" sz="3600"/>
              <a:t>Strategiat, regulaatio, yhteistyö sektoreiden välillä, rahoitus</a:t>
            </a:r>
          </a:p>
          <a:p>
            <a:r>
              <a:rPr lang="fi-FI" sz="4000"/>
              <a:t>Kunnat</a:t>
            </a:r>
          </a:p>
          <a:p>
            <a:pPr lvl="1"/>
            <a:r>
              <a:rPr lang="fi-FI" sz="3600"/>
              <a:t>Alueiden käyttö, koulutus, hankinnat, elinkeinoelämän ja kansalaisten kannustaminen</a:t>
            </a:r>
          </a:p>
          <a:p>
            <a:r>
              <a:rPr lang="fi-FI" sz="4000"/>
              <a:t>Yritykset</a:t>
            </a:r>
          </a:p>
          <a:p>
            <a:pPr lvl="1"/>
            <a:r>
              <a:rPr lang="fi-FI" sz="3600"/>
              <a:t>Innovatiiviset ideat ja ratkaisut</a:t>
            </a:r>
          </a:p>
          <a:p>
            <a:r>
              <a:rPr lang="fi-FI" sz="4000"/>
              <a:t>Kansalaiset</a:t>
            </a:r>
          </a:p>
          <a:p>
            <a:pPr lvl="1"/>
            <a:r>
              <a:rPr lang="fi-FI" sz="3600"/>
              <a:t>Kestävä kuluttaminen, vaikuttaminen omissa yhteisöissä</a:t>
            </a:r>
          </a:p>
          <a:p>
            <a:endParaRPr lang="fi-FI"/>
          </a:p>
        </p:txBody>
      </p:sp>
    </p:spTree>
    <p:extLst>
      <p:ext uri="{BB962C8B-B14F-4D97-AF65-F5344CB8AC3E}">
        <p14:creationId xmlns:p14="http://schemas.microsoft.com/office/powerpoint/2010/main" val="7169224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DAA002-C3F6-8D36-BEBD-E7F3D297088E}"/>
              </a:ext>
            </a:extLst>
          </p:cNvPr>
          <p:cNvSpPr>
            <a:spLocks noGrp="1"/>
          </p:cNvSpPr>
          <p:nvPr>
            <p:ph type="title"/>
          </p:nvPr>
        </p:nvSpPr>
        <p:spPr/>
        <p:txBody>
          <a:bodyPr/>
          <a:lstStyle/>
          <a:p>
            <a:r>
              <a:rPr lang="fi-FI"/>
              <a:t>Reilu kiertotalous</a:t>
            </a:r>
          </a:p>
        </p:txBody>
      </p:sp>
      <p:sp>
        <p:nvSpPr>
          <p:cNvPr id="3" name="Sisällön paikkamerkki 2">
            <a:extLst>
              <a:ext uri="{FF2B5EF4-FFF2-40B4-BE49-F238E27FC236}">
                <a16:creationId xmlns:a16="http://schemas.microsoft.com/office/drawing/2014/main" id="{108D4CAC-CF12-DF5C-7F15-B4F5CAA41C03}"/>
              </a:ext>
            </a:extLst>
          </p:cNvPr>
          <p:cNvSpPr>
            <a:spLocks noGrp="1"/>
          </p:cNvSpPr>
          <p:nvPr>
            <p:ph idx="1"/>
          </p:nvPr>
        </p:nvSpPr>
        <p:spPr>
          <a:xfrm>
            <a:off x="838200" y="1825625"/>
            <a:ext cx="9020175" cy="4351338"/>
          </a:xfrm>
        </p:spPr>
        <p:txBody>
          <a:bodyPr>
            <a:normAutofit fontScale="92500" lnSpcReduction="10000"/>
          </a:bodyPr>
          <a:lstStyle/>
          <a:p>
            <a:r>
              <a:rPr lang="fi-FI"/>
              <a:t>Sosiaalisen kestävyyden ja hiilineutraalin kiertotalouden yhdistäminen</a:t>
            </a:r>
          </a:p>
          <a:p>
            <a:r>
              <a:rPr lang="fi-FI"/>
              <a:t>Esimerkkejä</a:t>
            </a:r>
          </a:p>
          <a:p>
            <a:pPr lvl="1"/>
            <a:r>
              <a:rPr lang="fi-FI"/>
              <a:t>Paikallinen työ, myös vaikeasti työllistyville</a:t>
            </a:r>
          </a:p>
          <a:p>
            <a:pPr lvl="1"/>
            <a:r>
              <a:rPr lang="fi-FI"/>
              <a:t>Taloyhtiöiden yhteisöllisyyttä ja resurssiviisautta tukevat ratkaisut</a:t>
            </a:r>
          </a:p>
          <a:p>
            <a:pPr lvl="1"/>
            <a:r>
              <a:rPr lang="fi-FI"/>
              <a:t>Saavutettavuus ilman omaa autoa (vaatekeräys Mustankorkealla?)</a:t>
            </a:r>
          </a:p>
          <a:p>
            <a:pPr lvl="1"/>
            <a:r>
              <a:rPr lang="fi-FI"/>
              <a:t>Kirjastojen lainattavat tavarat (kulutusmittarit, harrastusvälineet)</a:t>
            </a:r>
          </a:p>
          <a:p>
            <a:pPr lvl="1"/>
            <a:r>
              <a:rPr lang="fi-FI"/>
              <a:t>Talkoot lähiluonnossa</a:t>
            </a:r>
          </a:p>
        </p:txBody>
      </p:sp>
    </p:spTree>
    <p:extLst>
      <p:ext uri="{BB962C8B-B14F-4D97-AF65-F5344CB8AC3E}">
        <p14:creationId xmlns:p14="http://schemas.microsoft.com/office/powerpoint/2010/main" val="154500227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1799B-77D5-AADF-2C5C-23F20CFE197C}"/>
              </a:ext>
            </a:extLst>
          </p:cNvPr>
          <p:cNvSpPr>
            <a:spLocks noGrp="1"/>
          </p:cNvSpPr>
          <p:nvPr>
            <p:ph type="title"/>
          </p:nvPr>
        </p:nvSpPr>
        <p:spPr/>
        <p:txBody>
          <a:bodyPr/>
          <a:lstStyle/>
          <a:p>
            <a:r>
              <a:rPr lang="fi-FI"/>
              <a:t>Tarvitaanko asennemuutosta?</a:t>
            </a:r>
          </a:p>
        </p:txBody>
      </p:sp>
      <p:sp>
        <p:nvSpPr>
          <p:cNvPr id="3" name="Sisällön paikkamerkki 2">
            <a:extLst>
              <a:ext uri="{FF2B5EF4-FFF2-40B4-BE49-F238E27FC236}">
                <a16:creationId xmlns:a16="http://schemas.microsoft.com/office/drawing/2014/main" id="{AFA14DAA-D359-F48C-46B2-45F5FB0296E1}"/>
              </a:ext>
            </a:extLst>
          </p:cNvPr>
          <p:cNvSpPr>
            <a:spLocks noGrp="1"/>
          </p:cNvSpPr>
          <p:nvPr>
            <p:ph idx="1"/>
          </p:nvPr>
        </p:nvSpPr>
        <p:spPr/>
        <p:txBody>
          <a:bodyPr>
            <a:normAutofit/>
          </a:bodyPr>
          <a:lstStyle/>
          <a:p>
            <a:r>
              <a:rPr lang="fi-FI"/>
              <a:t>Omistamisen tärkeys</a:t>
            </a:r>
          </a:p>
          <a:p>
            <a:r>
              <a:rPr lang="fi-FI"/>
              <a:t>Mitä on tarve? Haluttu materiaalisten hyödykkeiden määrä?</a:t>
            </a:r>
          </a:p>
          <a:p>
            <a:r>
              <a:rPr lang="fi-FI"/>
              <a:t>Onko totuttu halpoihin tuotteisiin?</a:t>
            </a:r>
          </a:p>
          <a:p>
            <a:r>
              <a:rPr lang="fi-FI"/>
              <a:t>Korjaaminen/huoltaminen vierasta. Vaivalloista?</a:t>
            </a:r>
          </a:p>
          <a:p>
            <a:r>
              <a:rPr lang="fi-FI"/>
              <a:t>Tuotteiden laadukkuus? Osataanko/halutaanko vaatia muuta?</a:t>
            </a:r>
          </a:p>
          <a:p>
            <a:r>
              <a:rPr lang="fi-FI"/>
              <a:t>Jakamispalveluiden yhteisöllisyys?</a:t>
            </a:r>
          </a:p>
        </p:txBody>
      </p:sp>
    </p:spTree>
    <p:extLst>
      <p:ext uri="{BB962C8B-B14F-4D97-AF65-F5344CB8AC3E}">
        <p14:creationId xmlns:p14="http://schemas.microsoft.com/office/powerpoint/2010/main" val="2326022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F100B-05D0-F622-357B-5678E58850E0}"/>
              </a:ext>
            </a:extLst>
          </p:cNvPr>
          <p:cNvSpPr>
            <a:spLocks noGrp="1"/>
          </p:cNvSpPr>
          <p:nvPr>
            <p:ph type="title"/>
          </p:nvPr>
        </p:nvSpPr>
        <p:spPr>
          <a:xfrm>
            <a:off x="810307" y="-1431372"/>
            <a:ext cx="10515600" cy="1325563"/>
          </a:xfrm>
        </p:spPr>
        <p:txBody>
          <a:bodyPr/>
          <a:lstStyle/>
          <a:p>
            <a:r>
              <a:rPr lang="fi-FI"/>
              <a:t>Ilmastouutisointia</a:t>
            </a:r>
          </a:p>
        </p:txBody>
      </p:sp>
      <p:pic>
        <p:nvPicPr>
          <p:cNvPr id="42" name="Picture 41" descr="Uutisotsikko: Ilmastonmuutos hyödyttää pohjoisessa maanviljelijöitä, kun kasvukausi jatkuu ja uudet viljeltävät lajikkeet ovat mahdollisia">
            <a:extLst>
              <a:ext uri="{FF2B5EF4-FFF2-40B4-BE49-F238E27FC236}">
                <a16:creationId xmlns:a16="http://schemas.microsoft.com/office/drawing/2014/main" id="{A4D9B8D6-B851-59DB-CE8C-7612CBA38D24}"/>
              </a:ext>
            </a:extLst>
          </p:cNvPr>
          <p:cNvPicPr>
            <a:picLocks noChangeAspect="1"/>
          </p:cNvPicPr>
          <p:nvPr/>
        </p:nvPicPr>
        <p:blipFill>
          <a:blip r:embed="rId2"/>
          <a:stretch>
            <a:fillRect/>
          </a:stretch>
        </p:blipFill>
        <p:spPr>
          <a:xfrm>
            <a:off x="2195401" y="703816"/>
            <a:ext cx="2967038" cy="712788"/>
          </a:xfrm>
          <a:prstGeom prst="rect">
            <a:avLst/>
          </a:prstGeom>
        </p:spPr>
      </p:pic>
      <p:pic>
        <p:nvPicPr>
          <p:cNvPr id="12" name="Content Placeholder 11" descr="Uutisotsikko: Thaimaassa ja Vietnamissa kärvistellään hurjassa kuumuudessa">
            <a:extLst>
              <a:ext uri="{FF2B5EF4-FFF2-40B4-BE49-F238E27FC236}">
                <a16:creationId xmlns:a16="http://schemas.microsoft.com/office/drawing/2014/main" id="{190FBB58-941C-8316-5ADF-08A515D03827}"/>
              </a:ext>
            </a:extLst>
          </p:cNvPr>
          <p:cNvPicPr>
            <a:picLocks noGrp="1" noChangeAspect="1"/>
          </p:cNvPicPr>
          <p:nvPr>
            <p:ph sz="half" idx="1"/>
          </p:nvPr>
        </p:nvPicPr>
        <p:blipFill rotWithShape="1">
          <a:blip r:embed="rId3"/>
          <a:srcRect t="7170" b="74892"/>
          <a:stretch/>
        </p:blipFill>
        <p:spPr>
          <a:xfrm>
            <a:off x="5222764" y="703816"/>
            <a:ext cx="4718050" cy="712788"/>
          </a:xfrm>
        </p:spPr>
      </p:pic>
      <p:pic>
        <p:nvPicPr>
          <p:cNvPr id="14" name="Picture 13" descr="Uutisotsikko: Kaloja yritetään pelastaa siirtämällä niitä kuivuuden kutistamasta joesta Kataloniassa">
            <a:extLst>
              <a:ext uri="{FF2B5EF4-FFF2-40B4-BE49-F238E27FC236}">
                <a16:creationId xmlns:a16="http://schemas.microsoft.com/office/drawing/2014/main" id="{63633DB5-3005-7941-2844-CBC68CFF93C6}"/>
              </a:ext>
            </a:extLst>
          </p:cNvPr>
          <p:cNvPicPr>
            <a:picLocks noChangeAspect="1"/>
          </p:cNvPicPr>
          <p:nvPr/>
        </p:nvPicPr>
        <p:blipFill>
          <a:blip r:embed="rId4"/>
          <a:stretch>
            <a:fillRect/>
          </a:stretch>
        </p:blipFill>
        <p:spPr>
          <a:xfrm>
            <a:off x="2195401" y="1476929"/>
            <a:ext cx="3989388" cy="820738"/>
          </a:xfrm>
          <a:prstGeom prst="rect">
            <a:avLst/>
          </a:prstGeom>
        </p:spPr>
      </p:pic>
      <p:pic>
        <p:nvPicPr>
          <p:cNvPr id="32" name="Picture 31" descr="Uutisotsikko: Kaakkois-Aasiassa rikottu lämpöennätyksiä - Vietnamissa ja Laosissa 44 astetta&#10;">
            <a:extLst>
              <a:ext uri="{FF2B5EF4-FFF2-40B4-BE49-F238E27FC236}">
                <a16:creationId xmlns:a16="http://schemas.microsoft.com/office/drawing/2014/main" id="{DFFD6BCC-404A-755D-68F7-19DE43708AC8}"/>
              </a:ext>
            </a:extLst>
          </p:cNvPr>
          <p:cNvPicPr>
            <a:picLocks noChangeAspect="1"/>
          </p:cNvPicPr>
          <p:nvPr/>
        </p:nvPicPr>
        <p:blipFill>
          <a:blip r:embed="rId5"/>
          <a:stretch>
            <a:fillRect/>
          </a:stretch>
        </p:blipFill>
        <p:spPr>
          <a:xfrm>
            <a:off x="6245114" y="1476929"/>
            <a:ext cx="3695700" cy="820738"/>
          </a:xfrm>
          <a:prstGeom prst="rect">
            <a:avLst/>
          </a:prstGeom>
        </p:spPr>
      </p:pic>
      <p:pic>
        <p:nvPicPr>
          <p:cNvPr id="22" name="Picture 21" descr="Uutisotsikk: 25000 ihmistä paennu maastopaloja - Alberta julisti hätätilan">
            <a:extLst>
              <a:ext uri="{FF2B5EF4-FFF2-40B4-BE49-F238E27FC236}">
                <a16:creationId xmlns:a16="http://schemas.microsoft.com/office/drawing/2014/main" id="{DDCFD075-6393-75D5-A426-B5B3D2BC805A}"/>
              </a:ext>
            </a:extLst>
          </p:cNvPr>
          <p:cNvPicPr>
            <a:picLocks noChangeAspect="1"/>
          </p:cNvPicPr>
          <p:nvPr/>
        </p:nvPicPr>
        <p:blipFill>
          <a:blip r:embed="rId6"/>
          <a:stretch>
            <a:fillRect/>
          </a:stretch>
        </p:blipFill>
        <p:spPr>
          <a:xfrm>
            <a:off x="2195401" y="2357991"/>
            <a:ext cx="3500438" cy="534988"/>
          </a:xfrm>
          <a:prstGeom prst="rect">
            <a:avLst/>
          </a:prstGeom>
        </p:spPr>
      </p:pic>
      <p:pic>
        <p:nvPicPr>
          <p:cNvPr id="16" name="Picture 15" descr="Uutisotsikko: Espanjassa ennätyksellinen helleaalto, lämpötilat jopa 40 astetta">
            <a:extLst>
              <a:ext uri="{FF2B5EF4-FFF2-40B4-BE49-F238E27FC236}">
                <a16:creationId xmlns:a16="http://schemas.microsoft.com/office/drawing/2014/main" id="{C07369D3-BCB6-3990-4046-A62920C5E876}"/>
              </a:ext>
            </a:extLst>
          </p:cNvPr>
          <p:cNvPicPr>
            <a:picLocks noChangeAspect="1"/>
          </p:cNvPicPr>
          <p:nvPr/>
        </p:nvPicPr>
        <p:blipFill>
          <a:blip r:embed="rId7"/>
          <a:stretch>
            <a:fillRect/>
          </a:stretch>
        </p:blipFill>
        <p:spPr>
          <a:xfrm>
            <a:off x="5756164" y="2357991"/>
            <a:ext cx="4184650" cy="534988"/>
          </a:xfrm>
          <a:prstGeom prst="rect">
            <a:avLst/>
          </a:prstGeom>
        </p:spPr>
      </p:pic>
      <p:pic>
        <p:nvPicPr>
          <p:cNvPr id="30" name="Picture 29" descr="Sadat menettäneet kotinsa, kovat tuulet vaikeuttavat sammutustöitä">
            <a:extLst>
              <a:ext uri="{FF2B5EF4-FFF2-40B4-BE49-F238E27FC236}">
                <a16:creationId xmlns:a16="http://schemas.microsoft.com/office/drawing/2014/main" id="{7CA6C0A7-4802-AED0-B20F-98443C39C866}"/>
              </a:ext>
            </a:extLst>
          </p:cNvPr>
          <p:cNvPicPr>
            <a:picLocks noChangeAspect="1"/>
          </p:cNvPicPr>
          <p:nvPr/>
        </p:nvPicPr>
        <p:blipFill rotWithShape="1">
          <a:blip r:embed="rId8"/>
          <a:srcRect t="28123"/>
          <a:stretch/>
        </p:blipFill>
        <p:spPr>
          <a:xfrm>
            <a:off x="2195401" y="2951716"/>
            <a:ext cx="7745413" cy="1093788"/>
          </a:xfrm>
          <a:prstGeom prst="rect">
            <a:avLst/>
          </a:prstGeom>
        </p:spPr>
      </p:pic>
      <p:pic>
        <p:nvPicPr>
          <p:cNvPr id="18" name="Picture 17" descr="Uutisotsikko: &quot;Loputon ennätyshelle&quot; jatkuu, palavat pellot pahentavat tilannetta">
            <a:extLst>
              <a:ext uri="{FF2B5EF4-FFF2-40B4-BE49-F238E27FC236}">
                <a16:creationId xmlns:a16="http://schemas.microsoft.com/office/drawing/2014/main" id="{713C3B5C-032E-3B3F-3362-152D0142BB78}"/>
              </a:ext>
            </a:extLst>
          </p:cNvPr>
          <p:cNvPicPr>
            <a:picLocks noChangeAspect="1"/>
          </p:cNvPicPr>
          <p:nvPr/>
        </p:nvPicPr>
        <p:blipFill rotWithShape="1">
          <a:blip r:embed="rId9"/>
          <a:srcRect t="28761"/>
          <a:stretch/>
        </p:blipFill>
        <p:spPr>
          <a:xfrm>
            <a:off x="2195401" y="4109004"/>
            <a:ext cx="4448175" cy="687388"/>
          </a:xfrm>
          <a:prstGeom prst="rect">
            <a:avLst/>
          </a:prstGeom>
        </p:spPr>
      </p:pic>
      <p:pic>
        <p:nvPicPr>
          <p:cNvPr id="28" name="Picture 27" descr="Uutisotsikko: Yli 170 ihmistä kuollut tulvissa Kongon demokraattisessa tasavallassa">
            <a:extLst>
              <a:ext uri="{FF2B5EF4-FFF2-40B4-BE49-F238E27FC236}">
                <a16:creationId xmlns:a16="http://schemas.microsoft.com/office/drawing/2014/main" id="{0FCAF421-8136-ECD0-8A45-72699D6840FA}"/>
              </a:ext>
            </a:extLst>
          </p:cNvPr>
          <p:cNvPicPr>
            <a:picLocks noChangeAspect="1"/>
          </p:cNvPicPr>
          <p:nvPr/>
        </p:nvPicPr>
        <p:blipFill>
          <a:blip r:embed="rId10"/>
          <a:stretch>
            <a:fillRect/>
          </a:stretch>
        </p:blipFill>
        <p:spPr>
          <a:xfrm>
            <a:off x="6703901" y="4109004"/>
            <a:ext cx="3236913" cy="687388"/>
          </a:xfrm>
          <a:prstGeom prst="rect">
            <a:avLst/>
          </a:prstGeom>
        </p:spPr>
      </p:pic>
      <p:pic>
        <p:nvPicPr>
          <p:cNvPr id="20" name="Picture 19" descr="Uutisotsikko: YK varoittaa El Niño -ilmiöstä">
            <a:extLst>
              <a:ext uri="{FF2B5EF4-FFF2-40B4-BE49-F238E27FC236}">
                <a16:creationId xmlns:a16="http://schemas.microsoft.com/office/drawing/2014/main" id="{136B3A67-6493-B1EF-7DC7-4A60E15DDC12}"/>
              </a:ext>
            </a:extLst>
          </p:cNvPr>
          <p:cNvPicPr>
            <a:picLocks noChangeAspect="1"/>
          </p:cNvPicPr>
          <p:nvPr/>
        </p:nvPicPr>
        <p:blipFill rotWithShape="1">
          <a:blip r:embed="rId11"/>
          <a:srcRect t="-2" r="14392" b="52629"/>
          <a:stretch/>
        </p:blipFill>
        <p:spPr>
          <a:xfrm>
            <a:off x="2195401" y="4855129"/>
            <a:ext cx="7745413" cy="687388"/>
          </a:xfrm>
          <a:prstGeom prst="rect">
            <a:avLst/>
          </a:prstGeom>
        </p:spPr>
      </p:pic>
    </p:spTree>
    <p:extLst>
      <p:ext uri="{BB962C8B-B14F-4D97-AF65-F5344CB8AC3E}">
        <p14:creationId xmlns:p14="http://schemas.microsoft.com/office/powerpoint/2010/main" val="2058801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DA355B0-F136-0AD6-2B08-17E75FC9F7D3}"/>
              </a:ext>
            </a:extLst>
          </p:cNvPr>
          <p:cNvSpPr>
            <a:spLocks noGrp="1"/>
          </p:cNvSpPr>
          <p:nvPr>
            <p:ph type="title"/>
          </p:nvPr>
        </p:nvSpPr>
        <p:spPr/>
        <p:txBody>
          <a:bodyPr/>
          <a:lstStyle/>
          <a:p>
            <a:r>
              <a:rPr lang="fi-FI"/>
              <a:t>Lähteet, lisälukemista</a:t>
            </a:r>
          </a:p>
        </p:txBody>
      </p:sp>
      <p:sp>
        <p:nvSpPr>
          <p:cNvPr id="3" name="Sisällön paikkamerkki 2">
            <a:extLst>
              <a:ext uri="{FF2B5EF4-FFF2-40B4-BE49-F238E27FC236}">
                <a16:creationId xmlns:a16="http://schemas.microsoft.com/office/drawing/2014/main" id="{942621F1-152E-DA5B-C0B6-FDF984207E1B}"/>
              </a:ext>
            </a:extLst>
          </p:cNvPr>
          <p:cNvSpPr>
            <a:spLocks noGrp="1"/>
          </p:cNvSpPr>
          <p:nvPr>
            <p:ph idx="1"/>
          </p:nvPr>
        </p:nvSpPr>
        <p:spPr/>
        <p:txBody>
          <a:bodyPr>
            <a:normAutofit fontScale="92500" lnSpcReduction="20000"/>
          </a:bodyPr>
          <a:lstStyle/>
          <a:p>
            <a:r>
              <a:rPr lang="fi-FI"/>
              <a:t>Kaikki liikkuu - JYP -08 kevätkauden 2021 kulkutapakokeilun pilottiryhmänä (video) </a:t>
            </a:r>
            <a:r>
              <a:rPr lang="fi-FI">
                <a:hlinkClick r:id="rId2"/>
              </a:rPr>
              <a:t>https://youtube.com/watch?v=Gl-dc6vQYMo&amp;si=EnSIkaIECMiOmarE</a:t>
            </a:r>
            <a:endParaRPr lang="fi-FI"/>
          </a:p>
          <a:p>
            <a:r>
              <a:rPr lang="fi-FI"/>
              <a:t>Liikennevirasto: </a:t>
            </a:r>
            <a:r>
              <a:rPr lang="fi-FI" b="0" i="0">
                <a:solidFill>
                  <a:srgbClr val="333333"/>
                </a:solidFill>
                <a:effectLst/>
                <a:latin typeface="Exo 2"/>
                <a:hlinkClick r:id="rId3"/>
              </a:rPr>
              <a:t>Henkilöliikennetutkimus 2016: Suomalaisten liikkuminen</a:t>
            </a:r>
            <a:endParaRPr lang="fi-FI" b="0" i="0">
              <a:solidFill>
                <a:srgbClr val="333333"/>
              </a:solidFill>
              <a:effectLst/>
              <a:latin typeface="Exo 2"/>
            </a:endParaRPr>
          </a:p>
          <a:p>
            <a:r>
              <a:rPr lang="fi-FI"/>
              <a:t>Kestävä kaupunki (YM): </a:t>
            </a:r>
            <a:r>
              <a:rPr lang="fi-FI">
                <a:hlinkClick r:id="rId4"/>
              </a:rPr>
              <a:t>https://kestavakaupunki.fi/etusivu</a:t>
            </a:r>
            <a:endParaRPr lang="fi-FI"/>
          </a:p>
          <a:p>
            <a:r>
              <a:rPr lang="fi-FI"/>
              <a:t>Sitra: </a:t>
            </a:r>
            <a:r>
              <a:rPr lang="fi-FI">
                <a:hlinkClick r:id="rId5"/>
              </a:rPr>
              <a:t>Kiertotalouden tiekartta 2.0 </a:t>
            </a:r>
            <a:r>
              <a:rPr lang="fi-FI"/>
              <a:t>(avainroolit)</a:t>
            </a:r>
          </a:p>
          <a:p>
            <a:r>
              <a:rPr lang="fi-FI" err="1"/>
              <a:t>Orenius</a:t>
            </a:r>
            <a:r>
              <a:rPr lang="fi-FI"/>
              <a:t> (UEF): Kiertotalous yhteiskunnallisena muutoksena: Näkökulmia kulutuksen muutokseen –esitys (2019)</a:t>
            </a:r>
          </a:p>
          <a:p>
            <a:r>
              <a:rPr lang="fi-FI"/>
              <a:t>Ellen </a:t>
            </a:r>
            <a:r>
              <a:rPr lang="fi-FI" err="1"/>
              <a:t>MacArthur</a:t>
            </a:r>
            <a:r>
              <a:rPr lang="fi-FI"/>
              <a:t> –säätiö: </a:t>
            </a:r>
            <a:r>
              <a:rPr lang="fi-FI">
                <a:hlinkClick r:id="rId6"/>
              </a:rPr>
              <a:t>https://ellenmacarthurfoundation.org/</a:t>
            </a:r>
            <a:endParaRPr lang="fi-FI"/>
          </a:p>
          <a:p>
            <a:endParaRPr lang="fi-FI"/>
          </a:p>
        </p:txBody>
      </p:sp>
    </p:spTree>
    <p:extLst>
      <p:ext uri="{BB962C8B-B14F-4D97-AF65-F5344CB8AC3E}">
        <p14:creationId xmlns:p14="http://schemas.microsoft.com/office/powerpoint/2010/main" val="10326371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a:xfrm>
            <a:off x="1523999" y="2312793"/>
            <a:ext cx="9144000" cy="1116207"/>
          </a:xfrm>
        </p:spPr>
        <p:txBody>
          <a:bodyPr/>
          <a:lstStyle/>
          <a:p>
            <a:r>
              <a:rPr lang="fi-FI"/>
              <a:t>Biologiset kierrot</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a:xfrm>
            <a:off x="1523999" y="3760342"/>
            <a:ext cx="9144000" cy="889987"/>
          </a:xfrm>
        </p:spPr>
        <p:txBody>
          <a:bodyPr>
            <a:normAutofit/>
          </a:bodyPr>
          <a:lstStyle/>
          <a:p>
            <a:r>
              <a:rPr lang="fi-FI"/>
              <a:t>Elisa Vallius</a:t>
            </a:r>
          </a:p>
        </p:txBody>
      </p:sp>
    </p:spTree>
    <p:extLst>
      <p:ext uri="{BB962C8B-B14F-4D97-AF65-F5344CB8AC3E}">
        <p14:creationId xmlns:p14="http://schemas.microsoft.com/office/powerpoint/2010/main" val="7838049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https://m3.jyu.fi/jyumv/ohjelmat/science/muut/polku-2.0/miten-siirtya-kiertotalouteen-verkkototeutus/recording-14-07-2023-11.35</a:t>
            </a:r>
            <a:r>
              <a:rPr lang="en-US" dirty="0">
                <a:ea typeface="+mj-lt"/>
                <a:cs typeface="+mj-lt"/>
              </a:rPr>
              <a:t> </a:t>
            </a:r>
            <a:endParaRPr lang="en-US"/>
          </a:p>
        </p:txBody>
      </p:sp>
    </p:spTree>
    <p:extLst>
      <p:ext uri="{BB962C8B-B14F-4D97-AF65-F5344CB8AC3E}">
        <p14:creationId xmlns:p14="http://schemas.microsoft.com/office/powerpoint/2010/main" val="345844245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854E4-C51C-0DD6-AC45-6F3BD9955DBD}"/>
              </a:ext>
            </a:extLst>
          </p:cNvPr>
          <p:cNvSpPr>
            <a:spLocks noGrp="1"/>
          </p:cNvSpPr>
          <p:nvPr>
            <p:ph type="title"/>
          </p:nvPr>
        </p:nvSpPr>
        <p:spPr/>
        <p:txBody>
          <a:bodyPr>
            <a:normAutofit/>
          </a:bodyPr>
          <a:lstStyle/>
          <a:p>
            <a:r>
              <a:rPr lang="fi-FI"/>
              <a:t>Biogeokemialliset kierrot</a:t>
            </a:r>
          </a:p>
        </p:txBody>
      </p:sp>
      <p:sp>
        <p:nvSpPr>
          <p:cNvPr id="3" name="Content Placeholder 2">
            <a:extLst>
              <a:ext uri="{FF2B5EF4-FFF2-40B4-BE49-F238E27FC236}">
                <a16:creationId xmlns:a16="http://schemas.microsoft.com/office/drawing/2014/main" id="{B932611E-38B6-6B30-1625-BD7D96466355}"/>
              </a:ext>
            </a:extLst>
          </p:cNvPr>
          <p:cNvSpPr>
            <a:spLocks noGrp="1"/>
          </p:cNvSpPr>
          <p:nvPr>
            <p:ph idx="1"/>
          </p:nvPr>
        </p:nvSpPr>
        <p:spPr>
          <a:xfrm>
            <a:off x="838199" y="1825625"/>
            <a:ext cx="10515600" cy="4351338"/>
          </a:xfrm>
        </p:spPr>
        <p:txBody>
          <a:bodyPr>
            <a:normAutofit/>
          </a:bodyPr>
          <a:lstStyle/>
          <a:p>
            <a:r>
              <a:rPr lang="fi-FI"/>
              <a:t>Kemiallisten aineiden, kuten hiilen, ravinteiden ja veden kierto eliöiden ja elottoman ympäristön välillä</a:t>
            </a:r>
          </a:p>
          <a:p>
            <a:pPr lvl="1"/>
            <a:r>
              <a:rPr lang="fi-FI"/>
              <a:t>Eliöt ottavat aineita maaperästä ja ilmasta</a:t>
            </a:r>
          </a:p>
          <a:p>
            <a:pPr lvl="1"/>
            <a:r>
              <a:rPr lang="fi-FI"/>
              <a:t>Aineet kulkevat ravintoketjuissa ja –verkoissa</a:t>
            </a:r>
          </a:p>
          <a:p>
            <a:pPr lvl="1"/>
            <a:r>
              <a:rPr lang="fi-FI"/>
              <a:t>Aineita palautuu ympäristöön eliöiden kuollessa ja hajotessa</a:t>
            </a:r>
          </a:p>
          <a:p>
            <a:pPr lvl="1"/>
            <a:r>
              <a:rPr lang="fi-FI"/>
              <a:t>Veden kierto sateesta maaperään, vesistöihin ja eliöihin ja haihtumisen kautta takaisin sateeksi</a:t>
            </a:r>
          </a:p>
        </p:txBody>
      </p:sp>
    </p:spTree>
    <p:extLst>
      <p:ext uri="{BB962C8B-B14F-4D97-AF65-F5344CB8AC3E}">
        <p14:creationId xmlns:p14="http://schemas.microsoft.com/office/powerpoint/2010/main" val="110882436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43F92B0-A7BB-48BC-2F91-E9CEE0104660}"/>
              </a:ext>
            </a:extLst>
          </p:cNvPr>
          <p:cNvSpPr>
            <a:spLocks noGrp="1"/>
          </p:cNvSpPr>
          <p:nvPr>
            <p:ph type="title"/>
          </p:nvPr>
        </p:nvSpPr>
        <p:spPr>
          <a:xfrm>
            <a:off x="838200" y="236306"/>
            <a:ext cx="10515600" cy="1113932"/>
          </a:xfrm>
        </p:spPr>
        <p:txBody>
          <a:bodyPr anchor="ctr">
            <a:normAutofit/>
          </a:bodyPr>
          <a:lstStyle/>
          <a:p>
            <a:r>
              <a:rPr lang="fi-FI"/>
              <a:t>Hiilen kierto</a:t>
            </a:r>
          </a:p>
        </p:txBody>
      </p:sp>
      <p:pic>
        <p:nvPicPr>
          <p:cNvPr id="8" name="Content Placeholder 7" descr="Kuvassa on hiillen kierto, joka tapahtuu neljän eri hiilivaraston eli maaperän, merien, biosfäärin ja ilmakehän välillä.">
            <a:extLst>
              <a:ext uri="{FF2B5EF4-FFF2-40B4-BE49-F238E27FC236}">
                <a16:creationId xmlns:a16="http://schemas.microsoft.com/office/drawing/2014/main" id="{8B826C11-0A14-63D4-91BD-687E4423AC0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838199" y="1350237"/>
            <a:ext cx="9682537" cy="4795919"/>
          </a:xfrm>
        </p:spPr>
      </p:pic>
    </p:spTree>
    <p:extLst>
      <p:ext uri="{BB962C8B-B14F-4D97-AF65-F5344CB8AC3E}">
        <p14:creationId xmlns:p14="http://schemas.microsoft.com/office/powerpoint/2010/main" val="416458223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35172-39E3-33EA-FE76-5B17F497CB08}"/>
              </a:ext>
            </a:extLst>
          </p:cNvPr>
          <p:cNvSpPr>
            <a:spLocks noGrp="1"/>
          </p:cNvSpPr>
          <p:nvPr>
            <p:ph type="title"/>
          </p:nvPr>
        </p:nvSpPr>
        <p:spPr>
          <a:xfrm>
            <a:off x="838200" y="-1373985"/>
            <a:ext cx="10515600" cy="1325563"/>
          </a:xfrm>
        </p:spPr>
        <p:txBody>
          <a:bodyPr/>
          <a:lstStyle/>
          <a:p>
            <a:r>
              <a:rPr lang="fi-FI"/>
              <a:t>Ravinteiden kierto</a:t>
            </a:r>
          </a:p>
        </p:txBody>
      </p:sp>
      <p:pic>
        <p:nvPicPr>
          <p:cNvPr id="9" name="Picture 8" descr="Kuvassa esitetään kahden tärkeän ravinteen, typen ja fosforin kierto. Fosforin kierto tapahtuu maaperässä elollisen ja elottoman muodon välillä. Typen kierto poikkeaa fosforin kierrosta siten, että se siirtyy helposti kaasumaisessa muodossa ilmakehään. Molemmat voivat pintavalunnan mukana päätyä vesistöihin ja aiheuttaa rehevöitymistä.">
            <a:extLst>
              <a:ext uri="{FF2B5EF4-FFF2-40B4-BE49-F238E27FC236}">
                <a16:creationId xmlns:a16="http://schemas.microsoft.com/office/drawing/2014/main" id="{D744E9A8-5B3B-9893-14F9-1002E7647BF2}"/>
              </a:ext>
            </a:extLst>
          </p:cNvPr>
          <p:cNvPicPr>
            <a:picLocks noChangeAspect="1"/>
          </p:cNvPicPr>
          <p:nvPr/>
        </p:nvPicPr>
        <p:blipFill>
          <a:blip r:embed="rId3"/>
          <a:stretch>
            <a:fillRect/>
          </a:stretch>
        </p:blipFill>
        <p:spPr>
          <a:xfrm>
            <a:off x="119901" y="274307"/>
            <a:ext cx="11704344" cy="6583693"/>
          </a:xfrm>
          <a:prstGeom prst="rect">
            <a:avLst/>
          </a:prstGeom>
        </p:spPr>
      </p:pic>
    </p:spTree>
    <p:extLst>
      <p:ext uri="{BB962C8B-B14F-4D97-AF65-F5344CB8AC3E}">
        <p14:creationId xmlns:p14="http://schemas.microsoft.com/office/powerpoint/2010/main" val="265925640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D57FD-42AC-D719-5047-CE4697E44A1E}"/>
              </a:ext>
            </a:extLst>
          </p:cNvPr>
          <p:cNvSpPr>
            <a:spLocks noGrp="1"/>
          </p:cNvSpPr>
          <p:nvPr>
            <p:ph type="title"/>
          </p:nvPr>
        </p:nvSpPr>
        <p:spPr/>
        <p:txBody>
          <a:bodyPr/>
          <a:lstStyle/>
          <a:p>
            <a:r>
              <a:rPr lang="fi-FI"/>
              <a:t>Ihmistoiminnan vaikutukset biogeokemiallisissa kierroissa</a:t>
            </a:r>
          </a:p>
        </p:txBody>
      </p:sp>
      <p:sp>
        <p:nvSpPr>
          <p:cNvPr id="3" name="Content Placeholder 2">
            <a:extLst>
              <a:ext uri="{FF2B5EF4-FFF2-40B4-BE49-F238E27FC236}">
                <a16:creationId xmlns:a16="http://schemas.microsoft.com/office/drawing/2014/main" id="{F87474E2-83E6-8E8A-E379-6EFFEB34CCB6}"/>
              </a:ext>
            </a:extLst>
          </p:cNvPr>
          <p:cNvSpPr>
            <a:spLocks noGrp="1"/>
          </p:cNvSpPr>
          <p:nvPr>
            <p:ph idx="1"/>
          </p:nvPr>
        </p:nvSpPr>
        <p:spPr>
          <a:xfrm>
            <a:off x="838200" y="2003461"/>
            <a:ext cx="10689404" cy="4173501"/>
          </a:xfrm>
        </p:spPr>
        <p:txBody>
          <a:bodyPr>
            <a:normAutofit/>
          </a:bodyPr>
          <a:lstStyle/>
          <a:p>
            <a:r>
              <a:rPr lang="fi-FI"/>
              <a:t>Fossiilisten polttoaineiden käyttö ja metsien väheneminen kasvattaa ilmakehän hiilidioksidipitoisuutta → ilmastonmuutos</a:t>
            </a:r>
          </a:p>
          <a:p>
            <a:r>
              <a:rPr lang="fi-FI"/>
              <a:t>Fosforia louhitaan lannoitteeksi ja osa siitä päätyy vesistöihin → rehevöityminen</a:t>
            </a:r>
          </a:p>
          <a:p>
            <a:r>
              <a:rPr lang="fi-FI"/>
              <a:t>Typpilannoitteita tuotetaan ilmakehän typpikaasusta, osa lannoitteista päätyy vesistöihin → rehevöityminen ja osa ilmaan typpioksiduulina → ilmastonmuutos</a:t>
            </a:r>
          </a:p>
        </p:txBody>
      </p:sp>
    </p:spTree>
    <p:extLst>
      <p:ext uri="{BB962C8B-B14F-4D97-AF65-F5344CB8AC3E}">
        <p14:creationId xmlns:p14="http://schemas.microsoft.com/office/powerpoint/2010/main" val="35788745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04C677-E231-A78A-39B6-AB51F6780D9E}"/>
              </a:ext>
            </a:extLst>
          </p:cNvPr>
          <p:cNvSpPr>
            <a:spLocks noGrp="1"/>
          </p:cNvSpPr>
          <p:nvPr>
            <p:ph type="title"/>
          </p:nvPr>
        </p:nvSpPr>
        <p:spPr>
          <a:xfrm>
            <a:off x="673820" y="-1389353"/>
            <a:ext cx="10515600" cy="1325563"/>
          </a:xfrm>
        </p:spPr>
        <p:txBody>
          <a:bodyPr/>
          <a:lstStyle/>
          <a:p>
            <a:r>
              <a:rPr lang="fi-FI"/>
              <a:t>Kiertotalouden</a:t>
            </a:r>
            <a:r>
              <a:rPr lang="fi-FI" baseline="0"/>
              <a:t> perhoskuvaaja 2</a:t>
            </a:r>
            <a:endParaRPr lang="fi-FI"/>
          </a:p>
        </p:txBody>
      </p:sp>
      <p:pic>
        <p:nvPicPr>
          <p:cNvPr id="2" name="Picture 1" descr="Kaavio kuvaa biologisten kiertojen osuutta kiertotaloudessa. Biologinen materiaalit kerätään erilleen ja kierrätetään suoraan raaka-aineeksi (esim. paperi, puuvilla) tai käsitellään kompostoimalla tai mädätyksellä, Syntyvää kompostia ja biokaasulietettä käytetään maanparannuksessa ja biokaasua energian lähteenä.">
            <a:extLst>
              <a:ext uri="{FF2B5EF4-FFF2-40B4-BE49-F238E27FC236}">
                <a16:creationId xmlns:a16="http://schemas.microsoft.com/office/drawing/2014/main" id="{770F2283-2924-59A8-6A30-23E3629A2753}"/>
              </a:ext>
            </a:extLst>
          </p:cNvPr>
          <p:cNvPicPr>
            <a:picLocks noChangeAspect="1"/>
          </p:cNvPicPr>
          <p:nvPr/>
        </p:nvPicPr>
        <p:blipFill>
          <a:blip r:embed="rId3"/>
          <a:stretch>
            <a:fillRect/>
          </a:stretch>
        </p:blipFill>
        <p:spPr>
          <a:xfrm>
            <a:off x="1527440" y="276869"/>
            <a:ext cx="8808361" cy="6002908"/>
          </a:xfrm>
          <a:prstGeom prst="rect">
            <a:avLst/>
          </a:prstGeom>
        </p:spPr>
      </p:pic>
    </p:spTree>
    <p:extLst>
      <p:ext uri="{BB962C8B-B14F-4D97-AF65-F5344CB8AC3E}">
        <p14:creationId xmlns:p14="http://schemas.microsoft.com/office/powerpoint/2010/main" val="281438887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F8336-BDC9-7243-9A15-B41FC76166EF}"/>
              </a:ext>
            </a:extLst>
          </p:cNvPr>
          <p:cNvSpPr>
            <a:spLocks noGrp="1"/>
          </p:cNvSpPr>
          <p:nvPr>
            <p:ph type="title"/>
          </p:nvPr>
        </p:nvSpPr>
        <p:spPr>
          <a:xfrm>
            <a:off x="838200" y="365125"/>
            <a:ext cx="10515600" cy="1325563"/>
          </a:xfrm>
        </p:spPr>
        <p:txBody>
          <a:bodyPr>
            <a:normAutofit/>
          </a:bodyPr>
          <a:lstStyle/>
          <a:p>
            <a:r>
              <a:rPr lang="fi-FI"/>
              <a:t>Biokiertotalouden tavoitteet 1/3</a:t>
            </a:r>
          </a:p>
        </p:txBody>
      </p:sp>
      <p:sp>
        <p:nvSpPr>
          <p:cNvPr id="3" name="Content Placeholder 2">
            <a:extLst>
              <a:ext uri="{FF2B5EF4-FFF2-40B4-BE49-F238E27FC236}">
                <a16:creationId xmlns:a16="http://schemas.microsoft.com/office/drawing/2014/main" id="{D5A8E586-73E8-CF27-F4F0-0D8A3917237B}"/>
              </a:ext>
            </a:extLst>
          </p:cNvPr>
          <p:cNvSpPr>
            <a:spLocks noGrp="1"/>
          </p:cNvSpPr>
          <p:nvPr>
            <p:ph idx="1"/>
          </p:nvPr>
        </p:nvSpPr>
        <p:spPr>
          <a:xfrm>
            <a:off x="838200" y="1825625"/>
            <a:ext cx="10515600" cy="4351338"/>
          </a:xfrm>
        </p:spPr>
        <p:txBody>
          <a:bodyPr/>
          <a:lstStyle/>
          <a:p>
            <a:pPr marL="0" indent="0">
              <a:buNone/>
            </a:pPr>
            <a:r>
              <a:rPr lang="fi-FI"/>
              <a:t>Biopohjaisen materiaalin kierrätys tai uudelleenkäyttäminen </a:t>
            </a:r>
          </a:p>
          <a:p>
            <a:r>
              <a:rPr lang="fi-FI"/>
              <a:t>Kuidut (esim. puuvilla)</a:t>
            </a:r>
          </a:p>
          <a:p>
            <a:r>
              <a:rPr lang="fi-FI"/>
              <a:t>Paperi ja pahvi</a:t>
            </a:r>
          </a:p>
          <a:p>
            <a:r>
              <a:rPr lang="fi-FI"/>
              <a:t>Puumateriaali</a:t>
            </a:r>
          </a:p>
        </p:txBody>
      </p:sp>
    </p:spTree>
    <p:extLst>
      <p:ext uri="{BB962C8B-B14F-4D97-AF65-F5344CB8AC3E}">
        <p14:creationId xmlns:p14="http://schemas.microsoft.com/office/powerpoint/2010/main" val="289386824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1716-3742-9B89-0F39-B3B46782D1A7}"/>
              </a:ext>
            </a:extLst>
          </p:cNvPr>
          <p:cNvSpPr>
            <a:spLocks noGrp="1"/>
          </p:cNvSpPr>
          <p:nvPr>
            <p:ph type="title"/>
          </p:nvPr>
        </p:nvSpPr>
        <p:spPr>
          <a:xfrm>
            <a:off x="838200" y="365125"/>
            <a:ext cx="10515600" cy="1325563"/>
          </a:xfrm>
        </p:spPr>
        <p:txBody>
          <a:bodyPr>
            <a:normAutofit/>
          </a:bodyPr>
          <a:lstStyle/>
          <a:p>
            <a:r>
              <a:rPr lang="fi-FI"/>
              <a:t>Biokiertotalouden tavoitteet 2/3</a:t>
            </a:r>
          </a:p>
        </p:txBody>
      </p:sp>
      <p:sp>
        <p:nvSpPr>
          <p:cNvPr id="3" name="Content Placeholder 2">
            <a:extLst>
              <a:ext uri="{FF2B5EF4-FFF2-40B4-BE49-F238E27FC236}">
                <a16:creationId xmlns:a16="http://schemas.microsoft.com/office/drawing/2014/main" id="{66B2BBA2-7BBF-2286-B611-CFAE5F0DF4DF}"/>
              </a:ext>
            </a:extLst>
          </p:cNvPr>
          <p:cNvSpPr>
            <a:spLocks noGrp="1"/>
          </p:cNvSpPr>
          <p:nvPr>
            <p:ph idx="1"/>
          </p:nvPr>
        </p:nvSpPr>
        <p:spPr>
          <a:xfrm>
            <a:off x="838200" y="1825625"/>
            <a:ext cx="10515600" cy="4351338"/>
          </a:xfrm>
        </p:spPr>
        <p:txBody>
          <a:bodyPr>
            <a:normAutofit/>
          </a:bodyPr>
          <a:lstStyle/>
          <a:p>
            <a:pPr marL="0" indent="0">
              <a:buNone/>
            </a:pPr>
            <a:r>
              <a:rPr lang="fi-FI"/>
              <a:t>Palauttaa hiiltä ja ravinteita takaisin maahan maan viljavuuden parantamiseksi</a:t>
            </a:r>
          </a:p>
          <a:p>
            <a:r>
              <a:rPr lang="fi-FI"/>
              <a:t>Puujalostusteollisuuden orgaaninen jäte (esim. nollakuitu) maanparannukseen</a:t>
            </a:r>
          </a:p>
          <a:p>
            <a:r>
              <a:rPr lang="fi-FI"/>
              <a:t>Karjanlannan ja kasviperäisen jätteen ravinteiden palauttaminen maaperään (esim. orgaaniset lannoitteet)</a:t>
            </a:r>
          </a:p>
          <a:p>
            <a:r>
              <a:rPr lang="fi-FI"/>
              <a:t>Tuhkapohjaisten lannoitteiden hyödyntäminen</a:t>
            </a:r>
          </a:p>
        </p:txBody>
      </p:sp>
    </p:spTree>
    <p:extLst>
      <p:ext uri="{BB962C8B-B14F-4D97-AF65-F5344CB8AC3E}">
        <p14:creationId xmlns:p14="http://schemas.microsoft.com/office/powerpoint/2010/main" val="89568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A48F98-6B33-84DA-886B-FF9317517450}"/>
              </a:ext>
            </a:extLst>
          </p:cNvPr>
          <p:cNvSpPr>
            <a:spLocks noGrp="1"/>
          </p:cNvSpPr>
          <p:nvPr>
            <p:ph type="title"/>
          </p:nvPr>
        </p:nvSpPr>
        <p:spPr>
          <a:xfrm>
            <a:off x="838199" y="-1571251"/>
            <a:ext cx="10515600" cy="1325563"/>
          </a:xfrm>
        </p:spPr>
        <p:txBody>
          <a:bodyPr/>
          <a:lstStyle/>
          <a:p>
            <a:r>
              <a:rPr lang="fi-FI"/>
              <a:t>Energiankulutus</a:t>
            </a:r>
          </a:p>
        </p:txBody>
      </p:sp>
      <p:pic>
        <p:nvPicPr>
          <p:cNvPr id="2" name="Picture 2" descr="Maailman energiankulutus käänty jyrkkään kasvuun 1950-luvulla ja on jatkunut näihin päiviin saakka. Tärkeimmät energianlähteet ovat yhä hiili, öljy ja maakaasu.">
            <a:extLst>
              <a:ext uri="{FF2B5EF4-FFF2-40B4-BE49-F238E27FC236}">
                <a16:creationId xmlns:a16="http://schemas.microsoft.com/office/drawing/2014/main" id="{41A279E8-E77E-559A-8678-B70064EBC150}"/>
              </a:ext>
            </a:extLst>
          </p:cNvPr>
          <p:cNvPicPr>
            <a:picLocks noChangeAspect="1"/>
          </p:cNvPicPr>
          <p:nvPr/>
        </p:nvPicPr>
        <p:blipFill>
          <a:blip r:embed="rId3"/>
          <a:stretch>
            <a:fillRect/>
          </a:stretch>
        </p:blipFill>
        <p:spPr>
          <a:xfrm>
            <a:off x="1646915" y="0"/>
            <a:ext cx="8898169" cy="6273209"/>
          </a:xfrm>
          <a:prstGeom prst="rect">
            <a:avLst/>
          </a:prstGeom>
        </p:spPr>
      </p:pic>
    </p:spTree>
    <p:extLst>
      <p:ext uri="{BB962C8B-B14F-4D97-AF65-F5344CB8AC3E}">
        <p14:creationId xmlns:p14="http://schemas.microsoft.com/office/powerpoint/2010/main" val="183683671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1716-3742-9B89-0F39-B3B46782D1A7}"/>
              </a:ext>
            </a:extLst>
          </p:cNvPr>
          <p:cNvSpPr>
            <a:spLocks noGrp="1"/>
          </p:cNvSpPr>
          <p:nvPr>
            <p:ph type="title"/>
          </p:nvPr>
        </p:nvSpPr>
        <p:spPr>
          <a:xfrm>
            <a:off x="838200" y="365125"/>
            <a:ext cx="10515600" cy="1325563"/>
          </a:xfrm>
        </p:spPr>
        <p:txBody>
          <a:bodyPr>
            <a:normAutofit/>
          </a:bodyPr>
          <a:lstStyle/>
          <a:p>
            <a:r>
              <a:rPr lang="fi-FI"/>
              <a:t>Biokiertotalouden tavoitteet 3/3</a:t>
            </a:r>
          </a:p>
        </p:txBody>
      </p:sp>
      <p:sp>
        <p:nvSpPr>
          <p:cNvPr id="3" name="Content Placeholder 2">
            <a:extLst>
              <a:ext uri="{FF2B5EF4-FFF2-40B4-BE49-F238E27FC236}">
                <a16:creationId xmlns:a16="http://schemas.microsoft.com/office/drawing/2014/main" id="{66B2BBA2-7BBF-2286-B611-CFAE5F0DF4DF}"/>
              </a:ext>
            </a:extLst>
          </p:cNvPr>
          <p:cNvSpPr>
            <a:spLocks noGrp="1"/>
          </p:cNvSpPr>
          <p:nvPr>
            <p:ph idx="1"/>
          </p:nvPr>
        </p:nvSpPr>
        <p:spPr>
          <a:xfrm>
            <a:off x="838200" y="1825625"/>
            <a:ext cx="10515600" cy="4351338"/>
          </a:xfrm>
        </p:spPr>
        <p:txBody>
          <a:bodyPr>
            <a:normAutofit/>
          </a:bodyPr>
          <a:lstStyle/>
          <a:p>
            <a:pPr marL="0" indent="0">
              <a:buNone/>
            </a:pPr>
            <a:r>
              <a:rPr lang="fi-FI"/>
              <a:t>Biologisen jätemateriaalin käsittely</a:t>
            </a:r>
          </a:p>
          <a:p>
            <a:r>
              <a:rPr lang="fi-FI"/>
              <a:t>Biojätteen kompostointi (palaminen)</a:t>
            </a:r>
          </a:p>
          <a:p>
            <a:r>
              <a:rPr lang="fi-FI"/>
              <a:t>Mädätys</a:t>
            </a:r>
          </a:p>
          <a:p>
            <a:pPr lvl="1"/>
            <a:r>
              <a:rPr lang="fi-FI"/>
              <a:t>Biokaasun tuotanto</a:t>
            </a:r>
          </a:p>
          <a:p>
            <a:pPr lvl="1"/>
            <a:r>
              <a:rPr lang="fi-FI"/>
              <a:t>Biokaasuprosessissa syntyvän lietteen ja rejektiveden hyödyntäminen maaparannusaineena ja lannoitteena</a:t>
            </a:r>
          </a:p>
        </p:txBody>
      </p:sp>
    </p:spTree>
    <p:extLst>
      <p:ext uri="{BB962C8B-B14F-4D97-AF65-F5344CB8AC3E}">
        <p14:creationId xmlns:p14="http://schemas.microsoft.com/office/powerpoint/2010/main" val="257851301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89D66-39FB-9FE2-CCA0-041176776A71}"/>
              </a:ext>
            </a:extLst>
          </p:cNvPr>
          <p:cNvSpPr>
            <a:spLocks noGrp="1"/>
          </p:cNvSpPr>
          <p:nvPr>
            <p:ph type="title"/>
          </p:nvPr>
        </p:nvSpPr>
        <p:spPr>
          <a:xfrm>
            <a:off x="838200" y="365125"/>
            <a:ext cx="10515600" cy="1325563"/>
          </a:xfrm>
        </p:spPr>
        <p:txBody>
          <a:bodyPr/>
          <a:lstStyle/>
          <a:p>
            <a:r>
              <a:rPr lang="fi-FI"/>
              <a:t>Biokaasun tuotanto</a:t>
            </a:r>
          </a:p>
        </p:txBody>
      </p:sp>
      <p:sp>
        <p:nvSpPr>
          <p:cNvPr id="3" name="Content Placeholder 2">
            <a:extLst>
              <a:ext uri="{FF2B5EF4-FFF2-40B4-BE49-F238E27FC236}">
                <a16:creationId xmlns:a16="http://schemas.microsoft.com/office/drawing/2014/main" id="{1376BB8D-2EB0-5C16-CE01-FF8108B07555}"/>
              </a:ext>
            </a:extLst>
          </p:cNvPr>
          <p:cNvSpPr>
            <a:spLocks noGrp="1"/>
          </p:cNvSpPr>
          <p:nvPr>
            <p:ph idx="1"/>
          </p:nvPr>
        </p:nvSpPr>
        <p:spPr>
          <a:xfrm>
            <a:off x="838200" y="1825625"/>
            <a:ext cx="10515600" cy="4351338"/>
          </a:xfrm>
        </p:spPr>
        <p:txBody>
          <a:bodyPr>
            <a:normAutofit/>
          </a:bodyPr>
          <a:lstStyle/>
          <a:p>
            <a:r>
              <a:rPr lang="fi-FI"/>
              <a:t>Perustuu orgaanisen aineen mädätykseen eli mikrobien suorittamaan hajoamiseen anaerobisissa eli hapettomissa oloissa</a:t>
            </a:r>
          </a:p>
          <a:p>
            <a:r>
              <a:rPr lang="fi-FI"/>
              <a:t>Ikivanha menetelmä, Suomessa 1900-luvulta</a:t>
            </a:r>
          </a:p>
          <a:p>
            <a:r>
              <a:rPr lang="fi-FI"/>
              <a:t>Biokaasu eli biometaani</a:t>
            </a:r>
          </a:p>
          <a:p>
            <a:pPr lvl="1"/>
            <a:r>
              <a:rPr lang="fi-FI"/>
              <a:t>Enimmäkseen metaania sisältävä kaasuseos, jota voidaan hyödyntää sellaisenaan esimerkiksi energian tuotantoon tai puhdistettuna ajoneuvojen polttoaineena</a:t>
            </a:r>
          </a:p>
        </p:txBody>
      </p:sp>
    </p:spTree>
    <p:extLst>
      <p:ext uri="{BB962C8B-B14F-4D97-AF65-F5344CB8AC3E}">
        <p14:creationId xmlns:p14="http://schemas.microsoft.com/office/powerpoint/2010/main" val="264964180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C5EB1-1D0B-F256-A173-3879B5EDDC9B}"/>
              </a:ext>
            </a:extLst>
          </p:cNvPr>
          <p:cNvSpPr>
            <a:spLocks noGrp="1"/>
          </p:cNvSpPr>
          <p:nvPr>
            <p:ph type="title"/>
          </p:nvPr>
        </p:nvSpPr>
        <p:spPr>
          <a:xfrm>
            <a:off x="838200" y="-1325563"/>
            <a:ext cx="10515600" cy="1325563"/>
          </a:xfrm>
        </p:spPr>
        <p:txBody>
          <a:bodyPr/>
          <a:lstStyle/>
          <a:p>
            <a:r>
              <a:rPr lang="fi-FI"/>
              <a:t>Biologisten kiertojen ekosysteemi</a:t>
            </a:r>
          </a:p>
        </p:txBody>
      </p:sp>
      <p:pic>
        <p:nvPicPr>
          <p:cNvPr id="5" name="Picture 4" descr="Kuvassa on biokiertotalouden ekosysteemi, jonka keskiössä on biokaasulaitos. Biokaasulaitos saa materiaalia lähellä sijaitsevilta eläin- ja kasvitiloilta. Biokaasulaitos tuottaa biokaasua, jota voidaan käyttää esim. lämmitykseen tai liikennepolttoaineena. Syntyvä liete palautetaan tiloille lannoitteeksi.">
            <a:extLst>
              <a:ext uri="{FF2B5EF4-FFF2-40B4-BE49-F238E27FC236}">
                <a16:creationId xmlns:a16="http://schemas.microsoft.com/office/drawing/2014/main" id="{6BF73406-C88D-69BE-3F69-278AB2025306}"/>
              </a:ext>
            </a:extLst>
          </p:cNvPr>
          <p:cNvPicPr>
            <a:picLocks noChangeAspect="1"/>
          </p:cNvPicPr>
          <p:nvPr/>
        </p:nvPicPr>
        <p:blipFill>
          <a:blip r:embed="rId3"/>
          <a:stretch>
            <a:fillRect/>
          </a:stretch>
        </p:blipFill>
        <p:spPr>
          <a:xfrm>
            <a:off x="1037691" y="361201"/>
            <a:ext cx="10907730" cy="6135598"/>
          </a:xfrm>
          <a:prstGeom prst="rect">
            <a:avLst/>
          </a:prstGeom>
        </p:spPr>
      </p:pic>
    </p:spTree>
    <p:extLst>
      <p:ext uri="{BB962C8B-B14F-4D97-AF65-F5344CB8AC3E}">
        <p14:creationId xmlns:p14="http://schemas.microsoft.com/office/powerpoint/2010/main" val="347070394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2E5A6E5-16C1-BF0A-7C17-722F8E143377}"/>
              </a:ext>
            </a:extLst>
          </p:cNvPr>
          <p:cNvSpPr>
            <a:spLocks noGrp="1"/>
          </p:cNvSpPr>
          <p:nvPr>
            <p:ph type="ctrTitle"/>
          </p:nvPr>
        </p:nvSpPr>
        <p:spPr/>
        <p:txBody>
          <a:bodyPr/>
          <a:lstStyle/>
          <a:p>
            <a:r>
              <a:rPr lang="fi-FI"/>
              <a:t>Ravintolan kiertotalous</a:t>
            </a:r>
          </a:p>
        </p:txBody>
      </p:sp>
      <p:sp>
        <p:nvSpPr>
          <p:cNvPr id="3" name="Alaotsikko 2">
            <a:extLst>
              <a:ext uri="{FF2B5EF4-FFF2-40B4-BE49-F238E27FC236}">
                <a16:creationId xmlns:a16="http://schemas.microsoft.com/office/drawing/2014/main" id="{21603D89-3B39-D48C-9624-00F7CBD8A053}"/>
              </a:ext>
            </a:extLst>
          </p:cNvPr>
          <p:cNvSpPr>
            <a:spLocks noGrp="1"/>
          </p:cNvSpPr>
          <p:nvPr>
            <p:ph type="subTitle" idx="1"/>
          </p:nvPr>
        </p:nvSpPr>
        <p:spPr/>
        <p:txBody>
          <a:bodyPr/>
          <a:lstStyle/>
          <a:p>
            <a:r>
              <a:rPr lang="fi-FI"/>
              <a:t>Anne Rantanen</a:t>
            </a:r>
          </a:p>
        </p:txBody>
      </p:sp>
    </p:spTree>
    <p:extLst>
      <p:ext uri="{BB962C8B-B14F-4D97-AF65-F5344CB8AC3E}">
        <p14:creationId xmlns:p14="http://schemas.microsoft.com/office/powerpoint/2010/main" val="72562029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https://m3.jyu.fi/jyumv/ohjelmat/science/muut/polku-2.0/miten-siirtya-kiertotalouteen-verkkototeutus/recording-14-07-2023-11.43</a:t>
            </a:r>
            <a:r>
              <a:rPr lang="en-US" dirty="0">
                <a:ea typeface="+mj-lt"/>
                <a:cs typeface="+mj-lt"/>
              </a:rPr>
              <a:t> </a:t>
            </a:r>
            <a:endParaRPr lang="en-US"/>
          </a:p>
          <a:p>
            <a:endParaRPr lang="en-US" dirty="0">
              <a:ea typeface="+mj-lt"/>
              <a:cs typeface="+mj-lt"/>
            </a:endParaRPr>
          </a:p>
        </p:txBody>
      </p:sp>
    </p:spTree>
    <p:extLst>
      <p:ext uri="{BB962C8B-B14F-4D97-AF65-F5344CB8AC3E}">
        <p14:creationId xmlns:p14="http://schemas.microsoft.com/office/powerpoint/2010/main" val="176299684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7024E58-F73A-4197-B33E-D51C57952D57}"/>
              </a:ext>
            </a:extLst>
          </p:cNvPr>
          <p:cNvSpPr>
            <a:spLocks noGrp="1"/>
          </p:cNvSpPr>
          <p:nvPr>
            <p:ph type="title"/>
          </p:nvPr>
        </p:nvSpPr>
        <p:spPr/>
        <p:txBody>
          <a:bodyPr/>
          <a:lstStyle/>
          <a:p>
            <a:r>
              <a:rPr lang="fi-FI"/>
              <a:t>Ravintola-ala</a:t>
            </a:r>
          </a:p>
        </p:txBody>
      </p:sp>
      <p:sp>
        <p:nvSpPr>
          <p:cNvPr id="3" name="Tekstin paikkamerkki 2">
            <a:extLst>
              <a:ext uri="{FF2B5EF4-FFF2-40B4-BE49-F238E27FC236}">
                <a16:creationId xmlns:a16="http://schemas.microsoft.com/office/drawing/2014/main" id="{D22C22F2-E33F-4DC6-9FB6-276931C08F3F}"/>
              </a:ext>
            </a:extLst>
          </p:cNvPr>
          <p:cNvSpPr>
            <a:spLocks noGrp="1"/>
          </p:cNvSpPr>
          <p:nvPr>
            <p:ph type="body" sz="quarter" idx="10"/>
          </p:nvPr>
        </p:nvSpPr>
        <p:spPr>
          <a:xfrm>
            <a:off x="838200" y="1771650"/>
            <a:ext cx="6610165" cy="4376738"/>
          </a:xfrm>
        </p:spPr>
        <p:txBody>
          <a:bodyPr/>
          <a:lstStyle/>
          <a:p>
            <a:r>
              <a:rPr lang="fi-FI"/>
              <a:t>Elämysten tuottaminen asiakkaalle, hyvän, laadukkaan ja vastuullisen ruoan, juoma ja palvelun kautta </a:t>
            </a:r>
          </a:p>
          <a:p>
            <a:pPr marL="457200" indent="-457200">
              <a:buFont typeface="Arial" panose="020B0604020202020204" pitchFamily="34" charset="0"/>
              <a:buChar char="•"/>
            </a:pPr>
            <a:r>
              <a:rPr lang="fi-FI"/>
              <a:t>Vastuullisuus (ruoan tuotantotavat ja kulutustottumukset)</a:t>
            </a:r>
          </a:p>
          <a:p>
            <a:pPr marL="457200" indent="-457200">
              <a:buFont typeface="Arial" panose="020B0604020202020204" pitchFamily="34" charset="0"/>
              <a:buChar char="•"/>
            </a:pPr>
            <a:r>
              <a:rPr lang="fi-FI"/>
              <a:t>Ruoan alkuperän tunteminen</a:t>
            </a:r>
          </a:p>
          <a:p>
            <a:pPr marL="457200" indent="-457200">
              <a:buFont typeface="Arial" panose="020B0604020202020204" pitchFamily="34" charset="0"/>
              <a:buChar char="•"/>
            </a:pPr>
            <a:r>
              <a:rPr lang="fi-FI"/>
              <a:t>Terveys ja hyvinvointi</a:t>
            </a:r>
          </a:p>
        </p:txBody>
      </p:sp>
      <p:pic>
        <p:nvPicPr>
          <p:cNvPr id="4" name="Kuva 3">
            <a:extLst>
              <a:ext uri="{FF2B5EF4-FFF2-40B4-BE49-F238E27FC236}">
                <a16:creationId xmlns:a16="http://schemas.microsoft.com/office/drawing/2014/main" id="{797C3E87-60FD-45D8-AE84-6BA1AFACB5C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306219" y="1992016"/>
            <a:ext cx="2826290" cy="3765755"/>
          </a:xfrm>
          <a:prstGeom prst="rect">
            <a:avLst/>
          </a:prstGeom>
        </p:spPr>
      </p:pic>
    </p:spTree>
    <p:extLst>
      <p:ext uri="{BB962C8B-B14F-4D97-AF65-F5344CB8AC3E}">
        <p14:creationId xmlns:p14="http://schemas.microsoft.com/office/powerpoint/2010/main" val="387523845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9314811-A234-403D-8FD4-CE01EE7AFC4D}"/>
              </a:ext>
            </a:extLst>
          </p:cNvPr>
          <p:cNvSpPr>
            <a:spLocks noGrp="1"/>
          </p:cNvSpPr>
          <p:nvPr>
            <p:ph type="title"/>
          </p:nvPr>
        </p:nvSpPr>
        <p:spPr/>
        <p:txBody>
          <a:bodyPr>
            <a:normAutofit/>
          </a:bodyPr>
          <a:lstStyle/>
          <a:p>
            <a:r>
              <a:rPr lang="fi-FI"/>
              <a:t>Vuonna 2050 on arveltu, että maapallon pitää ruokkia 10 miljardia ihmistä</a:t>
            </a:r>
          </a:p>
        </p:txBody>
      </p:sp>
      <p:sp>
        <p:nvSpPr>
          <p:cNvPr id="3" name="Tekstin paikkamerkki 2">
            <a:extLst>
              <a:ext uri="{FF2B5EF4-FFF2-40B4-BE49-F238E27FC236}">
                <a16:creationId xmlns:a16="http://schemas.microsoft.com/office/drawing/2014/main" id="{0E3518E0-9449-44C5-9CEB-4F952EAD4250}"/>
              </a:ext>
            </a:extLst>
          </p:cNvPr>
          <p:cNvSpPr>
            <a:spLocks noGrp="1"/>
          </p:cNvSpPr>
          <p:nvPr>
            <p:ph type="body" sz="quarter" idx="10"/>
          </p:nvPr>
        </p:nvSpPr>
        <p:spPr/>
        <p:txBody>
          <a:bodyPr/>
          <a:lstStyle/>
          <a:p>
            <a:r>
              <a:rPr lang="fi-FI"/>
              <a:t>Globaali planetaarinen ruokavalio:</a:t>
            </a:r>
          </a:p>
          <a:p>
            <a:pPr marL="457200" indent="-457200">
              <a:buFont typeface="Arial" panose="020B0604020202020204" pitchFamily="34" charset="0"/>
              <a:buChar char="•"/>
            </a:pPr>
            <a:r>
              <a:rPr lang="fi-FI"/>
              <a:t>Kestävämpi ruokatuotanto </a:t>
            </a:r>
          </a:p>
          <a:p>
            <a:pPr marL="457200" indent="-457200">
              <a:buFont typeface="Arial" panose="020B0604020202020204" pitchFamily="34" charset="0"/>
              <a:buChar char="•"/>
            </a:pPr>
            <a:r>
              <a:rPr lang="fi-FI"/>
              <a:t>terveellisempi ruokavalio </a:t>
            </a:r>
          </a:p>
          <a:p>
            <a:pPr marL="457200" indent="-457200">
              <a:buFont typeface="Arial" panose="020B0604020202020204" pitchFamily="34" charset="0"/>
              <a:buChar char="•"/>
            </a:pPr>
            <a:r>
              <a:rPr lang="fi-FI"/>
              <a:t> hävikin minimointi</a:t>
            </a:r>
          </a:p>
          <a:p>
            <a:r>
              <a:rPr lang="fi-FI"/>
              <a:t>Maa- ja metsätalousministeriö on esittänyt kansallisesti tulevaisuuden ruokajärjestelmä mallin</a:t>
            </a:r>
            <a:endParaRPr lang="en-US"/>
          </a:p>
        </p:txBody>
      </p:sp>
    </p:spTree>
    <p:extLst>
      <p:ext uri="{BB962C8B-B14F-4D97-AF65-F5344CB8AC3E}">
        <p14:creationId xmlns:p14="http://schemas.microsoft.com/office/powerpoint/2010/main" val="377460220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54202-52CB-2694-7261-728357FB8FE5}"/>
              </a:ext>
            </a:extLst>
          </p:cNvPr>
          <p:cNvSpPr>
            <a:spLocks noGrp="1"/>
          </p:cNvSpPr>
          <p:nvPr>
            <p:ph type="title"/>
          </p:nvPr>
        </p:nvSpPr>
        <p:spPr>
          <a:xfrm>
            <a:off x="660919" y="-1473006"/>
            <a:ext cx="10515600" cy="1325563"/>
          </a:xfrm>
        </p:spPr>
        <p:txBody>
          <a:bodyPr/>
          <a:lstStyle/>
          <a:p>
            <a:r>
              <a:rPr lang="fi-FI"/>
              <a:t>Planetaarinen ruokavalio lautasella</a:t>
            </a:r>
          </a:p>
        </p:txBody>
      </p:sp>
      <p:pic>
        <p:nvPicPr>
          <p:cNvPr id="5" name="Picture 4" descr="Kuva planetaarisesta ruokavaliosta. Pienellä lautasella leipä, joka kuvaa täysjyväviljaa sekä tyydyttymättömiä kasviöljyjä. Isolla lautasella tärkkelyspitoisia kasviksia, vihanneksia, juureksia ja hedelmiä, sekä kasvi- ja eläinproteiinia. Lisätty sokeri on myös kuvattu lautaselle. Lasissa on juomaa kuvaamassa maitotuotteita. Lisäksi kuvassa on ruokailuvälineet.">
            <a:extLst>
              <a:ext uri="{FF2B5EF4-FFF2-40B4-BE49-F238E27FC236}">
                <a16:creationId xmlns:a16="http://schemas.microsoft.com/office/drawing/2014/main" id="{EA6A0550-4FA8-F346-41A3-88906FAE5520}"/>
              </a:ext>
            </a:extLst>
          </p:cNvPr>
          <p:cNvPicPr>
            <a:picLocks noChangeAspect="1"/>
          </p:cNvPicPr>
          <p:nvPr/>
        </p:nvPicPr>
        <p:blipFill>
          <a:blip r:embed="rId3"/>
          <a:stretch>
            <a:fillRect/>
          </a:stretch>
        </p:blipFill>
        <p:spPr>
          <a:xfrm>
            <a:off x="626871" y="124292"/>
            <a:ext cx="10938257" cy="6152769"/>
          </a:xfrm>
          <a:prstGeom prst="rect">
            <a:avLst/>
          </a:prstGeom>
        </p:spPr>
      </p:pic>
    </p:spTree>
    <p:extLst>
      <p:ext uri="{BB962C8B-B14F-4D97-AF65-F5344CB8AC3E}">
        <p14:creationId xmlns:p14="http://schemas.microsoft.com/office/powerpoint/2010/main" val="76804712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3EDD-F924-027D-88F0-7834F9E53502}"/>
              </a:ext>
            </a:extLst>
          </p:cNvPr>
          <p:cNvSpPr>
            <a:spLocks noGrp="1"/>
          </p:cNvSpPr>
          <p:nvPr>
            <p:ph type="title"/>
          </p:nvPr>
        </p:nvSpPr>
        <p:spPr/>
        <p:txBody>
          <a:bodyPr/>
          <a:lstStyle/>
          <a:p>
            <a:r>
              <a:rPr lang="fi-FI"/>
              <a:t>Tulevaisuuden ruokajärjestelmä</a:t>
            </a:r>
          </a:p>
        </p:txBody>
      </p:sp>
      <p:sp>
        <p:nvSpPr>
          <p:cNvPr id="42" name="Rectangle 41">
            <a:extLst>
              <a:ext uri="{FF2B5EF4-FFF2-40B4-BE49-F238E27FC236}">
                <a16:creationId xmlns:a16="http://schemas.microsoft.com/office/drawing/2014/main" id="{61E20DE7-330A-7DDC-DBC2-1DD26E5F1CBD}"/>
              </a:ext>
              <a:ext uri="{C183D7F6-B498-43B3-948B-1728B52AA6E4}">
                <adec:decorative xmlns:adec="http://schemas.microsoft.com/office/drawing/2017/decorative" val="1"/>
              </a:ext>
            </a:extLst>
          </p:cNvPr>
          <p:cNvSpPr/>
          <p:nvPr/>
        </p:nvSpPr>
        <p:spPr>
          <a:xfrm>
            <a:off x="-9236" y="6283143"/>
            <a:ext cx="12192000" cy="5942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0" name="Oval 39">
            <a:extLst>
              <a:ext uri="{FF2B5EF4-FFF2-40B4-BE49-F238E27FC236}">
                <a16:creationId xmlns:a16="http://schemas.microsoft.com/office/drawing/2014/main" id="{8206C7DB-7D0F-4EF7-7F93-ECA5EDE2E313}"/>
              </a:ext>
              <a:ext uri="{C183D7F6-B498-43B3-948B-1728B52AA6E4}">
                <adec:decorative xmlns:adec="http://schemas.microsoft.com/office/drawing/2017/decorative" val="1"/>
              </a:ext>
            </a:extLst>
          </p:cNvPr>
          <p:cNvSpPr/>
          <p:nvPr/>
        </p:nvSpPr>
        <p:spPr>
          <a:xfrm>
            <a:off x="3830916" y="4183211"/>
            <a:ext cx="2281382" cy="21590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8" name="Oval 37">
            <a:extLst>
              <a:ext uri="{FF2B5EF4-FFF2-40B4-BE49-F238E27FC236}">
                <a16:creationId xmlns:a16="http://schemas.microsoft.com/office/drawing/2014/main" id="{6A8CC57B-922B-1C3D-236E-08D051A361F0}"/>
              </a:ext>
              <a:ext uri="{C183D7F6-B498-43B3-948B-1728B52AA6E4}">
                <adec:decorative xmlns:adec="http://schemas.microsoft.com/office/drawing/2017/decorative" val="1"/>
              </a:ext>
            </a:extLst>
          </p:cNvPr>
          <p:cNvSpPr/>
          <p:nvPr/>
        </p:nvSpPr>
        <p:spPr>
          <a:xfrm>
            <a:off x="8764440" y="4893606"/>
            <a:ext cx="1329252" cy="13081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6" name="Oval 35">
            <a:extLst>
              <a:ext uri="{FF2B5EF4-FFF2-40B4-BE49-F238E27FC236}">
                <a16:creationId xmlns:a16="http://schemas.microsoft.com/office/drawing/2014/main" id="{6C85D73C-16C2-4624-5CE5-FDF9B5E4F108}"/>
              </a:ext>
              <a:ext uri="{C183D7F6-B498-43B3-948B-1728B52AA6E4}">
                <adec:decorative xmlns:adec="http://schemas.microsoft.com/office/drawing/2017/decorative" val="1"/>
              </a:ext>
            </a:extLst>
          </p:cNvPr>
          <p:cNvSpPr/>
          <p:nvPr/>
        </p:nvSpPr>
        <p:spPr>
          <a:xfrm>
            <a:off x="6288832" y="2598968"/>
            <a:ext cx="2281382" cy="21590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2" name="Oval 31">
            <a:extLst>
              <a:ext uri="{FF2B5EF4-FFF2-40B4-BE49-F238E27FC236}">
                <a16:creationId xmlns:a16="http://schemas.microsoft.com/office/drawing/2014/main" id="{8B8ADB2C-90E0-8159-79BB-2B83C782ECF7}"/>
              </a:ext>
              <a:ext uri="{C183D7F6-B498-43B3-948B-1728B52AA6E4}">
                <adec:decorative xmlns:adec="http://schemas.microsoft.com/office/drawing/2017/decorative" val="1"/>
              </a:ext>
            </a:extLst>
          </p:cNvPr>
          <p:cNvSpPr/>
          <p:nvPr/>
        </p:nvSpPr>
        <p:spPr>
          <a:xfrm>
            <a:off x="8259472" y="1433440"/>
            <a:ext cx="1653309" cy="1645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0" name="Oval 29">
            <a:extLst>
              <a:ext uri="{FF2B5EF4-FFF2-40B4-BE49-F238E27FC236}">
                <a16:creationId xmlns:a16="http://schemas.microsoft.com/office/drawing/2014/main" id="{D3D9F500-934D-9D46-B10F-E4B3E19613A7}"/>
              </a:ext>
              <a:ext uri="{C183D7F6-B498-43B3-948B-1728B52AA6E4}">
                <adec:decorative xmlns:adec="http://schemas.microsoft.com/office/drawing/2017/decorative" val="1"/>
              </a:ext>
            </a:extLst>
          </p:cNvPr>
          <p:cNvSpPr/>
          <p:nvPr/>
        </p:nvSpPr>
        <p:spPr>
          <a:xfrm>
            <a:off x="940127" y="3709652"/>
            <a:ext cx="1997435" cy="1930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78E87CD2-6B99-DB48-B5F6-E0F6E60CFB55}"/>
              </a:ext>
              <a:ext uri="{C183D7F6-B498-43B3-948B-1728B52AA6E4}">
                <adec:decorative xmlns:adec="http://schemas.microsoft.com/office/drawing/2017/decorative" val="1"/>
              </a:ext>
            </a:extLst>
          </p:cNvPr>
          <p:cNvSpPr/>
          <p:nvPr/>
        </p:nvSpPr>
        <p:spPr>
          <a:xfrm>
            <a:off x="0" y="0"/>
            <a:ext cx="12192000" cy="1579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7" name="Oval 26">
            <a:extLst>
              <a:ext uri="{FF2B5EF4-FFF2-40B4-BE49-F238E27FC236}">
                <a16:creationId xmlns:a16="http://schemas.microsoft.com/office/drawing/2014/main" id="{C06FF8EF-920A-F4BD-EAF5-3DF421F2DB95}"/>
              </a:ext>
              <a:ext uri="{C183D7F6-B498-43B3-948B-1728B52AA6E4}">
                <adec:decorative xmlns:adec="http://schemas.microsoft.com/office/drawing/2017/decorative" val="1"/>
              </a:ext>
            </a:extLst>
          </p:cNvPr>
          <p:cNvSpPr/>
          <p:nvPr/>
        </p:nvSpPr>
        <p:spPr>
          <a:xfrm>
            <a:off x="1786045" y="1373056"/>
            <a:ext cx="2281382" cy="21590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4A1333EB-F4E9-1126-6D7F-1169181F33FA}"/>
              </a:ext>
            </a:extLst>
          </p:cNvPr>
          <p:cNvSpPr txBox="1"/>
          <p:nvPr/>
        </p:nvSpPr>
        <p:spPr>
          <a:xfrm>
            <a:off x="462577" y="1617744"/>
            <a:ext cx="165330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Monipuolisesti kasviksia</a:t>
            </a:r>
          </a:p>
        </p:txBody>
      </p:sp>
      <p:sp>
        <p:nvSpPr>
          <p:cNvPr id="33" name="TextBox 32">
            <a:extLst>
              <a:ext uri="{FF2B5EF4-FFF2-40B4-BE49-F238E27FC236}">
                <a16:creationId xmlns:a16="http://schemas.microsoft.com/office/drawing/2014/main" id="{9DA9869D-DFA3-1C20-501C-A4625C965C39}"/>
              </a:ext>
            </a:extLst>
          </p:cNvPr>
          <p:cNvSpPr txBox="1"/>
          <p:nvPr/>
        </p:nvSpPr>
        <p:spPr>
          <a:xfrm>
            <a:off x="9907242" y="1554427"/>
            <a:ext cx="165330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Kohtuudella lihaa ja maitotuotteita</a:t>
            </a:r>
          </a:p>
        </p:txBody>
      </p:sp>
      <p:sp>
        <p:nvSpPr>
          <p:cNvPr id="37" name="TextBox 36">
            <a:extLst>
              <a:ext uri="{FF2B5EF4-FFF2-40B4-BE49-F238E27FC236}">
                <a16:creationId xmlns:a16="http://schemas.microsoft.com/office/drawing/2014/main" id="{D98B023B-3158-E5C2-D190-E82703271B9F}"/>
              </a:ext>
            </a:extLst>
          </p:cNvPr>
          <p:cNvSpPr txBox="1"/>
          <p:nvPr/>
        </p:nvSpPr>
        <p:spPr>
          <a:xfrm>
            <a:off x="5459820" y="2197498"/>
            <a:ext cx="165330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Sesonki-painotteista ruokaa</a:t>
            </a:r>
          </a:p>
        </p:txBody>
      </p:sp>
      <p:sp>
        <p:nvSpPr>
          <p:cNvPr id="31" name="TextBox 30">
            <a:extLst>
              <a:ext uri="{FF2B5EF4-FFF2-40B4-BE49-F238E27FC236}">
                <a16:creationId xmlns:a16="http://schemas.microsoft.com/office/drawing/2014/main" id="{4CEC35FF-990C-8B45-5FFF-BFC41F00CDE3}"/>
              </a:ext>
            </a:extLst>
          </p:cNvPr>
          <p:cNvSpPr txBox="1"/>
          <p:nvPr/>
        </p:nvSpPr>
        <p:spPr>
          <a:xfrm>
            <a:off x="537274" y="3410743"/>
            <a:ext cx="165330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Lähivesien kalaa</a:t>
            </a:r>
          </a:p>
        </p:txBody>
      </p:sp>
      <p:sp>
        <p:nvSpPr>
          <p:cNvPr id="41" name="TextBox 40">
            <a:extLst>
              <a:ext uri="{FF2B5EF4-FFF2-40B4-BE49-F238E27FC236}">
                <a16:creationId xmlns:a16="http://schemas.microsoft.com/office/drawing/2014/main" id="{8DBA3A09-E817-87BC-429D-1E0698E713F2}"/>
              </a:ext>
            </a:extLst>
          </p:cNvPr>
          <p:cNvSpPr txBox="1"/>
          <p:nvPr/>
        </p:nvSpPr>
        <p:spPr>
          <a:xfrm>
            <a:off x="6173872" y="5141923"/>
            <a:ext cx="165330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Sivuvirrat tehokkaasti hyödyksi</a:t>
            </a:r>
          </a:p>
        </p:txBody>
      </p:sp>
      <p:sp>
        <p:nvSpPr>
          <p:cNvPr id="39" name="TextBox 38">
            <a:extLst>
              <a:ext uri="{FF2B5EF4-FFF2-40B4-BE49-F238E27FC236}">
                <a16:creationId xmlns:a16="http://schemas.microsoft.com/office/drawing/2014/main" id="{232587CC-2EF5-6B48-C884-A8215C4E97D9}"/>
              </a:ext>
            </a:extLst>
          </p:cNvPr>
          <p:cNvSpPr txBox="1"/>
          <p:nvPr/>
        </p:nvSpPr>
        <p:spPr>
          <a:xfrm>
            <a:off x="10154263" y="5246478"/>
            <a:ext cx="165330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Vähemmän ruokahävikkiä</a:t>
            </a:r>
          </a:p>
        </p:txBody>
      </p:sp>
      <p:pic>
        <p:nvPicPr>
          <p:cNvPr id="4" name="Graphic 3">
            <a:extLst>
              <a:ext uri="{FF2B5EF4-FFF2-40B4-BE49-F238E27FC236}">
                <a16:creationId xmlns:a16="http://schemas.microsoft.com/office/drawing/2014/main" id="{DFC64BD1-D0A5-A7D5-6EE8-EF316EFA5BBE}"/>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45372" y="4131486"/>
            <a:ext cx="1069109" cy="1069109"/>
          </a:xfrm>
          <a:prstGeom prst="rect">
            <a:avLst/>
          </a:prstGeom>
        </p:spPr>
      </p:pic>
      <p:pic>
        <p:nvPicPr>
          <p:cNvPr id="8" name="Graphic 7">
            <a:extLst>
              <a:ext uri="{FF2B5EF4-FFF2-40B4-BE49-F238E27FC236}">
                <a16:creationId xmlns:a16="http://schemas.microsoft.com/office/drawing/2014/main" id="{01305EA0-C2DC-DC1B-BD62-0F83A7AD93F4}"/>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299642" y="1845926"/>
            <a:ext cx="1201046" cy="1201046"/>
          </a:xfrm>
          <a:prstGeom prst="rect">
            <a:avLst/>
          </a:prstGeom>
        </p:spPr>
      </p:pic>
      <p:pic>
        <p:nvPicPr>
          <p:cNvPr id="10" name="Graphic 9">
            <a:extLst>
              <a:ext uri="{FF2B5EF4-FFF2-40B4-BE49-F238E27FC236}">
                <a16:creationId xmlns:a16="http://schemas.microsoft.com/office/drawing/2014/main" id="{9B7D82A8-7063-F4BD-CFCF-D77B5E7E8523}"/>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68154" y="2742559"/>
            <a:ext cx="756539" cy="756539"/>
          </a:xfrm>
          <a:prstGeom prst="rect">
            <a:avLst/>
          </a:prstGeom>
        </p:spPr>
      </p:pic>
      <p:pic>
        <p:nvPicPr>
          <p:cNvPr id="12" name="Graphic 11">
            <a:extLst>
              <a:ext uri="{FF2B5EF4-FFF2-40B4-BE49-F238E27FC236}">
                <a16:creationId xmlns:a16="http://schemas.microsoft.com/office/drawing/2014/main" id="{98374221-407F-173A-6291-F9F6EDACC886}"/>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376319" y="3395553"/>
            <a:ext cx="756539" cy="756539"/>
          </a:xfrm>
          <a:prstGeom prst="rect">
            <a:avLst/>
          </a:prstGeom>
        </p:spPr>
      </p:pic>
      <p:pic>
        <p:nvPicPr>
          <p:cNvPr id="14" name="Graphic 13">
            <a:extLst>
              <a:ext uri="{FF2B5EF4-FFF2-40B4-BE49-F238E27FC236}">
                <a16:creationId xmlns:a16="http://schemas.microsoft.com/office/drawing/2014/main" id="{D28AD122-389F-1F8F-E501-448CC80ADA9A}"/>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617639" y="2986154"/>
            <a:ext cx="756539" cy="756539"/>
          </a:xfrm>
          <a:prstGeom prst="rect">
            <a:avLst/>
          </a:prstGeom>
        </p:spPr>
      </p:pic>
      <p:pic>
        <p:nvPicPr>
          <p:cNvPr id="16" name="Graphic 15">
            <a:extLst>
              <a:ext uri="{FF2B5EF4-FFF2-40B4-BE49-F238E27FC236}">
                <a16:creationId xmlns:a16="http://schemas.microsoft.com/office/drawing/2014/main" id="{D49C6368-8DEB-F216-60FD-486F6E13323D}"/>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425999" y="5219920"/>
            <a:ext cx="914400" cy="914400"/>
          </a:xfrm>
          <a:prstGeom prst="rect">
            <a:avLst/>
          </a:prstGeom>
        </p:spPr>
      </p:pic>
      <p:pic>
        <p:nvPicPr>
          <p:cNvPr id="18" name="Graphic 17">
            <a:extLst>
              <a:ext uri="{FF2B5EF4-FFF2-40B4-BE49-F238E27FC236}">
                <a16:creationId xmlns:a16="http://schemas.microsoft.com/office/drawing/2014/main" id="{1E9332BA-F981-D55D-3BEC-B2B9D504E04F}"/>
              </a:ext>
              <a:ext uri="{C183D7F6-B498-43B3-948B-1728B52AA6E4}">
                <adec:decorative xmlns:adec="http://schemas.microsoft.com/office/drawing/2017/decorative" val="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rot="3083103">
            <a:off x="5030221" y="4938940"/>
            <a:ext cx="914400" cy="914400"/>
          </a:xfrm>
          <a:prstGeom prst="rect">
            <a:avLst/>
          </a:prstGeom>
        </p:spPr>
      </p:pic>
      <p:pic>
        <p:nvPicPr>
          <p:cNvPr id="20" name="Graphic 19">
            <a:extLst>
              <a:ext uri="{FF2B5EF4-FFF2-40B4-BE49-F238E27FC236}">
                <a16:creationId xmlns:a16="http://schemas.microsoft.com/office/drawing/2014/main" id="{D9146C9B-2BE8-AA54-438C-A23D86336F36}"/>
              </a:ext>
              <a:ext uri="{C183D7F6-B498-43B3-948B-1728B52AA6E4}">
                <adec:decorative xmlns:adec="http://schemas.microsoft.com/office/drawing/2017/decorative" val="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4507062" y="4348334"/>
            <a:ext cx="914400" cy="914400"/>
          </a:xfrm>
          <a:prstGeom prst="rect">
            <a:avLst/>
          </a:prstGeom>
        </p:spPr>
      </p:pic>
      <p:pic>
        <p:nvPicPr>
          <p:cNvPr id="22" name="Graphic 21">
            <a:extLst>
              <a:ext uri="{FF2B5EF4-FFF2-40B4-BE49-F238E27FC236}">
                <a16:creationId xmlns:a16="http://schemas.microsoft.com/office/drawing/2014/main" id="{A93C4806-D825-47FC-6A70-BA72EDE11428}"/>
              </a:ext>
              <a:ext uri="{C183D7F6-B498-43B3-948B-1728B52AA6E4}">
                <adec:decorative xmlns:adec="http://schemas.microsoft.com/office/drawing/2017/decorative" val="1"/>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9136025" y="5251335"/>
            <a:ext cx="586081" cy="586081"/>
          </a:xfrm>
          <a:prstGeom prst="rect">
            <a:avLst/>
          </a:prstGeom>
        </p:spPr>
      </p:pic>
      <p:pic>
        <p:nvPicPr>
          <p:cNvPr id="24" name="Graphic 23">
            <a:extLst>
              <a:ext uri="{FF2B5EF4-FFF2-40B4-BE49-F238E27FC236}">
                <a16:creationId xmlns:a16="http://schemas.microsoft.com/office/drawing/2014/main" id="{2B64C96B-D1B6-5052-2F10-1D33FDA2AAF3}"/>
              </a:ext>
              <a:ext uri="{C183D7F6-B498-43B3-948B-1728B52AA6E4}">
                <adec:decorative xmlns:adec="http://schemas.microsoft.com/office/drawing/2017/decorative" val="1"/>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474674" y="1706927"/>
            <a:ext cx="779221" cy="779221"/>
          </a:xfrm>
          <a:prstGeom prst="rect">
            <a:avLst/>
          </a:prstGeom>
        </p:spPr>
      </p:pic>
      <p:pic>
        <p:nvPicPr>
          <p:cNvPr id="26" name="Graphic 25">
            <a:extLst>
              <a:ext uri="{FF2B5EF4-FFF2-40B4-BE49-F238E27FC236}">
                <a16:creationId xmlns:a16="http://schemas.microsoft.com/office/drawing/2014/main" id="{B4B07E32-1198-8530-1417-0134454611AD}"/>
              </a:ext>
              <a:ext uri="{C183D7F6-B498-43B3-948B-1728B52AA6E4}">
                <adec:decorative xmlns:adec="http://schemas.microsoft.com/office/drawing/2017/decorative" val="1"/>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8953122" y="1929012"/>
            <a:ext cx="779221" cy="779221"/>
          </a:xfrm>
          <a:prstGeom prst="rect">
            <a:avLst/>
          </a:prstGeom>
        </p:spPr>
      </p:pic>
      <p:pic>
        <p:nvPicPr>
          <p:cNvPr id="35" name="Graphic 34">
            <a:extLst>
              <a:ext uri="{FF2B5EF4-FFF2-40B4-BE49-F238E27FC236}">
                <a16:creationId xmlns:a16="http://schemas.microsoft.com/office/drawing/2014/main" id="{D4476052-A17D-CD1E-544B-C35A21A357E8}"/>
              </a:ext>
              <a:ext uri="{C183D7F6-B498-43B3-948B-1728B52AA6E4}">
                <adec:decorative xmlns:adec="http://schemas.microsoft.com/office/drawing/2017/decorative" val="1"/>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6617639" y="3552575"/>
            <a:ext cx="914400" cy="914400"/>
          </a:xfrm>
          <a:prstGeom prst="rect">
            <a:avLst/>
          </a:prstGeom>
        </p:spPr>
      </p:pic>
      <p:pic>
        <p:nvPicPr>
          <p:cNvPr id="47" name="Kuva 7">
            <a:extLst>
              <a:ext uri="{FF2B5EF4-FFF2-40B4-BE49-F238E27FC236}">
                <a16:creationId xmlns:a16="http://schemas.microsoft.com/office/drawing/2014/main" id="{6261E9A2-8BAC-8B8A-BEFA-33A52773B42A}"/>
              </a:ext>
              <a:ext uri="{C183D7F6-B498-43B3-948B-1728B52AA6E4}">
                <adec:decorative xmlns:adec="http://schemas.microsoft.com/office/drawing/2017/decorative" val="1"/>
              </a:ext>
            </a:extLst>
          </p:cNvPr>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48" name="Kuva 8">
            <a:extLst>
              <a:ext uri="{FF2B5EF4-FFF2-40B4-BE49-F238E27FC236}">
                <a16:creationId xmlns:a16="http://schemas.microsoft.com/office/drawing/2014/main" id="{B9F303CE-1125-5BC0-6E64-B4B0FA4C7B17}"/>
              </a:ext>
              <a:ext uri="{C183D7F6-B498-43B3-948B-1728B52AA6E4}">
                <adec:decorative xmlns:adec="http://schemas.microsoft.com/office/drawing/2017/decorative" val="1"/>
              </a:ext>
            </a:extLst>
          </p:cNvPr>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49" name="Kuva 11">
            <a:extLst>
              <a:ext uri="{FF2B5EF4-FFF2-40B4-BE49-F238E27FC236}">
                <a16:creationId xmlns:a16="http://schemas.microsoft.com/office/drawing/2014/main" id="{91E596AF-EAA8-BF05-49D5-75EA23BF3F74}"/>
              </a:ext>
              <a:ext uri="{C183D7F6-B498-43B3-948B-1728B52AA6E4}">
                <adec:decorative xmlns:adec="http://schemas.microsoft.com/office/drawing/2017/decorative" val="1"/>
              </a:ext>
            </a:extLst>
          </p:cNvPr>
          <p:cNvPicPr>
            <a:picLocks noChangeAspect="1"/>
          </p:cNvPicPr>
          <p:nvPr/>
        </p:nvPicPr>
        <p:blipFill>
          <a:blip r:embed="rId29"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79368895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8F9136C-4BF5-45AC-827E-B7485CA481E7}"/>
              </a:ext>
            </a:extLst>
          </p:cNvPr>
          <p:cNvSpPr>
            <a:spLocks noGrp="1"/>
          </p:cNvSpPr>
          <p:nvPr>
            <p:ph type="title"/>
          </p:nvPr>
        </p:nvSpPr>
        <p:spPr/>
        <p:txBody>
          <a:bodyPr/>
          <a:lstStyle/>
          <a:p>
            <a:r>
              <a:rPr lang="fi-FI"/>
              <a:t>Lähteet, Ravintolan kiertotalous</a:t>
            </a:r>
          </a:p>
        </p:txBody>
      </p:sp>
      <p:sp>
        <p:nvSpPr>
          <p:cNvPr id="3" name="Tekstin paikkamerkki 2">
            <a:extLst>
              <a:ext uri="{FF2B5EF4-FFF2-40B4-BE49-F238E27FC236}">
                <a16:creationId xmlns:a16="http://schemas.microsoft.com/office/drawing/2014/main" id="{B056A9B9-94F5-4F8A-B678-6B34ACE463E2}"/>
              </a:ext>
            </a:extLst>
          </p:cNvPr>
          <p:cNvSpPr>
            <a:spLocks noGrp="1"/>
          </p:cNvSpPr>
          <p:nvPr>
            <p:ph type="body" sz="quarter" idx="10"/>
          </p:nvPr>
        </p:nvSpPr>
        <p:spPr/>
        <p:txBody>
          <a:bodyPr>
            <a:normAutofit fontScale="62500" lnSpcReduction="20000"/>
          </a:bodyPr>
          <a:lstStyle/>
          <a:p>
            <a:r>
              <a:rPr lang="fi-FI"/>
              <a:t>EAT-Lancet: </a:t>
            </a:r>
            <a:r>
              <a:rPr lang="fi-FI" err="1">
                <a:hlinkClick r:id="rId2"/>
              </a:rPr>
              <a:t>Healthy</a:t>
            </a:r>
            <a:r>
              <a:rPr lang="fi-FI">
                <a:hlinkClick r:id="rId2"/>
              </a:rPr>
              <a:t> </a:t>
            </a:r>
            <a:r>
              <a:rPr lang="fi-FI" err="1">
                <a:hlinkClick r:id="rId2"/>
              </a:rPr>
              <a:t>Diets</a:t>
            </a:r>
            <a:r>
              <a:rPr lang="fi-FI">
                <a:hlinkClick r:id="rId2"/>
              </a:rPr>
              <a:t> From </a:t>
            </a:r>
            <a:r>
              <a:rPr lang="fi-FI" err="1">
                <a:hlinkClick r:id="rId2"/>
              </a:rPr>
              <a:t>Sustainable</a:t>
            </a:r>
            <a:r>
              <a:rPr lang="fi-FI">
                <a:hlinkClick r:id="rId2"/>
              </a:rPr>
              <a:t> Food Systems </a:t>
            </a:r>
            <a:endParaRPr lang="fi-FI"/>
          </a:p>
          <a:p>
            <a:r>
              <a:rPr lang="fi-FI"/>
              <a:t>Ilmastoystävällinen ruoka. </a:t>
            </a:r>
            <a:r>
              <a:rPr lang="fi-FI">
                <a:hlinkClick r:id="rId3"/>
              </a:rPr>
              <a:t>https://www.hsy.fi/ilmanlaatu-ja-ilmasto/ilmastoystavallinen-ruoka/</a:t>
            </a:r>
            <a:endParaRPr lang="fi-FI"/>
          </a:p>
          <a:p>
            <a:r>
              <a:rPr lang="fi-FI"/>
              <a:t>Planetaarinen ruokavalio on suosituksia tiukempi. Terveys ja hyvinvointi. Ympäristö ja luonnonvarat. </a:t>
            </a:r>
            <a:r>
              <a:rPr lang="fi-FI">
                <a:hlinkClick r:id="rId4"/>
              </a:rPr>
              <a:t>https://www.uef.fi/fi/artikkeli/planetaarinen-ruokavalio-on-suosituksia-tiukempi</a:t>
            </a:r>
            <a:endParaRPr lang="fi-FI"/>
          </a:p>
          <a:p>
            <a:r>
              <a:rPr lang="fi-FI"/>
              <a:t>Ruoan ympäristövaikutukset. </a:t>
            </a:r>
            <a:r>
              <a:rPr lang="fi-FI">
                <a:hlinkClick r:id="rId5"/>
              </a:rPr>
              <a:t>https://wwf.fi/ruoka/ruuan-ymparistovaikutukset/</a:t>
            </a:r>
            <a:endParaRPr lang="fi-FI"/>
          </a:p>
          <a:p>
            <a:r>
              <a:rPr lang="fi-FI"/>
              <a:t>Ruokajärjestelmän yhteinen tulevaisuuskuva 2030 vahvistettu. </a:t>
            </a:r>
            <a:r>
              <a:rPr lang="fi-FI">
                <a:hlinkClick r:id="rId6"/>
              </a:rPr>
              <a:t>https://valtioneuvosto.fi/-//1410837/ruokajarjestelman-yhteinen-tulevaisuuskuva-2030-vahvistettu</a:t>
            </a:r>
            <a:endParaRPr lang="fi-FI"/>
          </a:p>
          <a:p>
            <a:r>
              <a:rPr lang="fi-FI"/>
              <a:t>Ruokahävikin jakautuminen Suomessa</a:t>
            </a:r>
          </a:p>
          <a:p>
            <a:r>
              <a:rPr lang="fi-FI">
                <a:hlinkClick r:id="rId7"/>
              </a:rPr>
              <a:t>https://www.uusiouutiset.fi/ruokahavikki-haaskaa-suomessa-satoja-miljoonia-euroja/</a:t>
            </a:r>
            <a:endParaRPr lang="fi-FI"/>
          </a:p>
          <a:p>
            <a:r>
              <a:rPr lang="fi-FI"/>
              <a:t>Tietoa ruokahävikistä. 2022. </a:t>
            </a:r>
            <a:r>
              <a:rPr lang="fi-FI">
                <a:hlinkClick r:id="rId8"/>
              </a:rPr>
              <a:t>https://havikkiviikko.fi/tietoa-ruokahavikista/</a:t>
            </a:r>
            <a:endParaRPr lang="fi-FI"/>
          </a:p>
          <a:p>
            <a:r>
              <a:rPr lang="fi-FI"/>
              <a:t>Tulevaisuuden ruokajärjestelmä. Ruokahävikin torjuntaa tehostetaan, Suomen malli esillä komissiossa. 2019. </a:t>
            </a:r>
            <a:r>
              <a:rPr lang="fi-FI">
                <a:hlinkClick r:id="rId9"/>
              </a:rPr>
              <a:t>https://kestavakehitys.fi/-/1410837/ruokahavikin-torjuntaa-tehostetaan-suomen-malli-esilla-komissiossa</a:t>
            </a:r>
            <a:endParaRPr lang="fi-FI"/>
          </a:p>
        </p:txBody>
      </p:sp>
      <p:sp>
        <p:nvSpPr>
          <p:cNvPr id="4" name="AutoShape 2" descr="https://euc-powerpoint.officeapps.live.com/pods/GetClipboardImage.ashx?Id=017482c1-77a8-4e99-ba55-4cc7d183270d&amp;DC=PSE1&amp;pkey=f504a514-9440-4d20-887a-21727cbc04d8&amp;wdwaccluster=PSE1">
            <a:extLst>
              <a:ext uri="{FF2B5EF4-FFF2-40B4-BE49-F238E27FC236}">
                <a16:creationId xmlns:a16="http://schemas.microsoft.com/office/drawing/2014/main" id="{5B81401C-2EB3-48F5-8684-053546157EB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6551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749FA-F3BF-5B92-CFB8-63D506C4EB27}"/>
              </a:ext>
            </a:extLst>
          </p:cNvPr>
          <p:cNvSpPr>
            <a:spLocks noGrp="1"/>
          </p:cNvSpPr>
          <p:nvPr>
            <p:ph type="title" idx="4294967295"/>
          </p:nvPr>
        </p:nvSpPr>
        <p:spPr>
          <a:xfrm>
            <a:off x="838199" y="-1325563"/>
            <a:ext cx="10515600" cy="1325563"/>
          </a:xfrm>
        </p:spPr>
        <p:txBody>
          <a:bodyPr/>
          <a:lstStyle/>
          <a:p>
            <a:r>
              <a:rPr lang="fi-FI"/>
              <a:t>Suomen kokonaisenergiankulutus</a:t>
            </a:r>
          </a:p>
        </p:txBody>
      </p:sp>
      <p:pic>
        <p:nvPicPr>
          <p:cNvPr id="10" name="Graphic 9" descr="Suomessa energiankäytön huippu saavutettiin 200-luvun alussa. Nykyään tärkeimmät energianlähteet ovat puupolttoaineet, öljy ja ydinenergia.">
            <a:extLst>
              <a:ext uri="{FF2B5EF4-FFF2-40B4-BE49-F238E27FC236}">
                <a16:creationId xmlns:a16="http://schemas.microsoft.com/office/drawing/2014/main" id="{684360CF-141C-4C95-AEE4-1721D945AF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8400" y="0"/>
            <a:ext cx="11695199" cy="5947133"/>
          </a:xfrm>
          <a:prstGeom prst="rect">
            <a:avLst/>
          </a:prstGeom>
        </p:spPr>
      </p:pic>
      <p:sp>
        <p:nvSpPr>
          <p:cNvPr id="11" name="TextBox 10">
            <a:extLst>
              <a:ext uri="{FF2B5EF4-FFF2-40B4-BE49-F238E27FC236}">
                <a16:creationId xmlns:a16="http://schemas.microsoft.com/office/drawing/2014/main" id="{D777BED0-60F8-0101-2149-2278C8984489}"/>
              </a:ext>
            </a:extLst>
          </p:cNvPr>
          <p:cNvSpPr txBox="1"/>
          <p:nvPr/>
        </p:nvSpPr>
        <p:spPr>
          <a:xfrm>
            <a:off x="5014330" y="5947133"/>
            <a:ext cx="6929269" cy="338554"/>
          </a:xfrm>
          <a:prstGeom prst="rect">
            <a:avLst/>
          </a:prstGeom>
          <a:noFill/>
        </p:spPr>
        <p:txBody>
          <a:bodyPr wrap="none" rtlCol="0">
            <a:spAutoFit/>
          </a:bodyPr>
          <a:lstStyle/>
          <a:p>
            <a:r>
              <a:rPr lang="en-GB" sz="1600"/>
              <a:t>Data: </a:t>
            </a:r>
            <a:r>
              <a:rPr lang="en-GB" sz="1600" err="1"/>
              <a:t>Tilastokeskus</a:t>
            </a:r>
            <a:r>
              <a:rPr lang="en-GB" sz="1600"/>
              <a:t> </a:t>
            </a:r>
            <a:r>
              <a:rPr lang="en-GB" sz="1600">
                <a:hlinkClick r:id="rId5"/>
              </a:rPr>
              <a:t>https://pxdata.stat.fi/PxWeb/pxweb/fi/StatFin/StatFin__ehk/</a:t>
            </a:r>
            <a:r>
              <a:rPr lang="en-GB" sz="1600"/>
              <a:t> </a:t>
            </a:r>
          </a:p>
        </p:txBody>
      </p:sp>
    </p:spTree>
    <p:extLst>
      <p:ext uri="{BB962C8B-B14F-4D97-AF65-F5344CB8AC3E}">
        <p14:creationId xmlns:p14="http://schemas.microsoft.com/office/powerpoint/2010/main" val="100690146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p:txBody>
          <a:bodyPr/>
          <a:lstStyle/>
          <a:p>
            <a:r>
              <a:rPr lang="fi-FI"/>
              <a:t>Rakentamisen kiertotalous</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p:txBody>
          <a:bodyPr>
            <a:normAutofit/>
          </a:bodyPr>
          <a:lstStyle/>
          <a:p>
            <a:r>
              <a:rPr lang="fi-FI"/>
              <a:t>Päivi Kosunen</a:t>
            </a:r>
          </a:p>
        </p:txBody>
      </p:sp>
    </p:spTree>
    <p:extLst>
      <p:ext uri="{BB962C8B-B14F-4D97-AF65-F5344CB8AC3E}">
        <p14:creationId xmlns:p14="http://schemas.microsoft.com/office/powerpoint/2010/main" val="228185872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https://m3.jyu.fi/jyumv/ohjelmat/science/muut/polku-2.0/miten-siirtya-kiertotalouteen-verkkototeutus/recording-14-07-2023-11.49</a:t>
            </a:r>
            <a:r>
              <a:rPr lang="en-US" dirty="0">
                <a:ea typeface="+mj-lt"/>
                <a:cs typeface="+mj-lt"/>
              </a:rPr>
              <a:t> </a:t>
            </a:r>
            <a:endParaRPr lang="en-US"/>
          </a:p>
        </p:txBody>
      </p:sp>
    </p:spTree>
    <p:extLst>
      <p:ext uri="{BB962C8B-B14F-4D97-AF65-F5344CB8AC3E}">
        <p14:creationId xmlns:p14="http://schemas.microsoft.com/office/powerpoint/2010/main" val="340178156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3D908-B949-189D-1D2C-1A2DB442F1A3}"/>
              </a:ext>
            </a:extLst>
          </p:cNvPr>
          <p:cNvSpPr>
            <a:spLocks noGrp="1"/>
          </p:cNvSpPr>
          <p:nvPr>
            <p:ph type="title"/>
          </p:nvPr>
        </p:nvSpPr>
        <p:spPr/>
        <p:txBody>
          <a:bodyPr/>
          <a:lstStyle/>
          <a:p>
            <a:r>
              <a:rPr lang="fi-FI"/>
              <a:t>Rakentaminen ja rakennukset</a:t>
            </a:r>
          </a:p>
        </p:txBody>
      </p:sp>
      <p:sp>
        <p:nvSpPr>
          <p:cNvPr id="3" name="Sisällön paikkamerkki 2">
            <a:extLst>
              <a:ext uri="{FF2B5EF4-FFF2-40B4-BE49-F238E27FC236}">
                <a16:creationId xmlns:a16="http://schemas.microsoft.com/office/drawing/2014/main" id="{4C80B769-8EF0-6BFD-78AC-B7A288E15303}"/>
              </a:ext>
            </a:extLst>
          </p:cNvPr>
          <p:cNvSpPr>
            <a:spLocks noGrp="1"/>
          </p:cNvSpPr>
          <p:nvPr>
            <p:ph idx="1"/>
          </p:nvPr>
        </p:nvSpPr>
        <p:spPr>
          <a:xfrm>
            <a:off x="838200" y="1825625"/>
            <a:ext cx="8153400" cy="4351338"/>
          </a:xfrm>
        </p:spPr>
        <p:txBody>
          <a:bodyPr>
            <a:normAutofit/>
          </a:bodyPr>
          <a:lstStyle/>
          <a:p>
            <a:r>
              <a:rPr lang="fi-FI"/>
              <a:t>Käytetään globaalisti 50 % luonnonvaroista ja 40 % energiasta</a:t>
            </a:r>
          </a:p>
          <a:p>
            <a:r>
              <a:rPr lang="fi-FI"/>
              <a:t>Tuottaa globaalisti rakennussektori 35 % kasvihuonekaasuista ja 30 % jätteistä</a:t>
            </a:r>
          </a:p>
          <a:p>
            <a:r>
              <a:rPr lang="fi-FI"/>
              <a:t>Kansallisvarallisuudesta 80 % on rakennetussa ympäristössä</a:t>
            </a:r>
          </a:p>
          <a:p>
            <a:r>
              <a:rPr lang="fi-FI"/>
              <a:t>Julkisiin rakennushankkeisiin vuosittain 7 miljardia, eli noin 30 % julkisista hankinnoista</a:t>
            </a:r>
          </a:p>
        </p:txBody>
      </p:sp>
      <p:pic>
        <p:nvPicPr>
          <p:cNvPr id="5" name="Kuva 4" descr="Talo tasaisella täytöllä">
            <a:extLst>
              <a:ext uri="{FF2B5EF4-FFF2-40B4-BE49-F238E27FC236}">
                <a16:creationId xmlns:a16="http://schemas.microsoft.com/office/drawing/2014/main" id="{C2B0BB70-A326-D993-5359-7505D02FBE5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096375" y="3838575"/>
            <a:ext cx="2114550" cy="2114550"/>
          </a:xfrm>
          <a:prstGeom prst="rect">
            <a:avLst/>
          </a:prstGeom>
        </p:spPr>
      </p:pic>
    </p:spTree>
    <p:extLst>
      <p:ext uri="{BB962C8B-B14F-4D97-AF65-F5344CB8AC3E}">
        <p14:creationId xmlns:p14="http://schemas.microsoft.com/office/powerpoint/2010/main" val="375925033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9F70B55-DC55-D3FD-9642-BE3C8BE91482}"/>
              </a:ext>
            </a:extLst>
          </p:cNvPr>
          <p:cNvSpPr>
            <a:spLocks noGrp="1"/>
          </p:cNvSpPr>
          <p:nvPr>
            <p:ph type="title"/>
          </p:nvPr>
        </p:nvSpPr>
        <p:spPr/>
        <p:txBody>
          <a:bodyPr/>
          <a:lstStyle/>
          <a:p>
            <a:r>
              <a:rPr lang="fi-FI"/>
              <a:t>Rakentamisen ympäristöohjaus</a:t>
            </a:r>
          </a:p>
        </p:txBody>
      </p:sp>
      <p:sp>
        <p:nvSpPr>
          <p:cNvPr id="3" name="Sisällön paikkamerkki 2">
            <a:extLst>
              <a:ext uri="{FF2B5EF4-FFF2-40B4-BE49-F238E27FC236}">
                <a16:creationId xmlns:a16="http://schemas.microsoft.com/office/drawing/2014/main" id="{3E9E8F3F-F977-3A7E-9AB6-6D848FD04BBF}"/>
              </a:ext>
            </a:extLst>
          </p:cNvPr>
          <p:cNvSpPr>
            <a:spLocks noGrp="1"/>
          </p:cNvSpPr>
          <p:nvPr>
            <p:ph idx="1"/>
          </p:nvPr>
        </p:nvSpPr>
        <p:spPr>
          <a:xfrm>
            <a:off x="838200" y="1825625"/>
            <a:ext cx="9010650" cy="4351338"/>
          </a:xfrm>
        </p:spPr>
        <p:txBody>
          <a:bodyPr>
            <a:normAutofit/>
          </a:bodyPr>
          <a:lstStyle/>
          <a:p>
            <a:r>
              <a:rPr lang="fi-FI"/>
              <a:t>Ympäristöohjaus alkoi energiatehokkuudesta</a:t>
            </a:r>
          </a:p>
          <a:p>
            <a:r>
              <a:rPr lang="fi-FI"/>
              <a:t>Vähähiilinen rakentaminen</a:t>
            </a:r>
          </a:p>
          <a:p>
            <a:r>
              <a:rPr lang="fi-FI"/>
              <a:t>Rakennusmateriaalien päästöt ja jätteen syntyminen</a:t>
            </a:r>
          </a:p>
          <a:p>
            <a:r>
              <a:rPr lang="fi-FI"/>
              <a:t>Korjauksia tehdään muiden remonttien yhteydessä, jolloin koko rakennuskanta on energiatehokas vasta vuosikymmenten päästä</a:t>
            </a:r>
          </a:p>
        </p:txBody>
      </p:sp>
    </p:spTree>
    <p:extLst>
      <p:ext uri="{BB962C8B-B14F-4D97-AF65-F5344CB8AC3E}">
        <p14:creationId xmlns:p14="http://schemas.microsoft.com/office/powerpoint/2010/main" val="8297122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BA84D2-C4A4-0FAC-6400-0C6551241A28}"/>
              </a:ext>
            </a:extLst>
          </p:cNvPr>
          <p:cNvSpPr>
            <a:spLocks noGrp="1"/>
          </p:cNvSpPr>
          <p:nvPr>
            <p:ph type="title"/>
          </p:nvPr>
        </p:nvSpPr>
        <p:spPr>
          <a:xfrm>
            <a:off x="838199" y="365125"/>
            <a:ext cx="10960865" cy="1325563"/>
          </a:xfrm>
        </p:spPr>
        <p:txBody>
          <a:bodyPr/>
          <a:lstStyle/>
          <a:p>
            <a:r>
              <a:rPr lang="fi-FI"/>
              <a:t>Kiertotalous rakentamisessa ja rakennuksissa</a:t>
            </a:r>
          </a:p>
        </p:txBody>
      </p:sp>
      <p:sp>
        <p:nvSpPr>
          <p:cNvPr id="3" name="Sisällön paikkamerkki 2">
            <a:extLst>
              <a:ext uri="{FF2B5EF4-FFF2-40B4-BE49-F238E27FC236}">
                <a16:creationId xmlns:a16="http://schemas.microsoft.com/office/drawing/2014/main" id="{D9E41E25-C99F-F025-D004-69420E6FBF14}"/>
              </a:ext>
            </a:extLst>
          </p:cNvPr>
          <p:cNvSpPr>
            <a:spLocks noGrp="1"/>
          </p:cNvSpPr>
          <p:nvPr>
            <p:ph idx="1"/>
          </p:nvPr>
        </p:nvSpPr>
        <p:spPr/>
        <p:txBody>
          <a:bodyPr>
            <a:normAutofit/>
          </a:bodyPr>
          <a:lstStyle/>
          <a:p>
            <a:r>
              <a:rPr lang="fi-FI"/>
              <a:t>Hyödynnetään olemassa olevia rakennuksia</a:t>
            </a:r>
          </a:p>
          <a:p>
            <a:r>
              <a:rPr lang="fi-FI"/>
              <a:t>Purku- ja korjauspäätökset tietoon perustuen</a:t>
            </a:r>
          </a:p>
          <a:p>
            <a:r>
              <a:rPr lang="fi-FI"/>
              <a:t>Suunnitellaan uudet rakennukset pitkäikäisiksi, korjattaviksi, monikäyttöisiksi, modulaarisiksi ja huomioidaan muutostarpeet ennakolta</a:t>
            </a:r>
          </a:p>
          <a:p>
            <a:r>
              <a:rPr lang="fi-FI"/>
              <a:t>Uudelleenkäyttö ja uusiomateriaalit</a:t>
            </a:r>
          </a:p>
          <a:p>
            <a:r>
              <a:rPr lang="fi-FI"/>
              <a:t>Materiaalin hyödyntäminen mahdollisimman arvokkaana</a:t>
            </a:r>
          </a:p>
          <a:p>
            <a:r>
              <a:rPr lang="fi-FI"/>
              <a:t>Tiedon kerääminen ja tiedonkulku on tärkeää</a:t>
            </a:r>
          </a:p>
        </p:txBody>
      </p:sp>
    </p:spTree>
    <p:extLst>
      <p:ext uri="{BB962C8B-B14F-4D97-AF65-F5344CB8AC3E}">
        <p14:creationId xmlns:p14="http://schemas.microsoft.com/office/powerpoint/2010/main" val="13903253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3715EC-6816-3269-871E-323F40FB94F5}"/>
              </a:ext>
            </a:extLst>
          </p:cNvPr>
          <p:cNvSpPr>
            <a:spLocks noGrp="1"/>
          </p:cNvSpPr>
          <p:nvPr>
            <p:ph type="title"/>
          </p:nvPr>
        </p:nvSpPr>
        <p:spPr/>
        <p:txBody>
          <a:bodyPr/>
          <a:lstStyle/>
          <a:p>
            <a:r>
              <a:rPr lang="fi-FI"/>
              <a:t>Purkamisen kiertotalous</a:t>
            </a:r>
          </a:p>
        </p:txBody>
      </p:sp>
      <p:sp>
        <p:nvSpPr>
          <p:cNvPr id="3" name="Sisällön paikkamerkki 2">
            <a:extLst>
              <a:ext uri="{FF2B5EF4-FFF2-40B4-BE49-F238E27FC236}">
                <a16:creationId xmlns:a16="http://schemas.microsoft.com/office/drawing/2014/main" id="{A262C46C-9EE7-1D50-F43D-3C77BF11E5B5}"/>
              </a:ext>
            </a:extLst>
          </p:cNvPr>
          <p:cNvSpPr>
            <a:spLocks noGrp="1"/>
          </p:cNvSpPr>
          <p:nvPr>
            <p:ph idx="1"/>
          </p:nvPr>
        </p:nvSpPr>
        <p:spPr/>
        <p:txBody>
          <a:bodyPr>
            <a:normAutofit/>
          </a:bodyPr>
          <a:lstStyle/>
          <a:p>
            <a:r>
              <a:rPr lang="fi-FI"/>
              <a:t>Vanhan korjaaminen ensisijaista</a:t>
            </a:r>
          </a:p>
          <a:p>
            <a:r>
              <a:rPr lang="fi-FI"/>
              <a:t>Rakennus- ja purkujätettä syntyy 1,6 miljoonaa tonnia</a:t>
            </a:r>
          </a:p>
          <a:p>
            <a:r>
              <a:rPr lang="fi-FI"/>
              <a:t>Kierrätetään reilu puolet</a:t>
            </a:r>
          </a:p>
          <a:p>
            <a:r>
              <a:rPr lang="fi-FI"/>
              <a:t>Suunnittelulla voidaan vaikuttaa uudelleenkäyttöön ja suunnitteluun</a:t>
            </a:r>
          </a:p>
          <a:p>
            <a:r>
              <a:rPr lang="fi-FI"/>
              <a:t>Ympäristöministeriö on julkaissut oppaita aiheesta</a:t>
            </a:r>
          </a:p>
        </p:txBody>
      </p:sp>
    </p:spTree>
    <p:extLst>
      <p:ext uri="{BB962C8B-B14F-4D97-AF65-F5344CB8AC3E}">
        <p14:creationId xmlns:p14="http://schemas.microsoft.com/office/powerpoint/2010/main" val="274529345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761CD18-6A5F-AE09-B850-B5E86F6ABA69}"/>
              </a:ext>
            </a:extLst>
          </p:cNvPr>
          <p:cNvSpPr>
            <a:spLocks noGrp="1"/>
          </p:cNvSpPr>
          <p:nvPr>
            <p:ph type="title"/>
          </p:nvPr>
        </p:nvSpPr>
        <p:spPr/>
        <p:txBody>
          <a:bodyPr/>
          <a:lstStyle/>
          <a:p>
            <a:r>
              <a:rPr lang="fi-FI"/>
              <a:t>Lähteet ja lisälukemista, rakentamisen kiertotalous</a:t>
            </a:r>
          </a:p>
        </p:txBody>
      </p:sp>
      <p:sp>
        <p:nvSpPr>
          <p:cNvPr id="3" name="Tekstin paikkamerkki 2">
            <a:extLst>
              <a:ext uri="{FF2B5EF4-FFF2-40B4-BE49-F238E27FC236}">
                <a16:creationId xmlns:a16="http://schemas.microsoft.com/office/drawing/2014/main" id="{50F0E0F3-2044-D2D0-9A6E-887400447966}"/>
              </a:ext>
            </a:extLst>
          </p:cNvPr>
          <p:cNvSpPr>
            <a:spLocks noGrp="1"/>
          </p:cNvSpPr>
          <p:nvPr>
            <p:ph type="body" sz="quarter" idx="10"/>
          </p:nvPr>
        </p:nvSpPr>
        <p:spPr/>
        <p:txBody>
          <a:bodyPr/>
          <a:lstStyle/>
          <a:p>
            <a:r>
              <a:rPr lang="fi-FI"/>
              <a:t>Tilastokeskus: </a:t>
            </a:r>
            <a:r>
              <a:rPr lang="fi-FI">
                <a:hlinkClick r:id="rId2"/>
              </a:rPr>
              <a:t>Asuminen ja rakentaminen</a:t>
            </a:r>
            <a:endParaRPr lang="fi-FI"/>
          </a:p>
          <a:p>
            <a:r>
              <a:rPr lang="fi-FI"/>
              <a:t>YM (2021) </a:t>
            </a:r>
            <a:r>
              <a:rPr lang="fi-FI">
                <a:hlinkClick r:id="rId3"/>
              </a:rPr>
              <a:t>Purkaa vai korjata? : Hiilijalanjälkivaikutukset, elinkaarikustannukset ja ohjauskeinot</a:t>
            </a:r>
            <a:endParaRPr lang="fi-FI"/>
          </a:p>
          <a:p>
            <a:r>
              <a:rPr lang="fi-FI"/>
              <a:t>YM (2019) </a:t>
            </a:r>
            <a:r>
              <a:rPr lang="fi-FI">
                <a:hlinkClick r:id="rId4"/>
              </a:rPr>
              <a:t>Kiertotalous julkisissa purkuhankkeissa</a:t>
            </a:r>
            <a:endParaRPr lang="fi-FI"/>
          </a:p>
          <a:p>
            <a:endParaRPr lang="fi-FI"/>
          </a:p>
        </p:txBody>
      </p:sp>
    </p:spTree>
    <p:extLst>
      <p:ext uri="{BB962C8B-B14F-4D97-AF65-F5344CB8AC3E}">
        <p14:creationId xmlns:p14="http://schemas.microsoft.com/office/powerpoint/2010/main" val="392900875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215CA17-A6B2-4901-A767-DB3805C6358D}"/>
              </a:ext>
            </a:extLst>
          </p:cNvPr>
          <p:cNvSpPr>
            <a:spLocks noGrp="1"/>
          </p:cNvSpPr>
          <p:nvPr>
            <p:ph type="ctrTitle"/>
          </p:nvPr>
        </p:nvSpPr>
        <p:spPr/>
        <p:txBody>
          <a:bodyPr>
            <a:normAutofit/>
          </a:bodyPr>
          <a:lstStyle/>
          <a:p>
            <a:r>
              <a:rPr lang="fi-FI"/>
              <a:t>Jätelainsäädäntö ja jätehuolto</a:t>
            </a:r>
          </a:p>
        </p:txBody>
      </p:sp>
      <p:sp>
        <p:nvSpPr>
          <p:cNvPr id="3" name="Alaotsikko 2">
            <a:extLst>
              <a:ext uri="{FF2B5EF4-FFF2-40B4-BE49-F238E27FC236}">
                <a16:creationId xmlns:a16="http://schemas.microsoft.com/office/drawing/2014/main" id="{B7D906C5-6C6B-4300-9117-D2DB8C28CE06}"/>
              </a:ext>
            </a:extLst>
          </p:cNvPr>
          <p:cNvSpPr>
            <a:spLocks noGrp="1"/>
          </p:cNvSpPr>
          <p:nvPr>
            <p:ph type="subTitle" idx="1"/>
          </p:nvPr>
        </p:nvSpPr>
        <p:spPr/>
        <p:txBody>
          <a:bodyPr>
            <a:normAutofit/>
          </a:bodyPr>
          <a:lstStyle/>
          <a:p>
            <a:r>
              <a:rPr lang="fi-FI"/>
              <a:t>Päivi Kosunen</a:t>
            </a:r>
          </a:p>
        </p:txBody>
      </p:sp>
    </p:spTree>
    <p:extLst>
      <p:ext uri="{BB962C8B-B14F-4D97-AF65-F5344CB8AC3E}">
        <p14:creationId xmlns:p14="http://schemas.microsoft.com/office/powerpoint/2010/main" val="7284256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https://m3.jyu.fi/jyumv/ohjelmat/science/muut/polku-2.0/miten-siirtya-kiertotalouteen-verkkototeutus/recording-14-07-2023-12.07</a:t>
            </a:r>
            <a:r>
              <a:rPr lang="en-US" dirty="0">
                <a:ea typeface="+mj-lt"/>
                <a:cs typeface="+mj-lt"/>
              </a:rPr>
              <a:t> </a:t>
            </a:r>
            <a:endParaRPr lang="en-US"/>
          </a:p>
        </p:txBody>
      </p:sp>
    </p:spTree>
    <p:extLst>
      <p:ext uri="{BB962C8B-B14F-4D97-AF65-F5344CB8AC3E}">
        <p14:creationId xmlns:p14="http://schemas.microsoft.com/office/powerpoint/2010/main" val="221665436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F9775D6-5EDA-4B65-A1C7-61DC25A234A2}"/>
              </a:ext>
            </a:extLst>
          </p:cNvPr>
          <p:cNvSpPr>
            <a:spLocks noGrp="1"/>
          </p:cNvSpPr>
          <p:nvPr>
            <p:ph type="title"/>
          </p:nvPr>
        </p:nvSpPr>
        <p:spPr/>
        <p:txBody>
          <a:bodyPr/>
          <a:lstStyle/>
          <a:p>
            <a:r>
              <a:rPr lang="fi-FI"/>
              <a:t>Jätehuoltoa ohjaa etusijajärjestys</a:t>
            </a:r>
          </a:p>
        </p:txBody>
      </p:sp>
      <p:sp>
        <p:nvSpPr>
          <p:cNvPr id="3" name="Tekstin paikkamerkki 2">
            <a:extLst>
              <a:ext uri="{FF2B5EF4-FFF2-40B4-BE49-F238E27FC236}">
                <a16:creationId xmlns:a16="http://schemas.microsoft.com/office/drawing/2014/main" id="{716C2620-10B2-4716-A3B0-1C5C9814280A}"/>
              </a:ext>
            </a:extLst>
          </p:cNvPr>
          <p:cNvSpPr>
            <a:spLocks noGrp="1"/>
          </p:cNvSpPr>
          <p:nvPr>
            <p:ph type="body" sz="quarter" idx="10"/>
          </p:nvPr>
        </p:nvSpPr>
        <p:spPr>
          <a:xfrm>
            <a:off x="838200" y="1771650"/>
            <a:ext cx="7800975" cy="4376738"/>
          </a:xfrm>
        </p:spPr>
        <p:txBody>
          <a:bodyPr>
            <a:noAutofit/>
          </a:bodyPr>
          <a:lstStyle/>
          <a:p>
            <a:pPr marL="457200" indent="-457200">
              <a:buFont typeface="Arial" panose="020B0604020202020204" pitchFamily="34" charset="0"/>
              <a:buChar char="•"/>
            </a:pPr>
            <a:r>
              <a:rPr lang="fi-FI" sz="2800"/>
              <a:t>Jäte on aine tai esine, jonka sen haltija on poistanut tai aikoo poistaa käytöstä tai on velvollinen poistamaan käytöstä</a:t>
            </a:r>
          </a:p>
          <a:p>
            <a:pPr marL="457200" indent="-457200">
              <a:buFont typeface="Arial" panose="020B0604020202020204" pitchFamily="34" charset="0"/>
              <a:buChar char="•"/>
            </a:pPr>
            <a:r>
              <a:rPr lang="fi-FI" sz="2800"/>
              <a:t>Ensisijaisesti on pyrittävä välttämään jätteen syntymistä</a:t>
            </a:r>
          </a:p>
          <a:p>
            <a:pPr marL="457200" indent="-457200">
              <a:buFont typeface="Arial" panose="020B0604020202020204" pitchFamily="34" charset="0"/>
              <a:buChar char="•"/>
            </a:pPr>
            <a:r>
              <a:rPr lang="fi-FI" sz="2800"/>
              <a:t>Syntynyt jäte ohjataan uudelleen käyttöön</a:t>
            </a:r>
          </a:p>
          <a:p>
            <a:pPr marL="457200" indent="-457200">
              <a:buFont typeface="Arial" panose="020B0604020202020204" pitchFamily="34" charset="0"/>
              <a:buChar char="•"/>
            </a:pPr>
            <a:r>
              <a:rPr lang="fi-FI" sz="2800"/>
              <a:t>Kierrätys tulee hierarkiassa ennen polttoa</a:t>
            </a:r>
          </a:p>
          <a:p>
            <a:pPr marL="457200" indent="-457200">
              <a:buFont typeface="Arial" panose="020B0604020202020204" pitchFamily="34" charset="0"/>
              <a:buChar char="•"/>
            </a:pPr>
            <a:r>
              <a:rPr lang="fi-FI" sz="2800"/>
              <a:t>Kaatopaikoille ei juuri mene jätettä</a:t>
            </a:r>
          </a:p>
        </p:txBody>
      </p:sp>
      <p:pic>
        <p:nvPicPr>
          <p:cNvPr id="6" name="Kuva 5" descr="Roskaaminen kielletty tasaisella täytöllä">
            <a:extLst>
              <a:ext uri="{FF2B5EF4-FFF2-40B4-BE49-F238E27FC236}">
                <a16:creationId xmlns:a16="http://schemas.microsoft.com/office/drawing/2014/main" id="{808D705A-1E95-B7CB-8C99-8B5B31CEB7B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362440" y="4027806"/>
            <a:ext cx="1991360" cy="1991360"/>
          </a:xfrm>
          <a:prstGeom prst="rect">
            <a:avLst/>
          </a:prstGeom>
        </p:spPr>
      </p:pic>
    </p:spTree>
    <p:extLst>
      <p:ext uri="{BB962C8B-B14F-4D97-AF65-F5344CB8AC3E}">
        <p14:creationId xmlns:p14="http://schemas.microsoft.com/office/powerpoint/2010/main" val="356827974"/>
      </p:ext>
    </p:extLst>
  </p:cSld>
  <p:clrMapOvr>
    <a:masterClrMapping/>
  </p:clrMapOvr>
</p:sld>
</file>

<file path=ppt/theme/theme1.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 powerpoint -pohja_OPETUSKÄYTTÖÖN.pptx" id="{CD19CE07-3FF7-430C-9DA5-A4F0AE45581B}" vid="{4AC73760-F468-4FE6-9A8C-AB766B5FC88B}"/>
    </a:ext>
  </a:extLst>
</a:theme>
</file>

<file path=ppt/theme/theme2.xml><?xml version="1.0" encoding="utf-8"?>
<a:theme xmlns:a="http://schemas.openxmlformats.org/drawingml/2006/main" name="2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Asiakirja" ma:contentTypeID="0x010100730070ADBF961541925812843A26F9DF" ma:contentTypeVersion="17" ma:contentTypeDescription="Luo uusi asiakirja." ma:contentTypeScope="" ma:versionID="fcc5be487b4ed952fa63ce9aabde41b4">
  <xsd:schema xmlns:xsd="http://www.w3.org/2001/XMLSchema" xmlns:xs="http://www.w3.org/2001/XMLSchema" xmlns:p="http://schemas.microsoft.com/office/2006/metadata/properties" xmlns:ns2="503b9d93-8403-4a46-a24c-0a6129fcdba3" xmlns:ns3="28107539-3d8a-449e-a535-c91582e78a7d" targetNamespace="http://schemas.microsoft.com/office/2006/metadata/properties" ma:root="true" ma:fieldsID="6d1010b55edbb65244a5385999349168" ns2:_="" ns3:_="">
    <xsd:import namespace="503b9d93-8403-4a46-a24c-0a6129fcdba3"/>
    <xsd:import namespace="28107539-3d8a-449e-a535-c91582e78a7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b9d93-8403-4a46-a24c-0a6129fcdb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ba830b52-6d58-45b3-9899-c4752b5a1b5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07539-3d8a-449e-a535-c91582e78a7d" elementFormDefault="qualified">
    <xsd:import namespace="http://schemas.microsoft.com/office/2006/documentManagement/types"/>
    <xsd:import namespace="http://schemas.microsoft.com/office/infopath/2007/PartnerControls"/>
    <xsd:element name="SharedWithUsers" ma:index="17"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05661c62-8036-41d3-af5d-058d2083e07c}" ma:internalName="TaxCatchAll" ma:showField="CatchAllData" ma:web="28107539-3d8a-449e-a535-c91582e78a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8107539-3d8a-449e-a535-c91582e78a7d" xsi:nil="true"/>
    <lcf76f155ced4ddcb4097134ff3c332f xmlns="503b9d93-8403-4a46-a24c-0a6129fcdba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AFB9775-C465-45E9-BD66-9DA8CF26A522}">
  <ds:schemaRefs>
    <ds:schemaRef ds:uri="http://schemas.microsoft.com/sharepoint/v3/contenttype/forms"/>
  </ds:schemaRefs>
</ds:datastoreItem>
</file>

<file path=customXml/itemProps2.xml><?xml version="1.0" encoding="utf-8"?>
<ds:datastoreItem xmlns:ds="http://schemas.openxmlformats.org/officeDocument/2006/customXml" ds:itemID="{38C5557C-8A01-45A8-970D-117FA0690025}">
  <ds:schemaRefs>
    <ds:schemaRef ds:uri="28107539-3d8a-449e-a535-c91582e78a7d"/>
    <ds:schemaRef ds:uri="503b9d93-8403-4a46-a24c-0a6129fcdba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CBC93C4-2553-4FCD-9AEF-A5B16EAE70FC}">
  <ds:schemaRefs>
    <ds:schemaRef ds:uri="28107539-3d8a-449e-a535-c91582e78a7d"/>
    <ds:schemaRef ds:uri="503b9d93-8403-4a46-a24c-0a6129fcdba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Polkukartta powerpoint -pohja_OPETUSKÄYTTÖÖN</Template>
  <TotalTime>0</TotalTime>
  <Words>5917</Words>
  <Application>Microsoft Office PowerPoint</Application>
  <PresentationFormat>Laajakuva</PresentationFormat>
  <Paragraphs>1004</Paragraphs>
  <Slides>166</Slides>
  <Notes>72</Notes>
  <HiddenSlides>0</HiddenSlides>
  <MMClips>0</MMClips>
  <ScaleCrop>false</ScaleCrop>
  <HeadingPairs>
    <vt:vector size="6" baseType="variant">
      <vt:variant>
        <vt:lpstr>Käytetyt fontit</vt:lpstr>
      </vt:variant>
      <vt:variant>
        <vt:i4>11</vt:i4>
      </vt:variant>
      <vt:variant>
        <vt:lpstr>Teema</vt:lpstr>
      </vt:variant>
      <vt:variant>
        <vt:i4>2</vt:i4>
      </vt:variant>
      <vt:variant>
        <vt:lpstr>Dian otsikot</vt:lpstr>
      </vt:variant>
      <vt:variant>
        <vt:i4>166</vt:i4>
      </vt:variant>
    </vt:vector>
  </HeadingPairs>
  <TitlesOfParts>
    <vt:vector size="179" baseType="lpstr">
      <vt:lpstr>Arial</vt:lpstr>
      <vt:lpstr>Arial,Sans-Serif</vt:lpstr>
      <vt:lpstr>Calibri</vt:lpstr>
      <vt:lpstr>Calibri Light</vt:lpstr>
      <vt:lpstr>Exo 2</vt:lpstr>
      <vt:lpstr>Georgia</vt:lpstr>
      <vt:lpstr>inherit</vt:lpstr>
      <vt:lpstr>Lato</vt:lpstr>
      <vt:lpstr>myriad-pro</vt:lpstr>
      <vt:lpstr>Open Sans Light</vt:lpstr>
      <vt:lpstr>source sans pro</vt:lpstr>
      <vt:lpstr>1_Mukautettu suunnittelumalli</vt:lpstr>
      <vt:lpstr>2_Mukautettu suunnittelumalli</vt:lpstr>
      <vt:lpstr>Miten siirtyä kiertotalouteen?</vt:lpstr>
      <vt:lpstr>Lisenssiehdot</vt:lpstr>
      <vt:lpstr>Ilmasto, luonto ja materiavirrat</vt:lpstr>
      <vt:lpstr>Diasettiin liittyvä video</vt:lpstr>
      <vt:lpstr>Maapallo</vt:lpstr>
      <vt:lpstr>Ilmakehän hiilidioksidipitoisuus</vt:lpstr>
      <vt:lpstr>Ilmastouutisointia</vt:lpstr>
      <vt:lpstr>Energiankulutus</vt:lpstr>
      <vt:lpstr>Suomen kokonaisenergiankulutus</vt:lpstr>
      <vt:lpstr>Luontokato</vt:lpstr>
      <vt:lpstr>“Vakavimmat uhat taloudelle, väestölle ja luonnonvaroille seuraavan 10 vuoden aikana”  </vt:lpstr>
      <vt:lpstr>Taloudellinen vaihdanta (v. 2015)</vt:lpstr>
      <vt:lpstr>(Piilo)materiaalin vaihdanta </vt:lpstr>
      <vt:lpstr>(Piilo)energian vaihdanta </vt:lpstr>
      <vt:lpstr>(Piilo)maankäytön vaihdanta </vt:lpstr>
      <vt:lpstr>(Piilo)työn vaihdanta</vt:lpstr>
      <vt:lpstr>Raaka-aineiden riskit</vt:lpstr>
      <vt:lpstr>Diasettiin liittyvä video</vt:lpstr>
      <vt:lpstr>Luonnonvarojen kulutus  on moninkertaistunut</vt:lpstr>
      <vt:lpstr>Luonnonvarojen hankinta ja prosessointi</vt:lpstr>
      <vt:lpstr>Yhä suurempi osa khk-päästöistä syntyy materiaalien tuotannosta</vt:lpstr>
      <vt:lpstr>Materiaalien tuotannon khk-päästöt</vt:lpstr>
      <vt:lpstr>Luonnonvarojen käytön vaikutukset luontokatoon</vt:lpstr>
      <vt:lpstr>Raaka-aineisiin liittyviä riskejä</vt:lpstr>
      <vt:lpstr>Kriittiset raaka-aineet</vt:lpstr>
      <vt:lpstr>Kriittisten raaka-aineiden tärkeimmät toimittajamaat EU:hun</vt:lpstr>
      <vt:lpstr>Kriittisten raaka-aineiden käyttö</vt:lpstr>
      <vt:lpstr>Riskeihin varautuminen</vt:lpstr>
      <vt:lpstr>Lähteet</vt:lpstr>
      <vt:lpstr>Lineaaritaloudesta kiertotalouteen</vt:lpstr>
      <vt:lpstr>Diasettiin liittyvä video</vt:lpstr>
      <vt:lpstr>Lineaarinen talousmalli</vt:lpstr>
      <vt:lpstr>Kierrätys</vt:lpstr>
      <vt:lpstr>Kiertotalous</vt:lpstr>
      <vt:lpstr>Kiertotalouden perhoskuvaaja</vt:lpstr>
      <vt:lpstr>Mitä kiertotalous on?</vt:lpstr>
      <vt:lpstr>Kiertotalouden hyödyt 1/2</vt:lpstr>
      <vt:lpstr>Kiertotalouden hyödyt 2/2</vt:lpstr>
      <vt:lpstr>Kiertotalouden edistäminen 1/3</vt:lpstr>
      <vt:lpstr>Kiertotalouden edistäminen 2/3</vt:lpstr>
      <vt:lpstr>Kiertotalouden edistäminen 3/3</vt:lpstr>
      <vt:lpstr>Yritysten yhteistyö</vt:lpstr>
      <vt:lpstr>Kiertotalouden liiketoimintamallit</vt:lpstr>
      <vt:lpstr>Diasettiin liittyvä video</vt:lpstr>
      <vt:lpstr>Mitä ovat kiertotalouden liiketoimintamallit</vt:lpstr>
      <vt:lpstr>Elinkaaren pidentäminen</vt:lpstr>
      <vt:lpstr>Elinkaaren pidentäminen 2</vt:lpstr>
      <vt:lpstr>Tuote palveluna</vt:lpstr>
      <vt:lpstr>Tuote palveluna 2</vt:lpstr>
      <vt:lpstr>Tuote palveluna 3</vt:lpstr>
      <vt:lpstr>Jakamisalustat</vt:lpstr>
      <vt:lpstr>Jakamisalustat 2</vt:lpstr>
      <vt:lpstr>Kiertävät ja uusiutuvat raaka-aineet</vt:lpstr>
      <vt:lpstr>Kiertävät ja uusiutuvat raaka-aineet 2</vt:lpstr>
      <vt:lpstr>Resurssien talteenotto ja kierrätys</vt:lpstr>
      <vt:lpstr>Resurssien talteenotto ja kierrätys 2</vt:lpstr>
      <vt:lpstr>Muista suunnittelu!</vt:lpstr>
      <vt:lpstr>Lähteet ja lisälukemista</vt:lpstr>
      <vt:lpstr>Kiertotalous vaatii systeemisen muutoksen</vt:lpstr>
      <vt:lpstr>Diasettiin liittyvä video</vt:lpstr>
      <vt:lpstr>Systeemiajattelu</vt:lpstr>
      <vt:lpstr>Ongelma:  liikenne tuottaa paljon päästöjä</vt:lpstr>
      <vt:lpstr>Autoiluun liittyviä lukuja</vt:lpstr>
      <vt:lpstr>Miksi haluamme liikkua henkilöautolla?</vt:lpstr>
      <vt:lpstr>Uusia kysymyksiä</vt:lpstr>
      <vt:lpstr>Esimerkki: lapset alkoivat pyöräillä harrastukseen</vt:lpstr>
      <vt:lpstr>Roolit kiertotalouden edistämisessä</vt:lpstr>
      <vt:lpstr>Reilu kiertotalous</vt:lpstr>
      <vt:lpstr>Tarvitaanko asennemuutosta?</vt:lpstr>
      <vt:lpstr>Lähteet, lisälukemista</vt:lpstr>
      <vt:lpstr>Biologiset kierrot</vt:lpstr>
      <vt:lpstr>Diasettiin liittyvä video</vt:lpstr>
      <vt:lpstr>Biogeokemialliset kierrot</vt:lpstr>
      <vt:lpstr>Hiilen kierto</vt:lpstr>
      <vt:lpstr>Ravinteiden kierto</vt:lpstr>
      <vt:lpstr>Ihmistoiminnan vaikutukset biogeokemiallisissa kierroissa</vt:lpstr>
      <vt:lpstr>Kiertotalouden perhoskuvaaja 2</vt:lpstr>
      <vt:lpstr>Biokiertotalouden tavoitteet 1/3</vt:lpstr>
      <vt:lpstr>Biokiertotalouden tavoitteet 2/3</vt:lpstr>
      <vt:lpstr>Biokiertotalouden tavoitteet 3/3</vt:lpstr>
      <vt:lpstr>Biokaasun tuotanto</vt:lpstr>
      <vt:lpstr>Biologisten kiertojen ekosysteemi</vt:lpstr>
      <vt:lpstr>Ravintolan kiertotalous</vt:lpstr>
      <vt:lpstr>Diasettiin liittyvä video</vt:lpstr>
      <vt:lpstr>Ravintola-ala</vt:lpstr>
      <vt:lpstr>Vuonna 2050 on arveltu, että maapallon pitää ruokkia 10 miljardia ihmistä</vt:lpstr>
      <vt:lpstr>Planetaarinen ruokavalio lautasella</vt:lpstr>
      <vt:lpstr>Tulevaisuuden ruokajärjestelmä</vt:lpstr>
      <vt:lpstr>Lähteet, Ravintolan kiertotalous</vt:lpstr>
      <vt:lpstr>Rakentamisen kiertotalous</vt:lpstr>
      <vt:lpstr>Diasettiin liittyvä video</vt:lpstr>
      <vt:lpstr>Rakentaminen ja rakennukset</vt:lpstr>
      <vt:lpstr>Rakentamisen ympäristöohjaus</vt:lpstr>
      <vt:lpstr>Kiertotalous rakentamisessa ja rakennuksissa</vt:lpstr>
      <vt:lpstr>Purkamisen kiertotalous</vt:lpstr>
      <vt:lpstr>Lähteet ja lisälukemista, rakentamisen kiertotalous</vt:lpstr>
      <vt:lpstr>Jätelainsäädäntö ja jätehuolto</vt:lpstr>
      <vt:lpstr>Diasettiin liittyvä video</vt:lpstr>
      <vt:lpstr>Jätehuoltoa ohjaa etusijajärjestys</vt:lpstr>
      <vt:lpstr>Jätehuollon etusijajärjestys</vt:lpstr>
      <vt:lpstr>Jätelaki</vt:lpstr>
      <vt:lpstr>Yhdyskuntajätteen* määrä</vt:lpstr>
      <vt:lpstr>Vuonna 2021 kerätty yhdyskuntajäte</vt:lpstr>
      <vt:lpstr>Huomioita vuoden 2021 jätetilastosta</vt:lpstr>
      <vt:lpstr>Sekajätteen koostumus Keski-Suomessa 2021</vt:lpstr>
      <vt:lpstr>Jätemäärän kehitys Euroopassa</vt:lpstr>
      <vt:lpstr>Yhdyskuntajätteen kierrätystavoitteet</vt:lpstr>
      <vt:lpstr>Pakkausten kierrätystavoitteet</vt:lpstr>
      <vt:lpstr>Jätelain vaikutukset yrityksiin</vt:lpstr>
      <vt:lpstr>Lähteet ja lisätietoa</vt:lpstr>
      <vt:lpstr>Kiertotaloudesta ratkaisuja muoviongelmiin</vt:lpstr>
      <vt:lpstr>Diasettiin liittyvä video</vt:lpstr>
      <vt:lpstr>Muovi raaka-aineena</vt:lpstr>
      <vt:lpstr>Muovin raaka-aineet</vt:lpstr>
      <vt:lpstr>Muovin käyttökohteet (globaalisti)</vt:lpstr>
      <vt:lpstr>Miksi muovi on suosittu materiaali?</vt:lpstr>
      <vt:lpstr>Muovin ongelmia: roskaaminen</vt:lpstr>
      <vt:lpstr>Muovin ongelmia: mikromuovit</vt:lpstr>
      <vt:lpstr>Muovin ongelmia: fossiilinen öljy</vt:lpstr>
      <vt:lpstr>EU muovistrategia (2018)</vt:lpstr>
      <vt:lpstr>SUP-direktiivi</vt:lpstr>
      <vt:lpstr>EU:n mikromuovirajoitus</vt:lpstr>
      <vt:lpstr>Biomuovit</vt:lpstr>
      <vt:lpstr>Muovin kierrätys</vt:lpstr>
      <vt:lpstr>Lähteet ja lisätietoa, kiertotaloudesta ratkaisuja muoviongelmiin</vt:lpstr>
      <vt:lpstr>Kierrätysraaka-aineiden haasteet</vt:lpstr>
      <vt:lpstr>Diasettiin liittyvä video</vt:lpstr>
      <vt:lpstr>Kierrätysraaka-aine</vt:lpstr>
      <vt:lpstr>Biopohjainen raaka-aine</vt:lpstr>
      <vt:lpstr>Jätehuoltoa ohjaava etusijajärjestys</vt:lpstr>
      <vt:lpstr>Biologinen ja tekninen kierto</vt:lpstr>
      <vt:lpstr>Raaka-aineen kierto</vt:lpstr>
      <vt:lpstr>Kierrätysraaka-aineiden nykytila</vt:lpstr>
      <vt:lpstr>Raaka-aineiden osuuksia</vt:lpstr>
      <vt:lpstr>Kierrätysraaka-aineiden käyttö </vt:lpstr>
      <vt:lpstr>Haaste: haitalliset aineet</vt:lpstr>
      <vt:lpstr>Haaste: Kierrätysraaka-aineiden markkinat</vt:lpstr>
      <vt:lpstr>Haaste: Raaka-aineiden sekoittaminen tuotannossa</vt:lpstr>
      <vt:lpstr>Haaste: Yhteistyö</vt:lpstr>
      <vt:lpstr>Haaste: Koko elinkaaren huomioiminen</vt:lpstr>
      <vt:lpstr>Lähteet ja lisätietoa, Kierrätysraaka-aineiden haasteet</vt:lpstr>
      <vt:lpstr>Kiertotalouteen  liittyvä ohjaus</vt:lpstr>
      <vt:lpstr>Diasettiin liittyvä video</vt:lpstr>
      <vt:lpstr>Taustaa</vt:lpstr>
      <vt:lpstr>Kiertotalouden strateginen ohjelma (2021)</vt:lpstr>
      <vt:lpstr>Muovitiekartta Suomelle versio 2.0</vt:lpstr>
      <vt:lpstr>Muita tiekarttoja ja ohjelmia</vt:lpstr>
      <vt:lpstr>Kiertotalous EU:ssa</vt:lpstr>
      <vt:lpstr>Kiertotalouden toimintasuunnitelma</vt:lpstr>
      <vt:lpstr>EU:n kiertotalouspaketti 2022</vt:lpstr>
      <vt:lpstr>Ekosuunnittelusääntely</vt:lpstr>
      <vt:lpstr>EU tekstiilistrategia (2022)</vt:lpstr>
      <vt:lpstr>Korjauttamisoikeus, ”right to repair”</vt:lpstr>
      <vt:lpstr>Lähteet ja lisätietoa, Kiertotalouteen liittyvä ohjaus</vt:lpstr>
      <vt:lpstr>Orientaatio pakkaussuunnitteluun kiertotalouden näkökulmasta</vt:lpstr>
      <vt:lpstr>Diasettiin liittyvä video</vt:lpstr>
      <vt:lpstr>Pakkausmateriaalit ja niiden kierrätettävyys yleisesti</vt:lpstr>
      <vt:lpstr>Lähtökohdat (kartonki) pakkaussuunnittelulle</vt:lpstr>
      <vt:lpstr>Pakkauksen valmistus</vt:lpstr>
      <vt:lpstr>Monipakkaus säilykkeille, video</vt:lpstr>
      <vt:lpstr>Pakkausten kierrätettävyys (+,-)</vt:lpstr>
      <vt:lpstr>Haasteet kierrätettävyyttä tukevalle pakkaussuunnittelulle</vt:lpstr>
      <vt:lpstr>Esimerkkejä monikäyttöisistä pakkausinnovaatioista</vt:lpstr>
      <vt:lpstr>Useasti käytettävä pakkaus, kannettavat pakkaukset</vt:lpstr>
      <vt:lpstr>Polttopuupakkaus (+ muu funktio, istuin)</vt:lpstr>
      <vt:lpstr>Säilytyslaatikko (+ muu funktio, äitiyspakkaus) </vt:lpstr>
    </vt:vector>
  </TitlesOfParts>
  <Company>University of Jyväskylä</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Kosunen, Päivi</dc:creator>
  <cp:lastModifiedBy>Hakanen, Miia-Susanna</cp:lastModifiedBy>
  <cp:revision>52</cp:revision>
  <dcterms:created xsi:type="dcterms:W3CDTF">2023-05-31T07:50:10Z</dcterms:created>
  <dcterms:modified xsi:type="dcterms:W3CDTF">2023-08-29T08:36:33Z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0x010100730070ADBF961541925812843A26F9DF</vt:lpwstr>
  </property>
  <property fmtid="{D5CDD505-2E9C-101B-9397-08002B2CF9AE}" pid="3" name="MediaServiceImageTags">
    <vt:lpwstr/>
  </property>
</Properties>
</file>