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4459" r:id="rId5"/>
  </p:sldMasterIdLst>
  <p:notesMasterIdLst>
    <p:notesMasterId r:id="rId27"/>
  </p:notesMasterIdLst>
  <p:sldIdLst>
    <p:sldId id="322" r:id="rId6"/>
    <p:sldId id="440" r:id="rId7"/>
    <p:sldId id="441" r:id="rId8"/>
    <p:sldId id="421" r:id="rId9"/>
    <p:sldId id="423" r:id="rId10"/>
    <p:sldId id="422" r:id="rId11"/>
    <p:sldId id="424" r:id="rId12"/>
    <p:sldId id="427" r:id="rId13"/>
    <p:sldId id="428" r:id="rId14"/>
    <p:sldId id="425" r:id="rId15"/>
    <p:sldId id="426" r:id="rId16"/>
    <p:sldId id="431" r:id="rId17"/>
    <p:sldId id="432" r:id="rId18"/>
    <p:sldId id="429" r:id="rId19"/>
    <p:sldId id="430" r:id="rId20"/>
    <p:sldId id="433" r:id="rId21"/>
    <p:sldId id="434" r:id="rId22"/>
    <p:sldId id="435" r:id="rId23"/>
    <p:sldId id="419" r:id="rId24"/>
    <p:sldId id="437" r:id="rId25"/>
    <p:sldId id="436" r:id="rId26"/>
  </p:sldIdLst>
  <p:sldSz cx="12192000" cy="6858000"/>
  <p:notesSz cx="6797675" cy="9928225"/>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72551B-85D2-3095-5266-C230D5997E26}" name="Kuula Anna-Stina" initials="KA" userId="S::anna-stina.kuula_jamk.fi#ext#@jyu.onmicrosoft.com::e380df2a-2705-451c-92da-028c0f5390d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728"/>
    <a:srgbClr val="2E54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B23580-7E13-D1A7-0B78-0CB4F9898D28}" v="4" dt="2023-08-22T09:26:43.147"/>
    <p1510:client id="{BD0B5DF0-41F7-48C2-B9CE-BFE655D80AFD}" v="1" dt="2023-08-16T10:21:17.716"/>
  </p1510:revLst>
</p1510:revInfo>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8" y="9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1" y="1"/>
            <a:ext cx="2945659" cy="498135"/>
          </a:xfrm>
          <a:prstGeom prst="rect">
            <a:avLst/>
          </a:prstGeom>
        </p:spPr>
        <p:txBody>
          <a:bodyPr vert="horz" lIns="91426" tIns="45713" rIns="91426" bIns="45713" rtlCol="0"/>
          <a:lstStyle>
            <a:lvl1pPr algn="l">
              <a:defRPr sz="1200"/>
            </a:lvl1pPr>
          </a:lstStyle>
          <a:p>
            <a:endParaRPr lang="fi-FI"/>
          </a:p>
        </p:txBody>
      </p:sp>
      <p:sp>
        <p:nvSpPr>
          <p:cNvPr id="3" name="Päivämäärän paikkamerkki 2"/>
          <p:cNvSpPr>
            <a:spLocks noGrp="1"/>
          </p:cNvSpPr>
          <p:nvPr>
            <p:ph type="dt" idx="1"/>
          </p:nvPr>
        </p:nvSpPr>
        <p:spPr>
          <a:xfrm>
            <a:off x="3850444" y="1"/>
            <a:ext cx="2945659" cy="498135"/>
          </a:xfrm>
          <a:prstGeom prst="rect">
            <a:avLst/>
          </a:prstGeom>
        </p:spPr>
        <p:txBody>
          <a:bodyPr vert="horz" lIns="91426" tIns="45713" rIns="91426" bIns="45713" rtlCol="0"/>
          <a:lstStyle>
            <a:lvl1pPr algn="r">
              <a:defRPr sz="1200"/>
            </a:lvl1pPr>
          </a:lstStyle>
          <a:p>
            <a:fld id="{778F325C-F034-B649-86A4-6362A7D3868B}" type="datetimeFigureOut">
              <a:rPr lang="fi-FI" smtClean="0"/>
              <a:t>29.8.2023</a:t>
            </a:fld>
            <a:endParaRPr lang="fi-FI"/>
          </a:p>
        </p:txBody>
      </p:sp>
      <p:sp>
        <p:nvSpPr>
          <p:cNvPr id="4" name="Dian kuvan paikkamerkki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426" tIns="45713" rIns="91426" bIns="45713" rtlCol="0" anchor="ctr"/>
          <a:lstStyle/>
          <a:p>
            <a:endParaRPr lang="fi-FI"/>
          </a:p>
        </p:txBody>
      </p:sp>
      <p:sp>
        <p:nvSpPr>
          <p:cNvPr id="5" name="Huomautusten paikkamerkki 4"/>
          <p:cNvSpPr>
            <a:spLocks noGrp="1"/>
          </p:cNvSpPr>
          <p:nvPr>
            <p:ph type="body" sz="quarter" idx="3"/>
          </p:nvPr>
        </p:nvSpPr>
        <p:spPr>
          <a:xfrm>
            <a:off x="679768" y="4777959"/>
            <a:ext cx="5438140" cy="3909239"/>
          </a:xfrm>
          <a:prstGeom prst="rect">
            <a:avLst/>
          </a:prstGeom>
        </p:spPr>
        <p:txBody>
          <a:bodyPr vert="horz" lIns="91426" tIns="45713" rIns="91426" bIns="45713"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1" y="9430091"/>
            <a:ext cx="2945659" cy="498134"/>
          </a:xfrm>
          <a:prstGeom prst="rect">
            <a:avLst/>
          </a:prstGeom>
        </p:spPr>
        <p:txBody>
          <a:bodyPr vert="horz" lIns="91426" tIns="45713" rIns="91426" bIns="45713" rtlCol="0" anchor="b"/>
          <a:lstStyle>
            <a:lvl1pPr algn="l">
              <a:defRPr sz="1200"/>
            </a:lvl1pPr>
          </a:lstStyle>
          <a:p>
            <a:endParaRPr lang="fi-FI"/>
          </a:p>
        </p:txBody>
      </p:sp>
      <p:sp>
        <p:nvSpPr>
          <p:cNvPr id="7" name="Dian numeron paikkamerkki 6"/>
          <p:cNvSpPr>
            <a:spLocks noGrp="1"/>
          </p:cNvSpPr>
          <p:nvPr>
            <p:ph type="sldNum" sz="quarter" idx="5"/>
          </p:nvPr>
        </p:nvSpPr>
        <p:spPr>
          <a:xfrm>
            <a:off x="3850444" y="9430091"/>
            <a:ext cx="2945659" cy="498134"/>
          </a:xfrm>
          <a:prstGeom prst="rect">
            <a:avLst/>
          </a:prstGeom>
        </p:spPr>
        <p:txBody>
          <a:bodyPr vert="horz" lIns="91426" tIns="45713" rIns="91426" bIns="45713" rtlCol="0" anchor="b"/>
          <a:lstStyle>
            <a:lvl1pPr algn="r">
              <a:defRPr sz="1200"/>
            </a:lvl1pPr>
          </a:lstStyle>
          <a:p>
            <a:fld id="{D44CFDBE-A849-194D-A9F3-12B7C16340B4}" type="slidenum">
              <a:rPr lang="fi-FI" smtClean="0"/>
              <a:t>‹#›</a:t>
            </a:fld>
            <a:endParaRPr lang="fi-FI"/>
          </a:p>
        </p:txBody>
      </p:sp>
    </p:spTree>
    <p:extLst>
      <p:ext uri="{BB962C8B-B14F-4D97-AF65-F5344CB8AC3E}">
        <p14:creationId xmlns:p14="http://schemas.microsoft.com/office/powerpoint/2010/main" val="194141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2.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tsikkodia VER3_videot">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accent5">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27686" y="4855021"/>
            <a:ext cx="796667" cy="825121"/>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20994" y="5014315"/>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415363" y="4834446"/>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860745" y="4952682"/>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06892" y="4855021"/>
            <a:ext cx="779839" cy="551123"/>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948477" y="4752827"/>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865135" y="4949768"/>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085342"/>
            <a:ext cx="7448550" cy="461665"/>
          </a:xfrm>
          <a:prstGeom prst="rect">
            <a:avLst/>
          </a:prstGeom>
          <a:noFill/>
        </p:spPr>
        <p:txBody>
          <a:bodyPr wrap="square" rtlCol="0">
            <a:spAutoFit/>
          </a:bodyPr>
          <a:lstStyle/>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12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37181975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ots. perustyyl. napsautt.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a:t>Lisää kuva napsauttamalla kuvaketta</a:t>
            </a:r>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spTree>
    <p:extLst>
      <p:ext uri="{BB962C8B-B14F-4D97-AF65-F5344CB8AC3E}">
        <p14:creationId xmlns:p14="http://schemas.microsoft.com/office/powerpoint/2010/main" val="26777260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ots. perustyyl. napsautt.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theme" Target="../theme/theme2.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704" r:id="rId1"/>
    <p:sldLayoutId id="2147483674" r:id="rId2"/>
    <p:sldLayoutId id="2147483703" r:id="rId3"/>
    <p:sldLayoutId id="2147483685" r:id="rId4"/>
    <p:sldLayoutId id="2147483676" r:id="rId5"/>
    <p:sldLayoutId id="2147483705" r:id="rId6"/>
    <p:sldLayoutId id="2147483675" r:id="rId7"/>
    <p:sldLayoutId id="2147483677" r:id="rId8"/>
    <p:sldLayoutId id="2147483678" r:id="rId9"/>
    <p:sldLayoutId id="2147483679" r:id="rId10"/>
    <p:sldLayoutId id="2147484410" r:id="rId11"/>
    <p:sldLayoutId id="2147483680" r:id="rId12"/>
    <p:sldLayoutId id="2147483681" r:id="rId13"/>
    <p:sldLayoutId id="2147483682" r:id="rId14"/>
    <p:sldLayoutId id="2147483690" r:id="rId15"/>
    <p:sldLayoutId id="2147484407" r:id="rId16"/>
    <p:sldLayoutId id="2147484408" r:id="rId17"/>
    <p:sldLayoutId id="2147483694" r:id="rId18"/>
    <p:sldLayoutId id="2147483688" r:id="rId19"/>
    <p:sldLayoutId id="2147483691" r:id="rId20"/>
    <p:sldLayoutId id="2147484409" r:id="rId21"/>
    <p:sldLayoutId id="2147483695" r:id="rId22"/>
    <p:sldLayoutId id="2147483706" r:id="rId23"/>
    <p:sldLayoutId id="2147484411" r:id="rId24"/>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 id="2147484472" r:id="rId13"/>
    <p:sldLayoutId id="2147484473" r:id="rId14"/>
    <p:sldLayoutId id="2147484474" r:id="rId15"/>
    <p:sldLayoutId id="2147484475" r:id="rId16"/>
    <p:sldLayoutId id="2147484476" r:id="rId17"/>
    <p:sldLayoutId id="2147484477" r:id="rId18"/>
    <p:sldLayoutId id="2147484478" r:id="rId19"/>
    <p:sldLayoutId id="2147484479" r:id="rId20"/>
    <p:sldLayoutId id="2147484480" r:id="rId21"/>
    <p:sldLayoutId id="2147484481" r:id="rId22"/>
    <p:sldLayoutId id="2147484482"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hyperlink" Target="https://m3.jyu.fi/jyumv/ohjelmat/science/muut/polku-2.0/mita-huomenna-syotaisiin-verkkototeutuksen-tallenteet/recording-17-07-2023-12.15" TargetMode="Externa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048D34-F646-AF97-9560-ABE9D74F789C}"/>
              </a:ext>
            </a:extLst>
          </p:cNvPr>
          <p:cNvSpPr>
            <a:spLocks noGrp="1"/>
          </p:cNvSpPr>
          <p:nvPr>
            <p:ph type="ctrTitle"/>
          </p:nvPr>
        </p:nvSpPr>
        <p:spPr/>
        <p:txBody>
          <a:bodyPr/>
          <a:lstStyle/>
          <a:p>
            <a:r>
              <a:rPr lang="fi-FI">
                <a:latin typeface="Open Sans Semibold"/>
                <a:ea typeface="Open Sans Semibold"/>
                <a:cs typeface="Open Sans Semibold"/>
              </a:rPr>
              <a:t>Planetaarinen ruokavalio</a:t>
            </a:r>
            <a:endParaRPr lang="fi-FI"/>
          </a:p>
        </p:txBody>
      </p:sp>
      <p:sp>
        <p:nvSpPr>
          <p:cNvPr id="5" name="Subtitle 4">
            <a:extLst>
              <a:ext uri="{FF2B5EF4-FFF2-40B4-BE49-F238E27FC236}">
                <a16:creationId xmlns:a16="http://schemas.microsoft.com/office/drawing/2014/main" id="{D8C96DBE-3DA3-9F2B-743B-B8576BD9EDFF}"/>
              </a:ext>
            </a:extLst>
          </p:cNvPr>
          <p:cNvSpPr>
            <a:spLocks noGrp="1"/>
          </p:cNvSpPr>
          <p:nvPr>
            <p:ph type="subTitle" idx="1"/>
          </p:nvPr>
        </p:nvSpPr>
        <p:spPr/>
        <p:txBody>
          <a:bodyPr vert="horz" lIns="91440" tIns="45720" rIns="91440" bIns="45720" rtlCol="0" anchor="t">
            <a:normAutofit/>
          </a:bodyPr>
          <a:lstStyle/>
          <a:p>
            <a:r>
              <a:rPr lang="fi-FI" dirty="0">
                <a:ea typeface="Open Sans Light"/>
                <a:cs typeface="Open Sans Light"/>
              </a:rPr>
              <a:t>Anne Rantanen, POKE</a:t>
            </a:r>
            <a:endParaRPr lang="fi-FI" dirty="0"/>
          </a:p>
        </p:txBody>
      </p:sp>
    </p:spTree>
    <p:extLst>
      <p:ext uri="{BB962C8B-B14F-4D97-AF65-F5344CB8AC3E}">
        <p14:creationId xmlns:p14="http://schemas.microsoft.com/office/powerpoint/2010/main" val="2103616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A9D7214-1FA5-E17E-260F-0CD0DDE56269}"/>
              </a:ext>
            </a:extLst>
          </p:cNvPr>
          <p:cNvSpPr>
            <a:spLocks noGrp="1"/>
          </p:cNvSpPr>
          <p:nvPr>
            <p:ph type="title"/>
          </p:nvPr>
        </p:nvSpPr>
        <p:spPr/>
        <p:txBody>
          <a:bodyPr/>
          <a:lstStyle/>
          <a:p>
            <a:r>
              <a:rPr lang="fi-FI" dirty="0"/>
              <a:t>Kala 1/2</a:t>
            </a:r>
          </a:p>
        </p:txBody>
      </p:sp>
      <p:sp>
        <p:nvSpPr>
          <p:cNvPr id="3" name="Tekstin paikkamerkki 2">
            <a:extLst>
              <a:ext uri="{FF2B5EF4-FFF2-40B4-BE49-F238E27FC236}">
                <a16:creationId xmlns:a16="http://schemas.microsoft.com/office/drawing/2014/main" id="{F7B67812-0E63-40CB-A473-43731E4AFCD3}"/>
              </a:ext>
            </a:extLst>
          </p:cNvPr>
          <p:cNvSpPr>
            <a:spLocks noGrp="1"/>
          </p:cNvSpPr>
          <p:nvPr>
            <p:ph type="body" sz="quarter" idx="10"/>
          </p:nvPr>
        </p:nvSpPr>
        <p:spPr/>
        <p:txBody>
          <a:bodyPr vert="horz" lIns="91440" tIns="45720" rIns="91440" bIns="45720" rtlCol="0" anchor="t">
            <a:normAutofit fontScale="92500" lnSpcReduction="20000"/>
          </a:bodyPr>
          <a:lstStyle/>
          <a:p>
            <a:pPr marL="457200" indent="-457200">
              <a:buFont typeface="Arial" panose="020B0604020202020204" pitchFamily="34" charset="0"/>
              <a:buChar char="•"/>
            </a:pPr>
            <a:r>
              <a:rPr lang="fi-FI" sz="2800" dirty="0">
                <a:solidFill>
                  <a:schemeClr val="tx1"/>
                </a:solidFill>
                <a:ea typeface="Open Sans Light"/>
                <a:cs typeface="Open Sans Light"/>
              </a:rPr>
              <a:t>Suomalaiseen ravitsemuksellisesti hyvään ja ympäristöystävälliseen ruokavalioon kuuluu</a:t>
            </a:r>
            <a:r>
              <a:rPr lang="fi-FI" sz="2800" b="1" dirty="0">
                <a:solidFill>
                  <a:schemeClr val="tx1"/>
                </a:solidFill>
                <a:ea typeface="Open Sans Light"/>
                <a:cs typeface="Open Sans Light"/>
              </a:rPr>
              <a:t> kala</a:t>
            </a:r>
            <a:r>
              <a:rPr lang="fi-FI" sz="2800" dirty="0">
                <a:solidFill>
                  <a:schemeClr val="tx1"/>
                </a:solidFill>
                <a:ea typeface="Open Sans Light"/>
                <a:cs typeface="Open Sans Light"/>
              </a:rPr>
              <a:t>. Planetaarisella lautasella kala lasketaan eläinproteiineihin 4% ja siinä kalan osuus on 25% (käyttösuositus pienempi).</a:t>
            </a:r>
          </a:p>
          <a:p>
            <a:pPr marL="457200" indent="-457200">
              <a:buFont typeface="Arial" panose="020B0604020202020204" pitchFamily="34" charset="0"/>
              <a:buChar char="•"/>
            </a:pPr>
            <a:r>
              <a:rPr lang="fi-FI" sz="2800" dirty="0">
                <a:solidFill>
                  <a:schemeClr val="tx1"/>
                </a:solidFill>
              </a:rPr>
              <a:t>Merkittävä osa maailman kalakannoista on yli kalastettuja ja osa pyyntimenetelmistä on haitallisia meriympäristölle. </a:t>
            </a:r>
          </a:p>
          <a:p>
            <a:pPr marL="457200" indent="-457200">
              <a:buFont typeface="Arial" panose="020B0604020202020204" pitchFamily="34" charset="0"/>
              <a:buChar char="•"/>
            </a:pPr>
            <a:r>
              <a:rPr lang="fi-FI" sz="2800" dirty="0">
                <a:solidFill>
                  <a:schemeClr val="tx1"/>
                </a:solidFill>
              </a:rPr>
              <a:t>Suurin osa suomalaisten kaupasta ostamasta kalasta on tuonti kalaa ja erityisesti norjalaista kasvatettua lohta. Kasvatetulla kalalla on ympäristöhaasteena mm. rehujen aiheuttama vesistöjen rehevöityminen, antibioottien käyttö.</a:t>
            </a:r>
          </a:p>
          <a:p>
            <a:pPr marL="457200" indent="-457200">
              <a:buFont typeface="Arial" panose="020B0604020202020204" pitchFamily="34" charset="0"/>
              <a:buChar char="•"/>
            </a:pPr>
            <a:r>
              <a:rPr lang="fi-FI" sz="2800" dirty="0">
                <a:solidFill>
                  <a:schemeClr val="tx1"/>
                </a:solidFill>
              </a:rPr>
              <a:t>Suomen järviä joudutaan hoitokalastamaan niiden rehevöitymisen takia.</a:t>
            </a:r>
          </a:p>
        </p:txBody>
      </p:sp>
    </p:spTree>
    <p:extLst>
      <p:ext uri="{BB962C8B-B14F-4D97-AF65-F5344CB8AC3E}">
        <p14:creationId xmlns:p14="http://schemas.microsoft.com/office/powerpoint/2010/main" val="315931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C00DEE3-D96D-E025-1622-A54ABA09E46B}"/>
              </a:ext>
            </a:extLst>
          </p:cNvPr>
          <p:cNvSpPr>
            <a:spLocks noGrp="1"/>
          </p:cNvSpPr>
          <p:nvPr>
            <p:ph type="title"/>
          </p:nvPr>
        </p:nvSpPr>
        <p:spPr/>
        <p:txBody>
          <a:bodyPr/>
          <a:lstStyle/>
          <a:p>
            <a:r>
              <a:rPr lang="fi-FI" dirty="0"/>
              <a:t>Kala 2/2</a:t>
            </a:r>
          </a:p>
        </p:txBody>
      </p:sp>
      <p:sp>
        <p:nvSpPr>
          <p:cNvPr id="3" name="Tekstin paikkamerkki 2">
            <a:extLst>
              <a:ext uri="{FF2B5EF4-FFF2-40B4-BE49-F238E27FC236}">
                <a16:creationId xmlns:a16="http://schemas.microsoft.com/office/drawing/2014/main" id="{10372AF3-40CC-49F1-8058-F12613751B5F}"/>
              </a:ext>
            </a:extLst>
          </p:cNvPr>
          <p:cNvSpPr>
            <a:spLocks noGrp="1"/>
          </p:cNvSpPr>
          <p:nvPr>
            <p:ph type="body" sz="quarter" idx="10"/>
          </p:nvPr>
        </p:nvSpPr>
        <p:spPr/>
        <p:txBody>
          <a:bodyPr vert="horz" lIns="91440" tIns="45720" rIns="91440" bIns="45720" rtlCol="0" anchor="t">
            <a:normAutofit/>
          </a:bodyPr>
          <a:lstStyle/>
          <a:p>
            <a:pPr marL="457200" indent="-457200">
              <a:buFont typeface="Arial" panose="020B0604020202020204" pitchFamily="34" charset="0"/>
              <a:buChar char="•"/>
            </a:pPr>
            <a:r>
              <a:rPr lang="fi-FI" sz="2400" dirty="0">
                <a:solidFill>
                  <a:schemeClr val="tx1"/>
                </a:solidFill>
                <a:ea typeface="Open Sans Light"/>
                <a:cs typeface="Open Sans Light"/>
              </a:rPr>
              <a:t>Kestävästi pyydetyt lähivesien kalat kunniaan, Muikku, ahven, hauki, sisävesien kuha, siika, lahna, särki.</a:t>
            </a:r>
          </a:p>
          <a:p>
            <a:pPr marL="457200" indent="-457200">
              <a:buFont typeface="Arial" panose="020B0604020202020204" pitchFamily="34" charset="0"/>
              <a:buChar char="•"/>
            </a:pPr>
            <a:r>
              <a:rPr lang="fi-FI" sz="2400" dirty="0">
                <a:solidFill>
                  <a:schemeClr val="tx1"/>
                </a:solidFill>
              </a:rPr>
              <a:t>Vähäisempien ilmastovaikutusten lisäksi kotimaisen järvikalan syöminen poistaa ravinteita vesistämme ja vähentää niiden rehevöitymistä.</a:t>
            </a:r>
          </a:p>
          <a:p>
            <a:pPr marL="457200" indent="-457200">
              <a:buFont typeface="Arial" panose="020B0604020202020204" pitchFamily="34" charset="0"/>
              <a:buChar char="•"/>
            </a:pPr>
            <a:r>
              <a:rPr lang="fi-FI" sz="2400" dirty="0">
                <a:solidFill>
                  <a:schemeClr val="tx1"/>
                </a:solidFill>
              </a:rPr>
              <a:t>Kun ostetaan ulkomailta tuotua kalaa kannattaa suosia MSC- ja ASC-merkittyjä kalatuotteita  ja äyriäisiä. MSC-merkki osoittaa, että tuote on peräisin kestävistä kalakannoista ja vastuullisesti toimivilta kalastusyrityksiltä. ASC-merkki taas osoittaa, että kasvatetut kalat ovat peräisin vastuullisesti ja tiukkojen kriteerien mukaan toimivista kalankasvattamoista.</a:t>
            </a:r>
          </a:p>
          <a:p>
            <a:pPr marL="457200" indent="-457200">
              <a:buFont typeface="Arial" panose="020B0604020202020204" pitchFamily="34" charset="0"/>
              <a:buChar char="•"/>
            </a:pPr>
            <a:r>
              <a:rPr lang="fi-FI" sz="2400" dirty="0">
                <a:solidFill>
                  <a:schemeClr val="tx1"/>
                </a:solidFill>
              </a:rPr>
              <a:t>WWF:n kalaopas auttaa tekemään vastuullisia kalavalintoja.</a:t>
            </a:r>
          </a:p>
        </p:txBody>
      </p:sp>
    </p:spTree>
    <p:extLst>
      <p:ext uri="{BB962C8B-B14F-4D97-AF65-F5344CB8AC3E}">
        <p14:creationId xmlns:p14="http://schemas.microsoft.com/office/powerpoint/2010/main" val="2992086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5398A81-C899-431F-795D-1388DF949E99}"/>
              </a:ext>
            </a:extLst>
          </p:cNvPr>
          <p:cNvSpPr>
            <a:spLocks noGrp="1"/>
          </p:cNvSpPr>
          <p:nvPr>
            <p:ph type="title"/>
          </p:nvPr>
        </p:nvSpPr>
        <p:spPr/>
        <p:txBody>
          <a:bodyPr/>
          <a:lstStyle/>
          <a:p>
            <a:r>
              <a:rPr lang="fi-FI" dirty="0"/>
              <a:t>Maito</a:t>
            </a:r>
          </a:p>
        </p:txBody>
      </p:sp>
      <p:sp>
        <p:nvSpPr>
          <p:cNvPr id="3" name="Tekstin paikkamerkki 2">
            <a:extLst>
              <a:ext uri="{FF2B5EF4-FFF2-40B4-BE49-F238E27FC236}">
                <a16:creationId xmlns:a16="http://schemas.microsoft.com/office/drawing/2014/main" id="{7180085D-DB2C-463C-BFAE-D641267EF3A8}"/>
              </a:ext>
            </a:extLst>
          </p:cNvPr>
          <p:cNvSpPr>
            <a:spLocks noGrp="1"/>
          </p:cNvSpPr>
          <p:nvPr>
            <p:ph type="body" sz="quarter" idx="10"/>
          </p:nvPr>
        </p:nvSpPr>
        <p:spPr/>
        <p:txBody>
          <a:bodyPr vert="horz" lIns="91440" tIns="45720" rIns="91440" bIns="45720" rtlCol="0" anchor="t">
            <a:normAutofit fontScale="85000" lnSpcReduction="10000"/>
          </a:bodyPr>
          <a:lstStyle/>
          <a:p>
            <a:pPr marL="457200" indent="-457200">
              <a:buFont typeface="Arial" panose="020B0604020202020204" pitchFamily="34" charset="0"/>
              <a:buChar char="•"/>
            </a:pPr>
            <a:r>
              <a:rPr lang="fi-FI" sz="2400" dirty="0">
                <a:solidFill>
                  <a:schemeClr val="tx1"/>
                </a:solidFill>
                <a:ea typeface="Open Sans Light"/>
                <a:cs typeface="Open Sans Light"/>
              </a:rPr>
              <a:t>Maitoa juotiin vuonna 2021 henkeä kohti keskimäärin 96 litraa, pari litraa edellisvuotta vähemmän.</a:t>
            </a:r>
          </a:p>
          <a:p>
            <a:pPr marL="457200" indent="-457200">
              <a:buFont typeface="Arial" panose="020B0604020202020204" pitchFamily="34" charset="0"/>
              <a:buChar char="•"/>
            </a:pPr>
            <a:r>
              <a:rPr lang="fi-FI" sz="2400" dirty="0">
                <a:solidFill>
                  <a:schemeClr val="tx1"/>
                </a:solidFill>
              </a:rPr>
              <a:t>Ravitsemussuosituksissa maidon osuus on vielä ollut n 0.5l maitotuotteita /pvä Planetaarisella lautasella maitotuotteiden osuus on 4% kokonaisenergiasta.</a:t>
            </a:r>
          </a:p>
          <a:p>
            <a:pPr marL="457200" indent="-457200">
              <a:buFont typeface="Arial" panose="020B0604020202020204" pitchFamily="34" charset="0"/>
              <a:buChar char="•"/>
            </a:pPr>
            <a:r>
              <a:rPr lang="fi-FI" sz="2400" dirty="0">
                <a:solidFill>
                  <a:schemeClr val="tx1"/>
                </a:solidFill>
                <a:ea typeface="Open Sans Light"/>
                <a:cs typeface="Open Sans Light"/>
              </a:rPr>
              <a:t>Maitotuotteille on paljon erilaisia kasvipohjaisia vaihtoehtoja. Kaupassa voi valita monien valmistajien kaura- tai soijapohjaisia valmisteita esimerkiksi maidon, jogurtin, rahkan, kerman tai jäätelön tilalle. </a:t>
            </a:r>
            <a:endParaRPr lang="fi-FI" sz="2400" dirty="0">
              <a:solidFill>
                <a:schemeClr val="tx1"/>
              </a:solidFill>
            </a:endParaRPr>
          </a:p>
          <a:p>
            <a:pPr marL="457200" indent="-457200">
              <a:buFont typeface="Arial" panose="020B0604020202020204" pitchFamily="34" charset="0"/>
              <a:buChar char="•"/>
            </a:pPr>
            <a:r>
              <a:rPr lang="fi-FI" sz="2400" dirty="0">
                <a:solidFill>
                  <a:schemeClr val="tx1"/>
                </a:solidFill>
                <a:ea typeface="Open Sans Light"/>
                <a:cs typeface="Open Sans Light"/>
              </a:rPr>
              <a:t>Juustokilon ympäristövaikutus vastaa esimerkiksi sianlihaa ja suurimmillaan naudanlihaa.</a:t>
            </a:r>
          </a:p>
          <a:p>
            <a:pPr marL="457200" indent="-457200">
              <a:buFont typeface="Arial" panose="020B0604020202020204" pitchFamily="34" charset="0"/>
              <a:buChar char="•"/>
            </a:pPr>
            <a:r>
              <a:rPr lang="fi-FI" sz="2400" dirty="0">
                <a:solidFill>
                  <a:schemeClr val="tx1"/>
                </a:solidFill>
              </a:rPr>
              <a:t>juustoa kulutettiin vuosituhannen vaihteessa noin 17 kiloa/hlö, vuonna 2019 kulutus oli noin 25 kiloa.</a:t>
            </a:r>
          </a:p>
          <a:p>
            <a:pPr marL="457200" indent="-457200">
              <a:buFont typeface="Arial" panose="020B0604020202020204" pitchFamily="34" charset="0"/>
              <a:buChar char="•"/>
            </a:pPr>
            <a:r>
              <a:rPr lang="fi-FI" sz="2400" dirty="0">
                <a:solidFill>
                  <a:schemeClr val="tx1"/>
                </a:solidFill>
              </a:rPr>
              <a:t>Mitä kovempi juusto, sen suurempi on ilmastovaikutus kiloa kohti. Tuorejuustoihin ei käytetä yhtä paljon maitoa kuin koviin juustoihin, ja siksi esimerkiksi rae- tai kotijuuston ilmastovaikutus on pienempi kuin emmentalin. </a:t>
            </a:r>
          </a:p>
        </p:txBody>
      </p:sp>
    </p:spTree>
    <p:extLst>
      <p:ext uri="{BB962C8B-B14F-4D97-AF65-F5344CB8AC3E}">
        <p14:creationId xmlns:p14="http://schemas.microsoft.com/office/powerpoint/2010/main" val="1109639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1C8A885-1B57-6B26-ED96-16DB38190D07}"/>
              </a:ext>
            </a:extLst>
          </p:cNvPr>
          <p:cNvSpPr>
            <a:spLocks noGrp="1"/>
          </p:cNvSpPr>
          <p:nvPr>
            <p:ph type="title"/>
          </p:nvPr>
        </p:nvSpPr>
        <p:spPr/>
        <p:txBody>
          <a:bodyPr/>
          <a:lstStyle/>
          <a:p>
            <a:r>
              <a:rPr lang="fi-FI" dirty="0"/>
              <a:t>Liha</a:t>
            </a:r>
          </a:p>
        </p:txBody>
      </p:sp>
      <p:sp>
        <p:nvSpPr>
          <p:cNvPr id="3" name="Tekstin paikkamerkki 2">
            <a:extLst>
              <a:ext uri="{FF2B5EF4-FFF2-40B4-BE49-F238E27FC236}">
                <a16:creationId xmlns:a16="http://schemas.microsoft.com/office/drawing/2014/main" id="{9E7A3942-9788-4160-85C8-42E4DE9412B9}"/>
              </a:ext>
            </a:extLst>
          </p:cNvPr>
          <p:cNvSpPr>
            <a:spLocks noGrp="1"/>
          </p:cNvSpPr>
          <p:nvPr>
            <p:ph type="body" sz="quarter" idx="10"/>
          </p:nvPr>
        </p:nvSpPr>
        <p:spPr/>
        <p:txBody>
          <a:bodyPr vert="horz" lIns="91440" tIns="45720" rIns="91440" bIns="45720" rtlCol="0" anchor="t">
            <a:normAutofit fontScale="70000" lnSpcReduction="20000"/>
          </a:bodyPr>
          <a:lstStyle/>
          <a:p>
            <a:pPr marL="457200" indent="-457200">
              <a:buFont typeface="Arial" panose="020B0604020202020204" pitchFamily="34" charset="0"/>
              <a:buChar char="•"/>
            </a:pPr>
            <a:endParaRPr lang="fi-FI" dirty="0">
              <a:solidFill>
                <a:schemeClr val="tx1"/>
              </a:solidFill>
            </a:endParaRPr>
          </a:p>
          <a:p>
            <a:pPr marL="457200" indent="-457200">
              <a:buFont typeface="Arial" panose="020B0604020202020204" pitchFamily="34" charset="0"/>
              <a:buChar char="•"/>
            </a:pPr>
            <a:r>
              <a:rPr lang="fi-FI" dirty="0">
                <a:solidFill>
                  <a:schemeClr val="tx1"/>
                </a:solidFill>
                <a:ea typeface="Open Sans Light"/>
                <a:cs typeface="Open Sans Light"/>
              </a:rPr>
              <a:t>Proteiinien päivittäinen tarve 16% kokonaisenergiasta, eläinperäistä 4%, kasviperäistä 12%.</a:t>
            </a:r>
          </a:p>
          <a:p>
            <a:pPr marL="457200" indent="-457200">
              <a:buFont typeface="Arial" panose="020B0604020202020204" pitchFamily="34" charset="0"/>
              <a:buChar char="•"/>
            </a:pPr>
            <a:r>
              <a:rPr lang="fi-FI" dirty="0">
                <a:solidFill>
                  <a:schemeClr val="tx1"/>
                </a:solidFill>
                <a:ea typeface="Open Sans Light"/>
                <a:cs typeface="Open Sans Light"/>
              </a:rPr>
              <a:t>Tärkein teko ympäristöystävällisissä ruokavalinnoissa on </a:t>
            </a:r>
            <a:r>
              <a:rPr lang="fi-FI" b="1" dirty="0">
                <a:solidFill>
                  <a:schemeClr val="tx1"/>
                </a:solidFill>
                <a:ea typeface="Open Sans Light"/>
                <a:cs typeface="Open Sans Light"/>
              </a:rPr>
              <a:t>lihan</a:t>
            </a:r>
            <a:r>
              <a:rPr lang="fi-FI" dirty="0">
                <a:solidFill>
                  <a:schemeClr val="tx1"/>
                </a:solidFill>
                <a:ea typeface="Open Sans Light"/>
                <a:cs typeface="Open Sans Light"/>
              </a:rPr>
              <a:t>syönnin vähentäminen. Mutta myös terveydellisistä syistä olisi hyvä vähentää lihan kulutusta.</a:t>
            </a:r>
          </a:p>
          <a:p>
            <a:pPr marL="457200" indent="-457200">
              <a:buFont typeface="Arial" panose="020B0604020202020204" pitchFamily="34" charset="0"/>
              <a:buChar char="•"/>
            </a:pPr>
            <a:r>
              <a:rPr lang="fi-FI" dirty="0">
                <a:solidFill>
                  <a:schemeClr val="tx1"/>
                </a:solidFill>
              </a:rPr>
              <a:t>Lihan kulutus 79.1 kg/hlö/vuosi.</a:t>
            </a:r>
          </a:p>
          <a:p>
            <a:pPr marL="457200" indent="-457200">
              <a:buFont typeface="Arial" panose="020B0604020202020204" pitchFamily="34" charset="0"/>
              <a:buChar char="•"/>
            </a:pPr>
            <a:r>
              <a:rPr lang="fi-FI" dirty="0">
                <a:solidFill>
                  <a:schemeClr val="tx1"/>
                </a:solidFill>
              </a:rPr>
              <a:t>Miehet kuluttaa punaista lihaa noin seitsemän kertaa ja naiset lähes neljä kertaa niin paljon kuin EAT-Lancet suosittelee.  </a:t>
            </a:r>
          </a:p>
          <a:p>
            <a:pPr marL="457200" indent="-457200">
              <a:buFont typeface="Arial" panose="020B0604020202020204" pitchFamily="34" charset="0"/>
              <a:buChar char="•"/>
            </a:pPr>
            <a:r>
              <a:rPr lang="fi-FI" dirty="0">
                <a:solidFill>
                  <a:schemeClr val="tx1"/>
                </a:solidFill>
              </a:rPr>
              <a:t>Ympäristön kannalta sopiva määrä lihaa olisi pari-kolme kertaa viikossa. </a:t>
            </a:r>
          </a:p>
          <a:p>
            <a:pPr marL="457200" indent="-457200">
              <a:buFont typeface="Arial" panose="020B0604020202020204" pitchFamily="34" charset="0"/>
              <a:buChar char="•"/>
            </a:pPr>
            <a:r>
              <a:rPr lang="fi-FI" dirty="0">
                <a:solidFill>
                  <a:schemeClr val="tx1"/>
                </a:solidFill>
                <a:ea typeface="Open Sans Light"/>
                <a:cs typeface="Open Sans Light"/>
              </a:rPr>
              <a:t>Punaista lihaa noin kerran viikossa (100 g) ja vaaleaa lihaa pari kertaa viikossa (200 g). </a:t>
            </a:r>
          </a:p>
          <a:p>
            <a:pPr marL="457200" indent="-457200">
              <a:buFont typeface="Arial" panose="020B0604020202020204" pitchFamily="34" charset="0"/>
              <a:buChar char="•"/>
            </a:pPr>
            <a:r>
              <a:rPr lang="fi-FI" dirty="0">
                <a:solidFill>
                  <a:schemeClr val="tx1"/>
                </a:solidFill>
              </a:rPr>
              <a:t>Punaiseksi lihaksi lasketaan nauta, sika, hevonen ja lammas. </a:t>
            </a:r>
          </a:p>
          <a:p>
            <a:pPr marL="457200" indent="-457200">
              <a:buFont typeface="Arial" panose="020B0604020202020204" pitchFamily="34" charset="0"/>
              <a:buChar char="•"/>
            </a:pPr>
            <a:endParaRPr lang="fi-FI" dirty="0">
              <a:solidFill>
                <a:schemeClr val="tx1"/>
              </a:solidFill>
            </a:endParaRPr>
          </a:p>
          <a:p>
            <a:pPr marL="457200" indent="-457200">
              <a:buFont typeface="Arial" panose="020B0604020202020204" pitchFamily="34" charset="0"/>
              <a:buChar char="•"/>
            </a:pPr>
            <a:endParaRPr lang="fi-FI" dirty="0">
              <a:solidFill>
                <a:schemeClr val="tx1"/>
              </a:solidFill>
            </a:endParaRPr>
          </a:p>
        </p:txBody>
      </p:sp>
    </p:spTree>
    <p:extLst>
      <p:ext uri="{BB962C8B-B14F-4D97-AF65-F5344CB8AC3E}">
        <p14:creationId xmlns:p14="http://schemas.microsoft.com/office/powerpoint/2010/main" val="933007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14E3432-4085-949E-5E9F-87001D7B60F6}"/>
              </a:ext>
            </a:extLst>
          </p:cNvPr>
          <p:cNvSpPr>
            <a:spLocks noGrp="1"/>
          </p:cNvSpPr>
          <p:nvPr>
            <p:ph type="title"/>
          </p:nvPr>
        </p:nvSpPr>
        <p:spPr/>
        <p:txBody>
          <a:bodyPr/>
          <a:lstStyle/>
          <a:p>
            <a:r>
              <a:rPr lang="fi-FI" dirty="0"/>
              <a:t>Palkokasvit</a:t>
            </a:r>
          </a:p>
        </p:txBody>
      </p:sp>
      <p:sp>
        <p:nvSpPr>
          <p:cNvPr id="3" name="Tekstin paikkamerkki 2">
            <a:extLst>
              <a:ext uri="{FF2B5EF4-FFF2-40B4-BE49-F238E27FC236}">
                <a16:creationId xmlns:a16="http://schemas.microsoft.com/office/drawing/2014/main" id="{659AC917-CACD-48FB-BDA4-9C9E07F5DF33}"/>
              </a:ext>
            </a:extLst>
          </p:cNvPr>
          <p:cNvSpPr>
            <a:spLocks noGrp="1"/>
          </p:cNvSpPr>
          <p:nvPr>
            <p:ph type="body" sz="quarter" idx="10"/>
          </p:nvPr>
        </p:nvSpPr>
        <p:spPr/>
        <p:txBody>
          <a:bodyPr vert="horz" lIns="91440" tIns="45720" rIns="91440" bIns="45720" rtlCol="0" anchor="t">
            <a:normAutofit fontScale="85000" lnSpcReduction="20000"/>
          </a:bodyPr>
          <a:lstStyle/>
          <a:p>
            <a:pPr marL="457200" indent="-457200">
              <a:buFont typeface="Arial" panose="020B0604020202020204" pitchFamily="34" charset="0"/>
              <a:buChar char="•"/>
            </a:pPr>
            <a:r>
              <a:rPr lang="fi-FI" b="1" dirty="0">
                <a:solidFill>
                  <a:schemeClr val="tx1"/>
                </a:solidFill>
                <a:ea typeface="Open Sans Light"/>
                <a:cs typeface="Open Sans Light"/>
              </a:rPr>
              <a:t>Palkokasvit, kuten herneet, pavut ja linssit</a:t>
            </a:r>
            <a:r>
              <a:rPr lang="fi-FI" dirty="0">
                <a:solidFill>
                  <a:schemeClr val="tx1"/>
                </a:solidFill>
                <a:ea typeface="Open Sans Light"/>
                <a:cs typeface="Open Sans Light"/>
              </a:rPr>
              <a:t>, ovat ympäristön kannalta erinomainen valinta. Niiden viljelyyn tarvitaan vain vähän maapinta-alaa eläintuotteisiin verrattuna. Lisäksi tuotannolla on pienet ilmasto- ja vesistöjä rehevöittävät vaikutukset verrattuna lihaan ja juustoon. Myös ravitsemissuositukset suosittelevat palkokasvien käytön lisäämistä.</a:t>
            </a:r>
          </a:p>
          <a:p>
            <a:pPr marL="457200" indent="-457200">
              <a:buFont typeface="Arial" panose="020B0604020202020204" pitchFamily="34" charset="0"/>
              <a:buChar char="•"/>
            </a:pPr>
            <a:r>
              <a:rPr lang="fi-FI" dirty="0">
                <a:solidFill>
                  <a:schemeClr val="tx1"/>
                </a:solidFill>
                <a:ea typeface="Open Sans Light"/>
                <a:cs typeface="Open Sans Light"/>
              </a:rPr>
              <a:t>Härkäpapu on Suomessa vanha viljelykasvi, joka on nyt elänyt uutta nousuaan ja tullut tutuksi erilaisissa elintarviketuotteissa. Myös herne on monille tuttu ja maistuva tuote. Sekä härkäpapua että hernettä hyödynnetään esimerkiksi kuivattuina rouheina ja monissa kasviproteiinivalmisteissa. Linssit ja kikherneet ovat monikäyttöisiä palkokasveja, joita voi ostaa kuivatuotteina tai säilykkeinä.</a:t>
            </a:r>
          </a:p>
          <a:p>
            <a:pPr marL="457200" indent="-457200">
              <a:buFont typeface="Arial" panose="020B0604020202020204" pitchFamily="34" charset="0"/>
              <a:buChar char="•"/>
            </a:pPr>
            <a:endParaRPr lang="fi-FI" dirty="0">
              <a:solidFill>
                <a:schemeClr val="tx1"/>
              </a:solidFill>
            </a:endParaRPr>
          </a:p>
        </p:txBody>
      </p:sp>
    </p:spTree>
    <p:extLst>
      <p:ext uri="{BB962C8B-B14F-4D97-AF65-F5344CB8AC3E}">
        <p14:creationId xmlns:p14="http://schemas.microsoft.com/office/powerpoint/2010/main" val="587037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E9C3E49-09A4-589A-28E6-C30115623262}"/>
              </a:ext>
            </a:extLst>
          </p:cNvPr>
          <p:cNvSpPr>
            <a:spLocks noGrp="1"/>
          </p:cNvSpPr>
          <p:nvPr>
            <p:ph type="title"/>
          </p:nvPr>
        </p:nvSpPr>
        <p:spPr/>
        <p:txBody>
          <a:bodyPr/>
          <a:lstStyle/>
          <a:p>
            <a:r>
              <a:rPr lang="fi-FI" dirty="0"/>
              <a:t>Soija</a:t>
            </a:r>
          </a:p>
        </p:txBody>
      </p:sp>
      <p:sp>
        <p:nvSpPr>
          <p:cNvPr id="3" name="Tekstin paikkamerkki 2">
            <a:extLst>
              <a:ext uri="{FF2B5EF4-FFF2-40B4-BE49-F238E27FC236}">
                <a16:creationId xmlns:a16="http://schemas.microsoft.com/office/drawing/2014/main" id="{5618D0A8-C14B-4865-A03B-C221D10C9F74}"/>
              </a:ext>
            </a:extLst>
          </p:cNvPr>
          <p:cNvSpPr>
            <a:spLocks noGrp="1"/>
          </p:cNvSpPr>
          <p:nvPr>
            <p:ph type="body" sz="quarter" idx="10"/>
          </p:nvPr>
        </p:nvSpPr>
        <p:spPr/>
        <p:txBody>
          <a:bodyPr vert="horz" lIns="91440" tIns="45720" rIns="91440" bIns="45720" rtlCol="0" anchor="t">
            <a:normAutofit fontScale="85000" lnSpcReduction="20000"/>
          </a:bodyPr>
          <a:lstStyle/>
          <a:p>
            <a:pPr marL="457200" indent="-457200">
              <a:buFont typeface="Arial" panose="020B0604020202020204" pitchFamily="34" charset="0"/>
              <a:buChar char="•"/>
            </a:pPr>
            <a:r>
              <a:rPr lang="fi-FI" b="1" dirty="0">
                <a:solidFill>
                  <a:schemeClr val="tx1"/>
                </a:solidFill>
                <a:ea typeface="Open Sans Light"/>
                <a:cs typeface="Open Sans Light"/>
              </a:rPr>
              <a:t>Soija</a:t>
            </a:r>
            <a:r>
              <a:rPr lang="fi-FI" dirty="0">
                <a:solidFill>
                  <a:schemeClr val="tx1"/>
                </a:solidFill>
                <a:ea typeface="Open Sans Light"/>
                <a:cs typeface="Open Sans Light"/>
              </a:rPr>
              <a:t> on erinomainen kasviproteiini, jota hyödynnetään monin tavoin elintarvikkeisiin. Soijapapuja voi ostaa sellaisenaan, mutta usein soija syödään esimerkiksi tofun tai soijarouheen muodossa.</a:t>
            </a:r>
          </a:p>
          <a:p>
            <a:pPr marL="457200" indent="-457200">
              <a:buFont typeface="Arial" panose="020B0604020202020204" pitchFamily="34" charset="0"/>
              <a:buChar char="•"/>
            </a:pPr>
            <a:r>
              <a:rPr lang="fi-FI" dirty="0">
                <a:solidFill>
                  <a:schemeClr val="tx1"/>
                </a:solidFill>
              </a:rPr>
              <a:t>Soijan globaalista tuotannosta valtaosa käytetään eläinrehuksi.  Keskiverto suomalainen sekasyöjä kuluttaa soijaa huomattavasti enemmän syömänsä lihan kautta kuin soijaa sellaisenaan syövä kasvissyöjä. </a:t>
            </a:r>
          </a:p>
          <a:p>
            <a:pPr marL="457200" indent="-457200">
              <a:buFont typeface="Arial" panose="020B0604020202020204" pitchFamily="34" charset="0"/>
              <a:buChar char="•"/>
            </a:pPr>
            <a:r>
              <a:rPr lang="fi-FI" dirty="0">
                <a:solidFill>
                  <a:schemeClr val="tx1"/>
                </a:solidFill>
              </a:rPr>
              <a:t>Soijapohjaisten elintarvikkeiden kohdalla kuluttaja voi usein selvittää soijan alkuperämaan joko pakkauksesta tai valmistajan kautta. Suomessa myytävät elintarvikkeet on usein valmistettu eurooppalaisesta ja/tai vastuullisuussertifioidusta soijasta.</a:t>
            </a:r>
          </a:p>
        </p:txBody>
      </p:sp>
    </p:spTree>
    <p:extLst>
      <p:ext uri="{BB962C8B-B14F-4D97-AF65-F5344CB8AC3E}">
        <p14:creationId xmlns:p14="http://schemas.microsoft.com/office/powerpoint/2010/main" val="3431013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637A2CF-2EA0-6D51-A361-DFC3035761D7}"/>
              </a:ext>
            </a:extLst>
          </p:cNvPr>
          <p:cNvSpPr>
            <a:spLocks noGrp="1"/>
          </p:cNvSpPr>
          <p:nvPr>
            <p:ph type="title"/>
          </p:nvPr>
        </p:nvSpPr>
        <p:spPr/>
        <p:txBody>
          <a:bodyPr/>
          <a:lstStyle/>
          <a:p>
            <a:r>
              <a:rPr lang="fi-FI" dirty="0"/>
              <a:t>Muut kasviproteiinit 1/2</a:t>
            </a:r>
          </a:p>
        </p:txBody>
      </p:sp>
      <p:sp>
        <p:nvSpPr>
          <p:cNvPr id="3" name="Tekstin paikkamerkki 2">
            <a:extLst>
              <a:ext uri="{FF2B5EF4-FFF2-40B4-BE49-F238E27FC236}">
                <a16:creationId xmlns:a16="http://schemas.microsoft.com/office/drawing/2014/main" id="{0721448C-5BDC-4941-ACC8-E61A25C2724D}"/>
              </a:ext>
            </a:extLst>
          </p:cNvPr>
          <p:cNvSpPr>
            <a:spLocks noGrp="1"/>
          </p:cNvSpPr>
          <p:nvPr>
            <p:ph type="body" sz="quarter" idx="10"/>
          </p:nvPr>
        </p:nvSpPr>
        <p:spPr/>
        <p:txBody>
          <a:bodyPr vert="horz" lIns="91440" tIns="45720" rIns="91440" bIns="45720" rtlCol="0" anchor="t">
            <a:normAutofit fontScale="92500" lnSpcReduction="20000"/>
          </a:bodyPr>
          <a:lstStyle/>
          <a:p>
            <a:pPr marL="457200" indent="-457200">
              <a:buFont typeface="Arial" panose="020B0604020202020204" pitchFamily="34" charset="0"/>
              <a:buChar char="•"/>
            </a:pPr>
            <a:r>
              <a:rPr lang="fi-FI" b="1" dirty="0">
                <a:solidFill>
                  <a:schemeClr val="tx1"/>
                </a:solidFill>
                <a:ea typeface="Open Sans Light"/>
                <a:cs typeface="Open Sans Light"/>
              </a:rPr>
              <a:t>Vehnägluteenia</a:t>
            </a:r>
            <a:r>
              <a:rPr lang="fi-FI" dirty="0">
                <a:solidFill>
                  <a:schemeClr val="tx1"/>
                </a:solidFill>
                <a:ea typeface="Open Sans Light"/>
                <a:cs typeface="Open Sans Light"/>
              </a:rPr>
              <a:t> (vehnäproteiini) voi ostaa jauhemuodossa kaupasta ja tehdä siitä esimerkiksi seitania. Seitania ja muita vehnäproteiinituotteita, kuten makkaroita, myydään myös valmiina.</a:t>
            </a:r>
          </a:p>
          <a:p>
            <a:pPr marL="457200" indent="-457200">
              <a:buFont typeface="Arial" panose="020B0604020202020204" pitchFamily="34" charset="0"/>
              <a:buChar char="•"/>
            </a:pPr>
            <a:r>
              <a:rPr lang="fi-FI" b="1" dirty="0">
                <a:solidFill>
                  <a:schemeClr val="tx1"/>
                </a:solidFill>
                <a:ea typeface="Open Sans Light"/>
                <a:cs typeface="Open Sans Light"/>
              </a:rPr>
              <a:t>Sieni- eli </a:t>
            </a:r>
            <a:r>
              <a:rPr lang="fi-FI" b="1" dirty="0" err="1">
                <a:solidFill>
                  <a:schemeClr val="tx1"/>
                </a:solidFill>
                <a:ea typeface="Open Sans Light"/>
                <a:cs typeface="Open Sans Light"/>
              </a:rPr>
              <a:t>mykoproteiini</a:t>
            </a:r>
            <a:r>
              <a:rPr lang="fi-FI" b="1" dirty="0">
                <a:solidFill>
                  <a:schemeClr val="tx1"/>
                </a:solidFill>
                <a:ea typeface="Open Sans Light"/>
                <a:cs typeface="Open Sans Light"/>
              </a:rPr>
              <a:t> </a:t>
            </a:r>
            <a:r>
              <a:rPr lang="fi-FI" dirty="0">
                <a:solidFill>
                  <a:schemeClr val="tx1"/>
                </a:solidFill>
                <a:ea typeface="Open Sans Light"/>
                <a:cs typeface="Open Sans Light"/>
              </a:rPr>
              <a:t>on kehitetty vuosikymmeniä sitten elintarvikekäyttöön, ja siitä valmistettuja tuotteita on ollut pitkään markkinoilla. Miellyttävä rakenne ja mieto maku, vaihtoehto </a:t>
            </a:r>
            <a:r>
              <a:rPr lang="fi-FI" dirty="0" err="1">
                <a:solidFill>
                  <a:schemeClr val="tx1"/>
                </a:solidFill>
                <a:ea typeface="Open Sans Light"/>
                <a:cs typeface="Open Sans Light"/>
              </a:rPr>
              <a:t>esim</a:t>
            </a:r>
            <a:r>
              <a:rPr lang="fi-FI" dirty="0">
                <a:solidFill>
                  <a:schemeClr val="tx1"/>
                </a:solidFill>
                <a:ea typeface="Open Sans Light"/>
                <a:cs typeface="Open Sans Light"/>
              </a:rPr>
              <a:t> broilerille (kauppa nimekkeellä </a:t>
            </a:r>
            <a:r>
              <a:rPr lang="fi-FI" dirty="0" err="1">
                <a:solidFill>
                  <a:schemeClr val="tx1"/>
                </a:solidFill>
                <a:ea typeface="Open Sans Light"/>
                <a:cs typeface="Open Sans Light"/>
              </a:rPr>
              <a:t>Quorn</a:t>
            </a:r>
            <a:r>
              <a:rPr lang="fi-FI" dirty="0">
                <a:solidFill>
                  <a:schemeClr val="tx1"/>
                </a:solidFill>
                <a:ea typeface="Open Sans Light"/>
                <a:cs typeface="Open Sans Light"/>
              </a:rPr>
              <a:t>).</a:t>
            </a:r>
            <a:endParaRPr lang="fi-FI" dirty="0">
              <a:solidFill>
                <a:schemeClr val="tx1"/>
              </a:solidFill>
            </a:endParaRPr>
          </a:p>
          <a:p>
            <a:pPr marL="457200" indent="-457200">
              <a:buFont typeface="Arial" panose="020B0604020202020204" pitchFamily="34" charset="0"/>
              <a:buChar char="•"/>
            </a:pPr>
            <a:r>
              <a:rPr lang="fi-FI" b="1" dirty="0">
                <a:solidFill>
                  <a:schemeClr val="tx1"/>
                </a:solidFill>
                <a:ea typeface="Open Sans Light"/>
                <a:cs typeface="Open Sans Light"/>
              </a:rPr>
              <a:t>Kauraa</a:t>
            </a:r>
            <a:r>
              <a:rPr lang="fi-FI" dirty="0">
                <a:solidFill>
                  <a:schemeClr val="tx1"/>
                </a:solidFill>
                <a:ea typeface="Open Sans Light"/>
                <a:cs typeface="Open Sans Light"/>
              </a:rPr>
              <a:t> käytetään yleisesti erilaisissa kasviproteiinituotteissa ja yleensä yhdessä jonkin palkokasvin kanssa. </a:t>
            </a:r>
            <a:endParaRPr lang="fi-FI" dirty="0">
              <a:solidFill>
                <a:schemeClr val="tx1"/>
              </a:solidFill>
            </a:endParaRPr>
          </a:p>
        </p:txBody>
      </p:sp>
    </p:spTree>
    <p:extLst>
      <p:ext uri="{BB962C8B-B14F-4D97-AF65-F5344CB8AC3E}">
        <p14:creationId xmlns:p14="http://schemas.microsoft.com/office/powerpoint/2010/main" val="3106559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F84B5FA-1CC6-9FC9-3368-5FD3218F9E3F}"/>
              </a:ext>
            </a:extLst>
          </p:cNvPr>
          <p:cNvSpPr>
            <a:spLocks noGrp="1"/>
          </p:cNvSpPr>
          <p:nvPr>
            <p:ph type="title"/>
          </p:nvPr>
        </p:nvSpPr>
        <p:spPr/>
        <p:txBody>
          <a:bodyPr/>
          <a:lstStyle/>
          <a:p>
            <a:r>
              <a:rPr lang="fi-FI" dirty="0"/>
              <a:t>Muut kasviproteiinit 2/2</a:t>
            </a:r>
          </a:p>
        </p:txBody>
      </p:sp>
      <p:sp>
        <p:nvSpPr>
          <p:cNvPr id="3" name="Tekstin paikkamerkki 2">
            <a:extLst>
              <a:ext uri="{FF2B5EF4-FFF2-40B4-BE49-F238E27FC236}">
                <a16:creationId xmlns:a16="http://schemas.microsoft.com/office/drawing/2014/main" id="{4EB8D020-0AEC-4026-84C7-E8D009826B20}"/>
              </a:ext>
            </a:extLst>
          </p:cNvPr>
          <p:cNvSpPr>
            <a:spLocks noGrp="1"/>
          </p:cNvSpPr>
          <p:nvPr>
            <p:ph type="body" sz="quarter" idx="10"/>
          </p:nvPr>
        </p:nvSpPr>
        <p:spPr/>
        <p:txBody>
          <a:bodyPr vert="horz" lIns="91440" tIns="45720" rIns="91440" bIns="45720" rtlCol="0" anchor="t">
            <a:normAutofit fontScale="92500" lnSpcReduction="20000"/>
          </a:bodyPr>
          <a:lstStyle/>
          <a:p>
            <a:pPr marL="457200" indent="-457200">
              <a:buFont typeface="Arial" panose="020B0604020202020204" pitchFamily="34" charset="0"/>
              <a:buChar char="•"/>
            </a:pPr>
            <a:r>
              <a:rPr lang="fi-FI" b="1" dirty="0">
                <a:solidFill>
                  <a:schemeClr val="tx1"/>
                </a:solidFill>
                <a:ea typeface="Open Sans Light"/>
                <a:cs typeface="Open Sans Light"/>
              </a:rPr>
              <a:t>Voi, kasvirasvat Voilla</a:t>
            </a:r>
            <a:r>
              <a:rPr lang="fi-FI" dirty="0">
                <a:solidFill>
                  <a:schemeClr val="tx1"/>
                </a:solidFill>
                <a:ea typeface="Open Sans Light"/>
                <a:cs typeface="Open Sans Light"/>
              </a:rPr>
              <a:t> on eläinperäisenä tuotteena moninkertainen ilmastovaikutus verrattuna rypsi- tai oliiviöljystä valmistettuun margariiniin.</a:t>
            </a:r>
          </a:p>
          <a:p>
            <a:pPr marL="457200" indent="-457200">
              <a:buFont typeface="Arial" panose="020B0604020202020204" pitchFamily="34" charset="0"/>
              <a:buChar char="•"/>
            </a:pPr>
            <a:r>
              <a:rPr lang="fi-FI" dirty="0">
                <a:solidFill>
                  <a:schemeClr val="tx1"/>
                </a:solidFill>
              </a:rPr>
              <a:t>Palmuöljy on maailman käytetyin öljy, ja on tärkeää edistää sen vastuullista tuotantoa. Pelkästään siirtyminen muihin kasviöljyihin ei ratkaise ongelmia, sillä yhtä suurien öljymäärien tuottamiseksi tarvittaisiin moninkertainen maapinta-ala.</a:t>
            </a:r>
          </a:p>
          <a:p>
            <a:pPr marL="457200" indent="-457200">
              <a:buFont typeface="Arial" panose="020B0604020202020204" pitchFamily="34" charset="0"/>
              <a:buChar char="•"/>
            </a:pPr>
            <a:r>
              <a:rPr lang="fi-FI" dirty="0">
                <a:solidFill>
                  <a:schemeClr val="tx1"/>
                </a:solidFill>
              </a:rPr>
              <a:t>(Kasviperäiset proteiinit palkokasvit 50% ja pähkinät 50%).</a:t>
            </a:r>
          </a:p>
          <a:p>
            <a:pPr marL="457200" indent="-457200">
              <a:buFont typeface="Arial" panose="020B0604020202020204" pitchFamily="34" charset="0"/>
              <a:buChar char="•"/>
            </a:pPr>
            <a:r>
              <a:rPr lang="fi-FI" b="1" dirty="0">
                <a:solidFill>
                  <a:schemeClr val="tx1"/>
                </a:solidFill>
                <a:ea typeface="Open Sans Light"/>
                <a:cs typeface="Open Sans Light"/>
              </a:rPr>
              <a:t>Pähkinät, mantelit ja siemenet </a:t>
            </a:r>
            <a:r>
              <a:rPr lang="fi-FI" dirty="0">
                <a:solidFill>
                  <a:schemeClr val="tx1"/>
                </a:solidFill>
                <a:ea typeface="Open Sans Light"/>
                <a:cs typeface="Open Sans Light"/>
              </a:rPr>
              <a:t>kuuluvat tuotteisiin, joita suositellaan nautittavaksi pari ruokalusikallista päivässä.</a:t>
            </a:r>
            <a:endParaRPr lang="fi-FI" dirty="0">
              <a:solidFill>
                <a:schemeClr val="tx1"/>
              </a:solidFill>
            </a:endParaRPr>
          </a:p>
        </p:txBody>
      </p:sp>
    </p:spTree>
    <p:extLst>
      <p:ext uri="{BB962C8B-B14F-4D97-AF65-F5344CB8AC3E}">
        <p14:creationId xmlns:p14="http://schemas.microsoft.com/office/powerpoint/2010/main" val="434576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2CC374F-F78B-FBC5-6E9E-7CF67E807BC0}"/>
              </a:ext>
            </a:extLst>
          </p:cNvPr>
          <p:cNvSpPr>
            <a:spLocks noGrp="1"/>
          </p:cNvSpPr>
          <p:nvPr>
            <p:ph type="title"/>
          </p:nvPr>
        </p:nvSpPr>
        <p:spPr/>
        <p:txBody>
          <a:bodyPr/>
          <a:lstStyle/>
          <a:p>
            <a:r>
              <a:rPr lang="fi-FI" dirty="0"/>
              <a:t>Kahvi</a:t>
            </a:r>
          </a:p>
        </p:txBody>
      </p:sp>
      <p:sp>
        <p:nvSpPr>
          <p:cNvPr id="3" name="Tekstin paikkamerkki 2">
            <a:extLst>
              <a:ext uri="{FF2B5EF4-FFF2-40B4-BE49-F238E27FC236}">
                <a16:creationId xmlns:a16="http://schemas.microsoft.com/office/drawing/2014/main" id="{F4F31B66-A87E-4541-8215-E4B10889DE4E}"/>
              </a:ext>
            </a:extLst>
          </p:cNvPr>
          <p:cNvSpPr>
            <a:spLocks noGrp="1"/>
          </p:cNvSpPr>
          <p:nvPr>
            <p:ph type="body" sz="quarter" idx="10"/>
          </p:nvPr>
        </p:nvSpPr>
        <p:spPr/>
        <p:txBody>
          <a:bodyPr vert="horz" lIns="91440" tIns="45720" rIns="91440" bIns="45720" rtlCol="0" anchor="t">
            <a:normAutofit fontScale="85000" lnSpcReduction="10000"/>
          </a:bodyPr>
          <a:lstStyle/>
          <a:p>
            <a:pPr marL="457200" indent="-457200">
              <a:buFont typeface="Arial" panose="020B0604020202020204" pitchFamily="34" charset="0"/>
              <a:buChar char="•"/>
            </a:pPr>
            <a:r>
              <a:rPr lang="fi-FI" dirty="0">
                <a:solidFill>
                  <a:schemeClr val="tx1"/>
                </a:solidFill>
              </a:rPr>
              <a:t>Suomalaiset ovat tunnetusti kovia juomaan </a:t>
            </a:r>
            <a:r>
              <a:rPr lang="fi-FI" b="1" dirty="0">
                <a:solidFill>
                  <a:schemeClr val="tx1"/>
                </a:solidFill>
              </a:rPr>
              <a:t>kahvia. </a:t>
            </a:r>
            <a:r>
              <a:rPr lang="fi-FI" dirty="0">
                <a:solidFill>
                  <a:schemeClr val="tx1"/>
                </a:solidFill>
              </a:rPr>
              <a:t>(n.10kg/hlö/vuosi)Ympäristön kannalta kahvittelumme on ongelma erityisesti luonnon monimuotoisuudelle. Kahvi on suomalaisten kuluttamista ruokatuotteista merkittävimpiä, kun tarkastellaan monimuotoisuusvaikutuksia maamme rajojen ulkopuolella.</a:t>
            </a:r>
          </a:p>
          <a:p>
            <a:pPr marL="457200" indent="-457200">
              <a:buFont typeface="Arial" panose="020B0604020202020204" pitchFamily="34" charset="0"/>
              <a:buChar char="•"/>
            </a:pPr>
            <a:r>
              <a:rPr lang="fi-FI" dirty="0">
                <a:solidFill>
                  <a:schemeClr val="tx1"/>
                </a:solidFill>
                <a:ea typeface="Open Sans Light"/>
                <a:cs typeface="Open Sans Light"/>
              </a:rPr>
              <a:t> </a:t>
            </a:r>
            <a:r>
              <a:rPr lang="fi-FI" b="1" dirty="0">
                <a:solidFill>
                  <a:schemeClr val="tx1"/>
                </a:solidFill>
                <a:ea typeface="Open Sans Light"/>
                <a:cs typeface="Open Sans Light"/>
              </a:rPr>
              <a:t>Kahvi-, kaakao- ja teeviljelmät </a:t>
            </a:r>
            <a:r>
              <a:rPr lang="fi-FI" dirty="0">
                <a:solidFill>
                  <a:schemeClr val="tx1"/>
                </a:solidFill>
                <a:ea typeface="Open Sans Light"/>
                <a:cs typeface="Open Sans Light"/>
              </a:rPr>
              <a:t>vievät tilaa luonnolta ja kaventavat monien kasvien ja eläinten elintilaa. (suomalaiset kuluttavat n. 7kg/vuosi) Kannattaa suosia kahvi, suklaa, tee vastuullisuussertifioituina tuotteina.</a:t>
            </a:r>
          </a:p>
          <a:p>
            <a:pPr marL="457200" indent="-457200">
              <a:buFont typeface="Arial" panose="020B0604020202020204" pitchFamily="34" charset="0"/>
              <a:buChar char="•"/>
            </a:pPr>
            <a:r>
              <a:rPr lang="fi-FI" dirty="0">
                <a:solidFill>
                  <a:schemeClr val="tx1"/>
                </a:solidFill>
              </a:rPr>
              <a:t> Keitetystä kahvista iso osa päätyy hävikkiin.</a:t>
            </a:r>
          </a:p>
        </p:txBody>
      </p:sp>
    </p:spTree>
    <p:extLst>
      <p:ext uri="{BB962C8B-B14F-4D97-AF65-F5344CB8AC3E}">
        <p14:creationId xmlns:p14="http://schemas.microsoft.com/office/powerpoint/2010/main" val="2376763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CF6FDA4-F898-4180-8E5A-4A57C5BE26AD}"/>
              </a:ext>
            </a:extLst>
          </p:cNvPr>
          <p:cNvSpPr>
            <a:spLocks noGrp="1"/>
          </p:cNvSpPr>
          <p:nvPr>
            <p:ph type="title"/>
          </p:nvPr>
        </p:nvSpPr>
        <p:spPr/>
        <p:txBody>
          <a:bodyPr>
            <a:normAutofit fontScale="90000"/>
          </a:bodyPr>
          <a:lstStyle/>
          <a:p>
            <a:r>
              <a:rPr lang="fi-FI" dirty="0"/>
              <a:t>”10 vuoden kuluttua iso osa ruoasta kasvatetaan tankeissa, arvioi tutkija Anneli Raita” </a:t>
            </a:r>
            <a:r>
              <a:rPr lang="fi-FI" sz="2200" b="0" dirty="0"/>
              <a:t>(Yhteishyvä 1/2023)</a:t>
            </a:r>
          </a:p>
        </p:txBody>
      </p:sp>
      <p:sp>
        <p:nvSpPr>
          <p:cNvPr id="3" name="Tekstin paikkamerkki 2">
            <a:extLst>
              <a:ext uri="{FF2B5EF4-FFF2-40B4-BE49-F238E27FC236}">
                <a16:creationId xmlns:a16="http://schemas.microsoft.com/office/drawing/2014/main" id="{83305707-BB0A-4B00-BD54-C4BEAF97EE31}"/>
              </a:ext>
            </a:extLst>
          </p:cNvPr>
          <p:cNvSpPr>
            <a:spLocks noGrp="1"/>
          </p:cNvSpPr>
          <p:nvPr>
            <p:ph type="body" sz="quarter" idx="10"/>
          </p:nvPr>
        </p:nvSpPr>
        <p:spPr/>
        <p:txBody>
          <a:bodyPr vert="horz" lIns="91440" tIns="45720" rIns="91440" bIns="45720" rtlCol="0" anchor="t">
            <a:normAutofit/>
          </a:bodyPr>
          <a:lstStyle/>
          <a:p>
            <a:pPr marL="571500" indent="-571500">
              <a:buFont typeface="Arial" panose="020B0604020202020204" pitchFamily="34" charset="0"/>
              <a:buChar char="•"/>
            </a:pPr>
            <a:r>
              <a:rPr lang="fi-FI" sz="4000" dirty="0">
                <a:solidFill>
                  <a:schemeClr val="tx1"/>
                </a:solidFill>
                <a:ea typeface="Open Sans Light"/>
                <a:cs typeface="Open Sans Light"/>
              </a:rPr>
              <a:t>Solumaataloudessa: kasvi- ja eläinsoluja, hiivoja, sieniä tai muita mikrobeja kasvatetaan tankeissa (käymisastioissa).</a:t>
            </a:r>
            <a:endParaRPr lang="fi-FI" dirty="0">
              <a:solidFill>
                <a:schemeClr val="tx1"/>
              </a:solidFill>
              <a:ea typeface="Open Sans Light"/>
              <a:cs typeface="Open Sans Light"/>
            </a:endParaRPr>
          </a:p>
          <a:p>
            <a:pPr marL="571500" indent="-571500">
              <a:buFont typeface="Arial" panose="020B0604020202020204" pitchFamily="34" charset="0"/>
              <a:buChar char="•"/>
            </a:pPr>
            <a:r>
              <a:rPr lang="fi-FI" sz="4000" dirty="0">
                <a:solidFill>
                  <a:schemeClr val="tx1"/>
                </a:solidFill>
                <a:ea typeface="Open Sans Light"/>
                <a:cs typeface="Open Sans Light"/>
              </a:rPr>
              <a:t>Tulevaisuudessa ruokaa tuotetaan monella tavalla.</a:t>
            </a:r>
          </a:p>
        </p:txBody>
      </p:sp>
    </p:spTree>
    <p:extLst>
      <p:ext uri="{BB962C8B-B14F-4D97-AF65-F5344CB8AC3E}">
        <p14:creationId xmlns:p14="http://schemas.microsoft.com/office/powerpoint/2010/main" val="859946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r>
              <a:rPr lang="fi-FI" b="1" i="0">
                <a:solidFill>
                  <a:srgbClr val="FFFFFF"/>
                </a:solidFill>
                <a:effectLst/>
                <a:latin typeface="source sans pro" panose="020B0503030403020204" pitchFamily="34" charset="0"/>
              </a:rPr>
              <a:t>Tämä teos on lisensoitu </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Creative </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Commons</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Nimeä-</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EiKaupallinen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JaaSamoin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4.0 Kansainvälinen -lisenssillä</a:t>
            </a:r>
            <a:r>
              <a:rPr lang="fi-FI" b="1" i="0">
                <a:solidFill>
                  <a:srgbClr val="FFFFFF"/>
                </a:solidFill>
                <a:effectLst/>
                <a:latin typeface="source sans pro" panose="020B0503030403020204" pitchFamily="34" charset="0"/>
              </a:rPr>
              <a:t>.</a:t>
            </a:r>
            <a:endParaRPr lang="fi-FI" b="1">
              <a:solidFill>
                <a:srgbClr val="FFFFFF"/>
              </a:solidFill>
            </a:endParaRPr>
          </a:p>
        </p:txBody>
      </p:sp>
    </p:spTree>
    <p:extLst>
      <p:ext uri="{BB962C8B-B14F-4D97-AF65-F5344CB8AC3E}">
        <p14:creationId xmlns:p14="http://schemas.microsoft.com/office/powerpoint/2010/main" val="814534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1D01E34-F322-A0F8-51C3-9C4A52DA2B39}"/>
              </a:ext>
            </a:extLst>
          </p:cNvPr>
          <p:cNvSpPr>
            <a:spLocks noGrp="1"/>
          </p:cNvSpPr>
          <p:nvPr>
            <p:ph type="title"/>
          </p:nvPr>
        </p:nvSpPr>
        <p:spPr/>
        <p:txBody>
          <a:bodyPr/>
          <a:lstStyle/>
          <a:p>
            <a:r>
              <a:rPr lang="fi-FI" dirty="0"/>
              <a:t>Ruoan eri ulottuvuudet</a:t>
            </a:r>
          </a:p>
        </p:txBody>
      </p:sp>
      <p:sp>
        <p:nvSpPr>
          <p:cNvPr id="3" name="Tekstin paikkamerkki 2">
            <a:extLst>
              <a:ext uri="{FF2B5EF4-FFF2-40B4-BE49-F238E27FC236}">
                <a16:creationId xmlns:a16="http://schemas.microsoft.com/office/drawing/2014/main" id="{1402F862-C1C1-46DB-B0BB-A70F7ED633B1}"/>
              </a:ext>
            </a:extLst>
          </p:cNvPr>
          <p:cNvSpPr>
            <a:spLocks noGrp="1"/>
          </p:cNvSpPr>
          <p:nvPr>
            <p:ph type="body" sz="quarter" idx="10"/>
          </p:nvPr>
        </p:nvSpPr>
        <p:spPr/>
        <p:txBody>
          <a:bodyPr vert="horz" lIns="91440" tIns="45720" rIns="91440" bIns="45720" rtlCol="0" anchor="t">
            <a:normAutofit fontScale="85000" lnSpcReduction="10000"/>
          </a:bodyPr>
          <a:lstStyle/>
          <a:p>
            <a:pPr marL="457200" indent="-457200">
              <a:buFont typeface="Arial" panose="020B0604020202020204" pitchFamily="34" charset="0"/>
              <a:buChar char="•"/>
            </a:pPr>
            <a:r>
              <a:rPr lang="fi-FI" dirty="0">
                <a:solidFill>
                  <a:schemeClr val="tx1"/>
                </a:solidFill>
                <a:ea typeface="Open Sans Light"/>
                <a:cs typeface="Open Sans Light"/>
              </a:rPr>
              <a:t>Ruokaan liittyy useita eri ulottuvuuksia. Se mitä syömme vaikuttaa ympäristöön, toisten ihmisten ja eläinten hyvinvointiin. Joudumme tekemään jatkuvasti erilaisia valintoja. Kestävä ruokavalio on sekä terveydelle että ympäristölle hyväksi.</a:t>
            </a:r>
          </a:p>
          <a:p>
            <a:pPr marL="457200" indent="-457200">
              <a:buFont typeface="Arial" panose="020B0604020202020204" pitchFamily="34" charset="0"/>
              <a:buChar char="•"/>
            </a:pPr>
            <a:r>
              <a:rPr lang="fi-FI" dirty="0">
                <a:solidFill>
                  <a:schemeClr val="tx1"/>
                </a:solidFill>
              </a:rPr>
              <a:t>Syömällä planetaarisen ruokavalion painotettuna suomalaisten ravitsemussuositusten mukaisesti, vähennämme samalla omien ruokavalintojemme ympäristökuormaa. </a:t>
            </a:r>
          </a:p>
          <a:p>
            <a:pPr marL="457200" indent="-457200">
              <a:buFont typeface="Arial" panose="020B0604020202020204" pitchFamily="34" charset="0"/>
              <a:buChar char="•"/>
            </a:pPr>
            <a:r>
              <a:rPr lang="fi-FI" dirty="0">
                <a:solidFill>
                  <a:schemeClr val="tx1"/>
                </a:solidFill>
                <a:ea typeface="Open Sans Light"/>
                <a:cs typeface="Open Sans Light"/>
              </a:rPr>
              <a:t>Terveellinen ja ympäristöystävällinen ruoka on monipuolinen ja joustava ja tekee monella tapaa hyvää. Hyvä ruoka maistuu ja on esteettistä. Ruokailusta tulee nauttia.  </a:t>
            </a:r>
            <a:endParaRPr lang="fi-FI" dirty="0">
              <a:solidFill>
                <a:schemeClr val="tx1"/>
              </a:solidFill>
            </a:endParaRPr>
          </a:p>
        </p:txBody>
      </p:sp>
    </p:spTree>
    <p:extLst>
      <p:ext uri="{BB962C8B-B14F-4D97-AF65-F5344CB8AC3E}">
        <p14:creationId xmlns:p14="http://schemas.microsoft.com/office/powerpoint/2010/main" val="525081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C87C29E-4D1A-5253-1F92-52EEC3B62A59}"/>
              </a:ext>
            </a:extLst>
          </p:cNvPr>
          <p:cNvSpPr>
            <a:spLocks noGrp="1"/>
          </p:cNvSpPr>
          <p:nvPr>
            <p:ph type="title"/>
          </p:nvPr>
        </p:nvSpPr>
        <p:spPr/>
        <p:txBody>
          <a:bodyPr/>
          <a:lstStyle/>
          <a:p>
            <a:r>
              <a:rPr lang="fi-FI" dirty="0"/>
              <a:t>Ruokahävikki</a:t>
            </a:r>
          </a:p>
        </p:txBody>
      </p:sp>
      <p:sp>
        <p:nvSpPr>
          <p:cNvPr id="3" name="Tekstin paikkamerkki 2">
            <a:extLst>
              <a:ext uri="{FF2B5EF4-FFF2-40B4-BE49-F238E27FC236}">
                <a16:creationId xmlns:a16="http://schemas.microsoft.com/office/drawing/2014/main" id="{5855D909-D3B0-48F6-8514-F6ECEA0CBA70}"/>
              </a:ext>
            </a:extLst>
          </p:cNvPr>
          <p:cNvSpPr>
            <a:spLocks noGrp="1"/>
          </p:cNvSpPr>
          <p:nvPr>
            <p:ph type="body" sz="quarter" idx="10"/>
          </p:nvPr>
        </p:nvSpPr>
        <p:spPr/>
        <p:txBody>
          <a:bodyPr vert="horz" lIns="91440" tIns="45720" rIns="91440" bIns="45720" rtlCol="0" anchor="t">
            <a:normAutofit fontScale="92500" lnSpcReduction="10000"/>
          </a:bodyPr>
          <a:lstStyle/>
          <a:p>
            <a:pPr marL="571500" indent="-571500">
              <a:buFont typeface="Arial" panose="020B0604020202020204" pitchFamily="34" charset="0"/>
              <a:buChar char="•"/>
            </a:pPr>
            <a:r>
              <a:rPr lang="fi-FI" sz="3600" dirty="0">
                <a:solidFill>
                  <a:schemeClr val="tx1"/>
                </a:solidFill>
              </a:rPr>
              <a:t>Me kuluttajat heitämme ruokaa hukkaan yli 100 miljoonaa kiloa vuodessa. </a:t>
            </a:r>
          </a:p>
          <a:p>
            <a:pPr marL="571500" indent="-571500">
              <a:buFont typeface="Arial" panose="020B0604020202020204" pitchFamily="34" charset="0"/>
              <a:buChar char="•"/>
            </a:pPr>
            <a:r>
              <a:rPr lang="fi-FI" sz="3600" dirty="0">
                <a:solidFill>
                  <a:schemeClr val="tx1"/>
                </a:solidFill>
              </a:rPr>
              <a:t>Eli Keskiverto kuluttaja heittää syömäkelpoista ruokaa roskiin n 20-25kg vuosittain.</a:t>
            </a:r>
          </a:p>
          <a:p>
            <a:pPr marL="571500" indent="-571500">
              <a:buFont typeface="Arial" panose="020B0604020202020204" pitchFamily="34" charset="0"/>
              <a:buChar char="•"/>
            </a:pPr>
            <a:r>
              <a:rPr lang="fi-FI" sz="3600" dirty="0">
                <a:solidFill>
                  <a:schemeClr val="tx1"/>
                </a:solidFill>
              </a:rPr>
              <a:t>Kaikki syömättä jäänyt ruoka merkitsee turhaan syntyneitä ympäristövaikutuksia ja hukattuja resursseja. Rahaa.</a:t>
            </a:r>
          </a:p>
          <a:p>
            <a:pPr marL="571500" indent="-571500">
              <a:buFont typeface="Arial" panose="020B0604020202020204" pitchFamily="34" charset="0"/>
              <a:buChar char="•"/>
            </a:pPr>
            <a:r>
              <a:rPr lang="fi-FI" sz="3600" dirty="0">
                <a:solidFill>
                  <a:schemeClr val="tx1"/>
                </a:solidFill>
                <a:ea typeface="Open Sans Light"/>
                <a:cs typeface="Open Sans Light"/>
              </a:rPr>
              <a:t>Hävikin minimointi tärkeä osa kestävää ruokavaliota.</a:t>
            </a:r>
          </a:p>
        </p:txBody>
      </p:sp>
    </p:spTree>
    <p:extLst>
      <p:ext uri="{BB962C8B-B14F-4D97-AF65-F5344CB8AC3E}">
        <p14:creationId xmlns:p14="http://schemas.microsoft.com/office/powerpoint/2010/main" val="3860545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en-US" err="1">
                <a:cs typeface="Calibri"/>
              </a:rPr>
              <a:t>Diasettiin</a:t>
            </a:r>
            <a:r>
              <a:rPr lang="en-US">
                <a:cs typeface="Calibri"/>
              </a:rPr>
              <a:t> liittyvä video</a:t>
            </a:r>
            <a:endParaRPr lang="en-US"/>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https://m3.jyu.fi/jyumv/ohjelmat/science/muut/polku-2.0/mita-huomenna-syotaisiin-verkkototeutuksen-tallenteet/recording-17-07-2023-12.15</a:t>
            </a:r>
            <a:endParaRPr lang="en-US">
              <a:ea typeface="+mj-lt"/>
              <a:cs typeface="+mj-lt"/>
            </a:endParaRPr>
          </a:p>
        </p:txBody>
      </p:sp>
    </p:spTree>
    <p:extLst>
      <p:ext uri="{BB962C8B-B14F-4D97-AF65-F5344CB8AC3E}">
        <p14:creationId xmlns:p14="http://schemas.microsoft.com/office/powerpoint/2010/main" val="1456340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3655B6B-983F-0934-EE63-AF5D0FF358E7}"/>
              </a:ext>
            </a:extLst>
          </p:cNvPr>
          <p:cNvSpPr>
            <a:spLocks noGrp="1"/>
          </p:cNvSpPr>
          <p:nvPr>
            <p:ph type="title"/>
          </p:nvPr>
        </p:nvSpPr>
        <p:spPr/>
        <p:txBody>
          <a:bodyPr/>
          <a:lstStyle/>
          <a:p>
            <a:r>
              <a:rPr lang="fi-FI" dirty="0"/>
              <a:t>Ruoan ympäristövaikutukset</a:t>
            </a:r>
          </a:p>
        </p:txBody>
      </p:sp>
      <p:sp>
        <p:nvSpPr>
          <p:cNvPr id="3" name="Tekstin paikkamerkki 2">
            <a:extLst>
              <a:ext uri="{FF2B5EF4-FFF2-40B4-BE49-F238E27FC236}">
                <a16:creationId xmlns:a16="http://schemas.microsoft.com/office/drawing/2014/main" id="{1587FFCD-76CF-40FD-B47F-763C80F1947A}"/>
              </a:ext>
            </a:extLst>
          </p:cNvPr>
          <p:cNvSpPr>
            <a:spLocks noGrp="1"/>
          </p:cNvSpPr>
          <p:nvPr>
            <p:ph type="body" sz="quarter" idx="10"/>
          </p:nvPr>
        </p:nvSpPr>
        <p:spPr/>
        <p:txBody>
          <a:bodyPr vert="horz" lIns="91440" tIns="45720" rIns="91440" bIns="45720" rtlCol="0" anchor="t">
            <a:normAutofit fontScale="85000" lnSpcReduction="10000"/>
          </a:bodyPr>
          <a:lstStyle/>
          <a:p>
            <a:pPr marL="457200" indent="-457200">
              <a:buFont typeface="Arial" panose="020B0604020202020204" pitchFamily="34" charset="0"/>
              <a:buChar char="•"/>
            </a:pPr>
            <a:r>
              <a:rPr lang="fi-FI" dirty="0">
                <a:solidFill>
                  <a:schemeClr val="tx1"/>
                </a:solidFill>
              </a:rPr>
              <a:t>Kuluttamamme ruoan merkitys ympäristövaikutuksissa on hyvin keskeinen, noin 1/3 osa ympäristövaikutuksista aiheuttaa ruoka.</a:t>
            </a:r>
          </a:p>
          <a:p>
            <a:pPr marL="457200" indent="-457200">
              <a:buFont typeface="Arial" panose="020B0604020202020204" pitchFamily="34" charset="0"/>
              <a:buChar char="•"/>
            </a:pPr>
            <a:r>
              <a:rPr lang="fi-FI" dirty="0">
                <a:solidFill>
                  <a:schemeClr val="tx1"/>
                </a:solidFill>
                <a:ea typeface="Open Sans Light"/>
                <a:cs typeface="Open Sans Light"/>
              </a:rPr>
              <a:t>Tekemillämme arjen valinnoilla on merkitystä ravitsemuksellisesti mutta myös vastuullisen ruokatuotannon  näkökulmasta.</a:t>
            </a:r>
          </a:p>
          <a:p>
            <a:pPr marL="457200" indent="-457200">
              <a:buFont typeface="Arial" panose="020B0604020202020204" pitchFamily="34" charset="0"/>
              <a:buChar char="•"/>
            </a:pPr>
            <a:r>
              <a:rPr lang="fi-FI" dirty="0">
                <a:solidFill>
                  <a:schemeClr val="tx1"/>
                </a:solidFill>
              </a:rPr>
              <a:t>Ruoantuotanto vaikuttaa osaltaan esim. ilmaston lämpenemiseen, ympäristön rehevöitymiseen ja happamoitumiseen sekä luonnon monimuotoisuuteen. Ruoan tuottaminen kuluttaa esim. ravinteita, maa-alaa, energiaa, vettä.</a:t>
            </a:r>
          </a:p>
          <a:p>
            <a:pPr marL="457200" indent="-457200">
              <a:buFont typeface="Arial" panose="020B0604020202020204" pitchFamily="34" charset="0"/>
              <a:buChar char="•"/>
            </a:pPr>
            <a:r>
              <a:rPr lang="fi-FI" dirty="0">
                <a:solidFill>
                  <a:schemeClr val="tx1"/>
                </a:solidFill>
              </a:rPr>
              <a:t>Suomessa korostuu erityisesti vesistöjen rehevöityminen, ilmastonmuutos ja monimuotoisuuden heikkeneminen.</a:t>
            </a:r>
          </a:p>
        </p:txBody>
      </p:sp>
    </p:spTree>
    <p:extLst>
      <p:ext uri="{BB962C8B-B14F-4D97-AF65-F5344CB8AC3E}">
        <p14:creationId xmlns:p14="http://schemas.microsoft.com/office/powerpoint/2010/main" val="1288772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D63103A-C44A-0EF7-6D6A-A99450D8A651}"/>
              </a:ext>
            </a:extLst>
          </p:cNvPr>
          <p:cNvSpPr>
            <a:spLocks noGrp="1"/>
          </p:cNvSpPr>
          <p:nvPr>
            <p:ph type="title"/>
          </p:nvPr>
        </p:nvSpPr>
        <p:spPr/>
        <p:txBody>
          <a:bodyPr/>
          <a:lstStyle/>
          <a:p>
            <a:r>
              <a:rPr lang="fi-FI" dirty="0"/>
              <a:t>Planetaarisesta ruokavaliosta globaali ruokajärjestelmä 1/2</a:t>
            </a:r>
          </a:p>
        </p:txBody>
      </p:sp>
      <p:sp>
        <p:nvSpPr>
          <p:cNvPr id="3" name="Tekstin paikkamerkki 2">
            <a:extLst>
              <a:ext uri="{FF2B5EF4-FFF2-40B4-BE49-F238E27FC236}">
                <a16:creationId xmlns:a16="http://schemas.microsoft.com/office/drawing/2014/main" id="{3B065D3A-94BC-4297-AEA8-5EC74DDEF8D5}"/>
              </a:ext>
            </a:extLst>
          </p:cNvPr>
          <p:cNvSpPr>
            <a:spLocks noGrp="1"/>
          </p:cNvSpPr>
          <p:nvPr>
            <p:ph type="body" sz="quarter" idx="10"/>
          </p:nvPr>
        </p:nvSpPr>
        <p:spPr/>
        <p:txBody>
          <a:bodyPr vert="horz" lIns="91440" tIns="45720" rIns="91440" bIns="45720" rtlCol="0" anchor="t">
            <a:normAutofit fontScale="92500" lnSpcReduction="20000"/>
          </a:bodyPr>
          <a:lstStyle/>
          <a:p>
            <a:r>
              <a:rPr lang="fi-FI" sz="3600" dirty="0">
                <a:solidFill>
                  <a:schemeClr val="tx1"/>
                </a:solidFill>
                <a:ea typeface="Open Sans Light"/>
                <a:cs typeface="Open Sans Light"/>
              </a:rPr>
              <a:t>Planetaarinen ruokavalio on ensimmäinen tiedeperustainen ehdotus globaaliksi ruokajärjestelmäksi, joka turvaisi terveellisen ruoan kaikille eli lähes </a:t>
            </a:r>
            <a:r>
              <a:rPr lang="fi-FI" sz="3600" b="1" dirty="0">
                <a:solidFill>
                  <a:schemeClr val="tx1"/>
                </a:solidFill>
                <a:ea typeface="Open Sans Light"/>
                <a:cs typeface="Open Sans Light"/>
              </a:rPr>
              <a:t>10 miljardille </a:t>
            </a:r>
            <a:r>
              <a:rPr lang="fi-FI" sz="3600" dirty="0">
                <a:solidFill>
                  <a:schemeClr val="tx1"/>
                </a:solidFill>
                <a:ea typeface="Open Sans Light"/>
                <a:cs typeface="Open Sans Light"/>
              </a:rPr>
              <a:t>ihmiselle vuoteen 2050 mennessä. Sen laatineeseen EAT-Lancet-komissioon kuului 37 eri alojen tutkijaa eri puolilta maailmaa.</a:t>
            </a:r>
          </a:p>
          <a:p>
            <a:pPr marL="457200" indent="-457200">
              <a:buFont typeface="Arial" panose="020B0604020202020204" pitchFamily="34" charset="0"/>
              <a:buChar char="•"/>
            </a:pPr>
            <a:r>
              <a:rPr lang="fi-FI" sz="3600" dirty="0">
                <a:solidFill>
                  <a:schemeClr val="tx1"/>
                </a:solidFill>
                <a:ea typeface="Open Sans Light"/>
                <a:cs typeface="Open Sans Light"/>
              </a:rPr>
              <a:t>Kestävämpi ruokatuotanto </a:t>
            </a:r>
            <a:endParaRPr lang="fi-FI" sz="3600" dirty="0">
              <a:solidFill>
                <a:schemeClr val="tx1"/>
              </a:solidFill>
            </a:endParaRPr>
          </a:p>
          <a:p>
            <a:pPr marL="457200" indent="-457200">
              <a:buFont typeface="Arial" panose="020B0604020202020204" pitchFamily="34" charset="0"/>
              <a:buChar char="•"/>
            </a:pPr>
            <a:r>
              <a:rPr lang="fi-FI" sz="3600" dirty="0">
                <a:solidFill>
                  <a:schemeClr val="tx1"/>
                </a:solidFill>
                <a:ea typeface="Open Sans Light"/>
                <a:cs typeface="Open Sans Light"/>
              </a:rPr>
              <a:t>Terveellisempi ruokavalio </a:t>
            </a:r>
            <a:endParaRPr lang="fi-FI" sz="3600" dirty="0">
              <a:solidFill>
                <a:schemeClr val="tx1"/>
              </a:solidFill>
            </a:endParaRPr>
          </a:p>
          <a:p>
            <a:pPr marL="457200" indent="-457200">
              <a:buFont typeface="Arial" panose="020B0604020202020204" pitchFamily="34" charset="0"/>
              <a:buChar char="•"/>
            </a:pPr>
            <a:r>
              <a:rPr lang="fi-FI" sz="3600" dirty="0">
                <a:solidFill>
                  <a:schemeClr val="tx1"/>
                </a:solidFill>
                <a:ea typeface="Open Sans Light"/>
                <a:cs typeface="Open Sans Light"/>
              </a:rPr>
              <a:t>Hävikin minimointi</a:t>
            </a:r>
          </a:p>
          <a:p>
            <a:endParaRPr lang="fi-FI" dirty="0">
              <a:solidFill>
                <a:schemeClr val="tx1"/>
              </a:solidFill>
            </a:endParaRPr>
          </a:p>
          <a:p>
            <a:endParaRPr lang="fi-FI" dirty="0">
              <a:solidFill>
                <a:schemeClr val="tx1"/>
              </a:solidFill>
            </a:endParaRPr>
          </a:p>
        </p:txBody>
      </p:sp>
    </p:spTree>
    <p:extLst>
      <p:ext uri="{BB962C8B-B14F-4D97-AF65-F5344CB8AC3E}">
        <p14:creationId xmlns:p14="http://schemas.microsoft.com/office/powerpoint/2010/main" val="527738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E3C10B-EE81-3435-4D20-E09515109CBE}"/>
              </a:ext>
            </a:extLst>
          </p:cNvPr>
          <p:cNvSpPr>
            <a:spLocks noGrp="1"/>
          </p:cNvSpPr>
          <p:nvPr>
            <p:ph type="title"/>
          </p:nvPr>
        </p:nvSpPr>
        <p:spPr/>
        <p:txBody>
          <a:bodyPr/>
          <a:lstStyle/>
          <a:p>
            <a:r>
              <a:rPr lang="fi-FI" dirty="0"/>
              <a:t>Planetaarisesta ruokavaliosta globaali ruokajärjestelmä 2/2</a:t>
            </a:r>
          </a:p>
        </p:txBody>
      </p:sp>
      <p:sp>
        <p:nvSpPr>
          <p:cNvPr id="3" name="Tekstin paikkamerkki 2">
            <a:extLst>
              <a:ext uri="{FF2B5EF4-FFF2-40B4-BE49-F238E27FC236}">
                <a16:creationId xmlns:a16="http://schemas.microsoft.com/office/drawing/2014/main" id="{191E799B-AC9A-4BA8-874E-DF0D340FD1B2}"/>
              </a:ext>
            </a:extLst>
          </p:cNvPr>
          <p:cNvSpPr>
            <a:spLocks noGrp="1"/>
          </p:cNvSpPr>
          <p:nvPr>
            <p:ph type="body" sz="quarter" idx="10"/>
          </p:nvPr>
        </p:nvSpPr>
        <p:spPr/>
        <p:txBody>
          <a:bodyPr vert="horz" lIns="91440" tIns="45720" rIns="91440" bIns="45720" rtlCol="0" anchor="t">
            <a:normAutofit fontScale="92500" lnSpcReduction="10000"/>
          </a:bodyPr>
          <a:lstStyle/>
          <a:p>
            <a:pPr marL="457200" indent="-457200">
              <a:buFont typeface="Arial" panose="020B0604020202020204" pitchFamily="34" charset="0"/>
              <a:buChar char="•"/>
            </a:pPr>
            <a:r>
              <a:rPr lang="fi-FI" dirty="0">
                <a:solidFill>
                  <a:schemeClr val="tx1"/>
                </a:solidFill>
              </a:rPr>
              <a:t>Terveellisemmän ja ympäristön kannalta kestävämmän ruokajärjestelmän saavuttaminen vaatii siirtymistä nykyistä kasvipainotteisempiin ruokavalioihin. </a:t>
            </a:r>
          </a:p>
          <a:p>
            <a:pPr marL="457200" indent="-457200">
              <a:buFont typeface="Arial" panose="020B0604020202020204" pitchFamily="34" charset="0"/>
              <a:buChar char="•"/>
            </a:pPr>
            <a:r>
              <a:rPr lang="fi-FI" dirty="0">
                <a:solidFill>
                  <a:schemeClr val="tx1"/>
                </a:solidFill>
                <a:ea typeface="Open Sans Light"/>
                <a:cs typeface="Open Sans Light"/>
              </a:rPr>
              <a:t>Planetaarinen ruokavalio ja pohjoismaiset sekä kansalliset ravitsemissuositukset mukailevat hyvin läheisesti toisiaan. </a:t>
            </a:r>
            <a:endParaRPr lang="fi-FI" dirty="0">
              <a:solidFill>
                <a:schemeClr val="tx1"/>
              </a:solidFill>
            </a:endParaRPr>
          </a:p>
          <a:p>
            <a:pPr marL="457200" indent="-457200">
              <a:buFont typeface="Arial" panose="020B0604020202020204" pitchFamily="34" charset="0"/>
              <a:buChar char="•"/>
            </a:pPr>
            <a:r>
              <a:rPr lang="fi-FI" dirty="0">
                <a:solidFill>
                  <a:schemeClr val="tx1"/>
                </a:solidFill>
              </a:rPr>
              <a:t>Uutta nyt kesällä 2023 julkistettavissa suosituksissa on se, että ruokien ympäristövaikutuksia ja kestävyyttä käsitellään entistä laajemmin, esim. miten ympäristövaikutuksia voi pienentää eri ruokavalinnoilla.</a:t>
            </a:r>
          </a:p>
        </p:txBody>
      </p:sp>
    </p:spTree>
    <p:extLst>
      <p:ext uri="{BB962C8B-B14F-4D97-AF65-F5344CB8AC3E}">
        <p14:creationId xmlns:p14="http://schemas.microsoft.com/office/powerpoint/2010/main" val="16001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2F75669-7386-79AA-0E13-17CFBED929FF}"/>
              </a:ext>
            </a:extLst>
          </p:cNvPr>
          <p:cNvSpPr>
            <a:spLocks noGrp="1"/>
          </p:cNvSpPr>
          <p:nvPr>
            <p:ph type="title"/>
          </p:nvPr>
        </p:nvSpPr>
        <p:spPr/>
        <p:txBody>
          <a:bodyPr/>
          <a:lstStyle/>
          <a:p>
            <a:r>
              <a:rPr lang="fi-FI" dirty="0"/>
              <a:t>Eläinperäiset tuotteet rasittavat ympäristöä</a:t>
            </a:r>
          </a:p>
        </p:txBody>
      </p:sp>
      <p:sp>
        <p:nvSpPr>
          <p:cNvPr id="3" name="Tekstin paikkamerkki 2">
            <a:extLst>
              <a:ext uri="{FF2B5EF4-FFF2-40B4-BE49-F238E27FC236}">
                <a16:creationId xmlns:a16="http://schemas.microsoft.com/office/drawing/2014/main" id="{40B12D65-8462-4EEC-94F3-EA0F1EAEA417}"/>
              </a:ext>
            </a:extLst>
          </p:cNvPr>
          <p:cNvSpPr>
            <a:spLocks noGrp="1"/>
          </p:cNvSpPr>
          <p:nvPr>
            <p:ph type="body" sz="quarter" idx="10"/>
          </p:nvPr>
        </p:nvSpPr>
        <p:spPr/>
        <p:txBody>
          <a:bodyPr>
            <a:normAutofit fontScale="92500"/>
          </a:bodyPr>
          <a:lstStyle/>
          <a:p>
            <a:pPr marL="571500" indent="-571500">
              <a:buFont typeface="Arial" panose="020B0604020202020204" pitchFamily="34" charset="0"/>
              <a:buChar char="•"/>
            </a:pPr>
            <a:r>
              <a:rPr lang="fi-FI" sz="4000" dirty="0">
                <a:solidFill>
                  <a:schemeClr val="tx1"/>
                </a:solidFill>
              </a:rPr>
              <a:t>Eläinperäisten tuotteiden, kuten lihan, lihavalmisteiden ja juustojen tuotannosta ympäristö rasittuu eniten. </a:t>
            </a:r>
          </a:p>
          <a:p>
            <a:pPr marL="571500" indent="-571500">
              <a:buFont typeface="Arial" panose="020B0604020202020204" pitchFamily="34" charset="0"/>
              <a:buChar char="•"/>
            </a:pPr>
            <a:r>
              <a:rPr lang="fi-FI" sz="4000" dirty="0">
                <a:solidFill>
                  <a:schemeClr val="tx1"/>
                </a:solidFill>
              </a:rPr>
              <a:t>Sen sijaan vihannesten, juuresten, perunan, marjojen ja hedelmien sekä viljavalmisteiden lisääminen ruokavalioon vähentää ilmastokuormitusta ja rehevöittävää vaikutusta.</a:t>
            </a:r>
          </a:p>
        </p:txBody>
      </p:sp>
    </p:spTree>
    <p:extLst>
      <p:ext uri="{BB962C8B-B14F-4D97-AF65-F5344CB8AC3E}">
        <p14:creationId xmlns:p14="http://schemas.microsoft.com/office/powerpoint/2010/main" val="194247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C708803-200E-3AB2-CAB9-7FDED6A045B5}"/>
              </a:ext>
            </a:extLst>
          </p:cNvPr>
          <p:cNvSpPr>
            <a:spLocks noGrp="1"/>
          </p:cNvSpPr>
          <p:nvPr>
            <p:ph type="title"/>
          </p:nvPr>
        </p:nvSpPr>
        <p:spPr/>
        <p:txBody>
          <a:bodyPr/>
          <a:lstStyle/>
          <a:p>
            <a:r>
              <a:rPr lang="fi-FI" dirty="0"/>
              <a:t>Kuinka vähentää ilmastokuormitusta? 1/2</a:t>
            </a:r>
          </a:p>
        </p:txBody>
      </p:sp>
      <p:sp>
        <p:nvSpPr>
          <p:cNvPr id="3" name="Tekstin paikkamerkki 2">
            <a:extLst>
              <a:ext uri="{FF2B5EF4-FFF2-40B4-BE49-F238E27FC236}">
                <a16:creationId xmlns:a16="http://schemas.microsoft.com/office/drawing/2014/main" id="{F627D488-DC2C-4C22-8C59-B2E8B0B54DF4}"/>
              </a:ext>
            </a:extLst>
          </p:cNvPr>
          <p:cNvSpPr>
            <a:spLocks noGrp="1"/>
          </p:cNvSpPr>
          <p:nvPr>
            <p:ph type="body" sz="quarter" idx="10"/>
          </p:nvPr>
        </p:nvSpPr>
        <p:spPr/>
        <p:txBody>
          <a:bodyPr vert="horz" lIns="91440" tIns="45720" rIns="91440" bIns="45720" rtlCol="0" anchor="t">
            <a:normAutofit fontScale="85000" lnSpcReduction="20000"/>
          </a:bodyPr>
          <a:lstStyle/>
          <a:p>
            <a:pPr marL="571500" indent="-571500">
              <a:buFont typeface="Arial" panose="020B0604020202020204" pitchFamily="34" charset="0"/>
              <a:buChar char="•"/>
            </a:pPr>
            <a:r>
              <a:rPr lang="fi-FI" sz="3600" dirty="0">
                <a:solidFill>
                  <a:schemeClr val="tx1"/>
                </a:solidFill>
                <a:ea typeface="Open Sans Light"/>
                <a:cs typeface="Open Sans Light"/>
              </a:rPr>
              <a:t>Kasvisten, marjojen ja hedelmien käyttösuositus on 500g/pvä, lautasella 50% (miehet 14%, naiset 22%)</a:t>
            </a:r>
          </a:p>
          <a:p>
            <a:pPr marL="571500" indent="-571500">
              <a:buFont typeface="Arial" panose="020B0604020202020204" pitchFamily="34" charset="0"/>
              <a:buChar char="•"/>
            </a:pPr>
            <a:r>
              <a:rPr lang="fi-FI" sz="3600" dirty="0">
                <a:solidFill>
                  <a:schemeClr val="tx1"/>
                </a:solidFill>
              </a:rPr>
              <a:t>Suositaan satokauden </a:t>
            </a:r>
            <a:r>
              <a:rPr lang="fi-FI" sz="3600" b="1" dirty="0">
                <a:solidFill>
                  <a:schemeClr val="tx1"/>
                </a:solidFill>
              </a:rPr>
              <a:t>kasviksia</a:t>
            </a:r>
            <a:r>
              <a:rPr lang="fi-FI" sz="3600" dirty="0">
                <a:solidFill>
                  <a:schemeClr val="tx1"/>
                </a:solidFill>
              </a:rPr>
              <a:t>, sesongissa olevia </a:t>
            </a:r>
            <a:r>
              <a:rPr lang="fi-FI" sz="3600" b="1" dirty="0">
                <a:solidFill>
                  <a:schemeClr val="tx1"/>
                </a:solidFill>
              </a:rPr>
              <a:t>hedelmiä</a:t>
            </a:r>
            <a:r>
              <a:rPr lang="fi-FI" sz="3600" dirty="0">
                <a:solidFill>
                  <a:schemeClr val="tx1"/>
                </a:solidFill>
              </a:rPr>
              <a:t>. Tosin talvisaikaan puolta kiloa monipuolista valikoimaa hedelmiä ja kasviksia voi olla haastavaa koota. Korvaavina tuotteina kaalit, porkkanat, sipulit ja muut juurekset, kotimaiset palkokasvit.</a:t>
            </a:r>
          </a:p>
          <a:p>
            <a:pPr marL="571500" indent="-571500">
              <a:buFont typeface="Arial" panose="020B0604020202020204" pitchFamily="34" charset="0"/>
              <a:buChar char="•"/>
            </a:pPr>
            <a:r>
              <a:rPr lang="fi-FI" sz="3600" dirty="0">
                <a:solidFill>
                  <a:schemeClr val="tx1"/>
                </a:solidFill>
              </a:rPr>
              <a:t>Kotimaiset pakastemarjat ja kotimaiset kasvihuonekasvikset.</a:t>
            </a:r>
          </a:p>
          <a:p>
            <a:pPr marL="571500" indent="-571500">
              <a:buFont typeface="Arial" panose="020B0604020202020204" pitchFamily="34" charset="0"/>
              <a:buChar char="•"/>
            </a:pPr>
            <a:r>
              <a:rPr lang="fi-FI" sz="3600" dirty="0">
                <a:solidFill>
                  <a:schemeClr val="tx1"/>
                </a:solidFill>
              </a:rPr>
              <a:t>Ruoanvalmistustavat ja maustaminen (kuivaaminen, säilöminen, fermentointi)</a:t>
            </a:r>
          </a:p>
          <a:p>
            <a:endParaRPr lang="fi-FI" dirty="0">
              <a:solidFill>
                <a:schemeClr val="tx1"/>
              </a:solidFill>
            </a:endParaRPr>
          </a:p>
        </p:txBody>
      </p:sp>
    </p:spTree>
    <p:extLst>
      <p:ext uri="{BB962C8B-B14F-4D97-AF65-F5344CB8AC3E}">
        <p14:creationId xmlns:p14="http://schemas.microsoft.com/office/powerpoint/2010/main" val="2083150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B3AB887-81BE-161C-BFEA-C9878FB9454C}"/>
              </a:ext>
            </a:extLst>
          </p:cNvPr>
          <p:cNvSpPr>
            <a:spLocks noGrp="1"/>
          </p:cNvSpPr>
          <p:nvPr>
            <p:ph type="title"/>
          </p:nvPr>
        </p:nvSpPr>
        <p:spPr/>
        <p:txBody>
          <a:bodyPr/>
          <a:lstStyle/>
          <a:p>
            <a:r>
              <a:rPr lang="fi-FI" dirty="0"/>
              <a:t>Kuinka vähentää ilmastokuormitusta? 2/2</a:t>
            </a:r>
          </a:p>
        </p:txBody>
      </p:sp>
      <p:sp>
        <p:nvSpPr>
          <p:cNvPr id="3" name="Tekstin paikkamerkki 2">
            <a:extLst>
              <a:ext uri="{FF2B5EF4-FFF2-40B4-BE49-F238E27FC236}">
                <a16:creationId xmlns:a16="http://schemas.microsoft.com/office/drawing/2014/main" id="{411CB34D-24F8-4E85-9FF9-1038E55B66FA}"/>
              </a:ext>
            </a:extLst>
          </p:cNvPr>
          <p:cNvSpPr>
            <a:spLocks noGrp="1"/>
          </p:cNvSpPr>
          <p:nvPr>
            <p:ph type="body" sz="quarter" idx="10"/>
          </p:nvPr>
        </p:nvSpPr>
        <p:spPr/>
        <p:txBody>
          <a:bodyPr vert="horz" lIns="91440" tIns="45720" rIns="91440" bIns="45720" rtlCol="0" anchor="t">
            <a:normAutofit fontScale="92500" lnSpcReduction="10000"/>
          </a:bodyPr>
          <a:lstStyle/>
          <a:p>
            <a:pPr marL="457200" indent="-457200">
              <a:buFont typeface="Arial" panose="020B0604020202020204" pitchFamily="34" charset="0"/>
              <a:buChar char="•"/>
            </a:pPr>
            <a:r>
              <a:rPr lang="fi-FI" sz="3600" b="1" dirty="0">
                <a:solidFill>
                  <a:schemeClr val="tx1"/>
                </a:solidFill>
                <a:ea typeface="Open Sans Light"/>
                <a:cs typeface="Open Sans Light"/>
              </a:rPr>
              <a:t>Leipä, puuro, peruna ja pasta </a:t>
            </a:r>
            <a:r>
              <a:rPr lang="fi-FI" sz="3600" dirty="0">
                <a:solidFill>
                  <a:schemeClr val="tx1"/>
                </a:solidFill>
                <a:ea typeface="Open Sans Light"/>
                <a:cs typeface="Open Sans Light"/>
              </a:rPr>
              <a:t>ovat monen suomalaisen ruokailussa tärkeässä osassa.</a:t>
            </a:r>
          </a:p>
          <a:p>
            <a:pPr marL="457200" indent="-457200">
              <a:buFont typeface="Arial" panose="020B0604020202020204" pitchFamily="34" charset="0"/>
              <a:buChar char="•"/>
            </a:pPr>
            <a:r>
              <a:rPr lang="fi-FI" sz="3600" dirty="0">
                <a:solidFill>
                  <a:schemeClr val="tx1"/>
                </a:solidFill>
              </a:rPr>
              <a:t>Täysjyväviljatuotteet päivittäisestä energiasta 15%, tärkkelyspitoisista lisäkkeistä 1.5%.</a:t>
            </a:r>
          </a:p>
          <a:p>
            <a:pPr marL="457200" indent="-457200">
              <a:buFont typeface="Arial" panose="020B0604020202020204" pitchFamily="34" charset="0"/>
              <a:buChar char="•"/>
            </a:pPr>
            <a:r>
              <a:rPr lang="fi-FI" sz="3600" dirty="0">
                <a:solidFill>
                  <a:schemeClr val="tx1"/>
                </a:solidFill>
              </a:rPr>
              <a:t>Viljan kulutus 84kg/vuosi, peruna 50kg.</a:t>
            </a:r>
          </a:p>
          <a:p>
            <a:pPr marL="457200" indent="-457200">
              <a:buFont typeface="Arial" panose="020B0604020202020204" pitchFamily="34" charset="0"/>
              <a:buChar char="•"/>
            </a:pPr>
            <a:r>
              <a:rPr lang="fi-FI" sz="3600" dirty="0">
                <a:solidFill>
                  <a:schemeClr val="tx1"/>
                </a:solidFill>
              </a:rPr>
              <a:t>Lisukkeena voi käyttää myös pastaa, kvinoaa, kuskusia, ohraa, riisiä tai muita tuotteita.</a:t>
            </a:r>
          </a:p>
          <a:p>
            <a:pPr marL="457200" indent="-457200">
              <a:buFont typeface="Arial" panose="020B0604020202020204" pitchFamily="34" charset="0"/>
              <a:buChar char="•"/>
            </a:pPr>
            <a:r>
              <a:rPr lang="fi-FI" sz="3600" dirty="0">
                <a:solidFill>
                  <a:schemeClr val="tx1"/>
                </a:solidFill>
              </a:rPr>
              <a:t>Hyvä vai paha riisi? (kulutus 7kg/vuosi).</a:t>
            </a:r>
          </a:p>
          <a:p>
            <a:endParaRPr lang="fi-FI" dirty="0">
              <a:solidFill>
                <a:schemeClr val="tx1"/>
              </a:solidFill>
            </a:endParaRPr>
          </a:p>
        </p:txBody>
      </p:sp>
    </p:spTree>
    <p:extLst>
      <p:ext uri="{BB962C8B-B14F-4D97-AF65-F5344CB8AC3E}">
        <p14:creationId xmlns:p14="http://schemas.microsoft.com/office/powerpoint/2010/main" val="3864377435"/>
      </p:ext>
    </p:extLst>
  </p:cSld>
  <p:clrMapOvr>
    <a:masterClrMapping/>
  </p:clrMapOvr>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 powerpoint -pohja_OPETUSKÄYTTÖÖN.pptx" id="{CD19CE07-3FF7-430C-9DA5-A4F0AE45581B}" vid="{4AC73760-F468-4FE6-9A8C-AB766B5FC88B}"/>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C5C022A-0F4A-4438-A5E4-3DF8D9A9B6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b9d93-8403-4a46-a24c-0a6129fcdba3"/>
    <ds:schemaRef ds:uri="28107539-3d8a-449e-a535-c91582e78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AFB9775-C465-45E9-BD66-9DA8CF26A522}">
  <ds:schemaRefs>
    <ds:schemaRef ds:uri="http://schemas.microsoft.com/sharepoint/v3/contenttype/forms"/>
  </ds:schemaRefs>
</ds:datastoreItem>
</file>

<file path=customXml/itemProps3.xml><?xml version="1.0" encoding="utf-8"?>
<ds:datastoreItem xmlns:ds="http://schemas.openxmlformats.org/officeDocument/2006/customXml" ds:itemID="{3CBC93C4-2553-4FCD-9AEF-A5B16EAE70FC}">
  <ds:schemaRefs>
    <ds:schemaRef ds:uri="http://purl.org/dc/terms/"/>
    <ds:schemaRef ds:uri="503b9d93-8403-4a46-a24c-0a6129fcdba3"/>
    <ds:schemaRef ds:uri="http://schemas.microsoft.com/office/2006/documentManagement/types"/>
    <ds:schemaRef ds:uri="28107539-3d8a-449e-a535-c91582e78a7d"/>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24</TotalTime>
  <Words>1361</Words>
  <Application>Microsoft Office PowerPoint</Application>
  <PresentationFormat>Laajakuva</PresentationFormat>
  <Paragraphs>92</Paragraphs>
  <Slides>21</Slides>
  <Notes>0</Notes>
  <HiddenSlides>0</HiddenSlides>
  <MMClips>0</MMClips>
  <ScaleCrop>false</ScaleCrop>
  <HeadingPairs>
    <vt:vector size="6" baseType="variant">
      <vt:variant>
        <vt:lpstr>Käytetyt fontit</vt:lpstr>
      </vt:variant>
      <vt:variant>
        <vt:i4>7</vt:i4>
      </vt:variant>
      <vt:variant>
        <vt:lpstr>Teema</vt:lpstr>
      </vt:variant>
      <vt:variant>
        <vt:i4>2</vt:i4>
      </vt:variant>
      <vt:variant>
        <vt:lpstr>Dian otsikot</vt:lpstr>
      </vt:variant>
      <vt:variant>
        <vt:i4>21</vt:i4>
      </vt:variant>
    </vt:vector>
  </HeadingPairs>
  <TitlesOfParts>
    <vt:vector size="30" baseType="lpstr">
      <vt:lpstr>Arial</vt:lpstr>
      <vt:lpstr>Calibri</vt:lpstr>
      <vt:lpstr>Calibri Light</vt:lpstr>
      <vt:lpstr>Lato</vt:lpstr>
      <vt:lpstr>Open Sans Light</vt:lpstr>
      <vt:lpstr>Open Sans Semibold</vt:lpstr>
      <vt:lpstr>source sans pro</vt:lpstr>
      <vt:lpstr>1_Mukautettu suunnittelumalli</vt:lpstr>
      <vt:lpstr>1_Mukautettu suunnittelumalli</vt:lpstr>
      <vt:lpstr>Planetaarinen ruokavalio</vt:lpstr>
      <vt:lpstr>Lisenssiehdot</vt:lpstr>
      <vt:lpstr>Diasettiin liittyvä video</vt:lpstr>
      <vt:lpstr>Ruoan ympäristövaikutukset</vt:lpstr>
      <vt:lpstr>Planetaarisesta ruokavaliosta globaali ruokajärjestelmä 1/2</vt:lpstr>
      <vt:lpstr>Planetaarisesta ruokavaliosta globaali ruokajärjestelmä 2/2</vt:lpstr>
      <vt:lpstr>Eläinperäiset tuotteet rasittavat ympäristöä</vt:lpstr>
      <vt:lpstr>Kuinka vähentää ilmastokuormitusta? 1/2</vt:lpstr>
      <vt:lpstr>Kuinka vähentää ilmastokuormitusta? 2/2</vt:lpstr>
      <vt:lpstr>Kala 1/2</vt:lpstr>
      <vt:lpstr>Kala 2/2</vt:lpstr>
      <vt:lpstr>Maito</vt:lpstr>
      <vt:lpstr>Liha</vt:lpstr>
      <vt:lpstr>Palkokasvit</vt:lpstr>
      <vt:lpstr>Soija</vt:lpstr>
      <vt:lpstr>Muut kasviproteiinit 1/2</vt:lpstr>
      <vt:lpstr>Muut kasviproteiinit 2/2</vt:lpstr>
      <vt:lpstr>Kahvi</vt:lpstr>
      <vt:lpstr>”10 vuoden kuluttua iso osa ruoasta kasvatetaan tankeissa, arvioi tutkija Anneli Raita” (Yhteishyvä 1/2023)</vt:lpstr>
      <vt:lpstr>Ruoan eri ulottuvuudet</vt:lpstr>
      <vt:lpstr>Ruokahävikki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Planetaarinen ruokavalio</dc:title>
  <dc:creator>Lasse Eskola</dc:creator>
  <cp:lastModifiedBy>Hakanen, Miia-Susanna</cp:lastModifiedBy>
  <cp:revision>9</cp:revision>
  <cp:lastPrinted>2023-03-07T08:08:09Z</cp:lastPrinted>
  <dcterms:created xsi:type="dcterms:W3CDTF">2020-12-14T09:47:31Z</dcterms:created>
  <dcterms:modified xsi:type="dcterms:W3CDTF">2023-08-29T08:23:33Z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SIP_Label_1da9c32a-bfae-405a-8b24-7b98e9ab8c95_Enabled">
    <vt:lpwstr>true</vt:lpwstr>
  </property>
  <property fmtid="{D5CDD505-2E9C-101B-9397-08002B2CF9AE}" pid="4" name="MSIP_Label_1da9c32a-bfae-405a-8b24-7b98e9ab8c95_SetDate">
    <vt:lpwstr>2023-02-02T17:48:30Z</vt:lpwstr>
  </property>
  <property fmtid="{D5CDD505-2E9C-101B-9397-08002B2CF9AE}" pid="5" name="MSIP_Label_1da9c32a-bfae-405a-8b24-7b98e9ab8c95_Method">
    <vt:lpwstr>Standard</vt:lpwstr>
  </property>
  <property fmtid="{D5CDD505-2E9C-101B-9397-08002B2CF9AE}" pid="6" name="MSIP_Label_1da9c32a-bfae-405a-8b24-7b98e9ab8c95_Name">
    <vt:lpwstr>Poke oletus</vt:lpwstr>
  </property>
  <property fmtid="{D5CDD505-2E9C-101B-9397-08002B2CF9AE}" pid="7" name="MSIP_Label_1da9c32a-bfae-405a-8b24-7b98e9ab8c95_SiteId">
    <vt:lpwstr>d9b5edb3-7859-4978-89c3-cadf9e5176b7</vt:lpwstr>
  </property>
  <property fmtid="{D5CDD505-2E9C-101B-9397-08002B2CF9AE}" pid="8" name="MSIP_Label_1da9c32a-bfae-405a-8b24-7b98e9ab8c95_ActionId">
    <vt:lpwstr>4595950d-ba8c-448b-9acf-3d2531f068cf</vt:lpwstr>
  </property>
  <property fmtid="{D5CDD505-2E9C-101B-9397-08002B2CF9AE}" pid="9" name="MSIP_Label_1da9c32a-bfae-405a-8b24-7b98e9ab8c95_ContentBits">
    <vt:lpwstr>0</vt:lpwstr>
  </property>
  <property fmtid="{D5CDD505-2E9C-101B-9397-08002B2CF9AE}" pid="10" name="MediaServiceImageTags">
    <vt:lpwstr/>
  </property>
</Properties>
</file>