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theme/theme5.xml" ContentType="application/vnd.openxmlformats-officedocument.theme+xml"/>
  <Override PartName="/ppt/slideLayouts/slideLayout52.xml" ContentType="application/vnd.openxmlformats-officedocument.presentationml.slideLayout+xml"/>
  <Override PartName="/ppt/theme/theme6.xml" ContentType="application/vnd.openxmlformats-officedocument.theme+xml"/>
  <Override PartName="/ppt/slideLayouts/slideLayout53.xml" ContentType="application/vnd.openxmlformats-officedocument.presentationml.slideLayout+xml"/>
  <Override PartName="/ppt/theme/theme7.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8.xml" ContentType="application/vnd.openxmlformats-officedocument.theme+xml"/>
  <Override PartName="/ppt/slideLayouts/slideLayout56.xml" ContentType="application/vnd.openxmlformats-officedocument.presentationml.slideLayout+xml"/>
  <Override PartName="/ppt/theme/theme9.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24" r:id="rId5"/>
    <p:sldMasterId id="2147483718" r:id="rId6"/>
    <p:sldMasterId id="2147483673" r:id="rId7"/>
    <p:sldMasterId id="2147483684" r:id="rId8"/>
    <p:sldMasterId id="2147483687" r:id="rId9"/>
    <p:sldMasterId id="2147483712" r:id="rId10"/>
    <p:sldMasterId id="2147484411" r:id="rId11"/>
    <p:sldMasterId id="2147484444" r:id="rId12"/>
    <p:sldMasterId id="2147484459" r:id="rId13"/>
  </p:sldMasterIdLst>
  <p:notesMasterIdLst>
    <p:notesMasterId r:id="rId43"/>
  </p:notesMasterIdLst>
  <p:sldIdLst>
    <p:sldId id="315" r:id="rId14"/>
    <p:sldId id="319" r:id="rId15"/>
    <p:sldId id="316" r:id="rId16"/>
    <p:sldId id="318" r:id="rId17"/>
    <p:sldId id="317" r:id="rId18"/>
    <p:sldId id="273" r:id="rId19"/>
    <p:sldId id="260" r:id="rId20"/>
    <p:sldId id="274" r:id="rId21"/>
    <p:sldId id="262" r:id="rId22"/>
    <p:sldId id="275" r:id="rId23"/>
    <p:sldId id="278" r:id="rId24"/>
    <p:sldId id="289" r:id="rId25"/>
    <p:sldId id="280" r:id="rId26"/>
    <p:sldId id="290" r:id="rId27"/>
    <p:sldId id="306" r:id="rId28"/>
    <p:sldId id="312" r:id="rId29"/>
    <p:sldId id="292" r:id="rId30"/>
    <p:sldId id="298" r:id="rId31"/>
    <p:sldId id="294" r:id="rId32"/>
    <p:sldId id="295" r:id="rId33"/>
    <p:sldId id="304" r:id="rId34"/>
    <p:sldId id="305" r:id="rId35"/>
    <p:sldId id="291" r:id="rId36"/>
    <p:sldId id="300" r:id="rId37"/>
    <p:sldId id="301" r:id="rId38"/>
    <p:sldId id="313" r:id="rId39"/>
    <p:sldId id="299" r:id="rId40"/>
    <p:sldId id="277" r:id="rId41"/>
    <p:sldId id="302" r:id="rId42"/>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72551B-85D2-3095-5266-C230D5997E26}" name="Kuula Anna-Stina" initials="KA" userId="S::anna-stina.kuula_jamk.fi#ext#@jyu.onmicrosoft.com::e380df2a-2705-451c-92da-028c0f5390d6"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01C1B0-68A9-4A87-B37B-5F0C91A05C25}" v="66" dt="2023-08-03T10:20:43.706"/>
    <p1510:client id="{B7051895-1269-43A2-99C2-52F083E79D2E}" v="28" dt="2023-08-22T09:23:58.5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7" autoAdjust="0"/>
    <p:restoredTop sz="73803" autoAdjust="0"/>
  </p:normalViewPr>
  <p:slideViewPr>
    <p:cSldViewPr snapToGrid="0">
      <p:cViewPr varScale="1">
        <p:scale>
          <a:sx n="51" d="100"/>
          <a:sy n="51" d="100"/>
        </p:scale>
        <p:origin x="544" y="44"/>
      </p:cViewPr>
      <p:guideLst/>
    </p:cSldViewPr>
  </p:slideViewPr>
  <p:outlineViewPr>
    <p:cViewPr>
      <p:scale>
        <a:sx n="33" d="100"/>
        <a:sy n="33" d="100"/>
      </p:scale>
      <p:origin x="0" y="-913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3.xml"/><Relationship Id="rId29" Type="http://schemas.openxmlformats.org/officeDocument/2006/relationships/slide" Target="slides/slide16.xml"/><Relationship Id="rId11" Type="http://schemas.openxmlformats.org/officeDocument/2006/relationships/slideMaster" Target="slideMasters/slideMaster8.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microsoft.com/office/2018/10/relationships/authors" Target="authors.xml"/><Relationship Id="rId10" Type="http://schemas.openxmlformats.org/officeDocument/2006/relationships/slideMaster" Target="slideMasters/slideMaster7.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notesMaster" Target="notesMasters/notesMaster1.xml"/><Relationship Id="rId48" Type="http://schemas.microsoft.com/office/2015/10/relationships/revisionInfo" Target="revisionInfo.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theme" Target="theme/theme1.xml"/><Relationship Id="rId20" Type="http://schemas.openxmlformats.org/officeDocument/2006/relationships/slide" Target="slides/slide7.xml"/><Relationship Id="rId41" Type="http://schemas.openxmlformats.org/officeDocument/2006/relationships/slide" Target="slides/slide28.xml"/><Relationship Id="rId1" Type="http://schemas.openxmlformats.org/officeDocument/2006/relationships/customXml" Target="../customXml/item1.xml"/><Relationship Id="rId6"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EF2860-7824-4DB1-826C-34E9C6195F00}" type="datetimeFigureOut">
              <a:rPr lang="fi-FI" smtClean="0"/>
              <a:t>29.8.2023</a:t>
            </a:fld>
            <a:endParaRPr lang="fi-FI"/>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5F4080-272E-4873-B841-9BB0C46F8B55}" type="slidenum">
              <a:rPr lang="fi-FI" smtClean="0"/>
              <a:t>‹#›</a:t>
            </a:fld>
            <a:endParaRPr lang="fi-FI"/>
          </a:p>
        </p:txBody>
      </p:sp>
    </p:spTree>
    <p:extLst>
      <p:ext uri="{BB962C8B-B14F-4D97-AF65-F5344CB8AC3E}">
        <p14:creationId xmlns:p14="http://schemas.microsoft.com/office/powerpoint/2010/main" val="2450565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Kestävyyteen kuuluu kolme näkökulmaa, jotka näkyvät oheisessa kuvassa. Ekologinen kestävyys on näistä laajimpana, koska maapallon kantokyvystä huolehtiminen on edellytys ihmisten hyvinvoinnille ja talouden kestävyys voi toteutua oikeasti vain jos sekä ekologinen että sosiaalinen kestävyys on kunnossa. Koska näissä kestävyyden näkökulmissa on valtaisa määrä erilaisia teemoja, tässä materiaalissa on niistä vain osa. </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6</a:t>
            </a:fld>
            <a:endParaRPr lang="fi-FI"/>
          </a:p>
        </p:txBody>
      </p:sp>
    </p:spTree>
    <p:extLst>
      <p:ext uri="{BB962C8B-B14F-4D97-AF65-F5344CB8AC3E}">
        <p14:creationId xmlns:p14="http://schemas.microsoft.com/office/powerpoint/2010/main" val="35191944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i-FI" sz="1800">
                <a:effectLst/>
                <a:latin typeface="Calibri" panose="020F0502020204030204" pitchFamily="34" charset="0"/>
                <a:ea typeface="Calibri" panose="020F0502020204030204" pitchFamily="34" charset="0"/>
                <a:cs typeface="Times New Roman" panose="02020603050405020304" pitchFamily="18" charset="0"/>
              </a:rPr>
              <a:t>Vesijalanjälki voidaan jakaa kolmeen erilaiseen osaan. Sinisestä vedestä puhutaan, kun vettä otetaan luonnon varastoista kuten pohjavettä tai pintavettä esimerkiksi joesta tai järvestä, ja sitä hyödynnetään. Vihreä vesi tarkoittaa sadevettä. Yleensä sadevesi kastelee suoraan esimerkiksi viljelyksiä tai sadevettä voidaan kerätä kastelussa käytettäväksi tai johonkin muuhun tarkoitukseen. Harmaa vesijalanjälki taas tarkoittaa sitä että kun joku toiminto joka aiheuttaa veden pilaantumista eli jätevettä niin sille lasketaan vesimäärä, mikä tarvitaan tämän haitallisen vesistövaikutuksen laimentamiseen.</a:t>
            </a:r>
          </a:p>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15</a:t>
            </a:fld>
            <a:endParaRPr lang="fi-FI"/>
          </a:p>
        </p:txBody>
      </p:sp>
    </p:spTree>
    <p:extLst>
      <p:ext uri="{BB962C8B-B14F-4D97-AF65-F5344CB8AC3E}">
        <p14:creationId xmlns:p14="http://schemas.microsoft.com/office/powerpoint/2010/main" val="2483359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Kurkku on hyvin vesipitoinen kasvis ja sen tuotanto ja prosessointi vaatii 350 litraa vettä kiloa kohden. Kuvassa on globaali tarkastelu, jossa kurkun vesijalanjäljestä  on suurin osa niin sanottua vihreää vettä eli sadevettä. 12% on sinistä vettä ja melkein 1/3 kurkkuun liittyvästä vedestä on harmaata vettä eli kurkkujen tuotannossa ja käsittelyssä syntyvää jätevesivaikutusta. Suklaan vesijalanjälki on yli seitsemäntoistatuhatta litraa kiloa suklaata kohdin. Siitä suurin osa on vihreää vettä ja sitten hyvin pieni osuus on sinisellä ja harmaalla vedellä. Kannattaa kuitenkin huomioida että tuo 1% osuus on litroina kuitenkin noin puolet siitä, mitä kurkun koko vesijalanjälki on.</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16</a:t>
            </a:fld>
            <a:endParaRPr lang="fi-FI"/>
          </a:p>
        </p:txBody>
      </p:sp>
    </p:spTree>
    <p:extLst>
      <p:ext uri="{BB962C8B-B14F-4D97-AF65-F5344CB8AC3E}">
        <p14:creationId xmlns:p14="http://schemas.microsoft.com/office/powerpoint/2010/main" val="2286558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Luontokato tarkoittaa ekosysteemien köyhtymistä ja heikkenemistä ja siitä voi olla sitten hyvin erilaisia seurauksia myös ihmisille. Ensimmäinen seuraus on lajikirjon köyhtyminen ja lajien sukupuutot. Luontokadosta seuraa erilaisten ekosysteemipalveluiden heikkeneminen. esimerkiksi vedenlaadun ja ruokaturvan heikkenemistä. Ruokaturvan heikkeneminen voi liittyä esimerkiksi siihen, että maan viljavuus kärsii jos maaperäeliöstö vähenee ja  yksipuolistuu. Ja toisena esimerkkinä pölytys, josta hyvin moni ravintokasvi on riippuvainen.</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17</a:t>
            </a:fld>
            <a:endParaRPr lang="fi-FI"/>
          </a:p>
        </p:txBody>
      </p:sp>
    </p:spTree>
    <p:extLst>
      <p:ext uri="{BB962C8B-B14F-4D97-AF65-F5344CB8AC3E}">
        <p14:creationId xmlns:p14="http://schemas.microsoft.com/office/powerpoint/2010/main" val="4025296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Luontojalanjäljen laskeminen on edelleen hyvin kehittyvä ala. Luontojäljen laskennassa voidaan lähteä liikkeelle tuotteesta tai toiminnosta, jota voidaan mitata jollakin selkeällä mittarilla esimerkiksi hintana, kiloina tai sitten energian määrinä eli megawattitunteina. Kun tunnetaan luontokatoa edistävät tekijät eli ajurit, voidaan tutkia, miten tarkasteltava tuote tai toiminta vaikuttaa näihin ajureihin. Mittariin otettavat luontohaitat ovat maan ja veden käyttö, luonnonvarojen suora hyödyntäminen esimerkiksi kalastus joka vähentää kalavaroja, ilmastonmuutosvaikutukset, saastumisvaikutukset jotka voi liittyä esimerkiksi erilaisiin kemikaaleihin kuten kasvinsuojeluaineisiin ja viimeisenä vielä haitalliset vieraslajit ja niiden vaikutus biodiversiteettiin. Tämän lisäksi täytyy tietää mille alueelle nämä tuotteen vaikutukset kohdistuvat ja millaisia luonnonarvoja alueella on. Esimerkiksi jos meillä on vaikka brasilialainen nauta ja sitten selvitetään sitä minkälaista ympäristöä alueella mitä luonto haitan ajureita tuotanto vahvistaa ja miten paljon. Tätä kautta voidaan sitten määritellä millainen haitta luonnon monimuotoisuudelle on mahdollinen eli saadaan lukuarvo joka kuvaa sitä todennäköisyyttä kuinka paljon tuote vaikuttaa sukupuuttoriskiin.</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18</a:t>
            </a:fld>
            <a:endParaRPr lang="fi-FI"/>
          </a:p>
        </p:txBody>
      </p:sp>
    </p:spTree>
    <p:extLst>
      <p:ext uri="{BB962C8B-B14F-4D97-AF65-F5344CB8AC3E}">
        <p14:creationId xmlns:p14="http://schemas.microsoft.com/office/powerpoint/2010/main" val="1338743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Tällä hetkellä maanviljely käyttää noin puolet maapallon elinkelpoisesta pinta-alasta ja suurin osa maatalousmaasta on joko laitumena tai tuottaa rehua eli on täysin valjastettu siis eläintuotantoon. Myös trooppisen metsäkadon tärkeimpiä syitä on eläintuotanto, mutta lisäksi palmuöljyn ja soijan viljelyllä on merkittävä vaikutus. Suoraan populaatioiden tai kantojen käyttöön liittyy esimerkiksi kalastus eli valtameren kalakannat valtamerissä on jo nyt ylikalastettuja ja saaliiden pienenemistä on korvattu kasvatuksella, ovat esimerkiksi kalanviljelyn ympäristövaikutukset lisääntyneet. Yleisesti ottaen ruoantuotanto on suuri vaikuttaja kaikissa ympäristövaikutuksissa eli ne liittyvät usein vesipulaan, ympäristön kemikalisoitumiseen ja vesistöjen rehevöitymiseen </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19</a:t>
            </a:fld>
            <a:endParaRPr lang="fi-FI"/>
          </a:p>
        </p:txBody>
      </p:sp>
    </p:spTree>
    <p:extLst>
      <p:ext uri="{BB962C8B-B14F-4D97-AF65-F5344CB8AC3E}">
        <p14:creationId xmlns:p14="http://schemas.microsoft.com/office/powerpoint/2010/main" val="12121345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Suomen ympäristökeskuksen ja Sitran raportissa kuvataan sitä miten Suomessa kulutetut elintarvikkeet vaikuttavat eri puolilla maapalloa. Kartan mukaan suomalaisten käyttämien elintarvikkeiden tuotannolla on paljon vaikutusta Euroopassa, mutta suuria vaikutuksia on myös esimerkiksi Yhdysvalloissa ja Etelä-Amerikassa. Metsien raivaaminen maatalouskäyttöön vaikuttaa alkuperäiseen luontoon etenkin trooppisissa maissa, joissa myös on paljon sukupuutolle alttiita lajeja.</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20</a:t>
            </a:fld>
            <a:endParaRPr lang="fi-FI"/>
          </a:p>
        </p:txBody>
      </p:sp>
    </p:spTree>
    <p:extLst>
      <p:ext uri="{BB962C8B-B14F-4D97-AF65-F5344CB8AC3E}">
        <p14:creationId xmlns:p14="http://schemas.microsoft.com/office/powerpoint/2010/main" val="28569716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i-FI" sz="1800" dirty="0">
                <a:effectLst/>
                <a:latin typeface="Calibri" panose="020F0502020204030204" pitchFamily="34" charset="0"/>
                <a:ea typeface="Calibri" panose="020F0502020204030204" pitchFamily="34" charset="0"/>
                <a:cs typeface="Times New Roman" panose="02020603050405020304" pitchFamily="18" charset="0"/>
              </a:rPr>
              <a:t>Sosiaalinen kestävyys tarkoittaa kokonaisvaltaista fyysistä, psyykkistä ja sosiaalista hyvinvointia eli se tarkoittaa hyvin laajasti sitä, että ihmisillä on hyvä ja merkityksellinen arki. Jokaisen elämän tulisi olla hyvää ja hyvinvoinnin edellytyksien tulisi olla myös seuraavien sukupolvien käytössä. Tämä tarkoittaa, että tämän sukupolven toiminnan ei tulisi vaikuttaa negatiivisesti tulevien sukupolvien hyvinvointiin.</a:t>
            </a:r>
          </a:p>
          <a:p>
            <a:pPr marL="0" marR="0" lvl="0" indent="0" algn="l" defTabSz="914400" rtl="0" eaLnBrk="1" fontAlgn="auto" latinLnBrk="0" hangingPunct="1">
              <a:lnSpc>
                <a:spcPct val="100000"/>
              </a:lnSpc>
              <a:spcBef>
                <a:spcPts val="0"/>
              </a:spcBef>
              <a:spcAft>
                <a:spcPts val="0"/>
              </a:spcAft>
              <a:buClrTx/>
              <a:buSzTx/>
              <a:buFontTx/>
              <a:buNone/>
              <a:tabLst/>
              <a:defRPr/>
            </a:pPr>
            <a:r>
              <a:rPr lang="fi-FI" noProof="0" dirty="0">
                <a:ea typeface="+mn-lt"/>
                <a:cs typeface="+mn-lt"/>
              </a:rPr>
              <a:t>Elämän laatu tarkoittaa asioita, joita ilman kenenkään ei tulisi olla: Perustarpeet ja turvallisuus, myös silloin, kun niiden saamiseen eivät omat voimat tai kunto riitä. Ei siis tarkoita, että ihmisen tulisi saada kaikki, mitä hän sattuu haluamaan. </a:t>
            </a:r>
            <a:endParaRPr lang="en-GB" dirty="0"/>
          </a:p>
        </p:txBody>
      </p:sp>
      <p:sp>
        <p:nvSpPr>
          <p:cNvPr id="4" name="Slide Number Placeholder 3"/>
          <p:cNvSpPr>
            <a:spLocks noGrp="1"/>
          </p:cNvSpPr>
          <p:nvPr>
            <p:ph type="sldNum" sz="quarter" idx="5"/>
          </p:nvPr>
        </p:nvSpPr>
        <p:spPr/>
        <p:txBody>
          <a:bodyPr/>
          <a:lstStyle/>
          <a:p>
            <a:fld id="{D44CFDBE-A849-194D-A9F3-12B7C16340B4}" type="slidenum">
              <a:rPr lang="fi-FI" smtClean="0"/>
              <a:t>21</a:t>
            </a:fld>
            <a:endParaRPr lang="fi-FI"/>
          </a:p>
        </p:txBody>
      </p:sp>
    </p:spTree>
    <p:extLst>
      <p:ext uri="{BB962C8B-B14F-4D97-AF65-F5344CB8AC3E}">
        <p14:creationId xmlns:p14="http://schemas.microsoft.com/office/powerpoint/2010/main" val="18258849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i-FI" sz="1800" err="1">
                <a:effectLst/>
                <a:latin typeface="Calibri" panose="020F0502020204030204" pitchFamily="34" charset="0"/>
                <a:ea typeface="Calibri" panose="020F0502020204030204" pitchFamily="34" charset="0"/>
                <a:cs typeface="Times New Roman" panose="02020603050405020304" pitchFamily="18" charset="0"/>
              </a:rPr>
              <a:t>YKn</a:t>
            </a:r>
            <a:r>
              <a:rPr lang="fi-FI" sz="1800">
                <a:effectLst/>
                <a:latin typeface="Calibri" panose="020F0502020204030204" pitchFamily="34" charset="0"/>
                <a:ea typeface="Calibri" panose="020F0502020204030204" pitchFamily="34" charset="0"/>
                <a:cs typeface="Times New Roman" panose="02020603050405020304" pitchFamily="18" charset="0"/>
              </a:rPr>
              <a:t> kestävän kehityksen tavoitteista tehty niin sanottu hääkakkuversio kuvaa myös sosiaaliseen kestävyyteen liittyvien tavoitteiden suhdetta ekologiseen kestävyyteen eli biosfääriin ja taloudelliseen kestävyyteen eli ekologinen kestävyys on sosiaalisen kestävyyden pohjana ja ne molemmat taas ovat edellytyksiä taloudelliselle kestävyydelle. Sosiaalisen kestävyyden tavoitteet ovat: ei köyhyyttä, ei nälkää, terveyttä ja hyvinvointia, hyvä koulutus, sukupuolten tasa-arvo, eriarvoisuuden vähentäminen, kestävät kaupungit ja yhteisöt sekä rauha, oikeudenmukaisuus ja hyvä hallinto</a:t>
            </a:r>
          </a:p>
        </p:txBody>
      </p:sp>
      <p:sp>
        <p:nvSpPr>
          <p:cNvPr id="4" name="Slide Number Placeholder 3"/>
          <p:cNvSpPr>
            <a:spLocks noGrp="1"/>
          </p:cNvSpPr>
          <p:nvPr>
            <p:ph type="sldNum" sz="quarter" idx="5"/>
          </p:nvPr>
        </p:nvSpPr>
        <p:spPr/>
        <p:txBody>
          <a:bodyPr/>
          <a:lstStyle/>
          <a:p>
            <a:fld id="{053C11E6-A549-4D8F-A367-00CF6459A2F2}" type="slidenum">
              <a:rPr lang="fi-FI" smtClean="0"/>
              <a:t>22</a:t>
            </a:fld>
            <a:endParaRPr lang="fi-FI"/>
          </a:p>
        </p:txBody>
      </p:sp>
    </p:spTree>
    <p:extLst>
      <p:ext uri="{BB962C8B-B14F-4D97-AF65-F5344CB8AC3E}">
        <p14:creationId xmlns:p14="http://schemas.microsoft.com/office/powerpoint/2010/main" val="35294978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Ruoan tuotannolla on myös sosiaalisia vaikutuksia. Kehittyvissä maissa on paljon ruoan tuotantoa ja siellä tuotetaan meille tärkeitä nautintoaineita, kuten kahvia ja teetä. Näistä tuotteista maksetaan yleensä suhteellisesti parempaa hintaa kuin varsinaisen ruoan tuottamisesta, joten ihmiset valitsevat niiden tuottamisen. Tällä voi olla positiivisia vaikutuksia eli esimerkiksi kyläkunnat ja perheet voivat saada elantonsa näitä niin sanottuja rahakasveja tuottamalla. Vientiä varten tehtävä tuotanto voi kuitenkin vaurioittaa niiden maiden omaa ruoantuotantoa eli kun rahakasvien kasvatus vie maatalousmaasta ison osan, voi oman maan asukkaiden hyvinvointi kärsiä.</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23</a:t>
            </a:fld>
            <a:endParaRPr lang="fi-FI"/>
          </a:p>
        </p:txBody>
      </p:sp>
    </p:spTree>
    <p:extLst>
      <p:ext uri="{BB962C8B-B14F-4D97-AF65-F5344CB8AC3E}">
        <p14:creationId xmlns:p14="http://schemas.microsoft.com/office/powerpoint/2010/main" val="12332234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Monet ihmiset maailmassa saavat elantonsa työskentelemällä ruoantuotannossa. Usein tuotantoyksiköt ovat suuria ja pyritään että kustannukset pysyisivät mahdollisimman pieninä. Tällöin ongelmaksi tulevat esimerkiksi matalapalkkaus ja sosiaaliturvan puuttuminen. Työsuhteet ovat usein lyhyitä ja päivät on pitkiä. Työ on usein raskasta ja sitä tehdään hankalissa asennoissa. Työnantaja ei aina tarjoa kunnollisia suojavälineitä, työkaluja  ja varusteita. Koska esimerkiksi hedelmien tuotannossa käytetään paljon lannoitteita ja kasvinsuojeluaineita tai muita vaarallisia aineita, suojavarusteiden ja asianmukaisen tiedon puuttuminen vaarantaa työntekijöiden turvallisuuden. Koska nämä ovat usein aika väliaikaisia työpaikkoja niin majoitusolot, esimerkiksi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sanitaatio</a:t>
            </a:r>
            <a:r>
              <a:rPr lang="fi-FI" sz="1800" dirty="0">
                <a:effectLst/>
                <a:latin typeface="Calibri" panose="020F0502020204030204" pitchFamily="34" charset="0"/>
                <a:ea typeface="Calibri" panose="020F0502020204030204" pitchFamily="34" charset="0"/>
                <a:cs typeface="Times New Roman" panose="02020603050405020304" pitchFamily="18" charset="0"/>
              </a:rPr>
              <a:t>, voivat olla hyvinkin heikkotasoisia</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24</a:t>
            </a:fld>
            <a:endParaRPr lang="fi-FI"/>
          </a:p>
        </p:txBody>
      </p:sp>
    </p:spTree>
    <p:extLst>
      <p:ext uri="{BB962C8B-B14F-4D97-AF65-F5344CB8AC3E}">
        <p14:creationId xmlns:p14="http://schemas.microsoft.com/office/powerpoint/2010/main" val="4217804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Hiilijalanjälki on mittari tai työkalu, joka auttaa hahmottamaan ja hallitsemaan jonkin toiminnallisen kokonaisuuden, kuten yrityksen toiminnan negatiivisia ilmastovaikutuksia. Hiilijalanjälki siis kertoo, paljonko kasvihuonekaasupäästöjä toiminta aiheuttaa, ja se sisältää kaikki kokonaisuuteen liittyvät, merkittävät päästöjen lähteet.</a:t>
            </a:r>
          </a:p>
        </p:txBody>
      </p:sp>
      <p:sp>
        <p:nvSpPr>
          <p:cNvPr id="4" name="Slide Number Placeholder 3"/>
          <p:cNvSpPr>
            <a:spLocks noGrp="1"/>
          </p:cNvSpPr>
          <p:nvPr>
            <p:ph type="sldNum" sz="quarter" idx="5"/>
          </p:nvPr>
        </p:nvSpPr>
        <p:spPr/>
        <p:txBody>
          <a:bodyPr/>
          <a:lstStyle/>
          <a:p>
            <a:fld id="{445F4080-272E-4873-B841-9BB0C46F8B55}" type="slidenum">
              <a:rPr lang="fi-FI" smtClean="0"/>
              <a:t>7</a:t>
            </a:fld>
            <a:endParaRPr lang="fi-FI"/>
          </a:p>
        </p:txBody>
      </p:sp>
    </p:spTree>
    <p:extLst>
      <p:ext uri="{BB962C8B-B14F-4D97-AF65-F5344CB8AC3E}">
        <p14:creationId xmlns:p14="http://schemas.microsoft.com/office/powerpoint/2010/main" val="40351744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Marttaliiton hyvän ravitsemuksen määritelmässä tavoitteena on, että syötäisiin enemmän kasviksia ja marjoja, täysjyväviljoja ja kalaa, ja vähemmän suolaa, sokeria, kovia rasvoja, punaista lihaa ja erilaisia lihavalmisteita. Tämä ei tietenkään ole hyvän ravitsemuksen koko kuva mutta periaatteessa se antaa aika hyvän pohjan sille.</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25</a:t>
            </a:fld>
            <a:endParaRPr lang="fi-FI"/>
          </a:p>
        </p:txBody>
      </p:sp>
    </p:spTree>
    <p:extLst>
      <p:ext uri="{BB962C8B-B14F-4D97-AF65-F5344CB8AC3E}">
        <p14:creationId xmlns:p14="http://schemas.microsoft.com/office/powerpoint/2010/main" val="28219066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a:effectLst/>
                <a:latin typeface="Calibri" panose="020F0502020204030204" pitchFamily="34" charset="0"/>
                <a:ea typeface="Calibri" panose="020F0502020204030204" pitchFamily="34" charset="0"/>
                <a:cs typeface="Times New Roman" panose="02020603050405020304" pitchFamily="18" charset="0"/>
              </a:rPr>
              <a:t>Suomessa voimassa olevat ravitsemussuositukset ovat vuodelta 2014. </a:t>
            </a:r>
            <a:r>
              <a:rPr lang="fi-FI" sz="1800" err="1">
                <a:effectLst/>
                <a:latin typeface="Calibri" panose="020F0502020204030204" pitchFamily="34" charset="0"/>
                <a:ea typeface="Calibri" panose="020F0502020204030204" pitchFamily="34" charset="0"/>
                <a:cs typeface="Times New Roman" panose="02020603050405020304" pitchFamily="18" charset="0"/>
              </a:rPr>
              <a:t>Näma</a:t>
            </a:r>
            <a:r>
              <a:rPr lang="fi-FI" sz="1800">
                <a:effectLst/>
                <a:latin typeface="Calibri" panose="020F0502020204030204" pitchFamily="34" charset="0"/>
                <a:ea typeface="Calibri" panose="020F0502020204030204" pitchFamily="34" charset="0"/>
                <a:cs typeface="Times New Roman" panose="02020603050405020304" pitchFamily="18" charset="0"/>
              </a:rPr>
              <a:t> ravitsemussuositukset perustuvat pohjoismaisiin ravitsemussuosituksiin, jotka uudistuvat kesäkuussa 2023. Ravitsemussuositukset perustuvat uusiin tutkimuksiin ja asiantuntijoiden näkemyksiin esimerkiksi ihmisille tärkeiden vitamiinien ja hivenaineiden suositelluista saantimääristä. Näiden lisäksi uusissa suosituksissa on suurempi painotus ekologisella kestävyydellä. Aikaisemmin lihatuotteiden suositeltu viikkomäärä on ollut puoli kiloa, mutta se tulee nyt pienenemään 350 grammaan, mikä tarkoittaa 50 grammaa lihaa päivässä. Uusissa suosituksissa on kuitenkin kiinnitetty huomiota myös kasvispainotteisen ja erityisesti vegaanisen ruokavalion haasteisiin. Pitkään on jo tiedossa, että vegaaneilla on vaarana B 12 vitamiinin puutos, mutta sitten uutena asiana on otettu esiin B4- vitamiinin eli </a:t>
            </a:r>
            <a:r>
              <a:rPr lang="fi-FI" sz="1800" err="1">
                <a:effectLst/>
                <a:latin typeface="Calibri" panose="020F0502020204030204" pitchFamily="34" charset="0"/>
                <a:ea typeface="Calibri" panose="020F0502020204030204" pitchFamily="34" charset="0"/>
                <a:cs typeface="Times New Roman" panose="02020603050405020304" pitchFamily="18" charset="0"/>
              </a:rPr>
              <a:t>koliinin</a:t>
            </a:r>
            <a:r>
              <a:rPr lang="fi-FI" sz="1800">
                <a:effectLst/>
                <a:latin typeface="Calibri" panose="020F0502020204030204" pitchFamily="34" charset="0"/>
                <a:ea typeface="Calibri" panose="020F0502020204030204" pitchFamily="34" charset="0"/>
                <a:cs typeface="Times New Roman" panose="02020603050405020304" pitchFamily="18" charset="0"/>
              </a:rPr>
              <a:t> saanti. </a:t>
            </a:r>
            <a:r>
              <a:rPr lang="fi-FI" sz="1800" err="1">
                <a:effectLst/>
                <a:latin typeface="Calibri" panose="020F0502020204030204" pitchFamily="34" charset="0"/>
                <a:ea typeface="Calibri" panose="020F0502020204030204" pitchFamily="34" charset="0"/>
                <a:cs typeface="Times New Roman" panose="02020603050405020304" pitchFamily="18" charset="0"/>
              </a:rPr>
              <a:t>Koliinin</a:t>
            </a:r>
            <a:r>
              <a:rPr lang="fi-FI" sz="1800">
                <a:effectLst/>
                <a:latin typeface="Calibri" panose="020F0502020204030204" pitchFamily="34" charset="0"/>
                <a:ea typeface="Calibri" panose="020F0502020204030204" pitchFamily="34" charset="0"/>
                <a:cs typeface="Times New Roman" panose="02020603050405020304" pitchFamily="18" charset="0"/>
              </a:rPr>
              <a:t> saantisuositusta ollaan nostamassa ja koska </a:t>
            </a:r>
            <a:r>
              <a:rPr lang="fi-FI" sz="1800" err="1">
                <a:effectLst/>
                <a:latin typeface="Calibri" panose="020F0502020204030204" pitchFamily="34" charset="0"/>
                <a:ea typeface="Calibri" panose="020F0502020204030204" pitchFamily="34" charset="0"/>
                <a:cs typeface="Times New Roman" panose="02020603050405020304" pitchFamily="18" charset="0"/>
              </a:rPr>
              <a:t>koliinista</a:t>
            </a:r>
            <a:r>
              <a:rPr lang="fi-FI" sz="1800">
                <a:effectLst/>
                <a:latin typeface="Calibri" panose="020F0502020204030204" pitchFamily="34" charset="0"/>
                <a:ea typeface="Calibri" panose="020F0502020204030204" pitchFamily="34" charset="0"/>
                <a:cs typeface="Times New Roman" panose="02020603050405020304" pitchFamily="18" charset="0"/>
              </a:rPr>
              <a:t> on nyt todella vähän tietoa saatavilla, tiedetään vain että sitä on runsaasti muun muassa maksassa kananmunissa ja kalassa. Tämä on tietenkin vähän ristiriidassa sen kanssa, että eläintuotteiden määrää ruokavaliossa pyritään huomattavasti vähentämään. Laitoin tuohon myös ruokakolmion vuodelta 2014 näkyviin sen takia, että se on nykypäivän näkökulmasta aika erikoinen proteiinien osalta. Eli kun katsotaan kolmion yläosaa eli punaisen lihan, kalan ja siipikarjan osalta, ne muodostavat aika suuren osan kolmiosta ja sieltä puuttuvat kokonaan kasviperäiset proteiinit, joiden käyttö on huomattavasti lisääntynyt. </a:t>
            </a:r>
          </a:p>
          <a:p>
            <a:endParaRPr lang="fi-FI"/>
          </a:p>
        </p:txBody>
      </p:sp>
      <p:sp>
        <p:nvSpPr>
          <p:cNvPr id="4" name="Slide Number Placeholder 3"/>
          <p:cNvSpPr>
            <a:spLocks noGrp="1"/>
          </p:cNvSpPr>
          <p:nvPr>
            <p:ph type="sldNum" sz="quarter" idx="5"/>
          </p:nvPr>
        </p:nvSpPr>
        <p:spPr/>
        <p:txBody>
          <a:bodyPr/>
          <a:lstStyle/>
          <a:p>
            <a:fld id="{445F4080-272E-4873-B841-9BB0C46F8B55}" type="slidenum">
              <a:rPr lang="fi-FI" smtClean="0"/>
              <a:t>26</a:t>
            </a:fld>
            <a:endParaRPr lang="fi-FI"/>
          </a:p>
        </p:txBody>
      </p:sp>
    </p:spTree>
    <p:extLst>
      <p:ext uri="{BB962C8B-B14F-4D97-AF65-F5344CB8AC3E}">
        <p14:creationId xmlns:p14="http://schemas.microsoft.com/office/powerpoint/2010/main" val="501639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Koska näkökulmia on niin monia, on ruoan kestävyys erittäin haastavaa määrittää ja jokaisen on tehtävä siinä omia valintoja. On mietittävä, mitä mittareita käytetään ja mikä on tärkeintä. Onko se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se</a:t>
            </a:r>
            <a:r>
              <a:rPr lang="fi-FI" sz="1800" dirty="0">
                <a:effectLst/>
                <a:latin typeface="Calibri" panose="020F0502020204030204" pitchFamily="34" charset="0"/>
                <a:ea typeface="Calibri" panose="020F0502020204030204" pitchFamily="34" charset="0"/>
                <a:cs typeface="Times New Roman" panose="02020603050405020304" pitchFamily="18" charset="0"/>
              </a:rPr>
              <a:t>, mitä tiedetään hiilijalanjäljestä tai vesialanjäljestä tai luontojalanjäljestä vai se, miten sosiaaliset kysymykset on esimerkiksi tuotannossa ratkaistu tai se mikä ruoan ravintosisältö on. Näiden mittarien  yleismaailmalliset arvot eivät suoraan kerro sitä, miten luvut eroavat esim. tuotanto- tai kuljetusmuodon mukaan. Tiedon tarve on siis suuri, mutta sen saatavuus ja luotettavuus voi olla edelleen heikkoa. Koska kuluttajien vaatimukset lisääntyvät koko ajan, pyritään tiedon yhdenmukaisuutta ja saatavuutta parantamaan. Esimerkiksi Food Data Finland pyrkii hankkeessaan tuottamaan ruoan vastuullisuuden tietomallia. </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27</a:t>
            </a:fld>
            <a:endParaRPr lang="fi-FI"/>
          </a:p>
        </p:txBody>
      </p:sp>
    </p:spTree>
    <p:extLst>
      <p:ext uri="{BB962C8B-B14F-4D97-AF65-F5344CB8AC3E}">
        <p14:creationId xmlns:p14="http://schemas.microsoft.com/office/powerpoint/2010/main" val="3057934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Hiilijalanjälkeen lasketaan kaikki merkittävät päästöt esimerkiksi jonkin tietyn tuotteen vaikkapa elintarvikkeen elinkaaren aikana. </a:t>
            </a:r>
            <a:r>
              <a:rPr lang="fi-FI" dirty="0"/>
              <a:t>Hiilijalanjälki siis kertoo, paljonko kasvihuonekaasupäästöjä toiminta aiheuttaa, ja se sisältää kaikki kokonaisuuteen liittyvät, merkittävät päästöjen lähteet.</a:t>
            </a:r>
          </a:p>
          <a:p>
            <a:r>
              <a:rPr lang="fi-FI" dirty="0"/>
              <a:t>Hiilijalanjäljen suuruus ilmaistaan massana, eli esimerkiksi kilogrammoina tai tonneina, ja yksikkönä toimii hiilidioksidiekvivalentti, joka </a:t>
            </a:r>
            <a:r>
              <a:rPr lang="fi-FI" dirty="0" err="1"/>
              <a:t>yhteismitallistaa</a:t>
            </a:r>
            <a:r>
              <a:rPr lang="fi-FI" dirty="0"/>
              <a:t> eri kasvihuonekaasujen erilaiset lämmitysvaikutukset yhdeksi luvuksi.</a:t>
            </a:r>
          </a:p>
        </p:txBody>
      </p:sp>
      <p:sp>
        <p:nvSpPr>
          <p:cNvPr id="4" name="Slide Number Placeholder 3"/>
          <p:cNvSpPr>
            <a:spLocks noGrp="1"/>
          </p:cNvSpPr>
          <p:nvPr>
            <p:ph type="sldNum" sz="quarter" idx="5"/>
          </p:nvPr>
        </p:nvSpPr>
        <p:spPr/>
        <p:txBody>
          <a:bodyPr/>
          <a:lstStyle/>
          <a:p>
            <a:fld id="{445F4080-272E-4873-B841-9BB0C46F8B55}" type="slidenum">
              <a:rPr lang="fi-FI" smtClean="0"/>
              <a:t>8</a:t>
            </a:fld>
            <a:endParaRPr lang="fi-FI"/>
          </a:p>
        </p:txBody>
      </p:sp>
    </p:spTree>
    <p:extLst>
      <p:ext uri="{BB962C8B-B14F-4D97-AF65-F5344CB8AC3E}">
        <p14:creationId xmlns:p14="http://schemas.microsoft.com/office/powerpoint/2010/main" val="4042840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Eri toimintojen ja materiaalien hiilijalanjälki on erilainen. Tässä käydään läpi, missä kohtaa ruokaketjua suurin osa kasvihuonekaasupäästöjä syntyy ja mitä toimintoja niihin liittyy. Suurin osa ruoan hiilijalanjäljestä tulee alkutuotannosta eli noin 60% ja se on aika monimutkainen asia. Alkutuotannon hiilijalanjälki koostuu hyvin monista eri asioista, joista yksi on alkuperäisen ympäristön raivaaminen ja muokkaaminen pelloiksi eli kun metsiä tai kosteikkoja raivataan pelloiksi, vaikuttaa se siihen, miten paljon alueilta vapautuu hiiltä ja miten paljon niihin jatkossa sitä sitoutuu. Lannoitteiden tuotannossa käytetään paljon energiaa, mikä vaikuttaa ilmaston lämpenemiseen samoin kuin ruoan tuotannossa tarvittavien koneiden käyttö. Lähtökohtaisesti eläintuotanto on kasvituotantoa suurempi kasvihuonekaasupäästöjen lähde, koska suuri määrä kasvimateriaalista menee eläinten rehuksi ja märehtijöiden tuottama metaani on vahva kasvihuonekaasu. Eläinlajien ja rotujen, samoin kuin kasvilajien ja lajikkeiden välillä on eroa siinä, millaiset niiden tuotannon ilmastovaikutukset ovat.</a:t>
            </a:r>
          </a:p>
        </p:txBody>
      </p:sp>
      <p:sp>
        <p:nvSpPr>
          <p:cNvPr id="4" name="Slide Number Placeholder 3"/>
          <p:cNvSpPr>
            <a:spLocks noGrp="1"/>
          </p:cNvSpPr>
          <p:nvPr>
            <p:ph type="sldNum" sz="quarter" idx="5"/>
          </p:nvPr>
        </p:nvSpPr>
        <p:spPr/>
        <p:txBody>
          <a:bodyPr/>
          <a:lstStyle/>
          <a:p>
            <a:fld id="{E6FC9255-1CAB-4AD8-9B21-F2939CDBAF43}" type="slidenum">
              <a:rPr lang="fi-FI" smtClean="0"/>
              <a:t>9</a:t>
            </a:fld>
            <a:endParaRPr lang="fi-FI"/>
          </a:p>
        </p:txBody>
      </p:sp>
    </p:spTree>
    <p:extLst>
      <p:ext uri="{BB962C8B-B14F-4D97-AF65-F5344CB8AC3E}">
        <p14:creationId xmlns:p14="http://schemas.microsoft.com/office/powerpoint/2010/main" val="2271937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Koska liikenne on huomattava kasvihuonekaasupäästöjen lähde, joten voidaan ajatella, että kuljetuksilla olisi suuri osuus elintarvikkeiden hiilijalanjäljessä. Näin ei kuitenkaan ole eli kuljetukset ja kaupan päästöt on vain noin 10% koko ruokaketjun kasvihuonekaasupäästöistä. Toki sellaisilla ruoka-aineilla, joita kuljetetaan lentorahtina, on kuljetuksen vaikutus suurempi. Elintarvikkeiden tuottaminen ja varastointi muodostavat toiseksi suuriman osuuden niiden hiilijalanjäljestä eli noin 30%. Tämä tarkoittaa, että pitkälle jalostetun elintarvikkeen hiilijalanjälki on ostovaiheessa suurempi kuin jalostamattoman ruokatarvikkeen. Koska me emme yleensä nauti ruoka-aineita jalostamattomina ja raakoina, on hiilijalanjäljessä huomioitava myös kotitalouksissa ruoan valmistukseen käytettävä energia. Ruoan valmistustapa vaikuttaa siihen, kuinka paljon aterian tekemiseen kuluun energiaa. Kaikissa näissä vaiheissa alkutuotannosta kotona tehtävään kypsennykseen hiilijalanjälkeen vaikuttaa se, millaisesta energiasta on kysymys eli esimerkiksi se,  onko sähkö tuotettu uusiutuvilla energiamuodoilla vai fossiilisilla polttoaineilla.</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10</a:t>
            </a:fld>
            <a:endParaRPr lang="fi-FI"/>
          </a:p>
        </p:txBody>
      </p:sp>
    </p:spTree>
    <p:extLst>
      <p:ext uri="{BB962C8B-B14F-4D97-AF65-F5344CB8AC3E}">
        <p14:creationId xmlns:p14="http://schemas.microsoft.com/office/powerpoint/2010/main" val="3591063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Maailmanlaajuisesti tarkasteltuna ruokahävikki aiheuttaa 6% kaikista kasvihuonekaasupäästöistä. Suurin osa hävikistä tapahtuu ennen elintarvikkeen ostoa, mutta myös kotitalouksissa tapahtuvan ruokahävikin osuus on noin kolmannes. EU jäsenvaltiot ovat sopineet tavoitteesta, jossa sitoudutaan puolittamaan kototalouksien ruokahävikki vuoteen 2030. Hävikin määrään voivat kaikki vaikuttaa eli  on tärkeätä, että ostetaan vain sitä mitä syödään ja syödään se mitä valmistetaan ruoaksi. Ja tietenkin se, että se ruoan valmistuksessa syntyvä jäte käsitellään asianmukaisesti eli laitetaan biojätteeseen tai kompostoidaan.</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11</a:t>
            </a:fld>
            <a:endParaRPr lang="fi-FI"/>
          </a:p>
        </p:txBody>
      </p:sp>
    </p:spTree>
    <p:extLst>
      <p:ext uri="{BB962C8B-B14F-4D97-AF65-F5344CB8AC3E}">
        <p14:creationId xmlns:p14="http://schemas.microsoft.com/office/powerpoint/2010/main" val="2628615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Vesijalanjälki kuvaa veden kokonaiskäyttöä. Näkyvä vesi tarkoittaa vettä, joka otetaan hanasta esimerkiksi ruoanlaittoon tai peseytymiseen. Piilovesi puolestaan sisältää kaiken veden, joka kuluu tuotteen koko elinkaaren aikana eli kun tuotetaan raaka-aineita, valmistetaan tuotteita ja käytetään niitä. Samoin kuin hiilijalanjälki, myös vesijalanjälki voidaan laskea erilaisille kohteille esimerkiksi yksityishenkilölle tai valtiolle, tuotteelle tai yritykselle.</a:t>
            </a:r>
          </a:p>
          <a:p>
            <a:endParaRPr lang="fi-FI" dirty="0"/>
          </a:p>
        </p:txBody>
      </p:sp>
      <p:sp>
        <p:nvSpPr>
          <p:cNvPr id="4" name="Slide Number Placeholder 3"/>
          <p:cNvSpPr>
            <a:spLocks noGrp="1"/>
          </p:cNvSpPr>
          <p:nvPr>
            <p:ph type="sldNum" sz="quarter" idx="5"/>
          </p:nvPr>
        </p:nvSpPr>
        <p:spPr/>
        <p:txBody>
          <a:bodyPr/>
          <a:lstStyle/>
          <a:p>
            <a:fld id="{445F4080-272E-4873-B841-9BB0C46F8B55}" type="slidenum">
              <a:rPr lang="fi-FI" smtClean="0"/>
              <a:t>12</a:t>
            </a:fld>
            <a:endParaRPr lang="fi-FI"/>
          </a:p>
        </p:txBody>
      </p:sp>
    </p:spTree>
    <p:extLst>
      <p:ext uri="{BB962C8B-B14F-4D97-AF65-F5344CB8AC3E}">
        <p14:creationId xmlns:p14="http://schemas.microsoft.com/office/powerpoint/2010/main" val="509998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Suomessa jokainen asukas kuluttaa keskimäärin noin 150 litraa näkyvää vettä vuorokaudessa. Tämä on kuitenkin vain pieni osa kokonaisvedenkulutuksesta, jossa on piilovettä jopa 25 kertaa enemmän. Tämä piilovesi tulee siis kaikesta kuluttamastamme, esimerkiksi vaatteista ja elintarvikkeista. Kartta kuvaa sitä, miten paljon eri valtiot tuovat vettä muista maista ja mistä Eurooppaan tuleva piilovesi on enimmäkseen peräisin. Koko Euroopan alue on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piiiloveden</a:t>
            </a:r>
            <a:r>
              <a:rPr lang="fi-FI" sz="1800" dirty="0">
                <a:effectLst/>
                <a:latin typeface="Calibri" panose="020F0502020204030204" pitchFamily="34" charset="0"/>
                <a:ea typeface="Calibri" panose="020F0502020204030204" pitchFamily="34" charset="0"/>
                <a:cs typeface="Times New Roman" panose="02020603050405020304" pitchFamily="18" charset="0"/>
              </a:rPr>
              <a:t> nettotuoja ja tämä vesi on usein peräisin Brasiliasta, Aasiasta tai Yhdysvalloista.</a:t>
            </a:r>
          </a:p>
          <a:p>
            <a:pPr marL="0" indent="0">
              <a:buFont typeface="Arial" panose="020B0604020202020204" pitchFamily="34" charset="0"/>
              <a:buNone/>
            </a:pPr>
            <a:endParaRPr lang="fi-FI" dirty="0"/>
          </a:p>
        </p:txBody>
      </p:sp>
      <p:sp>
        <p:nvSpPr>
          <p:cNvPr id="4" name="Slide Number Placeholder 3"/>
          <p:cNvSpPr>
            <a:spLocks noGrp="1"/>
          </p:cNvSpPr>
          <p:nvPr>
            <p:ph type="sldNum" sz="quarter" idx="5"/>
          </p:nvPr>
        </p:nvSpPr>
        <p:spPr/>
        <p:txBody>
          <a:bodyPr/>
          <a:lstStyle/>
          <a:p>
            <a:fld id="{D44CFDBE-A849-194D-A9F3-12B7C16340B4}" type="slidenum">
              <a:rPr lang="fi-FI" smtClean="0"/>
              <a:t>13</a:t>
            </a:fld>
            <a:endParaRPr lang="fi-FI"/>
          </a:p>
        </p:txBody>
      </p:sp>
    </p:spTree>
    <p:extLst>
      <p:ext uri="{BB962C8B-B14F-4D97-AF65-F5344CB8AC3E}">
        <p14:creationId xmlns:p14="http://schemas.microsoft.com/office/powerpoint/2010/main" val="3927121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a:effectLst/>
                <a:latin typeface="Calibri" panose="020F0502020204030204" pitchFamily="34" charset="0"/>
                <a:ea typeface="Calibri" panose="020F0502020204030204" pitchFamily="34" charset="0"/>
                <a:cs typeface="Times New Roman" panose="02020603050405020304" pitchFamily="18" charset="0"/>
              </a:rPr>
              <a:t>Tähän kuvaajaan on poimittu </a:t>
            </a:r>
            <a:r>
              <a:rPr lang="fi-FI" sz="1800" err="1">
                <a:effectLst/>
                <a:latin typeface="Calibri" panose="020F0502020204030204" pitchFamily="34" charset="0"/>
                <a:ea typeface="Calibri" panose="020F0502020204030204" pitchFamily="34" charset="0"/>
                <a:cs typeface="Times New Roman" panose="02020603050405020304" pitchFamily="18" charset="0"/>
              </a:rPr>
              <a:t>Our</a:t>
            </a:r>
            <a:r>
              <a:rPr lang="fi-FI" sz="1800">
                <a:effectLst/>
                <a:latin typeface="Calibri" panose="020F0502020204030204" pitchFamily="34" charset="0"/>
                <a:ea typeface="Calibri" panose="020F0502020204030204" pitchFamily="34" charset="0"/>
                <a:cs typeface="Times New Roman" panose="02020603050405020304" pitchFamily="18" charset="0"/>
              </a:rPr>
              <a:t> World in Data -sivustolta hyvin erilaisia vesijalanjälkiä. Suurin vesijalanjälki kiloa kohden on juustolla, toiseksi suuri viljellyillä katkaravuilla ja kolmanneksi suurin naudanlihalla. Kasvistuotteiden vesijalanjäljet ovat huomattavasti pienemmät, mutta eroja löytyy niistäkin. Hyvin pienellä vesimäärällä pystytään kasvattamaan juureksia, joilla on siis kaikkein pienin vesijalanjälki.</a:t>
            </a:r>
          </a:p>
          <a:p>
            <a:endParaRPr lang="fi-FI"/>
          </a:p>
        </p:txBody>
      </p:sp>
      <p:sp>
        <p:nvSpPr>
          <p:cNvPr id="4" name="Slide Number Placeholder 3"/>
          <p:cNvSpPr>
            <a:spLocks noGrp="1"/>
          </p:cNvSpPr>
          <p:nvPr>
            <p:ph type="sldNum" sz="quarter" idx="5"/>
          </p:nvPr>
        </p:nvSpPr>
        <p:spPr/>
        <p:txBody>
          <a:bodyPr/>
          <a:lstStyle/>
          <a:p>
            <a:fld id="{445F4080-272E-4873-B841-9BB0C46F8B55}" type="slidenum">
              <a:rPr lang="fi-FI" smtClean="0"/>
              <a:t>14</a:t>
            </a:fld>
            <a:endParaRPr lang="fi-FI"/>
          </a:p>
        </p:txBody>
      </p:sp>
    </p:spTree>
    <p:extLst>
      <p:ext uri="{BB962C8B-B14F-4D97-AF65-F5344CB8AC3E}">
        <p14:creationId xmlns:p14="http://schemas.microsoft.com/office/powerpoint/2010/main" val="31185177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4.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1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4.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4.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7.xml"/><Relationship Id="rId4" Type="http://schemas.openxmlformats.org/officeDocument/2006/relationships/image" Target="../media/image7.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8.xml"/><Relationship Id="rId4" Type="http://schemas.openxmlformats.org/officeDocument/2006/relationships/image" Target="../media/image7.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8.xml"/><Relationship Id="rId4" Type="http://schemas.openxmlformats.org/officeDocument/2006/relationships/image" Target="../media/image7.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9.xml"/><Relationship Id="rId4" Type="http://schemas.openxmlformats.org/officeDocument/2006/relationships/image" Target="../media/image7.png"/></Relationships>
</file>

<file path=ppt/slideLayouts/_rels/slideLayout5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0.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0.xml"/><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10.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0.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10.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10.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7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10.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en-US"/>
              <a:t>Click to edit Master title style</a:t>
            </a:r>
            <a:endParaRPr lang="fi-FI"/>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2882179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en-US"/>
              <a:t>Click to edit Master title style</a:t>
            </a:r>
            <a:endParaRPr lang="fi-FI"/>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425057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en-US"/>
              <a:t>Click to edit Master title style</a:t>
            </a:r>
            <a:endParaRPr lang="fi-FI"/>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pic>
        <p:nvPicPr>
          <p:cNvPr id="11" name="Kuva 8">
            <a:extLst>
              <a:ext uri="{FF2B5EF4-FFF2-40B4-BE49-F238E27FC236}">
                <a16:creationId xmlns:a16="http://schemas.microsoft.com/office/drawing/2014/main" id="{F5C9E637-0DB0-4F53-9ED5-8573770CEE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113106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4785503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343453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4861569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16064468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3261166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40056856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en-US"/>
              <a:t>Click to edit Master title style</a:t>
            </a:r>
            <a:endParaRPr lang="fi-FI"/>
          </a:p>
        </p:txBody>
      </p:sp>
    </p:spTree>
    <p:extLst>
      <p:ext uri="{BB962C8B-B14F-4D97-AF65-F5344CB8AC3E}">
        <p14:creationId xmlns:p14="http://schemas.microsoft.com/office/powerpoint/2010/main" val="7232430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6244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en-US"/>
              <a:t>Click to edit Master title style</a:t>
            </a:r>
            <a:endParaRPr lang="fi-FI"/>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98879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en-US"/>
              <a:t>Click to edit Master title style</a:t>
            </a:r>
            <a:endParaRPr lang="fi-FI"/>
          </a:p>
        </p:txBody>
      </p:sp>
      <p:sp>
        <p:nvSpPr>
          <p:cNvPr id="4" name="Tekstiruutu 3">
            <a:extLst>
              <a:ext uri="{FF2B5EF4-FFF2-40B4-BE49-F238E27FC236}">
                <a16:creationId xmlns:a16="http://schemas.microsoft.com/office/drawing/2014/main" id="{D77376A1-3C14-9C46-86E5-94B9153BEFFE}"/>
              </a:ext>
            </a:extLst>
          </p:cNvPr>
          <p:cNvSpPr txBox="1"/>
          <p:nvPr/>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13984314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jyu.fi/wisdom/</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4790734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7102287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9704522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74130-F0BE-E1D8-F803-BB5C6C74F9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i-FI"/>
          </a:p>
        </p:txBody>
      </p:sp>
      <p:sp>
        <p:nvSpPr>
          <p:cNvPr id="3" name="Subtitle 2">
            <a:extLst>
              <a:ext uri="{FF2B5EF4-FFF2-40B4-BE49-F238E27FC236}">
                <a16:creationId xmlns:a16="http://schemas.microsoft.com/office/drawing/2014/main" id="{888C23EF-5953-3917-C802-60496FBF0F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
        <p:nvSpPr>
          <p:cNvPr id="4" name="Date Placeholder 3">
            <a:extLst>
              <a:ext uri="{FF2B5EF4-FFF2-40B4-BE49-F238E27FC236}">
                <a16:creationId xmlns:a16="http://schemas.microsoft.com/office/drawing/2014/main" id="{7EAC68F9-3088-F8E6-BAC0-4737E33C9531}"/>
              </a:ext>
            </a:extLst>
          </p:cNvPr>
          <p:cNvSpPr>
            <a:spLocks noGrp="1"/>
          </p:cNvSpPr>
          <p:nvPr>
            <p:ph type="dt" sz="half" idx="10"/>
          </p:nvPr>
        </p:nvSpPr>
        <p:spPr/>
        <p:txBody>
          <a:bodyPr/>
          <a:lstStyle/>
          <a:p>
            <a:fld id="{42503117-CC61-4D94-9851-170DF455ED09}" type="datetimeFigureOut">
              <a:rPr lang="fi-FI" smtClean="0"/>
              <a:t>29.8.2023</a:t>
            </a:fld>
            <a:endParaRPr lang="fi-FI"/>
          </a:p>
        </p:txBody>
      </p:sp>
      <p:sp>
        <p:nvSpPr>
          <p:cNvPr id="5" name="Footer Placeholder 4">
            <a:extLst>
              <a:ext uri="{FF2B5EF4-FFF2-40B4-BE49-F238E27FC236}">
                <a16:creationId xmlns:a16="http://schemas.microsoft.com/office/drawing/2014/main" id="{D596ED07-0855-0986-B596-17827B0F2A41}"/>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81E1BBF6-5A4E-5EB8-85D2-96CF2DCB0030}"/>
              </a:ext>
            </a:extLst>
          </p:cNvPr>
          <p:cNvSpPr>
            <a:spLocks noGrp="1"/>
          </p:cNvSpPr>
          <p:nvPr>
            <p:ph type="sldNum" sz="quarter" idx="12"/>
          </p:nvPr>
        </p:nvSpPr>
        <p:spPr/>
        <p:txBody>
          <a:bodyPr/>
          <a:lstStyle/>
          <a:p>
            <a:fld id="{015F8782-AC0F-4020-B805-B297CA08E0E7}" type="slidenum">
              <a:rPr lang="fi-FI" smtClean="0"/>
              <a:t>‹#›</a:t>
            </a:fld>
            <a:endParaRPr lang="fi-FI"/>
          </a:p>
        </p:txBody>
      </p:sp>
    </p:spTree>
    <p:extLst>
      <p:ext uri="{BB962C8B-B14F-4D97-AF65-F5344CB8AC3E}">
        <p14:creationId xmlns:p14="http://schemas.microsoft.com/office/powerpoint/2010/main" val="41053041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522559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2810828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8035668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Otsikkodia VER3_videot">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accent5">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727686" y="4855021"/>
            <a:ext cx="796667" cy="825121"/>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420994" y="5014315"/>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415363" y="4834446"/>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9860745" y="4952682"/>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806892" y="4855021"/>
            <a:ext cx="779839" cy="551123"/>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4948477" y="4752827"/>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865135" y="4949768"/>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085342"/>
            <a:ext cx="7448550" cy="461665"/>
          </a:xfrm>
          <a:prstGeom prst="rect">
            <a:avLst/>
          </a:prstGeom>
          <a:noFill/>
        </p:spPr>
        <p:txBody>
          <a:bodyPr wrap="square" rtlCol="0">
            <a:spAutoFit/>
          </a:bodyPr>
          <a:lstStyle/>
          <a:p>
            <a:pPr algn="ctr"/>
            <a:r>
              <a:rPr lang="fi-FI" sz="12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12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12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17914220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720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en-US"/>
              <a:t>Click to edit Master title style</a:t>
            </a:r>
            <a:endParaRPr lang="fi-FI"/>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3710749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0445756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696999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9224126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67772608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jyu.fi/wisdom/</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en-US"/>
              <a:t>Click to edit Master title style</a:t>
            </a:r>
            <a:endParaRPr lang="fi-FI"/>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21179419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en-US"/>
              <a:t>Click to edit Master title style</a:t>
            </a:r>
            <a:endParaRPr lang="fi-FI"/>
          </a:p>
        </p:txBody>
      </p:sp>
    </p:spTree>
    <p:extLst>
      <p:ext uri="{BB962C8B-B14F-4D97-AF65-F5344CB8AC3E}">
        <p14:creationId xmlns:p14="http://schemas.microsoft.com/office/powerpoint/2010/main" val="32775826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83343584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p:nvCxnSpPr>
        <p:spPr>
          <a:xfrm>
            <a:off x="661642"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1"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3"/>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3" y="6302365"/>
            <a:ext cx="586638" cy="414586"/>
          </a:xfrm>
          <a:prstGeom prst="rect">
            <a:avLst/>
          </a:prstGeom>
        </p:spPr>
      </p:pic>
    </p:spTree>
    <p:extLst>
      <p:ext uri="{BB962C8B-B14F-4D97-AF65-F5344CB8AC3E}">
        <p14:creationId xmlns:p14="http://schemas.microsoft.com/office/powerpoint/2010/main" val="828653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1D1571A-74DD-43E5-8673-B0572F60AF5C}"/>
              </a:ext>
            </a:extLst>
          </p:cNvPr>
          <p:cNvSpPr txBox="1">
            <a:spLocks noGrp="1"/>
          </p:cNvSpPr>
          <p:nvPr>
            <p:ph type="title"/>
          </p:nvPr>
        </p:nvSpPr>
        <p:spPr/>
        <p:txBody>
          <a:bodyPr/>
          <a:lstStyle>
            <a:lvl1pPr>
              <a:defRPr/>
            </a:lvl1pPr>
          </a:lstStyle>
          <a:p>
            <a:pPr lvl="0"/>
            <a:r>
              <a:rPr lang="fi-FI"/>
              <a:t>Muokkaa ots. perustyyl. napsautt.</a:t>
            </a:r>
          </a:p>
        </p:txBody>
      </p:sp>
      <p:sp>
        <p:nvSpPr>
          <p:cNvPr id="3" name="Sisällön paikkamerkki 2">
            <a:extLst>
              <a:ext uri="{FF2B5EF4-FFF2-40B4-BE49-F238E27FC236}">
                <a16:creationId xmlns:a16="http://schemas.microsoft.com/office/drawing/2014/main" id="{0D9DCAFD-0F36-4879-BE70-7F990656817B}"/>
              </a:ext>
            </a:extLst>
          </p:cNvPr>
          <p:cNvSpPr txBox="1">
            <a:spLocks noGrp="1"/>
          </p:cNvSpPr>
          <p:nvPr>
            <p:ph idx="1"/>
          </p:nvPr>
        </p:nvSpPr>
        <p:spPr>
          <a:xfrm>
            <a:off x="838203"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FBE86F16-34F7-4DD3-981D-0A4781F6380C}"/>
              </a:ext>
            </a:extLst>
          </p:cNvPr>
          <p:cNvSpPr txBox="1">
            <a:spLocks noGrp="1"/>
          </p:cNvSpPr>
          <p:nvPr>
            <p:ph idx="2"/>
          </p:nvPr>
        </p:nvSpPr>
        <p:spPr>
          <a:xfrm>
            <a:off x="6172200"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5" name="Suora yhdysviiva 7">
            <a:extLst>
              <a:ext uri="{FF2B5EF4-FFF2-40B4-BE49-F238E27FC236}">
                <a16:creationId xmlns:a16="http://schemas.microsoft.com/office/drawing/2014/main" id="{FCE9A286-0F5A-411A-919F-F43C2FBFF09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A43670A2-7B0A-4757-9E76-7C6481A420A0}"/>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5D5BD84F-ACB0-4979-A1AB-B6015493603C}"/>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3FBD0F32-F37E-4C77-8061-9DD71DC819BF}"/>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068565020"/>
      </p:ext>
    </p:extLst>
  </p:cSld>
  <p:clrMapOvr>
    <a:masterClrMapping/>
  </p:clrMapOvr>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E39078F-E0A9-4065-B004-040A14078B51}"/>
              </a:ext>
            </a:extLst>
          </p:cNvPr>
          <p:cNvSpPr txBox="1">
            <a:spLocks noGrp="1"/>
          </p:cNvSpPr>
          <p:nvPr>
            <p:ph type="title"/>
          </p:nvPr>
        </p:nvSpPr>
        <p:spPr/>
        <p:txBody>
          <a:bodyPr/>
          <a:lstStyle>
            <a:lvl1pPr>
              <a:defRPr/>
            </a:lvl1pPr>
          </a:lstStyle>
          <a:p>
            <a:pPr lvl="0"/>
            <a:r>
              <a:rPr lang="fi-FI"/>
              <a:t>Muokkaa ots. perustyyl. napsautt.</a:t>
            </a:r>
          </a:p>
        </p:txBody>
      </p:sp>
      <p:cxnSp>
        <p:nvCxnSpPr>
          <p:cNvPr id="3" name="Suora yhdysviiva 5">
            <a:extLst>
              <a:ext uri="{FF2B5EF4-FFF2-40B4-BE49-F238E27FC236}">
                <a16:creationId xmlns:a16="http://schemas.microsoft.com/office/drawing/2014/main" id="{1A0DD72E-DEDC-40D7-8ECE-8D1CFD44C17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4" name="Kuva 7" descr="Kuva, joka sisältää kohteen teksti&#10;&#10;Kuvaus luotu automaattisesti">
            <a:extLst>
              <a:ext uri="{FF2B5EF4-FFF2-40B4-BE49-F238E27FC236}">
                <a16:creationId xmlns:a16="http://schemas.microsoft.com/office/drawing/2014/main" id="{E64E6B01-1BC3-4349-BCF6-165F1E9127A9}"/>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sp>
        <p:nvSpPr>
          <p:cNvPr id="5" name="Tekstin paikkamerkki 3">
            <a:extLst>
              <a:ext uri="{FF2B5EF4-FFF2-40B4-BE49-F238E27FC236}">
                <a16:creationId xmlns:a16="http://schemas.microsoft.com/office/drawing/2014/main" id="{DABEAFD6-9EFF-4CFF-B561-6A01D8923860}"/>
              </a:ext>
            </a:extLst>
          </p:cNvPr>
          <p:cNvSpPr txBox="1">
            <a:spLocks noGrp="1"/>
          </p:cNvSpPr>
          <p:nvPr>
            <p:ph type="body" idx="4294967295"/>
          </p:nvPr>
        </p:nvSpPr>
        <p:spPr>
          <a:xfrm>
            <a:off x="838203" y="1771649"/>
            <a:ext cx="10515600" cy="4376739"/>
          </a:xfrm>
        </p:spPr>
        <p:txBody>
          <a:bodyPr/>
          <a:lstStyle>
            <a:lvl1pPr marL="0" indent="0">
              <a:lnSpc>
                <a:spcPct val="100000"/>
              </a:lnSpc>
              <a:buNone/>
              <a:defRPr>
                <a:latin typeface="Calibri"/>
              </a:defRPr>
            </a:lvl1pPr>
            <a:lvl2pPr marL="457200" indent="0">
              <a:lnSpc>
                <a:spcPct val="100000"/>
              </a:lnSpc>
              <a:buNone/>
              <a:defRPr>
                <a:latin typeface="Calibri"/>
              </a:defRPr>
            </a:lvl2pPr>
            <a:lvl3pPr marL="914400" indent="0">
              <a:lnSpc>
                <a:spcPct val="100000"/>
              </a:lnSpc>
              <a:buNone/>
              <a:defRPr>
                <a:latin typeface="Calibri"/>
              </a:defRPr>
            </a:lvl3pPr>
            <a:lvl4pPr marL="1371600" indent="0">
              <a:lnSpc>
                <a:spcPct val="100000"/>
              </a:lnSpc>
              <a:buNone/>
              <a:defRPr>
                <a:latin typeface="Calibri"/>
              </a:defRPr>
            </a:lvl4pPr>
            <a:lvl5pPr marL="1828800" indent="0">
              <a:lnSpc>
                <a:spcPct val="100000"/>
              </a:lnSpc>
              <a:buNone/>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6" name="Kuva 8">
            <a:extLst>
              <a:ext uri="{FF2B5EF4-FFF2-40B4-BE49-F238E27FC236}">
                <a16:creationId xmlns:a16="http://schemas.microsoft.com/office/drawing/2014/main" id="{AB2E3EE0-D77C-45F5-8916-4904987F6A48}"/>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09AA0723-5B57-437B-8875-42C08DCF7919}"/>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696667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bg2">
                    <a:lumMod val="50000"/>
                  </a:schemeClr>
                </a:solidFill>
                <a:latin typeface="+mj-lt"/>
              </a:defRPr>
            </a:lvl1pPr>
            <a:lvl2pPr>
              <a:defRPr>
                <a:solidFill>
                  <a:schemeClr val="bg2">
                    <a:lumMod val="50000"/>
                  </a:schemeClr>
                </a:solidFill>
                <a:latin typeface="Calibri" panose="020F0502020204030204" pitchFamily="34" charset="0"/>
                <a:cs typeface="Calibri" panose="020F0502020204030204" pitchFamily="34" charset="0"/>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0" name="Kuva 9">
            <a:extLst>
              <a:ext uri="{FF2B5EF4-FFF2-40B4-BE49-F238E27FC236}">
                <a16:creationId xmlns:a16="http://schemas.microsoft.com/office/drawing/2014/main" id="{BD26FEAF-9EFB-0B4C-98C2-2BA8A7C8D91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70965"/>
            <a:ext cx="445739" cy="461659"/>
          </a:xfrm>
          <a:prstGeom prst="rect">
            <a:avLst/>
          </a:prstGeom>
        </p:spPr>
      </p:pic>
      <p:pic>
        <p:nvPicPr>
          <p:cNvPr id="12" name="Kuva 11">
            <a:extLst>
              <a:ext uri="{FF2B5EF4-FFF2-40B4-BE49-F238E27FC236}">
                <a16:creationId xmlns:a16="http://schemas.microsoft.com/office/drawing/2014/main" id="{6AE95B5C-0777-B74B-B4AC-DD047E0367F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8309"/>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8035668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72046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04457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en-US"/>
              <a:t>Click to edit Master title style</a:t>
            </a:r>
            <a:endParaRPr lang="fi-FI"/>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22417734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ots. perustyyl. napsautt.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ots. perustyyl. napsautt.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ots. perustyyl. napsautt.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ots. perustyyl. napsautt.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ots. perustyyl. napsautt.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6969992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7264104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i-FI"/>
              <a:t>Lisää kuva napsauttamalla kuvaketta</a:t>
            </a:r>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spTree>
    <p:extLst>
      <p:ext uri="{BB962C8B-B14F-4D97-AF65-F5344CB8AC3E}">
        <p14:creationId xmlns:p14="http://schemas.microsoft.com/office/powerpoint/2010/main" val="26777260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ots. perustyyl. napsautt.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22425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en-US"/>
              <a:t>Click to edit Master title style</a:t>
            </a:r>
            <a:endParaRPr lang="fi-FI"/>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99703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theme" Target="../theme/theme1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theme" Target="../theme/theme4.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1.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52.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53.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55.xml"/><Relationship Id="rId1" Type="http://schemas.openxmlformats.org/officeDocument/2006/relationships/slideLayout" Target="../slideLayouts/slideLayout54.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fld id="{42503117-CC61-4D94-9851-170DF455ED09}" type="datetimeFigureOut">
              <a:rPr lang="fi-FI" smtClean="0"/>
              <a:t>29.8.2023</a:t>
            </a:fld>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015F8782-AC0F-4020-B805-B297CA08E0E7}" type="slidenum">
              <a:rPr lang="fi-FI" smtClean="0"/>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4102645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725" r:id="rId13"/>
    <p:sldLayoutId id="2147484436" r:id="rId14"/>
    <p:sldLayoutId id="2147484424" r:id="rId15"/>
    <p:sldLayoutId id="2147484437" r:id="rId16"/>
    <p:sldLayoutId id="2147484423" r:id="rId17"/>
    <p:sldLayoutId id="2147483727" r:id="rId18"/>
    <p:sldLayoutId id="2147484439" r:id="rId19"/>
    <p:sldLayoutId id="2147484440" r:id="rId20"/>
    <p:sldLayoutId id="2147484441" r:id="rId21"/>
    <p:sldLayoutId id="2147484442" r:id="rId22"/>
    <p:sldLayoutId id="2147483683" r:id="rId23"/>
    <p:sldLayoutId id="2147483726" r:id="rId24"/>
  </p:sldLayoutIdLst>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4460" r:id="rId1"/>
    <p:sldLayoutId id="2147484461" r:id="rId2"/>
    <p:sldLayoutId id="2147484462" r:id="rId3"/>
    <p:sldLayoutId id="2147484463" r:id="rId4"/>
    <p:sldLayoutId id="2147484464" r:id="rId5"/>
    <p:sldLayoutId id="2147484465" r:id="rId6"/>
    <p:sldLayoutId id="2147484466" r:id="rId7"/>
    <p:sldLayoutId id="2147484467" r:id="rId8"/>
    <p:sldLayoutId id="2147484468" r:id="rId9"/>
    <p:sldLayoutId id="2147484469" r:id="rId10"/>
    <p:sldLayoutId id="2147484470" r:id="rId11"/>
    <p:sldLayoutId id="2147484471" r:id="rId12"/>
    <p:sldLayoutId id="2147484472" r:id="rId13"/>
    <p:sldLayoutId id="2147484473" r:id="rId14"/>
    <p:sldLayoutId id="2147484474" r:id="rId15"/>
    <p:sldLayoutId id="2147484475" r:id="rId16"/>
    <p:sldLayoutId id="2147484476" r:id="rId17"/>
    <p:sldLayoutId id="2147484477" r:id="rId18"/>
    <p:sldLayoutId id="2147484478" r:id="rId19"/>
    <p:sldLayoutId id="2147484479" r:id="rId20"/>
    <p:sldLayoutId id="2147484480" r:id="rId21"/>
    <p:sldLayoutId id="2147484481" r:id="rId22"/>
    <p:sldLayoutId id="2147484482" r:id="rId23"/>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fld id="{AE82C100-8ED1-480B-97CE-DE0E218417D3}" type="datetimeFigureOut">
              <a:rPr lang="fi-FI" smtClean="0"/>
              <a:t>29.8.2023</a:t>
            </a:fld>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3F1C4584-BE09-4042-8EFB-388650D14C86}" type="slidenum">
              <a:rPr lang="fi-FI" smtClean="0"/>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2713325827"/>
      </p:ext>
    </p:extLst>
  </p:cSld>
  <p:clrMap bg1="lt1" tx1="dk1" bg2="lt2" tx2="dk2" accent1="accent1" accent2="accent2" accent3="accent3" accent4="accent4" accent5="accent5" accent6="accent6" hlink="hlink" folHlink="folHlink"/>
  <p:sldLayoutIdLst>
    <p:sldLayoutId id="2147483713" r:id="rId1"/>
  </p:sldLayoutIdLst>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fld id="{F67DF25C-AB95-48F0-9C39-E42C13C0280D}" type="datetimeFigureOut">
              <a:rPr lang="fi-FI" smtClean="0"/>
              <a:t>29.8.2023</a:t>
            </a:fld>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656AEF5B-E4F4-4481-8BE3-2E6FE468486F}" type="slidenum">
              <a:rPr lang="fi-FI" smtClean="0"/>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2635859604"/>
      </p:ext>
    </p:extLst>
  </p:cSld>
  <p:clrMap bg1="lt1" tx1="dk1" bg2="lt2" tx2="dk2" accent1="accent1" accent2="accent2" accent3="accent3" accent4="accent4" accent5="accent5" accent6="accent6" hlink="hlink" folHlink="folHlink"/>
  <p:sldLayoutIdLst>
    <p:sldLayoutId id="2147483719" r:id="rId1"/>
  </p:sldLayoutIdLst>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3704" r:id="rId1"/>
    <p:sldLayoutId id="2147484435" r:id="rId2"/>
    <p:sldLayoutId id="2147483674" r:id="rId3"/>
    <p:sldLayoutId id="2147483703" r:id="rId4"/>
    <p:sldLayoutId id="2147483685" r:id="rId5"/>
    <p:sldLayoutId id="2147483676" r:id="rId6"/>
    <p:sldLayoutId id="2147483705" r:id="rId7"/>
    <p:sldLayoutId id="2147483675" r:id="rId8"/>
    <p:sldLayoutId id="2147483677" r:id="rId9"/>
    <p:sldLayoutId id="2147483678" r:id="rId10"/>
    <p:sldLayoutId id="2147483679" r:id="rId11"/>
    <p:sldLayoutId id="2147484410" r:id="rId12"/>
    <p:sldLayoutId id="2147483680" r:id="rId13"/>
    <p:sldLayoutId id="2147483681" r:id="rId14"/>
    <p:sldLayoutId id="2147483682" r:id="rId15"/>
    <p:sldLayoutId id="2147483690" r:id="rId16"/>
    <p:sldLayoutId id="2147484407" r:id="rId17"/>
    <p:sldLayoutId id="2147484408" r:id="rId18"/>
    <p:sldLayoutId id="2147483694" r:id="rId19"/>
    <p:sldLayoutId id="2147483688" r:id="rId20"/>
    <p:sldLayoutId id="2147483691" r:id="rId21"/>
    <p:sldLayoutId id="2147484409" r:id="rId22"/>
    <p:sldLayoutId id="2147483695" r:id="rId23"/>
    <p:sldLayoutId id="2147483706" r:id="rId24"/>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fld id="{796BBCC8-192A-4DE3-88AF-8EDFE9E1A318}" type="datetimeFigureOut">
              <a:rPr lang="fi-FI" smtClean="0"/>
              <a:t>29.8.2023</a:t>
            </a:fld>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2A0A5275-A1DF-4DB3-AA51-268A6E28208D}" type="slidenum">
              <a:rPr lang="fi-FI" smtClean="0"/>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2536495550"/>
      </p:ext>
    </p:extLst>
  </p:cSld>
  <p:clrMap bg1="lt1" tx1="dk1" bg2="lt2" tx2="dk2" accent1="accent1" accent2="accent2" accent3="accent3" accent4="accent4" accent5="accent5" accent6="accent6" hlink="hlink" folHlink="folHlink"/>
  <p:sldLayoutIdLst>
    <p:sldLayoutId id="2147484438" r:id="rId1"/>
  </p:sldLayoutIdLst>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fld id="{374209E7-480D-4B0D-ABFB-41054DC4D2E7}" type="datetimeFigureOut">
              <a:rPr lang="fi-FI" smtClean="0"/>
              <a:t>29.8.2023</a:t>
            </a:fld>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A4B963F7-912B-4AEE-B8BF-F227CC3EF28B}" type="slidenum">
              <a:rPr lang="fi-FI" smtClean="0"/>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1829103774"/>
      </p:ext>
    </p:extLst>
  </p:cSld>
  <p:clrMap bg1="lt1" tx1="dk1" bg2="lt2" tx2="dk2" accent1="accent1" accent2="accent2" accent3="accent3" accent4="accent4" accent5="accent5" accent6="accent6" hlink="hlink" folHlink="folHlink"/>
  <p:sldLayoutIdLst>
    <p:sldLayoutId id="2147484443" r:id="rId1"/>
  </p:sldLayoutIdLst>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4"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4"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1" y="6356352"/>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fld id="{A7C28E8E-5217-4E6B-AD6C-574A24894B33}" type="datetimeFigureOut">
              <a:rPr lang="fi-FI" smtClean="0"/>
              <a:t>29.8.2023</a:t>
            </a:fld>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6B0E582B-35C3-40DC-AC13-052687DA1B57}" type="slidenum">
              <a:rPr lang="fi-FI" smtClean="0"/>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4"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1334769522"/>
      </p:ext>
    </p:extLst>
  </p:cSld>
  <p:clrMap bg1="lt1" tx1="dk1" bg2="lt2" tx2="dk2" accent1="accent1" accent2="accent2" accent3="accent3" accent4="accent4" accent5="accent5" accent6="accent6" hlink="hlink" folHlink="folHlink"/>
  <p:sldLayoutIdLst>
    <p:sldLayoutId id="2147483710" r:id="rId1"/>
  </p:sldLayoutIdLst>
  <p:txStyles>
    <p:titleStyle>
      <a:lvl1pPr algn="l" defTabSz="914423"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6" indent="-228606" algn="l" defTabSz="914423"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16" indent="-228606" algn="l" defTabSz="914423"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28" indent="-228606" algn="l" defTabSz="914423"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40" indent="-228606" algn="l" defTabSz="914423"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52" indent="-228606" algn="l" defTabSz="914423"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64" indent="-228606"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4" indent="-228606"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6" indent="-228606"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7" indent="-228606"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9CB215C8-1E49-4AD0-87A1-F4BB089B2E20}"/>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fi-FI"/>
              <a:t>Muokkaa ots. perustyyl. napsautt.</a:t>
            </a:r>
          </a:p>
        </p:txBody>
      </p:sp>
      <p:sp>
        <p:nvSpPr>
          <p:cNvPr id="3" name="Tekstin paikkamerkki 2">
            <a:extLst>
              <a:ext uri="{FF2B5EF4-FFF2-40B4-BE49-F238E27FC236}">
                <a16:creationId xmlns:a16="http://schemas.microsoft.com/office/drawing/2014/main" id="{64B83CB3-1B84-48E9-A270-49EBF396ACAF}"/>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699ACDA1-594C-4D66-B810-0F0927C385C9}"/>
              </a:ext>
            </a:extLst>
          </p:cNvPr>
          <p:cNvSpPr txBox="1">
            <a:spLocks noGrp="1"/>
          </p:cNvSpPr>
          <p:nvPr>
            <p:ph type="dt" sz="half" idx="2"/>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fi-FI" sz="1000" b="0" i="0" u="none" strike="noStrike" kern="1200" cap="none" spc="0" baseline="0">
                <a:solidFill>
                  <a:srgbClr val="4D4E50"/>
                </a:solidFill>
                <a:uFillTx/>
                <a:latin typeface="Calibri"/>
              </a:defRPr>
            </a:lvl1pPr>
          </a:lstStyle>
          <a:p>
            <a:pPr lvl="0"/>
            <a:endParaRPr lang="fi-FI"/>
          </a:p>
        </p:txBody>
      </p:sp>
      <p:sp>
        <p:nvSpPr>
          <p:cNvPr id="5" name="Dian numeron paikkamerkki 5">
            <a:extLst>
              <a:ext uri="{FF2B5EF4-FFF2-40B4-BE49-F238E27FC236}">
                <a16:creationId xmlns:a16="http://schemas.microsoft.com/office/drawing/2014/main" id="{CBC394D1-7592-4D69-B66C-B075C582012F}"/>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fi-FI" sz="1200" b="0" i="0" u="none" strike="noStrike" kern="1200" cap="none" spc="0" baseline="0">
                <a:solidFill>
                  <a:srgbClr val="4D4E50"/>
                </a:solidFill>
                <a:uFillTx/>
                <a:latin typeface="Calibri"/>
              </a:defRPr>
            </a:lvl1pPr>
          </a:lstStyle>
          <a:p>
            <a:pPr lvl="0"/>
            <a:fld id="{DA9F1700-4C21-4A0A-8635-FFF883B6A50E}" type="slidenum">
              <a:t>‹#›</a:t>
            </a:fld>
            <a:endParaRPr lang="fi-FI"/>
          </a:p>
        </p:txBody>
      </p:sp>
      <p:sp>
        <p:nvSpPr>
          <p:cNvPr id="6" name="Alatunnisteen paikkamerkki 6">
            <a:extLst>
              <a:ext uri="{FF2B5EF4-FFF2-40B4-BE49-F238E27FC236}">
                <a16:creationId xmlns:a16="http://schemas.microsoft.com/office/drawing/2014/main" id="{85EAFDF2-ADDA-4129-97A3-202AF56F28D0}"/>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fi-FI" sz="1200" b="0" i="0" u="none" strike="noStrike" kern="1200" cap="none" spc="0" baseline="0">
                <a:solidFill>
                  <a:srgbClr val="909191"/>
                </a:solidFill>
                <a:uFillTx/>
                <a:latin typeface="Calibri"/>
              </a:defRPr>
            </a:lvl1pPr>
          </a:lstStyle>
          <a:p>
            <a:pPr lvl="0"/>
            <a:endParaRPr lang="fi-FI"/>
          </a:p>
        </p:txBody>
      </p:sp>
    </p:spTree>
    <p:extLst>
      <p:ext uri="{BB962C8B-B14F-4D97-AF65-F5344CB8AC3E}">
        <p14:creationId xmlns:p14="http://schemas.microsoft.com/office/powerpoint/2010/main" val="1896688731"/>
      </p:ext>
    </p:extLst>
  </p:cSld>
  <p:clrMap bg1="lt1" tx1="dk1" bg2="lt2" tx2="dk2" accent1="accent1" accent2="accent2" accent3="accent3" accent4="accent4" accent5="accent5" accent6="accent6" hlink="hlink" folHlink="folHlink"/>
  <p:sldLayoutIdLst>
    <p:sldLayoutId id="2147484419" r:id="rId1"/>
    <p:sldLayoutId id="2147484422" r:id="rId2"/>
  </p:sldLayoutIdLst>
  <p:txStyles>
    <p:titleStyle>
      <a:lvl1pPr marL="0" marR="0" lvl="0" indent="0" algn="l" defTabSz="914400" rtl="0" fontAlgn="auto" hangingPunct="1">
        <a:lnSpc>
          <a:spcPct val="90000"/>
        </a:lnSpc>
        <a:spcBef>
          <a:spcPts val="0"/>
        </a:spcBef>
        <a:spcAft>
          <a:spcPts val="0"/>
        </a:spcAft>
        <a:buNone/>
        <a:tabLst/>
        <a:defRPr lang="fi-FI" sz="4400" b="1" i="0" u="none" strike="noStrike" kern="1200" cap="none" spc="0" baseline="0">
          <a:solidFill>
            <a:srgbClr val="262728"/>
          </a:solidFill>
          <a:uFillTx/>
          <a:latin typeface="Calibri"/>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fi-FI" sz="3200" b="0" i="0" u="none" strike="noStrike" kern="1200" cap="none" spc="0" baseline="0">
          <a:solidFill>
            <a:srgbClr val="1D1D1E"/>
          </a:solidFill>
          <a:uFillTx/>
          <a:latin typeface="Open Sans Light" pitchFamily="34"/>
          <a:ea typeface="Open Sans Light" pitchFamily="34"/>
          <a:cs typeface="Open Sans Light"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i-FI" sz="2800" b="0" i="0" u="none" strike="noStrike" kern="1200" cap="none" spc="0" baseline="0">
          <a:solidFill>
            <a:srgbClr val="1D1D1E"/>
          </a:solidFill>
          <a:uFillTx/>
          <a:latin typeface="Open Sans Light" pitchFamily="34"/>
          <a:ea typeface="Open Sans Light" pitchFamily="34"/>
          <a:cs typeface="Open Sans Light"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i-FI" sz="2400" b="0" i="0" u="none" strike="noStrike" kern="1200" cap="none" spc="0" baseline="0">
          <a:solidFill>
            <a:srgbClr val="1D1D1E"/>
          </a:solidFill>
          <a:uFillTx/>
          <a:latin typeface="Open Sans Light" pitchFamily="34"/>
          <a:ea typeface="Open Sans Light" pitchFamily="34"/>
          <a:cs typeface="Open Sans Light"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i-FI" sz="2000" b="0" i="0" u="none" strike="noStrike" kern="1200" cap="none" spc="0" baseline="0">
          <a:solidFill>
            <a:srgbClr val="1D1D1E"/>
          </a:solidFill>
          <a:uFillTx/>
          <a:latin typeface="Open Sans Light" pitchFamily="34"/>
          <a:ea typeface="Open Sans Light" pitchFamily="34"/>
          <a:cs typeface="Open Sans Light"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i-FI" sz="1800" b="0" i="0" u="none" strike="noStrike" kern="1200" cap="none" spc="0" baseline="0">
          <a:solidFill>
            <a:srgbClr val="1D1D1E"/>
          </a:solidFill>
          <a:uFillTx/>
          <a:latin typeface="Open Sans Light" pitchFamily="34"/>
          <a:ea typeface="Open Sans Light" pitchFamily="34"/>
          <a:cs typeface="Open Sans Light"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4445" r:id="rId1"/>
  </p:sldLayoutIdLst>
  <p:hf hdr="0" ftr="0"/>
  <p:txStyles>
    <p:titleStyle>
      <a:lvl1pPr algn="l" defTabSz="914400" rtl="0" eaLnBrk="1" latinLnBrk="0" hangingPunct="1">
        <a:lnSpc>
          <a:spcPct val="90000"/>
        </a:lnSpc>
        <a:spcBef>
          <a:spcPct val="0"/>
        </a:spcBef>
        <a:buNone/>
        <a:defRPr sz="4400" b="1" kern="1200">
          <a:solidFill>
            <a:schemeClr val="bg2">
              <a:lumMod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5.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5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5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hyperlink" Target="https://blogs.helsinki.fi/ruoka-ja-kestavyys/2009/05/29/ruuan-vesijalanjalki/" TargetMode="External"/><Relationship Id="rId3" Type="http://schemas.openxmlformats.org/officeDocument/2006/relationships/hyperlink" Target="https://ilmastoruoka.fi/tietoa/ruoan-ilmastokestavyys/" TargetMode="External"/><Relationship Id="rId7" Type="http://schemas.openxmlformats.org/officeDocument/2006/relationships/hyperlink" Target="https://ourworldindata.org/food-waste-emissions" TargetMode="External"/><Relationship Id="rId2" Type="http://schemas.openxmlformats.org/officeDocument/2006/relationships/hyperlink" Target="https://yle.fi/a/3-10603217" TargetMode="External"/><Relationship Id="rId1" Type="http://schemas.openxmlformats.org/officeDocument/2006/relationships/slideLayout" Target="../slideLayouts/slideLayout26.xml"/><Relationship Id="rId6" Type="http://schemas.openxmlformats.org/officeDocument/2006/relationships/hyperlink" Target="https://www.luke.fi/fi/blogit/ruokahavikin-ilmastovaikutus-kotitalouksissa-haaskaamisen-lopettaminen-on-ilmastoteko-helpoimmasta-paasta" TargetMode="External"/><Relationship Id="rId5" Type="http://schemas.openxmlformats.org/officeDocument/2006/relationships/hyperlink" Target="https://kehittyvaelintarvike.fi/artikkelit/uutisia/pohjoismaiset-ravitsemussuositukset-julki-kesakuussa-2023/" TargetMode="External"/><Relationship Id="rId10" Type="http://schemas.openxmlformats.org/officeDocument/2006/relationships/hyperlink" Target="https://waterfootprint.org/resources/Mekonnen-Hoekstra-2011-WaterFootprintCrops.pdf" TargetMode="External"/><Relationship Id="rId4" Type="http://schemas.openxmlformats.org/officeDocument/2006/relationships/hyperlink" Target="https://www.ilmasto-opas.fi/artikkelit/ilmastonmuutosta-voi-hillita-ilmastoystavallisella-ruokavaliolla" TargetMode="External"/><Relationship Id="rId9" Type="http://schemas.openxmlformats.org/officeDocument/2006/relationships/hyperlink" Target="https://wwf.fi/app/uploads/z/i/y/t2zi2zza3jpxr44qvrk5e2d/vesijalanjaelkiraportti_final.pdf"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www.helsedirektoratet.no/horinger/nordic-nutrition-recommendations-2022-nnr2022" TargetMode="External"/><Relationship Id="rId3" Type="http://schemas.openxmlformats.org/officeDocument/2006/relationships/hyperlink" Target="https://fooddata.gs1.fi/fi/ruoan-vastuullisuuden-tietomalli" TargetMode="External"/><Relationship Id="rId7" Type="http://schemas.openxmlformats.org/officeDocument/2006/relationships/hyperlink" Target="https://www.martat.fi/marttakoulu/ravitsemus/" TargetMode="External"/><Relationship Id="rId2" Type="http://schemas.openxmlformats.org/officeDocument/2006/relationships/hyperlink" Target="https://ourworldindata.org/grapher/water-withdrawals-per-kg-poore" TargetMode="External"/><Relationship Id="rId1" Type="http://schemas.openxmlformats.org/officeDocument/2006/relationships/slideLayout" Target="../slideLayouts/slideLayout26.xml"/><Relationship Id="rId6" Type="http://schemas.openxmlformats.org/officeDocument/2006/relationships/hyperlink" Target="https://www.europarl.europa.eu/RegData/etudes/BRIE/2021/689347/EPRS_BRI(2021)689347_EN.pdf" TargetMode="External"/><Relationship Id="rId5" Type="http://schemas.openxmlformats.org/officeDocument/2006/relationships/hyperlink" Target="https://jyx.jyu.fi/bitstream/handle/123456789/86831/978-951-39-9524-9_JYU_Reports_20_jyx.pdf?sequence=2&amp;isAllowed=y" TargetMode="External"/><Relationship Id="rId4" Type="http://schemas.openxmlformats.org/officeDocument/2006/relationships/hyperlink" Target="https://www.nature.com/articles/466920e"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image" Target="../media/image33.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2" Type="http://schemas.openxmlformats.org/officeDocument/2006/relationships/hyperlink" Target="https://m3.jyu.fi/jyumv/ohjelmat/science/muut/polku-2.0/mita-huomenna-syotaisiin-verkkototeutuksen-tallenteet/recording-17-07-2023-12.07" TargetMode="External"/><Relationship Id="rId1" Type="http://schemas.openxmlformats.org/officeDocument/2006/relationships/slideLayout" Target="../slideLayouts/slideLayout6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68AB8-7684-6E3D-4795-6DD21F4DD327}"/>
              </a:ext>
            </a:extLst>
          </p:cNvPr>
          <p:cNvSpPr>
            <a:spLocks noGrp="1"/>
          </p:cNvSpPr>
          <p:nvPr>
            <p:ph type="title" idx="4294967295"/>
          </p:nvPr>
        </p:nvSpPr>
        <p:spPr>
          <a:xfrm>
            <a:off x="838200" y="-1517464"/>
            <a:ext cx="10515600" cy="1325563"/>
          </a:xfrm>
        </p:spPr>
        <p:txBody>
          <a:bodyPr/>
          <a:lstStyle/>
          <a:p>
            <a:r>
              <a:rPr lang="fi-FI" dirty="0"/>
              <a:t>Kestävä</a:t>
            </a:r>
            <a:r>
              <a:rPr lang="fi-FI" baseline="0" dirty="0"/>
              <a:t> ruoka</a:t>
            </a:r>
            <a:endParaRPr lang="fi-FI" dirty="0"/>
          </a:p>
        </p:txBody>
      </p:sp>
      <p:pic>
        <p:nvPicPr>
          <p:cNvPr id="5" name="Picture 4" descr="Diasarjan otsikkodia: Kestävä ruoka">
            <a:extLst>
              <a:ext uri="{FF2B5EF4-FFF2-40B4-BE49-F238E27FC236}">
                <a16:creationId xmlns:a16="http://schemas.microsoft.com/office/drawing/2014/main" id="{97DD93C4-C266-ADFD-100A-71F8E95A46BE}"/>
              </a:ext>
              <a:ext uri="{C183D7F6-B498-43B3-948B-1728B52AA6E4}">
                <adec:decorative xmlns:adec="http://schemas.microsoft.com/office/drawing/2017/decorative" val="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88622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4B89C9-886B-415B-1DEF-8D707B27B76C}"/>
              </a:ext>
            </a:extLst>
          </p:cNvPr>
          <p:cNvSpPr>
            <a:spLocks noGrp="1"/>
          </p:cNvSpPr>
          <p:nvPr>
            <p:ph type="title"/>
          </p:nvPr>
        </p:nvSpPr>
        <p:spPr/>
        <p:txBody>
          <a:bodyPr/>
          <a:lstStyle/>
          <a:p>
            <a:r>
              <a:rPr lang="fi-FI"/>
              <a:t>Ruoan hiilijalanjälki 2</a:t>
            </a:r>
          </a:p>
        </p:txBody>
      </p:sp>
      <p:sp>
        <p:nvSpPr>
          <p:cNvPr id="3" name="Content Placeholder 2">
            <a:extLst>
              <a:ext uri="{FF2B5EF4-FFF2-40B4-BE49-F238E27FC236}">
                <a16:creationId xmlns:a16="http://schemas.microsoft.com/office/drawing/2014/main" id="{2C10569E-1BCE-65E2-FC4D-546F16B0D697}"/>
              </a:ext>
            </a:extLst>
          </p:cNvPr>
          <p:cNvSpPr>
            <a:spLocks noGrp="1"/>
          </p:cNvSpPr>
          <p:nvPr>
            <p:ph idx="1"/>
          </p:nvPr>
        </p:nvSpPr>
        <p:spPr>
          <a:xfrm>
            <a:off x="838200" y="1825625"/>
            <a:ext cx="10894888" cy="4351338"/>
          </a:xfrm>
        </p:spPr>
        <p:txBody>
          <a:bodyPr/>
          <a:lstStyle/>
          <a:p>
            <a:r>
              <a:rPr lang="fi-FI" dirty="0"/>
              <a:t>Kuljetukset ja kauppa (~ 10%)</a:t>
            </a:r>
          </a:p>
          <a:p>
            <a:pPr lvl="1"/>
            <a:r>
              <a:rPr lang="fi-FI" dirty="0"/>
              <a:t>Kuljetusten vaikutus yleensä arvioitua pienempi</a:t>
            </a:r>
          </a:p>
          <a:p>
            <a:r>
              <a:rPr lang="fi-FI" dirty="0"/>
              <a:t>Elintarvikkeiden jalostus ja säilytys (~ 30%)</a:t>
            </a:r>
          </a:p>
          <a:p>
            <a:pPr lvl="1"/>
            <a:r>
              <a:rPr lang="fi-FI" dirty="0"/>
              <a:t>Prosessointi lisää päästöjä jalostuslaitoksissa ja kuljetuksissa</a:t>
            </a:r>
          </a:p>
          <a:p>
            <a:r>
              <a:rPr lang="fi-FI" dirty="0"/>
              <a:t>Ruoanvalmistus kotona</a:t>
            </a:r>
          </a:p>
          <a:p>
            <a:pPr lvl="1"/>
            <a:r>
              <a:rPr lang="fi-FI" dirty="0"/>
              <a:t>Kypsennys vaatii paljon energiaa → vaikutus voi olla suuri </a:t>
            </a:r>
          </a:p>
          <a:p>
            <a:r>
              <a:rPr lang="fi-FI" dirty="0"/>
              <a:t>Eri vaiheissa käytetyn energian tuotantotapa vaikuttaa hiilijalanjälkeen</a:t>
            </a:r>
          </a:p>
        </p:txBody>
      </p:sp>
    </p:spTree>
    <p:extLst>
      <p:ext uri="{BB962C8B-B14F-4D97-AF65-F5344CB8AC3E}">
        <p14:creationId xmlns:p14="http://schemas.microsoft.com/office/powerpoint/2010/main" val="1624038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E18B9B-5CF8-94AC-348D-00D122C0E615}"/>
              </a:ext>
            </a:extLst>
          </p:cNvPr>
          <p:cNvSpPr>
            <a:spLocks noGrp="1"/>
          </p:cNvSpPr>
          <p:nvPr>
            <p:ph type="title"/>
          </p:nvPr>
        </p:nvSpPr>
        <p:spPr/>
        <p:txBody>
          <a:bodyPr/>
          <a:lstStyle/>
          <a:p>
            <a:r>
              <a:rPr lang="fi-FI"/>
              <a:t>Ruoan hiilijalanjälki 3</a:t>
            </a:r>
          </a:p>
        </p:txBody>
      </p:sp>
      <p:sp>
        <p:nvSpPr>
          <p:cNvPr id="3" name="Content Placeholder 2">
            <a:extLst>
              <a:ext uri="{FF2B5EF4-FFF2-40B4-BE49-F238E27FC236}">
                <a16:creationId xmlns:a16="http://schemas.microsoft.com/office/drawing/2014/main" id="{07125403-2BBE-13DB-7B2A-72E15B80846D}"/>
              </a:ext>
            </a:extLst>
          </p:cNvPr>
          <p:cNvSpPr>
            <a:spLocks noGrp="1"/>
          </p:cNvSpPr>
          <p:nvPr>
            <p:ph idx="1"/>
          </p:nvPr>
        </p:nvSpPr>
        <p:spPr>
          <a:xfrm>
            <a:off x="838201" y="1825625"/>
            <a:ext cx="5408488" cy="4351338"/>
          </a:xfrm>
        </p:spPr>
        <p:txBody>
          <a:bodyPr/>
          <a:lstStyle/>
          <a:p>
            <a:r>
              <a:rPr lang="fi-FI" dirty="0"/>
              <a:t>Ruokahävikki</a:t>
            </a:r>
          </a:p>
          <a:p>
            <a:pPr lvl="1"/>
            <a:r>
              <a:rPr lang="fi-FI" dirty="0"/>
              <a:t>Kotitalouksien ruokahävikki muodostaa kolmanneksen koko ruokaketjun päästöistä</a:t>
            </a:r>
          </a:p>
          <a:p>
            <a:pPr lvl="1"/>
            <a:r>
              <a:rPr lang="fi-FI" dirty="0" err="1"/>
              <a:t>EUn</a:t>
            </a:r>
            <a:r>
              <a:rPr lang="fi-FI" dirty="0"/>
              <a:t> jäsenvaltiot ovat sitoutuneet puolittamaan kotitalouksien ruokahävikin vuoteen 2030 mennessä</a:t>
            </a:r>
          </a:p>
        </p:txBody>
      </p:sp>
      <p:pic>
        <p:nvPicPr>
          <p:cNvPr id="1026" name="Picture 2" descr="Kaaviosta käy ilmi ruokaketjun toimijoiden tuottaman hävikin määrä ja jakautuminen. Kokonaisuudessaan hävikkiä syntyy 350-400 miljoonaa kiloa. Kotitaloudet tuottavat siitä 33%, elintarviketeollisuus 23%, ateriapalvelut 17%, kauppa 16% ja alkutuotanto 11%.">
            <a:extLst>
              <a:ext uri="{FF2B5EF4-FFF2-40B4-BE49-F238E27FC236}">
                <a16:creationId xmlns:a16="http://schemas.microsoft.com/office/drawing/2014/main" id="{D2AA18EF-231A-E6FC-0B3C-8AA4119B6A9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531" t="10593" r="13225" b="17091"/>
          <a:stretch/>
        </p:blipFill>
        <p:spPr bwMode="auto">
          <a:xfrm>
            <a:off x="5879721" y="1690688"/>
            <a:ext cx="6011481" cy="3687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7003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8FB2B-09FA-1F7E-B007-3F3FDFDB162B}"/>
              </a:ext>
            </a:extLst>
          </p:cNvPr>
          <p:cNvSpPr>
            <a:spLocks noGrp="1"/>
          </p:cNvSpPr>
          <p:nvPr>
            <p:ph type="title"/>
          </p:nvPr>
        </p:nvSpPr>
        <p:spPr/>
        <p:txBody>
          <a:bodyPr/>
          <a:lstStyle/>
          <a:p>
            <a:r>
              <a:rPr lang="fi-FI"/>
              <a:t>Vesijalanjälki</a:t>
            </a:r>
          </a:p>
        </p:txBody>
      </p:sp>
      <p:sp>
        <p:nvSpPr>
          <p:cNvPr id="3" name="Content Placeholder 2">
            <a:extLst>
              <a:ext uri="{FF2B5EF4-FFF2-40B4-BE49-F238E27FC236}">
                <a16:creationId xmlns:a16="http://schemas.microsoft.com/office/drawing/2014/main" id="{A6F8F56E-AD93-08F7-88E4-2E4452F7D74D}"/>
              </a:ext>
            </a:extLst>
          </p:cNvPr>
          <p:cNvSpPr>
            <a:spLocks noGrp="1"/>
          </p:cNvSpPr>
          <p:nvPr>
            <p:ph idx="1"/>
          </p:nvPr>
        </p:nvSpPr>
        <p:spPr>
          <a:xfrm>
            <a:off x="838199" y="1825625"/>
            <a:ext cx="10298987" cy="4351338"/>
          </a:xfrm>
        </p:spPr>
        <p:txBody>
          <a:bodyPr/>
          <a:lstStyle/>
          <a:p>
            <a:r>
              <a:rPr lang="fi-FI" dirty="0"/>
              <a:t>Kuvaa veden kokonaiskäyttöä (</a:t>
            </a:r>
            <a:r>
              <a:rPr lang="fi-FI" dirty="0" err="1"/>
              <a:t>hanavesi+piilovesi</a:t>
            </a:r>
            <a:r>
              <a:rPr lang="fi-FI" dirty="0"/>
              <a:t>)</a:t>
            </a:r>
          </a:p>
          <a:p>
            <a:r>
              <a:rPr lang="fi-FI" dirty="0"/>
              <a:t>Piilovesi = virtuaalivesi</a:t>
            </a:r>
          </a:p>
          <a:p>
            <a:pPr lvl="1"/>
            <a:r>
              <a:rPr lang="fi-FI" dirty="0"/>
              <a:t>sisältää kaiken veden, joka kuluu tuotteen koko elinkaaren aikana (raaka-aineet, valmistus, kuljetukset ym.)</a:t>
            </a:r>
          </a:p>
          <a:p>
            <a:r>
              <a:rPr lang="fi-FI" dirty="0"/>
              <a:t>Voidaan laskea esim. yhdelle henkilölle, koko valtiolle, yksittäiselle tuotteelle tai yritykselle</a:t>
            </a:r>
          </a:p>
        </p:txBody>
      </p:sp>
    </p:spTree>
    <p:extLst>
      <p:ext uri="{BB962C8B-B14F-4D97-AF65-F5344CB8AC3E}">
        <p14:creationId xmlns:p14="http://schemas.microsoft.com/office/powerpoint/2010/main" val="2593839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8494E-CB73-4DA8-B6C2-842BF270714D}"/>
              </a:ext>
            </a:extLst>
          </p:cNvPr>
          <p:cNvSpPr>
            <a:spLocks noGrp="1"/>
          </p:cNvSpPr>
          <p:nvPr>
            <p:ph type="title"/>
          </p:nvPr>
        </p:nvSpPr>
        <p:spPr/>
        <p:txBody>
          <a:bodyPr/>
          <a:lstStyle/>
          <a:p>
            <a:r>
              <a:rPr lang="fi-FI"/>
              <a:t>Veden kulutus Suomessa</a:t>
            </a:r>
          </a:p>
        </p:txBody>
      </p:sp>
      <p:sp>
        <p:nvSpPr>
          <p:cNvPr id="3" name="Text Placeholder 2">
            <a:extLst>
              <a:ext uri="{FF2B5EF4-FFF2-40B4-BE49-F238E27FC236}">
                <a16:creationId xmlns:a16="http://schemas.microsoft.com/office/drawing/2014/main" id="{86741EEF-A61B-4833-8C4A-2080C4CA942E}"/>
              </a:ext>
            </a:extLst>
          </p:cNvPr>
          <p:cNvSpPr>
            <a:spLocks noGrp="1"/>
          </p:cNvSpPr>
          <p:nvPr>
            <p:ph type="body" sz="quarter" idx="10"/>
          </p:nvPr>
        </p:nvSpPr>
        <p:spPr>
          <a:xfrm>
            <a:off x="454742" y="1690688"/>
            <a:ext cx="4284406" cy="4376738"/>
          </a:xfrm>
        </p:spPr>
        <p:txBody>
          <a:bodyPr>
            <a:normAutofit/>
          </a:bodyPr>
          <a:lstStyle/>
          <a:p>
            <a:pPr marL="914400" lvl="1" indent="-457200">
              <a:buFont typeface="Arial" panose="020B0604020202020204" pitchFamily="34" charset="0"/>
              <a:buChar char="•"/>
            </a:pPr>
            <a:r>
              <a:rPr lang="fi-FI" sz="3200"/>
              <a:t>näkyvä vesi (hanavesi) keskimäärin 150 l/hlö/vrk</a:t>
            </a:r>
          </a:p>
          <a:p>
            <a:pPr marL="914400" lvl="1" indent="-457200">
              <a:buFont typeface="Arial" panose="020B0604020202020204" pitchFamily="34" charset="0"/>
              <a:buChar char="•"/>
            </a:pPr>
            <a:r>
              <a:rPr lang="fi-FI" sz="3200"/>
              <a:t>näkyvä vesi + piilovesi jopa 3874 l/hlö/vrk</a:t>
            </a:r>
          </a:p>
        </p:txBody>
      </p:sp>
      <p:pic>
        <p:nvPicPr>
          <p:cNvPr id="4" name="Kuva 1" descr="Piilovettä tuodaan paljon Eurooppaan, myös kuivilta alueilta, kuten esimerkiksi Intiasta ja Yhdysvalloista.">
            <a:extLst>
              <a:ext uri="{FF2B5EF4-FFF2-40B4-BE49-F238E27FC236}">
                <a16:creationId xmlns:a16="http://schemas.microsoft.com/office/drawing/2014/main" id="{377EE881-D89F-BD9E-72B5-0386D4F578D0}"/>
              </a:ext>
            </a:extLst>
          </p:cNvPr>
          <p:cNvPicPr>
            <a:picLocks noChangeAspect="1"/>
          </p:cNvPicPr>
          <p:nvPr/>
        </p:nvPicPr>
        <p:blipFill>
          <a:blip r:embed="rId3"/>
          <a:stretch>
            <a:fillRect/>
          </a:stretch>
        </p:blipFill>
        <p:spPr>
          <a:xfrm>
            <a:off x="5010057" y="2621614"/>
            <a:ext cx="6594774" cy="2514885"/>
          </a:xfrm>
          <a:prstGeom prst="rect">
            <a:avLst/>
          </a:prstGeom>
        </p:spPr>
      </p:pic>
      <p:sp>
        <p:nvSpPr>
          <p:cNvPr id="6" name="Tekstiruutu 5">
            <a:extLst>
              <a:ext uri="{FF2B5EF4-FFF2-40B4-BE49-F238E27FC236}">
                <a16:creationId xmlns:a16="http://schemas.microsoft.com/office/drawing/2014/main" id="{F30DB97A-BA60-F7D7-2E6A-C2B16CF7B934}"/>
              </a:ext>
            </a:extLst>
          </p:cNvPr>
          <p:cNvSpPr txBox="1"/>
          <p:nvPr/>
        </p:nvSpPr>
        <p:spPr>
          <a:xfrm>
            <a:off x="1858297" y="5615120"/>
            <a:ext cx="9606116" cy="646331"/>
          </a:xfrm>
          <a:prstGeom prst="rect">
            <a:avLst/>
          </a:prstGeom>
          <a:noFill/>
        </p:spPr>
        <p:txBody>
          <a:bodyPr wrap="square">
            <a:spAutoFit/>
          </a:bodyPr>
          <a:lstStyle/>
          <a:p>
            <a:r>
              <a:rPr lang="en-US">
                <a:solidFill>
                  <a:srgbClr val="301948"/>
                </a:solidFill>
                <a:latin typeface="Calibri" panose="020F0502020204030204" pitchFamily="34" charset="0"/>
                <a:cs typeface="Calibri" panose="020F0502020204030204" pitchFamily="34" charset="0"/>
              </a:rPr>
              <a:t>Lähde</a:t>
            </a:r>
            <a:r>
              <a:rPr lang="en-US" b="0" i="0">
                <a:solidFill>
                  <a:srgbClr val="301948"/>
                </a:solidFill>
                <a:effectLst/>
                <a:latin typeface="Calibri" panose="020F0502020204030204" pitchFamily="34" charset="0"/>
                <a:cs typeface="Calibri" panose="020F0502020204030204" pitchFamily="34" charset="0"/>
              </a:rPr>
              <a:t>: </a:t>
            </a:r>
            <a:r>
              <a:rPr lang="en-US" b="0" i="0" err="1">
                <a:solidFill>
                  <a:srgbClr val="301948"/>
                </a:solidFill>
                <a:effectLst/>
                <a:latin typeface="Calibri" panose="020F0502020204030204" pitchFamily="34" charset="0"/>
                <a:cs typeface="Calibri" panose="020F0502020204030204" pitchFamily="34" charset="0"/>
              </a:rPr>
              <a:t>Mekonnen</a:t>
            </a:r>
            <a:r>
              <a:rPr lang="en-US" b="0" i="0">
                <a:solidFill>
                  <a:srgbClr val="301948"/>
                </a:solidFill>
                <a:effectLst/>
                <a:latin typeface="Calibri" panose="020F0502020204030204" pitchFamily="34" charset="0"/>
                <a:cs typeface="Calibri" panose="020F0502020204030204" pitchFamily="34" charset="0"/>
              </a:rPr>
              <a:t>, M.M. and Hoekstra, A.Y. (2011) National water footprint accounts: the green, blue and grey water footprint of production and consumption.</a:t>
            </a:r>
            <a:endParaRPr lang="fi-FI">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26880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C93CF2-1370-6C1E-3F35-780D2299B42F}"/>
              </a:ext>
            </a:extLst>
          </p:cNvPr>
          <p:cNvSpPr>
            <a:spLocks noGrp="1"/>
          </p:cNvSpPr>
          <p:nvPr>
            <p:ph type="title"/>
          </p:nvPr>
        </p:nvSpPr>
        <p:spPr/>
        <p:txBody>
          <a:bodyPr/>
          <a:lstStyle/>
          <a:p>
            <a:r>
              <a:rPr lang="fi-FI" dirty="0"/>
              <a:t>Ruoan vesijalanjälki (esimerkkejä)</a:t>
            </a:r>
          </a:p>
        </p:txBody>
      </p:sp>
      <p:pic>
        <p:nvPicPr>
          <p:cNvPr id="5" name="Picture 4" descr="Kaavio kuvaa erilaisten ruokatuotteiden vesijalanjälkeä. Vertailussa suurin vesijalanjälki on juustolla, viljellyillä katkaravuilla ja naudanlihalla. Juuresten maissin ja herneiden vesijalanjälki on pieni.">
            <a:extLst>
              <a:ext uri="{FF2B5EF4-FFF2-40B4-BE49-F238E27FC236}">
                <a16:creationId xmlns:a16="http://schemas.microsoft.com/office/drawing/2014/main" id="{F630E79A-CF86-96D0-757A-1CF354A2EBFF}"/>
              </a:ext>
            </a:extLst>
          </p:cNvPr>
          <p:cNvPicPr>
            <a:picLocks noChangeAspect="1"/>
          </p:cNvPicPr>
          <p:nvPr/>
        </p:nvPicPr>
        <p:blipFill>
          <a:blip r:embed="rId3"/>
          <a:stretch>
            <a:fillRect/>
          </a:stretch>
        </p:blipFill>
        <p:spPr>
          <a:xfrm>
            <a:off x="838200" y="2159339"/>
            <a:ext cx="9738093" cy="3425384"/>
          </a:xfrm>
          <a:prstGeom prst="rect">
            <a:avLst/>
          </a:prstGeom>
        </p:spPr>
      </p:pic>
      <p:sp>
        <p:nvSpPr>
          <p:cNvPr id="8" name="TextBox 7">
            <a:extLst>
              <a:ext uri="{FF2B5EF4-FFF2-40B4-BE49-F238E27FC236}">
                <a16:creationId xmlns:a16="http://schemas.microsoft.com/office/drawing/2014/main" id="{4FE29510-3E00-463F-D613-47DF11685E1C}"/>
              </a:ext>
            </a:extLst>
          </p:cNvPr>
          <p:cNvSpPr txBox="1"/>
          <p:nvPr/>
        </p:nvSpPr>
        <p:spPr>
          <a:xfrm flipH="1">
            <a:off x="3860635" y="5771535"/>
            <a:ext cx="4772087" cy="369332"/>
          </a:xfrm>
          <a:prstGeom prst="rect">
            <a:avLst/>
          </a:prstGeom>
          <a:noFill/>
        </p:spPr>
        <p:txBody>
          <a:bodyPr wrap="square" rtlCol="0">
            <a:spAutoFit/>
          </a:bodyPr>
          <a:lstStyle/>
          <a:p>
            <a:r>
              <a:rPr lang="fi-FI"/>
              <a:t>Lukujen lähde: </a:t>
            </a:r>
            <a:r>
              <a:rPr lang="fi-FI" err="1"/>
              <a:t>Our</a:t>
            </a:r>
            <a:r>
              <a:rPr lang="fi-FI"/>
              <a:t> World in Data</a:t>
            </a:r>
          </a:p>
        </p:txBody>
      </p:sp>
    </p:spTree>
    <p:extLst>
      <p:ext uri="{BB962C8B-B14F-4D97-AF65-F5344CB8AC3E}">
        <p14:creationId xmlns:p14="http://schemas.microsoft.com/office/powerpoint/2010/main" val="3967192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59F1F-20AD-40FB-9F57-D93B91D70DAA}"/>
              </a:ext>
            </a:extLst>
          </p:cNvPr>
          <p:cNvSpPr>
            <a:spLocks noGrp="1"/>
          </p:cNvSpPr>
          <p:nvPr>
            <p:ph type="title"/>
          </p:nvPr>
        </p:nvSpPr>
        <p:spPr/>
        <p:txBody>
          <a:bodyPr/>
          <a:lstStyle/>
          <a:p>
            <a:r>
              <a:rPr lang="fi-FI"/>
              <a:t>Millaista vettä?</a:t>
            </a:r>
          </a:p>
        </p:txBody>
      </p:sp>
      <p:sp>
        <p:nvSpPr>
          <p:cNvPr id="3" name="Text Placeholder 2">
            <a:extLst>
              <a:ext uri="{FF2B5EF4-FFF2-40B4-BE49-F238E27FC236}">
                <a16:creationId xmlns:a16="http://schemas.microsoft.com/office/drawing/2014/main" id="{536130C4-2B58-4777-B0D9-5A074C983556}"/>
              </a:ext>
            </a:extLst>
          </p:cNvPr>
          <p:cNvSpPr>
            <a:spLocks noGrp="1"/>
          </p:cNvSpPr>
          <p:nvPr>
            <p:ph type="body" sz="quarter" idx="10"/>
          </p:nvPr>
        </p:nvSpPr>
        <p:spPr>
          <a:xfrm>
            <a:off x="838200" y="1575005"/>
            <a:ext cx="10515600" cy="4376738"/>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3200" b="0" i="0" u="none" strike="noStrike" kern="1200" cap="none" spc="0" normalizeH="0" baseline="0" noProof="0" dirty="0">
                <a:ln>
                  <a:noFill/>
                </a:ln>
                <a:solidFill>
                  <a:prstClr val="black"/>
                </a:solidFill>
                <a:effectLst/>
                <a:uLnTx/>
                <a:uFillTx/>
                <a:latin typeface="Calibri" panose="020F0502020204030204"/>
                <a:ea typeface="+mn-ea"/>
                <a:cs typeface="+mn-cs"/>
              </a:rPr>
              <a:t>Vesijalanjälki jaetaan kolmeen vedenkulutuksen komponenttiin:</a:t>
            </a:r>
          </a:p>
          <a:p>
            <a:pPr marR="0" lvl="0" algn="l" defTabSz="914400" rtl="0" eaLnBrk="1" fontAlgn="auto" latinLnBrk="0" hangingPunct="1">
              <a:lnSpc>
                <a:spcPct val="100000"/>
              </a:lnSpc>
              <a:spcBef>
                <a:spcPts val="600"/>
              </a:spcBef>
              <a:spcAft>
                <a:spcPts val="600"/>
              </a:spcAft>
              <a:buClrTx/>
              <a:buSzTx/>
              <a:tabLst/>
              <a:defRPr/>
            </a:pPr>
            <a:r>
              <a:rPr kumimoji="0" lang="fi-FI" sz="3200" b="0" i="0" u="none" strike="noStrike" kern="1200" cap="none" spc="0" normalizeH="0" baseline="0" noProof="0" dirty="0">
                <a:ln>
                  <a:noFill/>
                </a:ln>
                <a:solidFill>
                  <a:srgbClr val="5B9BD5"/>
                </a:solidFill>
                <a:effectLst/>
                <a:uLnTx/>
                <a:uFillTx/>
                <a:latin typeface="Calibri" panose="020F0502020204030204"/>
                <a:ea typeface="+mn-ea"/>
                <a:cs typeface="+mn-cs"/>
              </a:rPr>
              <a:t>siniseen</a:t>
            </a:r>
            <a:r>
              <a:rPr kumimoji="0" lang="fi-FI" sz="3200" b="0" i="0" u="none" strike="noStrike" kern="1200" cap="none" spc="0" normalizeH="0" baseline="0" noProof="0" dirty="0">
                <a:ln>
                  <a:noFill/>
                </a:ln>
                <a:solidFill>
                  <a:prstClr val="black"/>
                </a:solidFill>
                <a:effectLst/>
                <a:uLnTx/>
                <a:uFillTx/>
                <a:latin typeface="Calibri" panose="020F0502020204030204"/>
                <a:ea typeface="+mn-ea"/>
                <a:cs typeface="+mn-cs"/>
              </a:rPr>
              <a:t> eli luonnon vesivarastoista käyttöön otettuun veteen (pinta- tai pohjavesi) </a:t>
            </a:r>
          </a:p>
          <a:p>
            <a:pPr marR="0" lvl="0" algn="l" defTabSz="914400" rtl="0" eaLnBrk="1" fontAlgn="auto" latinLnBrk="0" hangingPunct="1">
              <a:lnSpc>
                <a:spcPct val="100000"/>
              </a:lnSpc>
              <a:spcBef>
                <a:spcPts val="600"/>
              </a:spcBef>
              <a:spcAft>
                <a:spcPts val="600"/>
              </a:spcAft>
              <a:buClrTx/>
              <a:buSzTx/>
              <a:tabLst/>
              <a:defRPr/>
            </a:pPr>
            <a:r>
              <a:rPr kumimoji="0" lang="fi-FI" sz="3200" b="0" i="0" u="none" strike="noStrike" kern="1200" cap="none" spc="0" normalizeH="0" baseline="0" noProof="0" dirty="0">
                <a:ln>
                  <a:noFill/>
                </a:ln>
                <a:solidFill>
                  <a:srgbClr val="70AD47"/>
                </a:solidFill>
                <a:effectLst/>
                <a:uLnTx/>
                <a:uFillTx/>
                <a:latin typeface="Calibri" panose="020F0502020204030204"/>
                <a:ea typeface="+mn-ea"/>
                <a:cs typeface="+mn-cs"/>
              </a:rPr>
              <a:t>vihreään</a:t>
            </a:r>
            <a:r>
              <a:rPr kumimoji="0" lang="fi-FI" sz="3200" b="0" i="0" u="none" strike="noStrike" kern="1200" cap="none" spc="0" normalizeH="0" baseline="0" noProof="0" dirty="0">
                <a:ln>
                  <a:noFill/>
                </a:ln>
                <a:solidFill>
                  <a:prstClr val="black"/>
                </a:solidFill>
                <a:effectLst/>
                <a:uLnTx/>
                <a:uFillTx/>
                <a:latin typeface="Calibri" panose="020F0502020204030204"/>
                <a:ea typeface="+mn-ea"/>
                <a:cs typeface="+mn-cs"/>
              </a:rPr>
              <a:t> eli sadeveteen, </a:t>
            </a:r>
            <a:r>
              <a:rPr kumimoji="0" lang="fi-FI" sz="3200" b="0" i="0" u="none" strike="noStrike" kern="1200" cap="none" spc="0" normalizeH="0" baseline="0" noProof="0" dirty="0" err="1">
                <a:ln>
                  <a:noFill/>
                </a:ln>
                <a:solidFill>
                  <a:prstClr val="black"/>
                </a:solidFill>
                <a:effectLst/>
                <a:uLnTx/>
                <a:uFillTx/>
                <a:latin typeface="Calibri" panose="020F0502020204030204"/>
                <a:ea typeface="+mn-ea"/>
                <a:cs typeface="+mn-cs"/>
              </a:rPr>
              <a:t>jok</a:t>
            </a:r>
            <a:r>
              <a:rPr lang="fi-FI" dirty="0">
                <a:solidFill>
                  <a:prstClr val="black"/>
                </a:solidFill>
                <a:latin typeface="Calibri" panose="020F0502020204030204"/>
                <a:ea typeface="+mn-ea"/>
                <a:cs typeface="+mn-cs"/>
              </a:rPr>
              <a:t>a hoitaa kastelun suoraan tai jota voidaan kerätä erilaiseen käyttöön, </a:t>
            </a:r>
            <a:r>
              <a:rPr kumimoji="0" lang="fi-FI" sz="3200" b="0" i="0" u="none" strike="noStrike" kern="1200" cap="none" spc="0" normalizeH="0" baseline="0" noProof="0" dirty="0">
                <a:ln>
                  <a:noFill/>
                </a:ln>
                <a:solidFill>
                  <a:prstClr val="black"/>
                </a:solidFill>
                <a:effectLst/>
                <a:uLnTx/>
                <a:uFillTx/>
                <a:latin typeface="Calibri" panose="020F0502020204030204"/>
                <a:ea typeface="+mn-ea"/>
                <a:cs typeface="+mn-cs"/>
              </a:rPr>
              <a:t>ja </a:t>
            </a:r>
          </a:p>
          <a:p>
            <a:pPr marR="0" lvl="0" algn="l" defTabSz="914400" rtl="0" eaLnBrk="1" fontAlgn="auto" latinLnBrk="0" hangingPunct="1">
              <a:lnSpc>
                <a:spcPct val="100000"/>
              </a:lnSpc>
              <a:spcBef>
                <a:spcPts val="600"/>
              </a:spcBef>
              <a:spcAft>
                <a:spcPts val="600"/>
              </a:spcAft>
              <a:buClrTx/>
              <a:buSzTx/>
              <a:tabLst/>
              <a:defRPr/>
            </a:pPr>
            <a:r>
              <a:rPr kumimoji="0" lang="fi-FI" sz="3200" b="0" i="0" u="none" strike="noStrike" kern="1200" cap="none" spc="0" normalizeH="0" baseline="0" noProof="0" dirty="0">
                <a:ln>
                  <a:noFill/>
                </a:ln>
                <a:solidFill>
                  <a:srgbClr val="A5A5A5"/>
                </a:solidFill>
                <a:effectLst/>
                <a:uLnTx/>
                <a:uFillTx/>
                <a:latin typeface="Calibri" panose="020F0502020204030204"/>
                <a:ea typeface="+mn-ea"/>
                <a:cs typeface="+mn-cs"/>
              </a:rPr>
              <a:t>harmaaseen</a:t>
            </a:r>
            <a:r>
              <a:rPr kumimoji="0" lang="fi-FI" sz="3200" b="0" i="0" u="none" strike="noStrike" kern="1200" cap="none" spc="0" normalizeH="0" baseline="0" noProof="0" dirty="0">
                <a:ln>
                  <a:noFill/>
                </a:ln>
                <a:solidFill>
                  <a:prstClr val="black"/>
                </a:solidFill>
                <a:effectLst/>
                <a:uLnTx/>
                <a:uFillTx/>
                <a:latin typeface="Calibri" panose="020F0502020204030204"/>
                <a:ea typeface="+mn-ea"/>
                <a:cs typeface="+mn-cs"/>
              </a:rPr>
              <a:t> eli </a:t>
            </a:r>
            <a:r>
              <a:rPr lang="fi-FI" dirty="0"/>
              <a:t>jätevesien vaikutukseen vesistössä</a:t>
            </a:r>
            <a:endParaRPr kumimoji="0" lang="fi-FI"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615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0CC14-522E-2E93-C55A-DA9FEB67CDDC}"/>
              </a:ext>
            </a:extLst>
          </p:cNvPr>
          <p:cNvSpPr>
            <a:spLocks noGrp="1"/>
          </p:cNvSpPr>
          <p:nvPr>
            <p:ph type="title"/>
          </p:nvPr>
        </p:nvSpPr>
        <p:spPr>
          <a:xfrm>
            <a:off x="838200" y="365125"/>
            <a:ext cx="3559139" cy="1325563"/>
          </a:xfrm>
        </p:spPr>
        <p:txBody>
          <a:bodyPr/>
          <a:lstStyle/>
          <a:p>
            <a:r>
              <a:rPr lang="fi-FI"/>
              <a:t>Vesijalanjäljen vertailua</a:t>
            </a:r>
          </a:p>
        </p:txBody>
      </p:sp>
      <p:pic>
        <p:nvPicPr>
          <p:cNvPr id="5" name="Picture 4" descr="Kuvassa on kurkun vesijalanjälki, 353l/kg, josta 58% on niin sanottua vihreää vettä, mutta myös harmaan veden osuus on suuri (30%)">
            <a:extLst>
              <a:ext uri="{FF2B5EF4-FFF2-40B4-BE49-F238E27FC236}">
                <a16:creationId xmlns:a16="http://schemas.microsoft.com/office/drawing/2014/main" id="{6732DF41-B71C-EB44-CFC1-67511CF1013B}"/>
              </a:ext>
            </a:extLst>
          </p:cNvPr>
          <p:cNvPicPr>
            <a:picLocks noChangeAspect="1"/>
          </p:cNvPicPr>
          <p:nvPr/>
        </p:nvPicPr>
        <p:blipFill rotWithShape="1">
          <a:blip r:embed="rId3">
            <a:extLst>
              <a:ext uri="{28A0092B-C50C-407E-A947-70E740481C1C}">
                <a14:useLocalDpi xmlns:a14="http://schemas.microsoft.com/office/drawing/2010/main" val="0"/>
              </a:ext>
            </a:extLst>
          </a:blip>
          <a:srcRect b="6163"/>
          <a:stretch/>
        </p:blipFill>
        <p:spPr>
          <a:xfrm>
            <a:off x="917621" y="2247151"/>
            <a:ext cx="3559138" cy="4032058"/>
          </a:xfrm>
          <a:prstGeom prst="rect">
            <a:avLst/>
          </a:prstGeom>
        </p:spPr>
      </p:pic>
      <p:pic>
        <p:nvPicPr>
          <p:cNvPr id="14" name="Picture 13" descr="Kuvassa on suklaan vesijalanjälki 17196 l/kg, josta 98% on vihreää vettä ">
            <a:extLst>
              <a:ext uri="{FF2B5EF4-FFF2-40B4-BE49-F238E27FC236}">
                <a16:creationId xmlns:a16="http://schemas.microsoft.com/office/drawing/2014/main" id="{5B005CE9-621F-CCC2-9BEA-767C2EDA10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8990" y="2334769"/>
            <a:ext cx="3693132" cy="1704523"/>
          </a:xfrm>
          <a:prstGeom prst="rect">
            <a:avLst/>
          </a:prstGeom>
        </p:spPr>
      </p:pic>
      <p:sp>
        <p:nvSpPr>
          <p:cNvPr id="3" name="Tekstiruutu 2">
            <a:extLst>
              <a:ext uri="{FF2B5EF4-FFF2-40B4-BE49-F238E27FC236}">
                <a16:creationId xmlns:a16="http://schemas.microsoft.com/office/drawing/2014/main" id="{F728E610-6F13-DA4B-1C20-D49E2AD918FC}"/>
              </a:ext>
            </a:extLst>
          </p:cNvPr>
          <p:cNvSpPr txBox="1"/>
          <p:nvPr/>
        </p:nvSpPr>
        <p:spPr>
          <a:xfrm>
            <a:off x="6863873" y="5929755"/>
            <a:ext cx="4894118" cy="369332"/>
          </a:xfrm>
          <a:prstGeom prst="rect">
            <a:avLst/>
          </a:prstGeom>
          <a:noFill/>
        </p:spPr>
        <p:txBody>
          <a:bodyPr wrap="square">
            <a:spAutoFit/>
          </a:bodyPr>
          <a:lstStyle/>
          <a:p>
            <a:r>
              <a:rPr lang="fi-FI"/>
              <a:t>Lähde: </a:t>
            </a:r>
            <a:r>
              <a:rPr lang="fi-FI" err="1"/>
              <a:t>Water</a:t>
            </a:r>
            <a:r>
              <a:rPr lang="fi-FI"/>
              <a:t> </a:t>
            </a:r>
            <a:r>
              <a:rPr lang="fi-FI" err="1"/>
              <a:t>footprint</a:t>
            </a:r>
            <a:r>
              <a:rPr lang="fi-FI"/>
              <a:t> </a:t>
            </a:r>
            <a:r>
              <a:rPr lang="fi-FI" err="1"/>
              <a:t>network</a:t>
            </a:r>
            <a:r>
              <a:rPr lang="fi-FI"/>
              <a:t> (Product </a:t>
            </a:r>
            <a:r>
              <a:rPr lang="fi-FI" err="1"/>
              <a:t>gallery</a:t>
            </a:r>
            <a:r>
              <a:rPr lang="fi-FI"/>
              <a:t>)</a:t>
            </a:r>
          </a:p>
        </p:txBody>
      </p:sp>
      <p:pic>
        <p:nvPicPr>
          <p:cNvPr id="9" name="Picture 8">
            <a:extLst>
              <a:ext uri="{FF2B5EF4-FFF2-40B4-BE49-F238E27FC236}">
                <a16:creationId xmlns:a16="http://schemas.microsoft.com/office/drawing/2014/main" id="{9CBC8F8F-3E9E-C569-B01E-9C42E4F88F48}"/>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25009" y="65174"/>
            <a:ext cx="1694973" cy="6792826"/>
          </a:xfrm>
          <a:prstGeom prst="rect">
            <a:avLst/>
          </a:prstGeom>
        </p:spPr>
      </p:pic>
      <p:pic>
        <p:nvPicPr>
          <p:cNvPr id="12" name="Picture 11">
            <a:extLst>
              <a:ext uri="{FF2B5EF4-FFF2-40B4-BE49-F238E27FC236}">
                <a16:creationId xmlns:a16="http://schemas.microsoft.com/office/drawing/2014/main" id="{2C8B76D5-3E4C-01B2-9256-DA1675396ED0}"/>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96657" y="4039292"/>
            <a:ext cx="1917799" cy="1295467"/>
          </a:xfrm>
          <a:prstGeom prst="rect">
            <a:avLst/>
          </a:prstGeom>
        </p:spPr>
      </p:pic>
    </p:spTree>
    <p:extLst>
      <p:ext uri="{BB962C8B-B14F-4D97-AF65-F5344CB8AC3E}">
        <p14:creationId xmlns:p14="http://schemas.microsoft.com/office/powerpoint/2010/main" val="3977719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235D2-02D3-2A97-9891-0239BB1407DD}"/>
              </a:ext>
            </a:extLst>
          </p:cNvPr>
          <p:cNvSpPr>
            <a:spLocks noGrp="1"/>
          </p:cNvSpPr>
          <p:nvPr>
            <p:ph type="title"/>
          </p:nvPr>
        </p:nvSpPr>
        <p:spPr/>
        <p:txBody>
          <a:bodyPr/>
          <a:lstStyle/>
          <a:p>
            <a:r>
              <a:rPr lang="fi-FI" dirty="0"/>
              <a:t>Luontokato</a:t>
            </a:r>
          </a:p>
        </p:txBody>
      </p:sp>
      <p:sp>
        <p:nvSpPr>
          <p:cNvPr id="3" name="Text Placeholder 2">
            <a:extLst>
              <a:ext uri="{FF2B5EF4-FFF2-40B4-BE49-F238E27FC236}">
                <a16:creationId xmlns:a16="http://schemas.microsoft.com/office/drawing/2014/main" id="{F1200FF8-EDC2-ACA4-D2DE-B2E39C5E443B}"/>
              </a:ext>
            </a:extLst>
          </p:cNvPr>
          <p:cNvSpPr>
            <a:spLocks noGrp="1"/>
          </p:cNvSpPr>
          <p:nvPr>
            <p:ph type="body" idx="4294967295"/>
          </p:nvPr>
        </p:nvSpPr>
        <p:spPr>
          <a:xfrm>
            <a:off x="838203" y="1771649"/>
            <a:ext cx="10515600" cy="4376739"/>
          </a:xfrm>
        </p:spPr>
        <p:txBody>
          <a:bodyPr>
            <a:normAutofit/>
          </a:bodyPr>
          <a:lstStyle/>
          <a:p>
            <a:pPr marL="457200" indent="-457200">
              <a:buFont typeface="Arial" panose="020B0604020202020204" pitchFamily="34" charset="0"/>
              <a:buChar char="•"/>
            </a:pPr>
            <a:r>
              <a:rPr lang="fi-FI" dirty="0">
                <a:latin typeface="Calibri" panose="020F0502020204030204" pitchFamily="34" charset="0"/>
                <a:cs typeface="Calibri" panose="020F0502020204030204" pitchFamily="34" charset="0"/>
              </a:rPr>
              <a:t>Ekosysteemien köyhtyminen ja heikkeneminen, josta seuraa esimerkiksi:</a:t>
            </a:r>
          </a:p>
          <a:p>
            <a:pPr marL="914400" lvl="1" indent="-457200">
              <a:buFont typeface="Arial" panose="020B0604020202020204" pitchFamily="34" charset="0"/>
              <a:buChar char="•"/>
            </a:pPr>
            <a:r>
              <a:rPr lang="fi-FI" dirty="0">
                <a:latin typeface="Calibri" panose="020F0502020204030204" pitchFamily="34" charset="0"/>
                <a:cs typeface="Calibri" panose="020F0502020204030204" pitchFamily="34" charset="0"/>
              </a:rPr>
              <a:t>Lajikirjon köyhtyminen (ja sukupuutot)</a:t>
            </a:r>
          </a:p>
          <a:p>
            <a:pPr marL="914400" lvl="1" indent="-457200">
              <a:buFont typeface="Arial" panose="020B0604020202020204" pitchFamily="34" charset="0"/>
              <a:buChar char="•"/>
            </a:pPr>
            <a:r>
              <a:rPr lang="fi-FI" dirty="0">
                <a:latin typeface="Calibri" panose="020F0502020204030204" pitchFamily="34" charset="0"/>
                <a:cs typeface="Calibri" panose="020F0502020204030204" pitchFamily="34" charset="0"/>
              </a:rPr>
              <a:t>Heikentyvä vedenlaatu (ehyet ekosysteemit pidättävät ravinteita ja kiintoaineita)</a:t>
            </a:r>
          </a:p>
          <a:p>
            <a:pPr marL="914400" lvl="1" indent="-457200">
              <a:buFont typeface="Arial" panose="020B0604020202020204" pitchFamily="34" charset="0"/>
              <a:buChar char="•"/>
            </a:pPr>
            <a:r>
              <a:rPr lang="fi-FI" dirty="0">
                <a:latin typeface="Calibri" panose="020F0502020204030204" pitchFamily="34" charset="0"/>
                <a:cs typeface="Calibri" panose="020F0502020204030204" pitchFamily="34" charset="0"/>
              </a:rPr>
              <a:t>Ruokaturvan heikkeneminen (mm. maan luontainen viljavuus ja ravinnekierrot ovat maaperäeliöiden aikaansaamia)</a:t>
            </a:r>
          </a:p>
          <a:p>
            <a:pPr marL="914400" lvl="1" indent="-457200">
              <a:buFont typeface="Arial" panose="020B0604020202020204" pitchFamily="34" charset="0"/>
              <a:buChar char="•"/>
            </a:pPr>
            <a:r>
              <a:rPr lang="fi-FI" dirty="0">
                <a:latin typeface="Calibri" panose="020F0502020204030204" pitchFamily="34" charset="0"/>
                <a:cs typeface="Calibri" panose="020F0502020204030204" pitchFamily="34" charset="0"/>
              </a:rPr>
              <a:t>Ekosysteemien ja maisemien yksipuolistuminen ja samankaltaistuminen</a:t>
            </a:r>
          </a:p>
        </p:txBody>
      </p:sp>
    </p:spTree>
    <p:extLst>
      <p:ext uri="{BB962C8B-B14F-4D97-AF65-F5344CB8AC3E}">
        <p14:creationId xmlns:p14="http://schemas.microsoft.com/office/powerpoint/2010/main" val="13878262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740A2-13A1-A66A-4B33-D8DFA8D82D65}"/>
              </a:ext>
            </a:extLst>
          </p:cNvPr>
          <p:cNvSpPr>
            <a:spLocks noGrp="1"/>
          </p:cNvSpPr>
          <p:nvPr>
            <p:ph type="title"/>
          </p:nvPr>
        </p:nvSpPr>
        <p:spPr/>
        <p:txBody>
          <a:bodyPr/>
          <a:lstStyle/>
          <a:p>
            <a:r>
              <a:rPr lang="fi-FI"/>
              <a:t>Luontojalanjäljen laskeminen</a:t>
            </a:r>
          </a:p>
        </p:txBody>
      </p:sp>
      <p:pic>
        <p:nvPicPr>
          <p:cNvPr id="7" name="Picture 6" descr="Kuva esittää luontojalanjäljen laskentaa, joka lähtee siitä, että tuotetta tai toimintaa mitataan jollakin yksiköllä (esim. hinta tai määrä), valitaan ne luontohaitan ajurit, joihin ko. asia vaikuttaa ja sijoitetaan haitan ilmenemispaikka kartalle. Näin voidaan mitata haitta luonnon monimuotoisuudelle pinta-alana ilmaistuna.">
            <a:extLst>
              <a:ext uri="{FF2B5EF4-FFF2-40B4-BE49-F238E27FC236}">
                <a16:creationId xmlns:a16="http://schemas.microsoft.com/office/drawing/2014/main" id="{EC8CE115-3C44-8349-F94C-BF41371B09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538" y="2136860"/>
            <a:ext cx="10718372" cy="3546184"/>
          </a:xfrm>
          <a:prstGeom prst="rect">
            <a:avLst/>
          </a:prstGeom>
        </p:spPr>
      </p:pic>
      <p:sp>
        <p:nvSpPr>
          <p:cNvPr id="8" name="TextBox 7">
            <a:extLst>
              <a:ext uri="{FF2B5EF4-FFF2-40B4-BE49-F238E27FC236}">
                <a16:creationId xmlns:a16="http://schemas.microsoft.com/office/drawing/2014/main" id="{0AABE76F-1B23-A7E4-1197-E7D31733E00D}"/>
              </a:ext>
            </a:extLst>
          </p:cNvPr>
          <p:cNvSpPr txBox="1"/>
          <p:nvPr/>
        </p:nvSpPr>
        <p:spPr>
          <a:xfrm flipH="1">
            <a:off x="648926" y="5944550"/>
            <a:ext cx="10844984" cy="369332"/>
          </a:xfrm>
          <a:prstGeom prst="rect">
            <a:avLst/>
          </a:prstGeom>
          <a:noFill/>
        </p:spPr>
        <p:txBody>
          <a:bodyPr wrap="square" rtlCol="0">
            <a:spAutoFit/>
          </a:bodyPr>
          <a:lstStyle/>
          <a:p>
            <a:r>
              <a:rPr lang="fi-FI"/>
              <a:t>Lähde: Peura, M, El Geneidy, S., Pokkinen, K., Vainio V. &amp; Kotiaho, J. 2023: Väliraportti: S-ryhmän luontojalanjälki</a:t>
            </a:r>
          </a:p>
        </p:txBody>
      </p:sp>
    </p:spTree>
    <p:extLst>
      <p:ext uri="{BB962C8B-B14F-4D97-AF65-F5344CB8AC3E}">
        <p14:creationId xmlns:p14="http://schemas.microsoft.com/office/powerpoint/2010/main" val="3810311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D1265-AD15-47D4-FC09-D8A86233DD3B}"/>
              </a:ext>
            </a:extLst>
          </p:cNvPr>
          <p:cNvSpPr>
            <a:spLocks noGrp="1"/>
          </p:cNvSpPr>
          <p:nvPr>
            <p:ph type="title"/>
          </p:nvPr>
        </p:nvSpPr>
        <p:spPr/>
        <p:txBody>
          <a:bodyPr/>
          <a:lstStyle/>
          <a:p>
            <a:r>
              <a:rPr lang="fi-FI" dirty="0"/>
              <a:t>Ruoka ja luontokato</a:t>
            </a:r>
          </a:p>
        </p:txBody>
      </p:sp>
      <p:sp>
        <p:nvSpPr>
          <p:cNvPr id="3" name="Text Placeholder 2">
            <a:extLst>
              <a:ext uri="{FF2B5EF4-FFF2-40B4-BE49-F238E27FC236}">
                <a16:creationId xmlns:a16="http://schemas.microsoft.com/office/drawing/2014/main" id="{9E6C5B66-82DC-A5FA-6930-8B6ED494A88C}"/>
              </a:ext>
            </a:extLst>
          </p:cNvPr>
          <p:cNvSpPr>
            <a:spLocks noGrp="1"/>
          </p:cNvSpPr>
          <p:nvPr>
            <p:ph type="body" idx="4294967295"/>
          </p:nvPr>
        </p:nvSpPr>
        <p:spPr>
          <a:xfrm>
            <a:off x="838203" y="1771649"/>
            <a:ext cx="10515600" cy="4376739"/>
          </a:xfrm>
        </p:spPr>
        <p:txBody>
          <a:bodyPr>
            <a:normAutofit fontScale="92500" lnSpcReduction="20000"/>
          </a:bodyPr>
          <a:lstStyle/>
          <a:p>
            <a:pPr marL="457200" indent="-457200">
              <a:buFont typeface="Arial" panose="020B0604020202020204" pitchFamily="34" charset="0"/>
              <a:buChar char="•"/>
            </a:pPr>
            <a:r>
              <a:rPr lang="fi-FI" dirty="0">
                <a:latin typeface="Calibri" panose="020F0502020204030204" pitchFamily="34" charset="0"/>
                <a:cs typeface="Calibri" panose="020F0502020204030204" pitchFamily="34" charset="0"/>
              </a:rPr>
              <a:t>Luontokato heikentää ruokaturvaa, mutta ruokaan liittyvillä valinnoilla voidaan hillitä luontokatoa</a:t>
            </a:r>
          </a:p>
          <a:p>
            <a:pPr marL="457200" indent="-457200">
              <a:buFont typeface="Arial" panose="020B0604020202020204" pitchFamily="34" charset="0"/>
              <a:buChar char="•"/>
            </a:pPr>
            <a:r>
              <a:rPr lang="fi-FI" dirty="0">
                <a:latin typeface="Calibri" panose="020F0502020204030204" pitchFamily="34" charset="0"/>
                <a:cs typeface="Calibri" panose="020F0502020204030204" pitchFamily="34" charset="0"/>
              </a:rPr>
              <a:t>Maanviljely käyttää 50% maapallon elinkelpoisesta pinta-alasta</a:t>
            </a:r>
          </a:p>
          <a:p>
            <a:pPr marL="914400" lvl="1" indent="-457200">
              <a:buFont typeface="Arial" panose="020B0604020202020204" pitchFamily="34" charset="0"/>
              <a:buChar char="•"/>
            </a:pPr>
            <a:r>
              <a:rPr lang="fi-FI" dirty="0">
                <a:latin typeface="Calibri" panose="020F0502020204030204" pitchFamily="34" charset="0"/>
                <a:cs typeface="Calibri" panose="020F0502020204030204" pitchFamily="34" charset="0"/>
              </a:rPr>
              <a:t>77% maatalouden pinta-alasta on liha- ja maitokarjan laitumena tai tuottaa rehua eläintalouteen.</a:t>
            </a:r>
          </a:p>
          <a:p>
            <a:pPr marL="457200" indent="-457200">
              <a:buFont typeface="Arial" panose="020B0604020202020204" pitchFamily="34" charset="0"/>
              <a:buChar char="•"/>
            </a:pPr>
            <a:r>
              <a:rPr lang="fi-FI" dirty="0">
                <a:latin typeface="Calibri" panose="020F0502020204030204" pitchFamily="34" charset="0"/>
                <a:cs typeface="Calibri" panose="020F0502020204030204" pitchFamily="34" charset="0"/>
              </a:rPr>
              <a:t>Trooppisen metsäkadon tärkeimpiä syitä ovat eläintuotanto sekä palmuöljyn ja soijan viljely.</a:t>
            </a:r>
          </a:p>
          <a:p>
            <a:pPr marL="457200" indent="-457200">
              <a:buFont typeface="Arial" panose="020B0604020202020204" pitchFamily="34" charset="0"/>
              <a:buChar char="•"/>
            </a:pPr>
            <a:r>
              <a:rPr lang="fi-FI" dirty="0">
                <a:latin typeface="Calibri" panose="020F0502020204030204" pitchFamily="34" charset="0"/>
                <a:cs typeface="Calibri" panose="020F0502020204030204" pitchFamily="34" charset="0"/>
              </a:rPr>
              <a:t>Valtamerten kalakannat ovat ylikalastettuja, ja vesiviljely tuhoaa ympäristöä</a:t>
            </a:r>
          </a:p>
          <a:p>
            <a:pPr marL="457200" indent="-457200">
              <a:buFont typeface="Arial" panose="020B0604020202020204" pitchFamily="34" charset="0"/>
              <a:buChar char="•"/>
            </a:pPr>
            <a:r>
              <a:rPr lang="fi-FI" dirty="0">
                <a:latin typeface="Calibri" panose="020F0502020204030204" pitchFamily="34" charset="0"/>
                <a:cs typeface="Calibri" panose="020F0502020204030204" pitchFamily="34" charset="0"/>
              </a:rPr>
              <a:t>Ruoantuotannon yhteydet ilmastomuutokseen, vesipulaan, kemikalisoitumiseen ja rehevöitymiseen</a:t>
            </a:r>
          </a:p>
        </p:txBody>
      </p:sp>
    </p:spTree>
    <p:extLst>
      <p:ext uri="{BB962C8B-B14F-4D97-AF65-F5344CB8AC3E}">
        <p14:creationId xmlns:p14="http://schemas.microsoft.com/office/powerpoint/2010/main" val="1854311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67589-3442-AE0A-56A0-8AFE343E5B7F}"/>
              </a:ext>
            </a:extLst>
          </p:cNvPr>
          <p:cNvSpPr>
            <a:spLocks noGrp="1"/>
          </p:cNvSpPr>
          <p:nvPr>
            <p:ph type="ctrTitle"/>
          </p:nvPr>
        </p:nvSpPr>
        <p:spPr/>
        <p:txBody>
          <a:bodyPr/>
          <a:lstStyle/>
          <a:p>
            <a:r>
              <a:rPr lang="fi-FI" dirty="0">
                <a:latin typeface="Calibri Light"/>
                <a:cs typeface="Calibri Light"/>
              </a:rPr>
              <a:t>Kestävä ruoka</a:t>
            </a:r>
            <a:endParaRPr lang="fi-FI" dirty="0"/>
          </a:p>
        </p:txBody>
      </p:sp>
      <p:sp>
        <p:nvSpPr>
          <p:cNvPr id="3" name="Subtitle 2">
            <a:extLst>
              <a:ext uri="{FF2B5EF4-FFF2-40B4-BE49-F238E27FC236}">
                <a16:creationId xmlns:a16="http://schemas.microsoft.com/office/drawing/2014/main" id="{700754BF-E3B9-6E2C-7683-C34EAACC994A}"/>
              </a:ext>
            </a:extLst>
          </p:cNvPr>
          <p:cNvSpPr>
            <a:spLocks noGrp="1"/>
          </p:cNvSpPr>
          <p:nvPr>
            <p:ph type="subTitle" idx="1"/>
          </p:nvPr>
        </p:nvSpPr>
        <p:spPr/>
        <p:txBody>
          <a:bodyPr vert="horz" lIns="91440" tIns="45720" rIns="91440" bIns="45720" rtlCol="0" anchor="t">
            <a:normAutofit/>
          </a:bodyPr>
          <a:lstStyle/>
          <a:p>
            <a:r>
              <a:rPr lang="fi-FI">
                <a:ea typeface="Open Sans Light"/>
                <a:cs typeface="Open Sans Light"/>
              </a:rPr>
              <a:t>Elisa Vallius, JYU</a:t>
            </a:r>
          </a:p>
        </p:txBody>
      </p:sp>
    </p:spTree>
    <p:extLst>
      <p:ext uri="{BB962C8B-B14F-4D97-AF65-F5344CB8AC3E}">
        <p14:creationId xmlns:p14="http://schemas.microsoft.com/office/powerpoint/2010/main" val="3412857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40874-4615-C04A-9BA7-96610368B7F5}"/>
              </a:ext>
            </a:extLst>
          </p:cNvPr>
          <p:cNvSpPr>
            <a:spLocks noGrp="1"/>
          </p:cNvSpPr>
          <p:nvPr>
            <p:ph type="title"/>
          </p:nvPr>
        </p:nvSpPr>
        <p:spPr>
          <a:xfrm>
            <a:off x="838199" y="-1535388"/>
            <a:ext cx="10515600" cy="1325559"/>
          </a:xfrm>
        </p:spPr>
        <p:txBody>
          <a:bodyPr/>
          <a:lstStyle/>
          <a:p>
            <a:r>
              <a:rPr lang="fi-FI" dirty="0"/>
              <a:t>Suomi on ulkoistanut</a:t>
            </a:r>
            <a:r>
              <a:rPr lang="fi-FI" baseline="0" dirty="0"/>
              <a:t> ympäristövaikutuksiaan</a:t>
            </a:r>
            <a:endParaRPr lang="fi-FI" dirty="0"/>
          </a:p>
        </p:txBody>
      </p:sp>
      <p:pic>
        <p:nvPicPr>
          <p:cNvPr id="6" name="Picture 5" descr="Maailman kartta, johon kuvattuna Suomessa kulutettujen elintarvikkeiden vaatima maa-ala eri puolilla maailmaa. Kulutuksen vaikutus on suuri Euroopassa, mutta myös Etelä-Amerikassa.">
            <a:extLst>
              <a:ext uri="{FF2B5EF4-FFF2-40B4-BE49-F238E27FC236}">
                <a16:creationId xmlns:a16="http://schemas.microsoft.com/office/drawing/2014/main" id="{8E965108-BD7B-0021-B250-7A77CA35FA86}"/>
              </a:ext>
            </a:extLst>
          </p:cNvPr>
          <p:cNvPicPr>
            <a:picLocks noChangeAspect="1"/>
          </p:cNvPicPr>
          <p:nvPr/>
        </p:nvPicPr>
        <p:blipFill>
          <a:blip r:embed="rId3"/>
          <a:stretch>
            <a:fillRect/>
          </a:stretch>
        </p:blipFill>
        <p:spPr>
          <a:xfrm>
            <a:off x="1590638" y="297952"/>
            <a:ext cx="9010723" cy="5557941"/>
          </a:xfrm>
          <a:prstGeom prst="rect">
            <a:avLst/>
          </a:prstGeom>
        </p:spPr>
      </p:pic>
    </p:spTree>
    <p:extLst>
      <p:ext uri="{BB962C8B-B14F-4D97-AF65-F5344CB8AC3E}">
        <p14:creationId xmlns:p14="http://schemas.microsoft.com/office/powerpoint/2010/main" val="34810669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2B0BC-A4F3-76FC-45D2-A8C1A55F7E80}"/>
              </a:ext>
            </a:extLst>
          </p:cNvPr>
          <p:cNvSpPr>
            <a:spLocks noGrp="1"/>
          </p:cNvSpPr>
          <p:nvPr>
            <p:ph type="title"/>
          </p:nvPr>
        </p:nvSpPr>
        <p:spPr>
          <a:xfrm>
            <a:off x="838200" y="365125"/>
            <a:ext cx="10515600" cy="1325563"/>
          </a:xfrm>
        </p:spPr>
        <p:txBody>
          <a:bodyPr/>
          <a:lstStyle/>
          <a:p>
            <a:r>
              <a:rPr lang="fi-FI" dirty="0"/>
              <a:t>Sosiaalinen kestävyys (Kuntaliitto, THL)</a:t>
            </a:r>
          </a:p>
        </p:txBody>
      </p:sp>
      <p:sp>
        <p:nvSpPr>
          <p:cNvPr id="4" name="Text Placeholder 3">
            <a:extLst>
              <a:ext uri="{FF2B5EF4-FFF2-40B4-BE49-F238E27FC236}">
                <a16:creationId xmlns:a16="http://schemas.microsoft.com/office/drawing/2014/main" id="{17980CCE-B6E6-4F7D-9E45-E43C833CDB6C}"/>
              </a:ext>
            </a:extLst>
          </p:cNvPr>
          <p:cNvSpPr>
            <a:spLocks noGrp="1"/>
          </p:cNvSpPr>
          <p:nvPr>
            <p:ph sz="half" idx="1"/>
          </p:nvPr>
        </p:nvSpPr>
        <p:spPr>
          <a:xfrm>
            <a:off x="838200" y="1825625"/>
            <a:ext cx="10257430" cy="4351338"/>
          </a:xfrm>
        </p:spPr>
        <p:txBody>
          <a:bodyPr>
            <a:normAutofit/>
          </a:bodyPr>
          <a:lstStyle/>
          <a:p>
            <a:r>
              <a:rPr lang="fi-FI" dirty="0"/>
              <a:t>Kokonaisvaltaista fyysistä, psyykkistä ja sosiaalista hyvinvointia </a:t>
            </a:r>
            <a:r>
              <a:rPr lang="fi-FI" dirty="0">
                <a:sym typeface="Wingdings" panose="05000000000000000000" pitchFamily="2" charset="2"/>
              </a:rPr>
              <a:t> hyvä ja merkityksellinen arki</a:t>
            </a:r>
          </a:p>
          <a:p>
            <a:r>
              <a:rPr lang="fi-FI" dirty="0"/>
              <a:t>Hyvinvoinnin edellytykset siirtyvät sukupolvelta toiselle</a:t>
            </a:r>
          </a:p>
          <a:p>
            <a:r>
              <a:rPr lang="fi-FI" dirty="0">
                <a:sym typeface="Wingdings" panose="05000000000000000000" pitchFamily="2" charset="2"/>
              </a:rPr>
              <a:t>Elämän laatu: ”asiat, joita ilman kenenkään ei tulisi olla”</a:t>
            </a:r>
          </a:p>
        </p:txBody>
      </p:sp>
    </p:spTree>
    <p:extLst>
      <p:ext uri="{BB962C8B-B14F-4D97-AF65-F5344CB8AC3E}">
        <p14:creationId xmlns:p14="http://schemas.microsoft.com/office/powerpoint/2010/main" val="8931686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853D7-DCC1-4AF9-A6BD-712C29EBAA3C}"/>
              </a:ext>
            </a:extLst>
          </p:cNvPr>
          <p:cNvSpPr>
            <a:spLocks noGrp="1"/>
          </p:cNvSpPr>
          <p:nvPr>
            <p:ph type="title"/>
          </p:nvPr>
        </p:nvSpPr>
        <p:spPr>
          <a:xfrm>
            <a:off x="838200" y="365125"/>
            <a:ext cx="10515600" cy="1325563"/>
          </a:xfrm>
        </p:spPr>
        <p:txBody>
          <a:bodyPr/>
          <a:lstStyle/>
          <a:p>
            <a:r>
              <a:rPr lang="fi-FI" dirty="0"/>
              <a:t>Sosiaalinen kestävyys YK:n kestävyystavoitteissa</a:t>
            </a:r>
          </a:p>
        </p:txBody>
      </p:sp>
      <p:pic>
        <p:nvPicPr>
          <p:cNvPr id="4" name="Picture 4" descr="YK: kestävän kehityksen tavoitteiden &quot;hääkakkumalli&quot;, jossa alimmaisena on biosfääriin liittyvät tavoitteet, keskellä sosiaaliset tavoitteet ja ylimpänä taloudelliset tavoitteet. Taloudelliset ja sosiaaliset tavoitteet ovat siis riippuvaisia biosfäärin tilasta.">
            <a:extLst>
              <a:ext uri="{FF2B5EF4-FFF2-40B4-BE49-F238E27FC236}">
                <a16:creationId xmlns:a16="http://schemas.microsoft.com/office/drawing/2014/main" id="{196A41B5-E532-415B-AB7F-1734936CC3CF}"/>
              </a:ext>
            </a:extLst>
          </p:cNvPr>
          <p:cNvPicPr>
            <a:picLocks noGrp="1" noChangeAspect="1"/>
          </p:cNvPicPr>
          <p:nvPr>
            <p:ph idx="1"/>
          </p:nvPr>
        </p:nvPicPr>
        <p:blipFill>
          <a:blip r:embed="rId3"/>
          <a:stretch>
            <a:fillRect/>
          </a:stretch>
        </p:blipFill>
        <p:spPr>
          <a:xfrm>
            <a:off x="1678772" y="1690688"/>
            <a:ext cx="8834455" cy="4542159"/>
          </a:xfrm>
        </p:spPr>
      </p:pic>
    </p:spTree>
    <p:extLst>
      <p:ext uri="{BB962C8B-B14F-4D97-AF65-F5344CB8AC3E}">
        <p14:creationId xmlns:p14="http://schemas.microsoft.com/office/powerpoint/2010/main" val="3459507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96FC1-F4FD-0989-EF6D-D22C12C2DB95}"/>
              </a:ext>
            </a:extLst>
          </p:cNvPr>
          <p:cNvSpPr>
            <a:spLocks noGrp="1"/>
          </p:cNvSpPr>
          <p:nvPr>
            <p:ph type="title"/>
          </p:nvPr>
        </p:nvSpPr>
        <p:spPr/>
        <p:txBody>
          <a:bodyPr/>
          <a:lstStyle/>
          <a:p>
            <a:r>
              <a:rPr lang="fi-FI" dirty="0"/>
              <a:t>Ruoantuotannon sosiaaliset vaikutukset</a:t>
            </a:r>
          </a:p>
        </p:txBody>
      </p:sp>
      <p:sp>
        <p:nvSpPr>
          <p:cNvPr id="3" name="Text Placeholder 2">
            <a:extLst>
              <a:ext uri="{FF2B5EF4-FFF2-40B4-BE49-F238E27FC236}">
                <a16:creationId xmlns:a16="http://schemas.microsoft.com/office/drawing/2014/main" id="{E76CFF15-B05D-D67D-621D-F7F43881F4F3}"/>
              </a:ext>
            </a:extLst>
          </p:cNvPr>
          <p:cNvSpPr>
            <a:spLocks noGrp="1"/>
          </p:cNvSpPr>
          <p:nvPr>
            <p:ph type="body" sz="quarter" idx="10"/>
          </p:nvPr>
        </p:nvSpPr>
        <p:spPr>
          <a:xfrm>
            <a:off x="838200" y="2137024"/>
            <a:ext cx="9867472" cy="4011363"/>
          </a:xfrm>
        </p:spPr>
        <p:txBody>
          <a:bodyPr/>
          <a:lstStyle/>
          <a:p>
            <a:pPr marL="457200" indent="-457200">
              <a:buFont typeface="Arial" panose="020B0604020202020204" pitchFamily="34" charset="0"/>
              <a:buChar char="•"/>
            </a:pPr>
            <a:r>
              <a:rPr lang="fi-FI" dirty="0"/>
              <a:t>Vienti kehittyneisiin maihin voi vaikuttaa negatiivisesti kehittyvän tuottajamaan kykyä taata ravinto omalle kansalle</a:t>
            </a:r>
          </a:p>
          <a:p>
            <a:pPr marL="457200" indent="-457200">
              <a:buFont typeface="Arial" panose="020B0604020202020204" pitchFamily="34" charset="0"/>
              <a:buChar char="•"/>
            </a:pPr>
            <a:r>
              <a:rPr lang="fi-FI" dirty="0"/>
              <a:t>Viljely vientiä varten voi tuoda elinkeinon, mahdollisuus ansaita rahaa hankintoihin</a:t>
            </a:r>
          </a:p>
          <a:p>
            <a:pPr marL="457200" indent="-457200">
              <a:buFont typeface="Arial" panose="020B0604020202020204" pitchFamily="34" charset="0"/>
              <a:buChar char="•"/>
            </a:pPr>
            <a:endParaRPr lang="fi-FI" dirty="0"/>
          </a:p>
        </p:txBody>
      </p:sp>
    </p:spTree>
    <p:extLst>
      <p:ext uri="{BB962C8B-B14F-4D97-AF65-F5344CB8AC3E}">
        <p14:creationId xmlns:p14="http://schemas.microsoft.com/office/powerpoint/2010/main" val="1571659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BF60029-0AFF-B617-96BA-850173598273}"/>
              </a:ext>
            </a:extLst>
          </p:cNvPr>
          <p:cNvSpPr>
            <a:spLocks noGrp="1"/>
          </p:cNvSpPr>
          <p:nvPr>
            <p:ph type="title"/>
          </p:nvPr>
        </p:nvSpPr>
        <p:spPr/>
        <p:txBody>
          <a:bodyPr/>
          <a:lstStyle/>
          <a:p>
            <a:r>
              <a:rPr lang="fi-FI" dirty="0"/>
              <a:t>Ruoantuotannon sosiaaliset vaikutukset 2</a:t>
            </a:r>
          </a:p>
        </p:txBody>
      </p:sp>
      <p:sp>
        <p:nvSpPr>
          <p:cNvPr id="3" name="Text Placeholder 2">
            <a:extLst>
              <a:ext uri="{FF2B5EF4-FFF2-40B4-BE49-F238E27FC236}">
                <a16:creationId xmlns:a16="http://schemas.microsoft.com/office/drawing/2014/main" id="{47017453-50E0-A5F4-72CB-B3946BC5B84F}"/>
              </a:ext>
            </a:extLst>
          </p:cNvPr>
          <p:cNvSpPr>
            <a:spLocks noGrp="1"/>
          </p:cNvSpPr>
          <p:nvPr>
            <p:ph type="body" sz="quarter" idx="10"/>
          </p:nvPr>
        </p:nvSpPr>
        <p:spPr>
          <a:xfrm>
            <a:off x="838200" y="1771650"/>
            <a:ext cx="5161907" cy="4376738"/>
          </a:xfrm>
        </p:spPr>
        <p:txBody>
          <a:bodyPr>
            <a:normAutofit fontScale="85000" lnSpcReduction="10000"/>
          </a:bodyPr>
          <a:lstStyle/>
          <a:p>
            <a:pPr marL="457200" indent="-457200">
              <a:buFont typeface="Arial" panose="020B0604020202020204" pitchFamily="34" charset="0"/>
              <a:buChar char="•"/>
            </a:pPr>
            <a:r>
              <a:rPr lang="fi-FI"/>
              <a:t>Alkutuotannon työn (varsinkin vierastyön) haasteita</a:t>
            </a:r>
          </a:p>
          <a:p>
            <a:pPr marL="914400" lvl="1" indent="-457200">
              <a:buFont typeface="Arial" panose="020B0604020202020204" pitchFamily="34" charset="0"/>
              <a:buChar char="•"/>
            </a:pPr>
            <a:r>
              <a:rPr lang="fi-FI"/>
              <a:t>Matala palkkaus, ei aina sosiaaliturvaa</a:t>
            </a:r>
          </a:p>
          <a:p>
            <a:pPr marL="914400" lvl="1" indent="-457200">
              <a:buFont typeface="Arial" panose="020B0604020202020204" pitchFamily="34" charset="0"/>
              <a:buChar char="•"/>
            </a:pPr>
            <a:r>
              <a:rPr lang="fi-FI"/>
              <a:t>Lyhyet työsuhteet</a:t>
            </a:r>
          </a:p>
          <a:p>
            <a:pPr marL="914400" lvl="1" indent="-457200">
              <a:buFont typeface="Arial" panose="020B0604020202020204" pitchFamily="34" charset="0"/>
              <a:buChar char="•"/>
            </a:pPr>
            <a:r>
              <a:rPr lang="fi-FI"/>
              <a:t>Pitkät työpäivät</a:t>
            </a:r>
          </a:p>
          <a:p>
            <a:pPr marL="914400" lvl="1" indent="-457200">
              <a:buFont typeface="Arial" panose="020B0604020202020204" pitchFamily="34" charset="0"/>
              <a:buChar char="•"/>
            </a:pPr>
            <a:r>
              <a:rPr lang="fi-FI"/>
              <a:t>Raskas työ, huonot työasennot</a:t>
            </a:r>
          </a:p>
          <a:p>
            <a:pPr marL="914400" lvl="1" indent="-457200">
              <a:buFont typeface="Arial" panose="020B0604020202020204" pitchFamily="34" charset="0"/>
              <a:buChar char="•"/>
            </a:pPr>
            <a:r>
              <a:rPr lang="fi-FI"/>
              <a:t>Puutteelliset välineet ja suojavarusteet</a:t>
            </a:r>
          </a:p>
          <a:p>
            <a:pPr marL="914400" lvl="1" indent="-457200">
              <a:buFont typeface="Arial" panose="020B0604020202020204" pitchFamily="34" charset="0"/>
              <a:buChar char="•"/>
            </a:pPr>
            <a:r>
              <a:rPr lang="fi-FI"/>
              <a:t>Kemikaaleille altistuminen</a:t>
            </a:r>
          </a:p>
          <a:p>
            <a:pPr marL="914400" lvl="1" indent="-457200">
              <a:buFont typeface="Arial" panose="020B0604020202020204" pitchFamily="34" charset="0"/>
              <a:buChar char="•"/>
            </a:pPr>
            <a:r>
              <a:rPr lang="fi-FI"/>
              <a:t>Heikot majoitusolot</a:t>
            </a:r>
          </a:p>
          <a:p>
            <a:endParaRPr lang="fi-FI"/>
          </a:p>
        </p:txBody>
      </p:sp>
      <p:pic>
        <p:nvPicPr>
          <p:cNvPr id="5" name="Picture 4">
            <a:extLst>
              <a:ext uri="{FF2B5EF4-FFF2-40B4-BE49-F238E27FC236}">
                <a16:creationId xmlns:a16="http://schemas.microsoft.com/office/drawing/2014/main" id="{80E5FB88-C69E-07DB-F71B-0257B147ED9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1894" y="2300717"/>
            <a:ext cx="5232112" cy="3488075"/>
          </a:xfrm>
          <a:prstGeom prst="rect">
            <a:avLst/>
          </a:prstGeom>
        </p:spPr>
      </p:pic>
    </p:spTree>
    <p:extLst>
      <p:ext uri="{BB962C8B-B14F-4D97-AF65-F5344CB8AC3E}">
        <p14:creationId xmlns:p14="http://schemas.microsoft.com/office/powerpoint/2010/main" val="23652732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4476B-7749-9CDE-0240-BB242DF4A848}"/>
              </a:ext>
            </a:extLst>
          </p:cNvPr>
          <p:cNvSpPr>
            <a:spLocks noGrp="1"/>
          </p:cNvSpPr>
          <p:nvPr>
            <p:ph type="title"/>
          </p:nvPr>
        </p:nvSpPr>
        <p:spPr/>
        <p:txBody>
          <a:bodyPr/>
          <a:lstStyle/>
          <a:p>
            <a:r>
              <a:rPr lang="fi-FI"/>
              <a:t>Ravitsemus</a:t>
            </a:r>
          </a:p>
        </p:txBody>
      </p:sp>
      <p:sp>
        <p:nvSpPr>
          <p:cNvPr id="3" name="Text Placeholder 2">
            <a:extLst>
              <a:ext uri="{FF2B5EF4-FFF2-40B4-BE49-F238E27FC236}">
                <a16:creationId xmlns:a16="http://schemas.microsoft.com/office/drawing/2014/main" id="{3E08730F-A286-F2D3-353E-813050ED3158}"/>
              </a:ext>
            </a:extLst>
          </p:cNvPr>
          <p:cNvSpPr>
            <a:spLocks noGrp="1"/>
          </p:cNvSpPr>
          <p:nvPr>
            <p:ph type="body" sz="quarter" idx="10"/>
          </p:nvPr>
        </p:nvSpPr>
        <p:spPr/>
        <p:txBody>
          <a:bodyPr>
            <a:normAutofit lnSpcReduction="10000"/>
          </a:bodyPr>
          <a:lstStyle/>
          <a:p>
            <a:pPr marL="457200" indent="-457200">
              <a:buFont typeface="Arial" panose="020B0604020202020204" pitchFamily="34" charset="0"/>
              <a:buChar char="•"/>
            </a:pPr>
            <a:r>
              <a:rPr lang="fi-FI" dirty="0"/>
              <a:t>Hyvään ravitsemukseen kuuluu mm.</a:t>
            </a:r>
          </a:p>
          <a:p>
            <a:pPr marL="914400" lvl="1" indent="-457200">
              <a:buFont typeface="Arial" panose="020B0604020202020204" pitchFamily="34" charset="0"/>
              <a:buChar char="•"/>
            </a:pPr>
            <a:r>
              <a:rPr lang="fi-FI" dirty="0"/>
              <a:t>Enemmän</a:t>
            </a:r>
          </a:p>
          <a:p>
            <a:pPr marL="1371600" lvl="2" indent="-457200">
              <a:buFont typeface="Arial" panose="020B0604020202020204" pitchFamily="34" charset="0"/>
              <a:buChar char="•"/>
            </a:pPr>
            <a:r>
              <a:rPr lang="fi-FI" dirty="0"/>
              <a:t>Kasviksia ja marjoja</a:t>
            </a:r>
          </a:p>
          <a:p>
            <a:pPr marL="1371600" lvl="2" indent="-457200">
              <a:buFont typeface="Arial" panose="020B0604020202020204" pitchFamily="34" charset="0"/>
              <a:buChar char="•"/>
            </a:pPr>
            <a:r>
              <a:rPr lang="fi-FI" dirty="0"/>
              <a:t>Täysjyväviljaa</a:t>
            </a:r>
          </a:p>
          <a:p>
            <a:pPr marL="1371600" lvl="2" indent="-457200">
              <a:buFont typeface="Arial" panose="020B0604020202020204" pitchFamily="34" charset="0"/>
              <a:buChar char="•"/>
            </a:pPr>
            <a:r>
              <a:rPr lang="fi-FI" dirty="0"/>
              <a:t>Kalaa</a:t>
            </a:r>
          </a:p>
          <a:p>
            <a:pPr marL="914400" lvl="1" indent="-457200">
              <a:buFont typeface="Arial" panose="020B0604020202020204" pitchFamily="34" charset="0"/>
              <a:buChar char="•"/>
            </a:pPr>
            <a:r>
              <a:rPr lang="fi-FI" dirty="0"/>
              <a:t>Vähemmän</a:t>
            </a:r>
          </a:p>
          <a:p>
            <a:pPr marL="1371600" lvl="2" indent="-457200">
              <a:buFont typeface="Arial" panose="020B0604020202020204" pitchFamily="34" charset="0"/>
              <a:buChar char="•"/>
            </a:pPr>
            <a:r>
              <a:rPr lang="fi-FI" dirty="0"/>
              <a:t>Suolaa ja sokeria</a:t>
            </a:r>
          </a:p>
          <a:p>
            <a:pPr marL="1371600" lvl="2" indent="-457200">
              <a:buFont typeface="Arial" panose="020B0604020202020204" pitchFamily="34" charset="0"/>
              <a:buChar char="•"/>
            </a:pPr>
            <a:r>
              <a:rPr lang="fi-FI" dirty="0"/>
              <a:t>Kovia rasvoja </a:t>
            </a:r>
          </a:p>
          <a:p>
            <a:pPr marL="1371600" lvl="2" indent="-457200">
              <a:buFont typeface="Arial" panose="020B0604020202020204" pitchFamily="34" charset="0"/>
              <a:buChar char="•"/>
            </a:pPr>
            <a:r>
              <a:rPr lang="fi-FI" dirty="0"/>
              <a:t>Punaista lihaa ja lihavalmisteita</a:t>
            </a:r>
          </a:p>
          <a:p>
            <a:pPr marL="914400" lvl="1" indent="-457200">
              <a:buFont typeface="Arial" panose="020B0604020202020204" pitchFamily="34" charset="0"/>
              <a:buChar char="•"/>
            </a:pPr>
            <a:r>
              <a:rPr lang="fi-FI" dirty="0"/>
              <a:t>Hyvä ateriarytmi ja sopivat annoskoot</a:t>
            </a:r>
          </a:p>
        </p:txBody>
      </p:sp>
      <p:sp>
        <p:nvSpPr>
          <p:cNvPr id="4" name="TextBox 3">
            <a:extLst>
              <a:ext uri="{FF2B5EF4-FFF2-40B4-BE49-F238E27FC236}">
                <a16:creationId xmlns:a16="http://schemas.microsoft.com/office/drawing/2014/main" id="{9892CC81-710B-0FE0-194C-67B6F04EFB42}"/>
              </a:ext>
            </a:extLst>
          </p:cNvPr>
          <p:cNvSpPr txBox="1"/>
          <p:nvPr/>
        </p:nvSpPr>
        <p:spPr>
          <a:xfrm flipH="1">
            <a:off x="9951154" y="5963722"/>
            <a:ext cx="1617994" cy="369332"/>
          </a:xfrm>
          <a:prstGeom prst="rect">
            <a:avLst/>
          </a:prstGeom>
          <a:noFill/>
        </p:spPr>
        <p:txBody>
          <a:bodyPr wrap="square" rtlCol="0">
            <a:spAutoFit/>
          </a:bodyPr>
          <a:lstStyle/>
          <a:p>
            <a:r>
              <a:rPr lang="fi-FI"/>
              <a:t>Lähde: Martat</a:t>
            </a:r>
          </a:p>
        </p:txBody>
      </p:sp>
    </p:spTree>
    <p:extLst>
      <p:ext uri="{BB962C8B-B14F-4D97-AF65-F5344CB8AC3E}">
        <p14:creationId xmlns:p14="http://schemas.microsoft.com/office/powerpoint/2010/main" val="6066646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913363-3C34-558A-90FD-58CB13A47110}"/>
              </a:ext>
            </a:extLst>
          </p:cNvPr>
          <p:cNvSpPr>
            <a:spLocks noGrp="1"/>
          </p:cNvSpPr>
          <p:nvPr>
            <p:ph type="title"/>
          </p:nvPr>
        </p:nvSpPr>
        <p:spPr/>
        <p:txBody>
          <a:bodyPr/>
          <a:lstStyle/>
          <a:p>
            <a:r>
              <a:rPr lang="fi-FI"/>
              <a:t>Ravitsemus 2</a:t>
            </a:r>
          </a:p>
        </p:txBody>
      </p:sp>
      <p:sp>
        <p:nvSpPr>
          <p:cNvPr id="3" name="Text Placeholder 2">
            <a:extLst>
              <a:ext uri="{FF2B5EF4-FFF2-40B4-BE49-F238E27FC236}">
                <a16:creationId xmlns:a16="http://schemas.microsoft.com/office/drawing/2014/main" id="{296DBD58-6BF1-1976-3FC3-7A4C1112ADA5}"/>
              </a:ext>
            </a:extLst>
          </p:cNvPr>
          <p:cNvSpPr>
            <a:spLocks noGrp="1"/>
          </p:cNvSpPr>
          <p:nvPr>
            <p:ph type="body" sz="quarter" idx="10"/>
          </p:nvPr>
        </p:nvSpPr>
        <p:spPr>
          <a:xfrm>
            <a:off x="838200" y="1771650"/>
            <a:ext cx="6254056" cy="4376738"/>
          </a:xfrm>
        </p:spPr>
        <p:txBody>
          <a:bodyPr>
            <a:normAutofit fontScale="92500" lnSpcReduction="20000"/>
          </a:bodyPr>
          <a:lstStyle/>
          <a:p>
            <a:pPr marL="457200" indent="-457200">
              <a:buFont typeface="Arial" panose="020B0604020202020204" pitchFamily="34" charset="0"/>
              <a:buChar char="•"/>
            </a:pPr>
            <a:r>
              <a:rPr lang="fi-FI"/>
              <a:t>Pohjoismaiset ravitsemussuositukset muuttuvat kesäkuussa 2023</a:t>
            </a:r>
          </a:p>
          <a:p>
            <a:pPr marL="914400" lvl="1" indent="-457200">
              <a:buFont typeface="Arial" panose="020B0604020202020204" pitchFamily="34" charset="0"/>
              <a:buChar char="•"/>
            </a:pPr>
            <a:r>
              <a:rPr lang="fi-FI"/>
              <a:t>Lisää painoa ekologiselle kestävyydelle</a:t>
            </a:r>
          </a:p>
          <a:p>
            <a:pPr marL="1257300" lvl="2" indent="-342900">
              <a:buFont typeface="Arial" panose="020B0604020202020204" pitchFamily="34" charset="0"/>
              <a:buChar char="•"/>
            </a:pPr>
            <a:r>
              <a:rPr lang="fi-FI"/>
              <a:t>Lihatuotteiden suositus 500g/vko → 350g/vko</a:t>
            </a:r>
          </a:p>
          <a:p>
            <a:pPr marL="914400" lvl="1" indent="-457200">
              <a:buFont typeface="Arial" panose="020B0604020202020204" pitchFamily="34" charset="0"/>
              <a:buChar char="•"/>
            </a:pPr>
            <a:r>
              <a:rPr lang="fi-FI"/>
              <a:t>Huomiota kasvispainotteisen ruokavalion haasteisiin</a:t>
            </a:r>
          </a:p>
          <a:p>
            <a:pPr marL="1257300" lvl="2" indent="-342900">
              <a:buFont typeface="Arial" panose="020B0604020202020204" pitchFamily="34" charset="0"/>
              <a:buChar char="•"/>
            </a:pPr>
            <a:r>
              <a:rPr lang="fi-FI"/>
              <a:t>B12-vitamiinin puutos</a:t>
            </a:r>
          </a:p>
          <a:p>
            <a:pPr marL="1257300" lvl="2" indent="-342900">
              <a:buFont typeface="Arial" panose="020B0604020202020204" pitchFamily="34" charset="0"/>
              <a:buChar char="•"/>
            </a:pPr>
            <a:r>
              <a:rPr lang="fi-FI"/>
              <a:t>Uusi </a:t>
            </a:r>
            <a:r>
              <a:rPr lang="fi-FI" err="1"/>
              <a:t>koliinin</a:t>
            </a:r>
            <a:r>
              <a:rPr lang="fi-FI"/>
              <a:t> (B4-vitamiinin) saantisuositus (</a:t>
            </a:r>
            <a:r>
              <a:rPr lang="fi-FI" err="1"/>
              <a:t>koliinia</a:t>
            </a:r>
            <a:r>
              <a:rPr lang="fi-FI"/>
              <a:t> on mm. maksassa, kanamunissa ja kalassa)</a:t>
            </a:r>
          </a:p>
          <a:p>
            <a:endParaRPr lang="fi-FI"/>
          </a:p>
        </p:txBody>
      </p:sp>
      <p:pic>
        <p:nvPicPr>
          <p:cNvPr id="1026" name="Picture 2" descr="Ruokakolmio vuodelta 2014, joka kuvaa suositeltua ruokavaliota.">
            <a:extLst>
              <a:ext uri="{FF2B5EF4-FFF2-40B4-BE49-F238E27FC236}">
                <a16:creationId xmlns:a16="http://schemas.microsoft.com/office/drawing/2014/main" id="{A8B51C71-1F4F-B381-A4FC-AF197E9661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1830" y="2572165"/>
            <a:ext cx="4633433" cy="33156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0049C8C-5379-8851-9426-B416ED520C0D}"/>
              </a:ext>
            </a:extLst>
          </p:cNvPr>
          <p:cNvSpPr txBox="1"/>
          <p:nvPr/>
        </p:nvSpPr>
        <p:spPr>
          <a:xfrm flipH="1">
            <a:off x="7092256" y="5968752"/>
            <a:ext cx="3370181" cy="369332"/>
          </a:xfrm>
          <a:prstGeom prst="rect">
            <a:avLst/>
          </a:prstGeom>
          <a:noFill/>
        </p:spPr>
        <p:txBody>
          <a:bodyPr wrap="square" rtlCol="0">
            <a:spAutoFit/>
          </a:bodyPr>
          <a:lstStyle/>
          <a:p>
            <a:r>
              <a:rPr lang="fi-FI" b="1"/>
              <a:t>Ruokavirasto: Ruokakolmio 2014</a:t>
            </a:r>
          </a:p>
        </p:txBody>
      </p:sp>
    </p:spTree>
    <p:extLst>
      <p:ext uri="{BB962C8B-B14F-4D97-AF65-F5344CB8AC3E}">
        <p14:creationId xmlns:p14="http://schemas.microsoft.com/office/powerpoint/2010/main" val="33117929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E4D22-8533-E6A5-4CDF-EEF5B438D4FA}"/>
              </a:ext>
            </a:extLst>
          </p:cNvPr>
          <p:cNvSpPr>
            <a:spLocks noGrp="1"/>
          </p:cNvSpPr>
          <p:nvPr>
            <p:ph type="title"/>
          </p:nvPr>
        </p:nvSpPr>
        <p:spPr>
          <a:xfrm>
            <a:off x="838200" y="365125"/>
            <a:ext cx="3850758" cy="1325563"/>
          </a:xfrm>
        </p:spPr>
        <p:txBody>
          <a:bodyPr/>
          <a:lstStyle/>
          <a:p>
            <a:r>
              <a:rPr lang="fi-FI" dirty="0"/>
              <a:t>Kestävä ruoka?</a:t>
            </a:r>
          </a:p>
        </p:txBody>
      </p:sp>
      <p:sp>
        <p:nvSpPr>
          <p:cNvPr id="3" name="Text Placeholder 2">
            <a:extLst>
              <a:ext uri="{FF2B5EF4-FFF2-40B4-BE49-F238E27FC236}">
                <a16:creationId xmlns:a16="http://schemas.microsoft.com/office/drawing/2014/main" id="{1AD15359-016B-60D6-8C9F-C7E0AB78AF88}"/>
              </a:ext>
            </a:extLst>
          </p:cNvPr>
          <p:cNvSpPr>
            <a:spLocks noGrp="1"/>
          </p:cNvSpPr>
          <p:nvPr>
            <p:ph type="body" sz="quarter" idx="10"/>
          </p:nvPr>
        </p:nvSpPr>
        <p:spPr>
          <a:xfrm>
            <a:off x="838200" y="1771650"/>
            <a:ext cx="8866239" cy="4376738"/>
          </a:xfrm>
        </p:spPr>
        <p:txBody>
          <a:bodyPr>
            <a:normAutofit lnSpcReduction="10000"/>
          </a:bodyPr>
          <a:lstStyle/>
          <a:p>
            <a:pPr marL="457200" indent="-457200">
              <a:buFont typeface="Arial" panose="020B0604020202020204" pitchFamily="34" charset="0"/>
              <a:buChar char="•"/>
            </a:pPr>
            <a:r>
              <a:rPr lang="fi-FI" dirty="0"/>
              <a:t>Haastava määrittää</a:t>
            </a:r>
          </a:p>
          <a:p>
            <a:pPr marL="914400" lvl="1" indent="-457200">
              <a:buFont typeface="Arial" panose="020B0604020202020204" pitchFamily="34" charset="0"/>
              <a:buChar char="•"/>
            </a:pPr>
            <a:r>
              <a:rPr lang="fi-FI" dirty="0"/>
              <a:t>Mitä mittareita otetaan mukaan?</a:t>
            </a:r>
          </a:p>
          <a:p>
            <a:pPr marL="914400" lvl="1" indent="-457200">
              <a:buFont typeface="Arial" panose="020B0604020202020204" pitchFamily="34" charset="0"/>
              <a:buChar char="•"/>
            </a:pPr>
            <a:r>
              <a:rPr lang="fi-FI" dirty="0"/>
              <a:t>Erot tuotannossa, kuljetusmuodoissa ja prosessoinnissa</a:t>
            </a:r>
          </a:p>
          <a:p>
            <a:pPr marL="914400" lvl="1" indent="-457200">
              <a:buFont typeface="Arial" panose="020B0604020202020204" pitchFamily="34" charset="0"/>
              <a:buChar char="•"/>
            </a:pPr>
            <a:r>
              <a:rPr lang="fi-FI" dirty="0"/>
              <a:t>Tietojen saatavuus ja luotettavuus</a:t>
            </a:r>
          </a:p>
          <a:p>
            <a:pPr marL="457200" indent="-457200">
              <a:buFont typeface="Arial" panose="020B0604020202020204" pitchFamily="34" charset="0"/>
              <a:buChar char="•"/>
            </a:pPr>
            <a:r>
              <a:rPr lang="fi-FI" dirty="0"/>
              <a:t>Ruoan arvoketjujen vastuullisuuden kehittäminen</a:t>
            </a:r>
          </a:p>
          <a:p>
            <a:pPr marL="914400" lvl="1" indent="-457200">
              <a:buFont typeface="Arial" panose="020B0604020202020204" pitchFamily="34" charset="0"/>
              <a:buChar char="•"/>
            </a:pPr>
            <a:r>
              <a:rPr lang="fi-FI" dirty="0"/>
              <a:t>Esim. Food Data Finland tuottaa Ruoan vastuullisuuden tietomallia, joka parantaa tiedon saatavuutta</a:t>
            </a:r>
          </a:p>
        </p:txBody>
      </p:sp>
    </p:spTree>
    <p:extLst>
      <p:ext uri="{BB962C8B-B14F-4D97-AF65-F5344CB8AC3E}">
        <p14:creationId xmlns:p14="http://schemas.microsoft.com/office/powerpoint/2010/main" val="18748308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66D10-1D71-51E8-AD68-63FE00E23CFE}"/>
              </a:ext>
            </a:extLst>
          </p:cNvPr>
          <p:cNvSpPr>
            <a:spLocks noGrp="1"/>
          </p:cNvSpPr>
          <p:nvPr>
            <p:ph type="title"/>
          </p:nvPr>
        </p:nvSpPr>
        <p:spPr/>
        <p:txBody>
          <a:bodyPr/>
          <a:lstStyle/>
          <a:p>
            <a:r>
              <a:rPr lang="fi-FI"/>
              <a:t>Lähteitä</a:t>
            </a:r>
          </a:p>
        </p:txBody>
      </p:sp>
      <p:sp>
        <p:nvSpPr>
          <p:cNvPr id="3" name="Content Placeholder 2">
            <a:extLst>
              <a:ext uri="{FF2B5EF4-FFF2-40B4-BE49-F238E27FC236}">
                <a16:creationId xmlns:a16="http://schemas.microsoft.com/office/drawing/2014/main" id="{FF3145A9-0E83-4228-B5E4-3E7C84AF7ACB}"/>
              </a:ext>
            </a:extLst>
          </p:cNvPr>
          <p:cNvSpPr>
            <a:spLocks noGrp="1"/>
          </p:cNvSpPr>
          <p:nvPr>
            <p:ph idx="1"/>
          </p:nvPr>
        </p:nvSpPr>
        <p:spPr/>
        <p:txBody>
          <a:bodyPr>
            <a:normAutofit fontScale="62500" lnSpcReduction="20000"/>
          </a:bodyPr>
          <a:lstStyle/>
          <a:p>
            <a:r>
              <a:rPr lang="fi-FI" dirty="0">
                <a:hlinkClick r:id="rId2"/>
              </a:rPr>
              <a:t>https://yle.fi/a/3-10603217</a:t>
            </a:r>
            <a:endParaRPr lang="fi-FI" dirty="0"/>
          </a:p>
          <a:p>
            <a:r>
              <a:rPr lang="fi-FI" dirty="0">
                <a:hlinkClick r:id="rId3"/>
              </a:rPr>
              <a:t>https://ilmastoruoka.fi/tietoa/ruoan-ilmastokestavyys/</a:t>
            </a:r>
            <a:endParaRPr lang="fi-FI" dirty="0"/>
          </a:p>
          <a:p>
            <a:r>
              <a:rPr lang="fi-FI" dirty="0">
                <a:hlinkClick r:id="rId4"/>
              </a:rPr>
              <a:t>https://www.ilmasto-opas.fi/artikkelit/ilmastonmuutosta-voi-hillita-ilmastoystavallisella-ruokavaliolla</a:t>
            </a:r>
            <a:endParaRPr lang="fi-FI" dirty="0"/>
          </a:p>
          <a:p>
            <a:r>
              <a:rPr lang="fi-FI" dirty="0">
                <a:hlinkClick r:id="rId5"/>
              </a:rPr>
              <a:t>https://kehittyvaelintarvike.fi/artikkelit/uutisia/pohjoismaiset-ravitsemussuositukset-julki-kesakuussa-2023/</a:t>
            </a:r>
            <a:endParaRPr lang="fi-FI" dirty="0"/>
          </a:p>
          <a:p>
            <a:r>
              <a:rPr lang="fi-FI" dirty="0">
                <a:hlinkClick r:id="rId6"/>
              </a:rPr>
              <a:t>https://www.luke.fi/fi/blogit/ruokahavikin-ilmastovaikutus-kotitalouksissa-haaskaamisen-lopettaminen-on-ilmastoteko-helpoimmasta-paasta</a:t>
            </a:r>
            <a:endParaRPr lang="fi-FI" dirty="0"/>
          </a:p>
          <a:p>
            <a:r>
              <a:rPr lang="fi-FI" dirty="0"/>
              <a:t>Ruokahävikin osuus kasvihuonekaasupäästöistä (</a:t>
            </a:r>
            <a:r>
              <a:rPr lang="fi-FI" dirty="0" err="1"/>
              <a:t>Our</a:t>
            </a:r>
            <a:r>
              <a:rPr lang="fi-FI" dirty="0"/>
              <a:t> Word in Data) </a:t>
            </a:r>
            <a:r>
              <a:rPr lang="fi-FI" dirty="0">
                <a:hlinkClick r:id="rId7"/>
              </a:rPr>
              <a:t>https://ourworldindata.org/food-waste-emissions</a:t>
            </a:r>
            <a:r>
              <a:rPr lang="fi-FI" dirty="0"/>
              <a:t> </a:t>
            </a:r>
          </a:p>
          <a:p>
            <a:r>
              <a:rPr lang="fi-FI" dirty="0">
                <a:hlinkClick r:id="rId8"/>
              </a:rPr>
              <a:t>https://blogs.helsinki.fi/ruoka-ja-kestavyys/2009/05/29/ruuan-vesijalanjalki/</a:t>
            </a:r>
            <a:endParaRPr lang="fi-FI" dirty="0"/>
          </a:p>
          <a:p>
            <a:r>
              <a:rPr lang="fi-FI" dirty="0">
                <a:hlinkClick r:id="rId9"/>
              </a:rPr>
              <a:t>https://wwf.fi/app/uploads/z/i/y/t2zi2zza3jpxr44qvrk5e2d/vesijalanjaelkiraportti_final.pdf</a:t>
            </a:r>
            <a:r>
              <a:rPr lang="fi-FI" dirty="0"/>
              <a:t> </a:t>
            </a:r>
          </a:p>
          <a:p>
            <a:r>
              <a:rPr lang="fi-FI" dirty="0"/>
              <a:t>Ruokatuotteiden vesijalanjälkiä </a:t>
            </a:r>
            <a:r>
              <a:rPr lang="fi-FI" dirty="0">
                <a:hlinkClick r:id="rId10"/>
              </a:rPr>
              <a:t>https://waterfootprint.org/resources/Mekonnen-Hoekstra-2011-WaterFootprintCrops.pdf</a:t>
            </a:r>
            <a:r>
              <a:rPr lang="fi-FI" dirty="0"/>
              <a:t> </a:t>
            </a:r>
          </a:p>
          <a:p>
            <a:endParaRPr lang="fi-FI" dirty="0"/>
          </a:p>
          <a:p>
            <a:endParaRPr lang="fi-FI" dirty="0"/>
          </a:p>
          <a:p>
            <a:endParaRPr lang="fi-FI" dirty="0"/>
          </a:p>
        </p:txBody>
      </p:sp>
    </p:spTree>
    <p:extLst>
      <p:ext uri="{BB962C8B-B14F-4D97-AF65-F5344CB8AC3E}">
        <p14:creationId xmlns:p14="http://schemas.microsoft.com/office/powerpoint/2010/main" val="23983066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FC2B2-A7A6-04D8-CC85-D9E37DFEC145}"/>
              </a:ext>
            </a:extLst>
          </p:cNvPr>
          <p:cNvSpPr>
            <a:spLocks noGrp="1"/>
          </p:cNvSpPr>
          <p:nvPr>
            <p:ph type="title"/>
          </p:nvPr>
        </p:nvSpPr>
        <p:spPr/>
        <p:txBody>
          <a:bodyPr/>
          <a:lstStyle/>
          <a:p>
            <a:r>
              <a:rPr lang="fi-FI"/>
              <a:t>Lähteitä 2</a:t>
            </a:r>
          </a:p>
        </p:txBody>
      </p:sp>
      <p:sp>
        <p:nvSpPr>
          <p:cNvPr id="3" name="Content Placeholder 2">
            <a:extLst>
              <a:ext uri="{FF2B5EF4-FFF2-40B4-BE49-F238E27FC236}">
                <a16:creationId xmlns:a16="http://schemas.microsoft.com/office/drawing/2014/main" id="{01AFAF6E-06C1-1E21-FDDA-47065C235FF0}"/>
              </a:ext>
            </a:extLst>
          </p:cNvPr>
          <p:cNvSpPr>
            <a:spLocks noGrp="1"/>
          </p:cNvSpPr>
          <p:nvPr>
            <p:ph idx="1"/>
          </p:nvPr>
        </p:nvSpPr>
        <p:spPr/>
        <p:txBody>
          <a:bodyPr>
            <a:normAutofit fontScale="70000" lnSpcReduction="20000"/>
          </a:bodyPr>
          <a:lstStyle/>
          <a:p>
            <a:r>
              <a:rPr lang="fi-FI" dirty="0">
                <a:hlinkClick r:id="rId2"/>
              </a:rPr>
              <a:t>https://ourworldindata.org/grapher/water-withdrawals-per-kg-poore</a:t>
            </a:r>
            <a:endParaRPr lang="fi-FI" dirty="0"/>
          </a:p>
          <a:p>
            <a:r>
              <a:rPr lang="fi-FI" dirty="0">
                <a:hlinkClick r:id="rId3"/>
              </a:rPr>
              <a:t>https://fooddata.gs1.fi/fi/ruoan-vastuullisuuden-tietomalli</a:t>
            </a:r>
            <a:endParaRPr lang="fi-FI" dirty="0"/>
          </a:p>
          <a:p>
            <a:r>
              <a:rPr lang="fi-FI" dirty="0">
                <a:hlinkClick r:id="rId4"/>
              </a:rPr>
              <a:t>https://www.nature.com/articles/466920e</a:t>
            </a:r>
            <a:endParaRPr lang="fi-FI" dirty="0"/>
          </a:p>
          <a:p>
            <a:r>
              <a:rPr lang="fi-FI" dirty="0">
                <a:hlinkClick r:id="rId5"/>
              </a:rPr>
              <a:t>https://yle.fi/a/74-20030795</a:t>
            </a:r>
          </a:p>
          <a:p>
            <a:r>
              <a:rPr lang="fi-FI" dirty="0">
                <a:hlinkClick r:id="rId5"/>
              </a:rPr>
              <a:t>https://jyx.jyu.fi/bitstream/handle/123456789/86831/978-951-39-9524-9_JYU_Reports_20_jyx.pdf?sequence=2&amp;isAllowed=y</a:t>
            </a:r>
            <a:endParaRPr lang="fi-FI" dirty="0"/>
          </a:p>
          <a:p>
            <a:r>
              <a:rPr lang="en-US" dirty="0"/>
              <a:t>EU: Migrant seasonal workers in the European agricultural sector</a:t>
            </a:r>
            <a:endParaRPr lang="fi-FI" dirty="0"/>
          </a:p>
          <a:p>
            <a:pPr marL="0" indent="0">
              <a:buNone/>
            </a:pPr>
            <a:r>
              <a:rPr lang="fi-FI" dirty="0">
                <a:hlinkClick r:id="rId6"/>
              </a:rPr>
              <a:t>https://www.europarl.europa.eu/RegData/etudes/BRIE/2021/689347/EPRS_BRI(2021)689347_EN.pdf</a:t>
            </a:r>
            <a:r>
              <a:rPr lang="fi-FI" dirty="0"/>
              <a:t> </a:t>
            </a:r>
          </a:p>
          <a:p>
            <a:r>
              <a:rPr lang="fi-FI" dirty="0">
                <a:hlinkClick r:id="rId7"/>
              </a:rPr>
              <a:t>https://www.martat.fi/marttakoulu/ravitsemus/</a:t>
            </a:r>
            <a:r>
              <a:rPr lang="fi-FI" dirty="0"/>
              <a:t> </a:t>
            </a:r>
          </a:p>
          <a:p>
            <a:r>
              <a:rPr lang="fi-FI" dirty="0"/>
              <a:t>Pohjoismaisten ravitsemussuositusten kehittämissivu </a:t>
            </a:r>
            <a:r>
              <a:rPr lang="fi-FI" dirty="0">
                <a:hlinkClick r:id="rId8"/>
              </a:rPr>
              <a:t>https://www.helsedirektoratet.no/horinger/nordic-nutrition-recommendations-2022-nnr2022</a:t>
            </a:r>
            <a:endParaRPr lang="fi-FI" dirty="0"/>
          </a:p>
          <a:p>
            <a:endParaRPr lang="fi-FI" dirty="0"/>
          </a:p>
        </p:txBody>
      </p:sp>
    </p:spTree>
    <p:extLst>
      <p:ext uri="{BB962C8B-B14F-4D97-AF65-F5344CB8AC3E}">
        <p14:creationId xmlns:p14="http://schemas.microsoft.com/office/powerpoint/2010/main" val="3300188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88BF5A63-5643-3E17-A2C2-C3879255AAAA}"/>
              </a:ext>
              <a:ext uri="{C183D7F6-B498-43B3-948B-1728B52AA6E4}">
                <adec:decorative xmlns:adec="http://schemas.microsoft.com/office/drawing/2017/decorative" val="1"/>
              </a:ext>
            </a:extLst>
          </p:cNvPr>
          <p:cNvSpPr/>
          <p:nvPr/>
        </p:nvSpPr>
        <p:spPr>
          <a:xfrm>
            <a:off x="1792941" y="2459691"/>
            <a:ext cx="8639735" cy="16024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2A4FB5-1869-ED3D-6F13-928B5FCC0265}"/>
              </a:ext>
            </a:extLst>
          </p:cNvPr>
          <p:cNvSpPr>
            <a:spLocks noGrp="1"/>
          </p:cNvSpPr>
          <p:nvPr>
            <p:ph type="title"/>
          </p:nvPr>
        </p:nvSpPr>
        <p:spPr/>
        <p:txBody>
          <a:bodyPr/>
          <a:lstStyle/>
          <a:p>
            <a:r>
              <a:rPr lang="en-US" err="1">
                <a:cs typeface="Calibri"/>
              </a:rPr>
              <a:t>Lisenssiehdot</a:t>
            </a:r>
          </a:p>
        </p:txBody>
      </p:sp>
      <p:pic>
        <p:nvPicPr>
          <p:cNvPr id="3" name="Picture 2" descr="Creative Commons -lisenssi">
            <a:extLst>
              <a:ext uri="{FF2B5EF4-FFF2-40B4-BE49-F238E27FC236}">
                <a16:creationId xmlns:a16="http://schemas.microsoft.com/office/drawing/2014/main" id="{51AC839C-0D2E-DF0E-A27E-AF087D91B8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5507" y="2993775"/>
            <a:ext cx="1556106" cy="5481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EDB45A-BC8B-0F7C-5D37-3EB3E9D38C60}"/>
              </a:ext>
            </a:extLst>
          </p:cNvPr>
          <p:cNvSpPr txBox="1"/>
          <p:nvPr/>
        </p:nvSpPr>
        <p:spPr>
          <a:xfrm>
            <a:off x="3766770" y="2937746"/>
            <a:ext cx="6422805" cy="646331"/>
          </a:xfrm>
          <a:prstGeom prst="rect">
            <a:avLst/>
          </a:prstGeom>
          <a:noFill/>
        </p:spPr>
        <p:txBody>
          <a:bodyPr wrap="square">
            <a:spAutoFit/>
          </a:bodyPr>
          <a:lstStyle/>
          <a:p>
            <a:r>
              <a:rPr lang="fi-FI" b="1" i="0">
                <a:solidFill>
                  <a:srgbClr val="FFFFFF"/>
                </a:solidFill>
                <a:effectLst/>
                <a:latin typeface="source sans pro" panose="020B0503030403020204" pitchFamily="34" charset="0"/>
              </a:rPr>
              <a:t>Tämä teos on lisensoitu </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Creative </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Commons</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 Nimeä-</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EiKaupallinen</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JaaSamoin</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 4.0 Kansainvälinen -lisenssillä</a:t>
            </a:r>
            <a:r>
              <a:rPr lang="fi-FI" b="1" i="0">
                <a:solidFill>
                  <a:srgbClr val="FFFFFF"/>
                </a:solidFill>
                <a:effectLst/>
                <a:latin typeface="source sans pro" panose="020B0503030403020204" pitchFamily="34" charset="0"/>
              </a:rPr>
              <a:t>.</a:t>
            </a:r>
            <a:endParaRPr lang="fi-FI" b="1">
              <a:solidFill>
                <a:srgbClr val="FFFFFF"/>
              </a:solidFill>
            </a:endParaRPr>
          </a:p>
        </p:txBody>
      </p:sp>
    </p:spTree>
    <p:extLst>
      <p:ext uri="{BB962C8B-B14F-4D97-AF65-F5344CB8AC3E}">
        <p14:creationId xmlns:p14="http://schemas.microsoft.com/office/powerpoint/2010/main" val="814534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en-US" err="1">
                <a:cs typeface="Calibri"/>
              </a:rPr>
              <a:t>Diasettiin</a:t>
            </a:r>
            <a:r>
              <a:rPr lang="en-US">
                <a:cs typeface="Calibri"/>
              </a:rPr>
              <a:t> liittyvä video</a:t>
            </a:r>
            <a:endParaRPr lang="en-US"/>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https://m3.jyu.fi/jyumv/ohjelmat/science/muut/polku-2.0/mita-huomenna-syotaisiin-verkkototeutuksen-tallenteet/recording-17-07-2023-12.07</a:t>
            </a:r>
            <a:r>
              <a:rPr lang="en-US" dirty="0">
                <a:ea typeface="+mj-lt"/>
                <a:cs typeface="+mj-lt"/>
              </a:rPr>
              <a:t> </a:t>
            </a:r>
            <a:endParaRPr lang="en-US"/>
          </a:p>
          <a:p>
            <a:endParaRPr lang="en-US" dirty="0">
              <a:ea typeface="+mj-lt"/>
              <a:cs typeface="+mj-lt"/>
            </a:endParaRPr>
          </a:p>
        </p:txBody>
      </p:sp>
    </p:spTree>
    <p:extLst>
      <p:ext uri="{BB962C8B-B14F-4D97-AF65-F5344CB8AC3E}">
        <p14:creationId xmlns:p14="http://schemas.microsoft.com/office/powerpoint/2010/main" val="3839622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9F3C196-C416-49EE-4185-1F0AD28E3220}"/>
              </a:ext>
            </a:extLst>
          </p:cNvPr>
          <p:cNvSpPr>
            <a:spLocks noGrp="1"/>
          </p:cNvSpPr>
          <p:nvPr>
            <p:ph type="title"/>
          </p:nvPr>
        </p:nvSpPr>
        <p:spPr/>
        <p:txBody>
          <a:bodyPr/>
          <a:lstStyle/>
          <a:p>
            <a:r>
              <a:rPr lang="fi-FI" dirty="0"/>
              <a:t>Ohje diasarjan käyttöön</a:t>
            </a:r>
          </a:p>
        </p:txBody>
      </p:sp>
      <p:sp>
        <p:nvSpPr>
          <p:cNvPr id="3" name="Sisällön paikkamerkki 2">
            <a:extLst>
              <a:ext uri="{FF2B5EF4-FFF2-40B4-BE49-F238E27FC236}">
                <a16:creationId xmlns:a16="http://schemas.microsoft.com/office/drawing/2014/main" id="{7E4986D0-6F68-1DB8-55FB-6583BE6FAFC9}"/>
              </a:ext>
            </a:extLst>
          </p:cNvPr>
          <p:cNvSpPr>
            <a:spLocks noGrp="1"/>
          </p:cNvSpPr>
          <p:nvPr>
            <p:ph idx="1"/>
          </p:nvPr>
        </p:nvSpPr>
        <p:spPr>
          <a:xfrm>
            <a:off x="838199" y="1825625"/>
            <a:ext cx="10841967" cy="4351338"/>
          </a:xfrm>
        </p:spPr>
        <p:txBody>
          <a:bodyPr vert="horz" lIns="91440" tIns="45720" rIns="91440" bIns="45720" rtlCol="0" anchor="t">
            <a:normAutofit fontScale="92500" lnSpcReduction="20000"/>
          </a:bodyPr>
          <a:lstStyle/>
          <a:p>
            <a:pPr marL="0" indent="0">
              <a:buNone/>
            </a:pPr>
            <a:r>
              <a:rPr lang="fi-FI" dirty="0">
                <a:solidFill>
                  <a:schemeClr val="tx1"/>
                </a:solidFill>
                <a:ea typeface="Open Sans Light"/>
                <a:cs typeface="Open Sans Light"/>
              </a:rPr>
              <a:t>Opetusmateriaalin nimi: Kestävä ruoka</a:t>
            </a:r>
          </a:p>
          <a:p>
            <a:pPr marL="0" indent="0">
              <a:buNone/>
            </a:pPr>
            <a:r>
              <a:rPr lang="fi-FI" dirty="0">
                <a:solidFill>
                  <a:schemeClr val="tx1"/>
                </a:solidFill>
                <a:ea typeface="Open Sans Light"/>
                <a:cs typeface="Open Sans Light"/>
              </a:rPr>
              <a:t>Opetusmateriaalin tavoite: Tavoitteena on tuoda esille, miten eri kestävyyden osa-alueet vaikuttavat valintoihin välillä ristiriitaisestikin. </a:t>
            </a:r>
          </a:p>
          <a:p>
            <a:pPr marL="0" indent="0">
              <a:buNone/>
            </a:pPr>
            <a:r>
              <a:rPr lang="fi-FI" dirty="0">
                <a:solidFill>
                  <a:schemeClr val="tx1"/>
                </a:solidFill>
                <a:ea typeface="Open Sans Light"/>
                <a:cs typeface="Open Sans Light"/>
              </a:rPr>
              <a:t>Opetusmateriaalin kohderyhmät: 2. ja korkea-asteen opiskelijat, jatkuva oppiminen</a:t>
            </a:r>
          </a:p>
          <a:p>
            <a:pPr marL="0" indent="0">
              <a:buNone/>
            </a:pPr>
            <a:r>
              <a:rPr lang="fi-FI" dirty="0">
                <a:solidFill>
                  <a:schemeClr val="tx1"/>
                </a:solidFill>
                <a:ea typeface="Open Sans Light"/>
                <a:cs typeface="Open Sans Light"/>
              </a:rPr>
              <a:t>Opetusmateriaalin sisällöstä lyhyt kuvaus: Materiaalissa käydään läpi erilaisia kestävyyden mittareita (hiilijalanjälki, vesijalanjälki, luontovaikutukset, sosiaaliset vaikutukset, ravitsemus) ruokaan liittyvin esimerkein.</a:t>
            </a:r>
          </a:p>
          <a:p>
            <a:pPr marL="0" indent="0">
              <a:buNone/>
            </a:pPr>
            <a:r>
              <a:rPr lang="fi-FI" dirty="0">
                <a:solidFill>
                  <a:schemeClr val="tx1"/>
                </a:solidFill>
                <a:ea typeface="Open Sans Light"/>
                <a:cs typeface="Open Sans Light"/>
              </a:rPr>
              <a:t>Ohjeistus: Dioja voi käyttää valikoidusti luentopohjana. Opiskelijat voivat myös tutustua aiheeseen itsenäisesti ja tehdä aiheeseen liittyen tehtävän jossa valitsevat ruoka-aineita perustellen valintansa kestävyyskriteereillä.  </a:t>
            </a:r>
          </a:p>
          <a:p>
            <a:pPr marL="0" indent="0">
              <a:buNone/>
            </a:pPr>
            <a:r>
              <a:rPr lang="fi-FI" dirty="0">
                <a:solidFill>
                  <a:schemeClr val="tx1"/>
                </a:solidFill>
                <a:ea typeface="Open Sans Light"/>
                <a:cs typeface="Open Sans Light"/>
              </a:rPr>
              <a:t>Arvio opetusmateriaalin läpikäymiseen kuluvasta ajasta: 30-90 minuuttia riippuen siitä kuinka paljon keskustelua läpikäymisen aikana käydään.</a:t>
            </a:r>
          </a:p>
        </p:txBody>
      </p:sp>
    </p:spTree>
    <p:extLst>
      <p:ext uri="{BB962C8B-B14F-4D97-AF65-F5344CB8AC3E}">
        <p14:creationId xmlns:p14="http://schemas.microsoft.com/office/powerpoint/2010/main" val="1067690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61B8F-B5E2-3413-C1ED-6E63972D7D3C}"/>
              </a:ext>
            </a:extLst>
          </p:cNvPr>
          <p:cNvSpPr>
            <a:spLocks noGrp="1"/>
          </p:cNvSpPr>
          <p:nvPr>
            <p:ph type="title"/>
          </p:nvPr>
        </p:nvSpPr>
        <p:spPr>
          <a:xfrm>
            <a:off x="838200" y="365125"/>
            <a:ext cx="6730426" cy="1325563"/>
          </a:xfrm>
        </p:spPr>
        <p:txBody>
          <a:bodyPr/>
          <a:lstStyle/>
          <a:p>
            <a:r>
              <a:rPr lang="fi-FI"/>
              <a:t>Kestävyys eri näkökulmista</a:t>
            </a:r>
          </a:p>
        </p:txBody>
      </p:sp>
      <p:sp>
        <p:nvSpPr>
          <p:cNvPr id="3" name="Content Placeholder 2">
            <a:extLst>
              <a:ext uri="{FF2B5EF4-FFF2-40B4-BE49-F238E27FC236}">
                <a16:creationId xmlns:a16="http://schemas.microsoft.com/office/drawing/2014/main" id="{DF987142-CC76-BB27-83FE-6606242406ED}"/>
              </a:ext>
            </a:extLst>
          </p:cNvPr>
          <p:cNvSpPr>
            <a:spLocks noGrp="1"/>
          </p:cNvSpPr>
          <p:nvPr>
            <p:ph idx="1"/>
          </p:nvPr>
        </p:nvSpPr>
        <p:spPr>
          <a:xfrm>
            <a:off x="838200" y="2383603"/>
            <a:ext cx="6240694" cy="3793359"/>
          </a:xfrm>
        </p:spPr>
        <p:txBody>
          <a:bodyPr/>
          <a:lstStyle/>
          <a:p>
            <a:r>
              <a:rPr lang="fi-FI"/>
              <a:t>Ekologinen kestävyys</a:t>
            </a:r>
          </a:p>
          <a:p>
            <a:pPr lvl="1"/>
            <a:r>
              <a:rPr lang="fi-FI"/>
              <a:t>Hiilijalanjälki</a:t>
            </a:r>
          </a:p>
          <a:p>
            <a:pPr lvl="1"/>
            <a:r>
              <a:rPr lang="fi-FI"/>
              <a:t>Vesijalanjälki</a:t>
            </a:r>
          </a:p>
          <a:p>
            <a:pPr lvl="1"/>
            <a:r>
              <a:rPr lang="fi-FI"/>
              <a:t>Luontojalanjälki</a:t>
            </a:r>
          </a:p>
          <a:p>
            <a:r>
              <a:rPr lang="fi-FI"/>
              <a:t>Sosiaalinen kestävyys</a:t>
            </a:r>
          </a:p>
          <a:p>
            <a:pPr lvl="1"/>
            <a:r>
              <a:rPr lang="fi-FI"/>
              <a:t>Tuotannon sosiaaliset vaikutukset</a:t>
            </a:r>
          </a:p>
          <a:p>
            <a:pPr lvl="1"/>
            <a:r>
              <a:rPr lang="fi-FI"/>
              <a:t>Ravinnon terveysvaikutukset</a:t>
            </a:r>
          </a:p>
        </p:txBody>
      </p:sp>
      <p:pic>
        <p:nvPicPr>
          <p:cNvPr id="4" name="Picture 3" descr="Kuvassa eitetään kestävän kehityksen kolme ulottuvuutta toistensa sisään asetettuina kehinä, uloimpana ekologinen ja sisimpänä taloudellinen ulottuvuus.">
            <a:extLst>
              <a:ext uri="{FF2B5EF4-FFF2-40B4-BE49-F238E27FC236}">
                <a16:creationId xmlns:a16="http://schemas.microsoft.com/office/drawing/2014/main" id="{70EB90F0-93B6-707A-B2F2-7825C0944FD0}"/>
              </a:ext>
            </a:extLst>
          </p:cNvPr>
          <p:cNvPicPr>
            <a:picLocks noChangeAspect="1"/>
          </p:cNvPicPr>
          <p:nvPr/>
        </p:nvPicPr>
        <p:blipFill>
          <a:blip r:embed="rId3"/>
          <a:stretch>
            <a:fillRect/>
          </a:stretch>
        </p:blipFill>
        <p:spPr>
          <a:xfrm>
            <a:off x="7568626" y="2383603"/>
            <a:ext cx="3511275" cy="3245781"/>
          </a:xfrm>
          <a:prstGeom prst="rect">
            <a:avLst/>
          </a:prstGeom>
        </p:spPr>
      </p:pic>
    </p:spTree>
    <p:extLst>
      <p:ext uri="{BB962C8B-B14F-4D97-AF65-F5344CB8AC3E}">
        <p14:creationId xmlns:p14="http://schemas.microsoft.com/office/powerpoint/2010/main" val="518559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CD73D-5A9B-DA19-9C73-B80895B9E0C5}"/>
              </a:ext>
            </a:extLst>
          </p:cNvPr>
          <p:cNvSpPr>
            <a:spLocks noGrp="1"/>
          </p:cNvSpPr>
          <p:nvPr>
            <p:ph type="title"/>
          </p:nvPr>
        </p:nvSpPr>
        <p:spPr/>
        <p:txBody>
          <a:bodyPr/>
          <a:lstStyle/>
          <a:p>
            <a:r>
              <a:rPr lang="fi-FI"/>
              <a:t>Hiilijalanjälki </a:t>
            </a:r>
          </a:p>
        </p:txBody>
      </p:sp>
      <p:sp>
        <p:nvSpPr>
          <p:cNvPr id="3" name="Content Placeholder 2">
            <a:extLst>
              <a:ext uri="{FF2B5EF4-FFF2-40B4-BE49-F238E27FC236}">
                <a16:creationId xmlns:a16="http://schemas.microsoft.com/office/drawing/2014/main" id="{0AC48CE3-0AA5-6422-2A58-9E0DE0AC8684}"/>
              </a:ext>
            </a:extLst>
          </p:cNvPr>
          <p:cNvSpPr>
            <a:spLocks noGrp="1"/>
          </p:cNvSpPr>
          <p:nvPr>
            <p:ph idx="1"/>
          </p:nvPr>
        </p:nvSpPr>
        <p:spPr>
          <a:xfrm>
            <a:off x="838199" y="2448231"/>
            <a:ext cx="7853737" cy="3824977"/>
          </a:xfrm>
        </p:spPr>
        <p:txBody>
          <a:bodyPr>
            <a:normAutofit/>
          </a:bodyPr>
          <a:lstStyle/>
          <a:p>
            <a:r>
              <a:rPr lang="fi-FI"/>
              <a:t>Jonkin ihmisen toiminnan kokonaisuuden aiheuttamat kasvihuonekaasupäästöt eli ”ilmastovaikutus”</a:t>
            </a:r>
          </a:p>
          <a:p>
            <a:r>
              <a:rPr lang="fi-FI"/>
              <a:t>Työkalu, joka auttaa hahmottamaan ja hallitsemaan oman toiminnan negatiivisia ilmastovaikutuksia</a:t>
            </a:r>
          </a:p>
        </p:txBody>
      </p:sp>
      <p:pic>
        <p:nvPicPr>
          <p:cNvPr id="5" name="Picture 4">
            <a:extLst>
              <a:ext uri="{FF2B5EF4-FFF2-40B4-BE49-F238E27FC236}">
                <a16:creationId xmlns:a16="http://schemas.microsoft.com/office/drawing/2014/main" id="{F2BC1D5E-54F1-480B-71C0-D06412D23001}"/>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6189" y="3099667"/>
            <a:ext cx="2111804" cy="1973778"/>
          </a:xfrm>
          <a:prstGeom prst="rect">
            <a:avLst/>
          </a:prstGeom>
        </p:spPr>
      </p:pic>
    </p:spTree>
    <p:extLst>
      <p:ext uri="{BB962C8B-B14F-4D97-AF65-F5344CB8AC3E}">
        <p14:creationId xmlns:p14="http://schemas.microsoft.com/office/powerpoint/2010/main" val="2444149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CD73D-5A9B-DA19-9C73-B80895B9E0C5}"/>
              </a:ext>
            </a:extLst>
          </p:cNvPr>
          <p:cNvSpPr>
            <a:spLocks noGrp="1"/>
          </p:cNvSpPr>
          <p:nvPr>
            <p:ph type="title"/>
          </p:nvPr>
        </p:nvSpPr>
        <p:spPr/>
        <p:txBody>
          <a:bodyPr/>
          <a:lstStyle/>
          <a:p>
            <a:r>
              <a:rPr lang="fi-FI" dirty="0"/>
              <a:t>Hiilijalanjälki 2 </a:t>
            </a:r>
          </a:p>
        </p:txBody>
      </p:sp>
      <p:sp>
        <p:nvSpPr>
          <p:cNvPr id="3" name="Content Placeholder 2">
            <a:extLst>
              <a:ext uri="{FF2B5EF4-FFF2-40B4-BE49-F238E27FC236}">
                <a16:creationId xmlns:a16="http://schemas.microsoft.com/office/drawing/2014/main" id="{0AC48CE3-0AA5-6422-2A58-9E0DE0AC8684}"/>
              </a:ext>
            </a:extLst>
          </p:cNvPr>
          <p:cNvSpPr>
            <a:spLocks noGrp="1"/>
          </p:cNvSpPr>
          <p:nvPr>
            <p:ph idx="1"/>
          </p:nvPr>
        </p:nvSpPr>
        <p:spPr>
          <a:xfrm>
            <a:off x="838200" y="2251587"/>
            <a:ext cx="8357171" cy="4021622"/>
          </a:xfrm>
        </p:spPr>
        <p:txBody>
          <a:bodyPr>
            <a:normAutofit/>
          </a:bodyPr>
          <a:lstStyle/>
          <a:p>
            <a:r>
              <a:rPr lang="fi-FI"/>
              <a:t>Sisältää kaikki kokonaisuuteen liittyvät merkittävät päästöjen lähteet</a:t>
            </a:r>
          </a:p>
          <a:p>
            <a:pPr lvl="1"/>
            <a:r>
              <a:rPr lang="fi-FI"/>
              <a:t>Kokonaisuus voi olla organisaatio, toimipaikka, tuote, prosessi, tapahtuma, henkilö…</a:t>
            </a:r>
          </a:p>
          <a:p>
            <a:r>
              <a:rPr lang="fi-FI"/>
              <a:t>Ilmaistaan massana, yksikkönä </a:t>
            </a:r>
            <a:r>
              <a:rPr lang="fi-FI" b="1">
                <a:solidFill>
                  <a:schemeClr val="accent1"/>
                </a:solidFill>
              </a:rPr>
              <a:t>hiilidioksidiekvivalentti (CO</a:t>
            </a:r>
            <a:r>
              <a:rPr lang="fi-FI" b="1" baseline="-25000">
                <a:solidFill>
                  <a:schemeClr val="accent1"/>
                </a:solidFill>
              </a:rPr>
              <a:t>2</a:t>
            </a:r>
            <a:r>
              <a:rPr lang="fi-FI" b="1">
                <a:solidFill>
                  <a:schemeClr val="accent1"/>
                </a:solidFill>
              </a:rPr>
              <a:t>e)</a:t>
            </a:r>
          </a:p>
        </p:txBody>
      </p:sp>
      <p:pic>
        <p:nvPicPr>
          <p:cNvPr id="4" name="Picture 3">
            <a:extLst>
              <a:ext uri="{FF2B5EF4-FFF2-40B4-BE49-F238E27FC236}">
                <a16:creationId xmlns:a16="http://schemas.microsoft.com/office/drawing/2014/main" id="{12FAA503-5801-195B-E730-6AE248D5AA6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41996" y="2844028"/>
            <a:ext cx="2111804" cy="1973778"/>
          </a:xfrm>
          <a:prstGeom prst="rect">
            <a:avLst/>
          </a:prstGeom>
        </p:spPr>
      </p:pic>
    </p:spTree>
    <p:extLst>
      <p:ext uri="{BB962C8B-B14F-4D97-AF65-F5344CB8AC3E}">
        <p14:creationId xmlns:p14="http://schemas.microsoft.com/office/powerpoint/2010/main" val="895540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F3D33-551B-4275-881C-90BE1892E920}"/>
              </a:ext>
            </a:extLst>
          </p:cNvPr>
          <p:cNvSpPr>
            <a:spLocks noGrp="1"/>
          </p:cNvSpPr>
          <p:nvPr>
            <p:ph type="title"/>
          </p:nvPr>
        </p:nvSpPr>
        <p:spPr/>
        <p:txBody>
          <a:bodyPr/>
          <a:lstStyle/>
          <a:p>
            <a:r>
              <a:rPr lang="fi-FI"/>
              <a:t>Ruoan hiilijalanjälki</a:t>
            </a:r>
          </a:p>
        </p:txBody>
      </p:sp>
      <p:sp>
        <p:nvSpPr>
          <p:cNvPr id="3" name="Content Placeholder 2">
            <a:extLst>
              <a:ext uri="{FF2B5EF4-FFF2-40B4-BE49-F238E27FC236}">
                <a16:creationId xmlns:a16="http://schemas.microsoft.com/office/drawing/2014/main" id="{F8506B9B-615F-4F1B-BAFF-E87F0952368F}"/>
              </a:ext>
            </a:extLst>
          </p:cNvPr>
          <p:cNvSpPr>
            <a:spLocks noGrp="1"/>
          </p:cNvSpPr>
          <p:nvPr>
            <p:ph idx="1"/>
          </p:nvPr>
        </p:nvSpPr>
        <p:spPr>
          <a:xfrm>
            <a:off x="838200" y="1825625"/>
            <a:ext cx="10144874" cy="4351338"/>
          </a:xfrm>
        </p:spPr>
        <p:txBody>
          <a:bodyPr>
            <a:normAutofit/>
          </a:bodyPr>
          <a:lstStyle/>
          <a:p>
            <a:r>
              <a:rPr lang="fi-FI" dirty="0"/>
              <a:t>Alkutuotanto (~ 60% päästöistä)</a:t>
            </a:r>
          </a:p>
          <a:p>
            <a:pPr lvl="1"/>
            <a:r>
              <a:rPr lang="fi-FI" dirty="0"/>
              <a:t>Metsien ja kosteikkojen raivaaminen pelloiksi</a:t>
            </a:r>
          </a:p>
          <a:p>
            <a:pPr lvl="1"/>
            <a:r>
              <a:rPr lang="fi-FI" dirty="0"/>
              <a:t>Viljelymenetelmät, käytetyn lannoituksen määrä</a:t>
            </a:r>
          </a:p>
          <a:p>
            <a:pPr lvl="1"/>
            <a:r>
              <a:rPr lang="fi-FI" dirty="0"/>
              <a:t>Viljelyssä käytettävät koneet ja niiden käytön määrä</a:t>
            </a:r>
          </a:p>
          <a:p>
            <a:pPr lvl="1"/>
            <a:r>
              <a:rPr lang="fi-FI" dirty="0"/>
              <a:t>Viljeltävät ja kasvatettavat lajit ja lajikkeet/rodut</a:t>
            </a:r>
          </a:p>
          <a:p>
            <a:pPr lvl="1"/>
            <a:r>
              <a:rPr lang="fi-FI" dirty="0"/>
              <a:t>Eläinproteiinin tuotannon päästöt ovat yleisesti suuremmat kuin kasviproteiinien</a:t>
            </a:r>
          </a:p>
        </p:txBody>
      </p:sp>
    </p:spTree>
    <p:extLst>
      <p:ext uri="{BB962C8B-B14F-4D97-AF65-F5344CB8AC3E}">
        <p14:creationId xmlns:p14="http://schemas.microsoft.com/office/powerpoint/2010/main" val="3251111987"/>
      </p:ext>
    </p:extLst>
  </p:cSld>
  <p:clrMapOvr>
    <a:masterClrMapping/>
  </p:clrMapOvr>
</p:sld>
</file>

<file path=ppt/theme/theme1.xml><?xml version="1.0" encoding="utf-8"?>
<a:theme xmlns:a="http://schemas.openxmlformats.org/drawingml/2006/main" name="Polkukartta_opetus">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kartta_opetus" id="{4BD19F40-1436-43C2-B4B3-9AD0CB7FF23A}" vid="{E70490D5-6D94-44D9-A5A2-908A65F18A3D}"/>
    </a:ext>
  </a:extLst>
</a:theme>
</file>

<file path=ppt/theme/theme10.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kartta powerpoint -pohja_OPETUSKÄYTTÖÖN.pptx" id="{CD19CE07-3FF7-430C-9DA5-A4F0AE45581B}" vid="{4AC73760-F468-4FE6-9A8C-AB766B5FC88B}"/>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olkukartta_opetus">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kartta_opetus" id="{4BD19F40-1436-43C2-B4B3-9AD0CB7FF23A}" vid="{E70490D5-6D94-44D9-A5A2-908A65F18A3D}"/>
    </a:ext>
  </a:extLst>
</a:theme>
</file>

<file path=ppt/theme/theme3.xml><?xml version="1.0" encoding="utf-8"?>
<a:theme xmlns:a="http://schemas.openxmlformats.org/drawingml/2006/main" name="Polku_2.0">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_2.0" id="{2D593533-5FE9-4BA9-AABB-CD592A93C0F8}" vid="{86EF4A70-A1E5-45C7-A3D9-A691CCC6F981}"/>
    </a:ext>
  </a:extLst>
</a:theme>
</file>

<file path=ppt/theme/theme4.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Polku_2.0">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_2.0" id="{2D593533-5FE9-4BA9-AABB-CD592A93C0F8}" vid="{86EF4A70-A1E5-45C7-A3D9-A691CCC6F981}"/>
    </a:ext>
  </a:extLst>
</a:theme>
</file>

<file path=ppt/theme/theme6.xml><?xml version="1.0" encoding="utf-8"?>
<a:theme xmlns:a="http://schemas.openxmlformats.org/drawingml/2006/main" name="Polku_2.0">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_2.0" id="{2D593533-5FE9-4BA9-AABB-CD592A93C0F8}" vid="{86EF4A70-A1E5-45C7-A3D9-A691CCC6F981}"/>
    </a:ext>
  </a:extLst>
</a:theme>
</file>

<file path=ppt/theme/theme7.xml><?xml version="1.0" encoding="utf-8"?>
<a:theme xmlns:a="http://schemas.openxmlformats.org/drawingml/2006/main" name="Polkukartta_opetus">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kartta_opetus" id="{4BD19F40-1436-43C2-B4B3-9AD0CB7FF23A}" vid="{E70490D5-6D94-44D9-A5A2-908A65F18A3D}"/>
    </a:ext>
  </a:extLst>
</a:theme>
</file>

<file path=ppt/theme/theme8.xml><?xml version="1.0" encoding="utf-8"?>
<a:theme xmlns:a="http://schemas.openxmlformats.org/drawingml/2006/main" name="2_Mukautettu suunnittelumalli">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_Mukautettu suunnittelumalli">
  <a:themeElements>
    <a:clrScheme name="POLKUKARTTA VÄRIT">
      <a:dk1>
        <a:srgbClr val="393A3C"/>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siakirja" ma:contentTypeID="0x010100730070ADBF961541925812843A26F9DF" ma:contentTypeVersion="17" ma:contentTypeDescription="Luo uusi asiakirja." ma:contentTypeScope="" ma:versionID="fcc5be487b4ed952fa63ce9aabde41b4">
  <xsd:schema xmlns:xsd="http://www.w3.org/2001/XMLSchema" xmlns:xs="http://www.w3.org/2001/XMLSchema" xmlns:p="http://schemas.microsoft.com/office/2006/metadata/properties" xmlns:ns2="503b9d93-8403-4a46-a24c-0a6129fcdba3" xmlns:ns3="28107539-3d8a-449e-a535-c91582e78a7d" targetNamespace="http://schemas.microsoft.com/office/2006/metadata/properties" ma:root="true" ma:fieldsID="6d1010b55edbb65244a5385999349168" ns2:_="" ns3:_="">
    <xsd:import namespace="503b9d93-8403-4a46-a24c-0a6129fcdba3"/>
    <xsd:import namespace="28107539-3d8a-449e-a535-c91582e78a7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3b9d93-8403-4a46-a24c-0a6129fcdb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Kuvien tunnisteet" ma:readOnly="false" ma:fieldId="{5cf76f15-5ced-4ddc-b409-7134ff3c332f}" ma:taxonomyMulti="true" ma:sspId="ba830b52-6d58-45b3-9899-c4752b5a1b5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107539-3d8a-449e-a535-c91582e78a7d" elementFormDefault="qualified">
    <xsd:import namespace="http://schemas.microsoft.com/office/2006/documentManagement/types"/>
    <xsd:import namespace="http://schemas.microsoft.com/office/infopath/2007/PartnerControls"/>
    <xsd:element name="SharedWithUsers" ma:index="17"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Jakamisen tiedot" ma:internalName="SharedWithDetails" ma:readOnly="true">
      <xsd:simpleType>
        <xsd:restriction base="dms:Note">
          <xsd:maxLength value="255"/>
        </xsd:restriction>
      </xsd:simpleType>
    </xsd:element>
    <xsd:element name="TaxCatchAll" ma:index="22" nillable="true" ma:displayName="Taxonomy Catch All Column" ma:hidden="true" ma:list="{05661c62-8036-41d3-af5d-058d2083e07c}" ma:internalName="TaxCatchAll" ma:showField="CatchAllData" ma:web="28107539-3d8a-449e-a535-c91582e78a7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8107539-3d8a-449e-a535-c91582e78a7d" xsi:nil="true"/>
    <lcf76f155ced4ddcb4097134ff3c332f xmlns="503b9d93-8403-4a46-a24c-0a6129fcdba3">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DBFDF8-2B48-4FD5-BAE1-CC13F588B6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3b9d93-8403-4a46-a24c-0a6129fcdba3"/>
    <ds:schemaRef ds:uri="28107539-3d8a-449e-a535-c91582e78a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4AE1E7-C698-4550-A463-261612369C23}">
  <ds:schemaRefs>
    <ds:schemaRef ds:uri="http://purl.org/dc/dcmitype/"/>
    <ds:schemaRef ds:uri="http://purl.org/dc/elements/1.1/"/>
    <ds:schemaRef ds:uri="http://schemas.microsoft.com/office/2006/documentManagement/types"/>
    <ds:schemaRef ds:uri="503b9d93-8403-4a46-a24c-0a6129fcdba3"/>
    <ds:schemaRef ds:uri="http://purl.org/dc/terms/"/>
    <ds:schemaRef ds:uri="http://schemas.microsoft.com/office/infopath/2007/PartnerControls"/>
    <ds:schemaRef ds:uri="http://schemas.openxmlformats.org/package/2006/metadata/core-properties"/>
    <ds:schemaRef ds:uri="28107539-3d8a-449e-a535-c91582e78a7d"/>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31C98E76-8786-4FDF-A6B9-677D80A3BC6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Polkukartta_opetus</Template>
  <TotalTime>57</TotalTime>
  <Words>3148</Words>
  <Application>Microsoft Office PowerPoint</Application>
  <PresentationFormat>Laajakuva</PresentationFormat>
  <Paragraphs>193</Paragraphs>
  <Slides>29</Slides>
  <Notes>22</Notes>
  <HiddenSlides>0</HiddenSlides>
  <MMClips>0</MMClips>
  <ScaleCrop>false</ScaleCrop>
  <HeadingPairs>
    <vt:vector size="6" baseType="variant">
      <vt:variant>
        <vt:lpstr>Käytetyt fontit</vt:lpstr>
      </vt:variant>
      <vt:variant>
        <vt:i4>7</vt:i4>
      </vt:variant>
      <vt:variant>
        <vt:lpstr>Teema</vt:lpstr>
      </vt:variant>
      <vt:variant>
        <vt:i4>10</vt:i4>
      </vt:variant>
      <vt:variant>
        <vt:lpstr>Dian otsikot</vt:lpstr>
      </vt:variant>
      <vt:variant>
        <vt:i4>29</vt:i4>
      </vt:variant>
    </vt:vector>
  </HeadingPairs>
  <TitlesOfParts>
    <vt:vector size="46" baseType="lpstr">
      <vt:lpstr>Arial</vt:lpstr>
      <vt:lpstr>Calibri</vt:lpstr>
      <vt:lpstr>Calibri Light</vt:lpstr>
      <vt:lpstr>Lato</vt:lpstr>
      <vt:lpstr>Open Sans Light</vt:lpstr>
      <vt:lpstr>Open Sans Semibold</vt:lpstr>
      <vt:lpstr>source sans pro</vt:lpstr>
      <vt:lpstr>Polkukartta_opetus</vt:lpstr>
      <vt:lpstr>Polkukartta_opetus</vt:lpstr>
      <vt:lpstr>Polku_2.0</vt:lpstr>
      <vt:lpstr>1_Mukautettu suunnittelumalli</vt:lpstr>
      <vt:lpstr>Polku_2.0</vt:lpstr>
      <vt:lpstr>Polku_2.0</vt:lpstr>
      <vt:lpstr>Polkukartta_opetus</vt:lpstr>
      <vt:lpstr>2_Mukautettu suunnittelumalli</vt:lpstr>
      <vt:lpstr>1_Mukautettu suunnittelumalli</vt:lpstr>
      <vt:lpstr>1_Mukautettu suunnittelumalli</vt:lpstr>
      <vt:lpstr>Kestävä ruoka</vt:lpstr>
      <vt:lpstr>Kestävä ruoka</vt:lpstr>
      <vt:lpstr>Lisenssiehdot</vt:lpstr>
      <vt:lpstr>Diasettiin liittyvä video</vt:lpstr>
      <vt:lpstr>Ohje diasarjan käyttöön</vt:lpstr>
      <vt:lpstr>Kestävyys eri näkökulmista</vt:lpstr>
      <vt:lpstr>Hiilijalanjälki </vt:lpstr>
      <vt:lpstr>Hiilijalanjälki 2 </vt:lpstr>
      <vt:lpstr>Ruoan hiilijalanjälki</vt:lpstr>
      <vt:lpstr>Ruoan hiilijalanjälki 2</vt:lpstr>
      <vt:lpstr>Ruoan hiilijalanjälki 3</vt:lpstr>
      <vt:lpstr>Vesijalanjälki</vt:lpstr>
      <vt:lpstr>Veden kulutus Suomessa</vt:lpstr>
      <vt:lpstr>Ruoan vesijalanjälki (esimerkkejä)</vt:lpstr>
      <vt:lpstr>Millaista vettä?</vt:lpstr>
      <vt:lpstr>Vesijalanjäljen vertailua</vt:lpstr>
      <vt:lpstr>Luontokato</vt:lpstr>
      <vt:lpstr>Luontojalanjäljen laskeminen</vt:lpstr>
      <vt:lpstr>Ruoka ja luontokato</vt:lpstr>
      <vt:lpstr>Suomi on ulkoistanut ympäristövaikutuksiaan</vt:lpstr>
      <vt:lpstr>Sosiaalinen kestävyys (Kuntaliitto, THL)</vt:lpstr>
      <vt:lpstr>Sosiaalinen kestävyys YK:n kestävyystavoitteissa</vt:lpstr>
      <vt:lpstr>Ruoantuotannon sosiaaliset vaikutukset</vt:lpstr>
      <vt:lpstr>Ruoantuotannon sosiaaliset vaikutukset 2</vt:lpstr>
      <vt:lpstr>Ravitsemus</vt:lpstr>
      <vt:lpstr>Ravitsemus 2</vt:lpstr>
      <vt:lpstr>Kestävä ruoka?</vt:lpstr>
      <vt:lpstr>Lähteitä</vt:lpstr>
      <vt:lpstr>Lähteitä 2</vt:lpstr>
    </vt:vector>
  </TitlesOfParts>
  <Company>University of Jyväskylä</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Yrityksen hiilijalanjälki</dc:title>
  <dc:creator>Vainio, Veera</dc:creator>
  <cp:lastModifiedBy>Hakanen, Miia-Susanna</cp:lastModifiedBy>
  <cp:revision>16</cp:revision>
  <dcterms:created xsi:type="dcterms:W3CDTF">2023-04-28T10:52:45Z</dcterms:created>
  <dcterms:modified xsi:type="dcterms:W3CDTF">2023-08-29T08:21:04Z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0x010100730070ADBF961541925812843A26F9DF</vt:lpwstr>
  </property>
  <property fmtid="{D5CDD505-2E9C-101B-9397-08002B2CF9AE}" pid="3" name="MediaServiceImageTags">
    <vt:lpwstr/>
  </property>
</Properties>
</file>